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38EFD-2E1A-499A-A1FB-B0A7C3D5A55F}" type="datetimeFigureOut">
              <a:rPr lang="id-ID" smtClean="0"/>
              <a:t>09/03/2014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E2BAA-453F-4133-9931-66E75F8CDF9E}" type="slidenum">
              <a:rPr lang="id-ID" smtClean="0"/>
              <a:t>‹#›</a:t>
            </a:fld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38EFD-2E1A-499A-A1FB-B0A7C3D5A55F}" type="datetimeFigureOut">
              <a:rPr lang="id-ID" smtClean="0"/>
              <a:t>09/03/2014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E2BAA-453F-4133-9931-66E75F8CDF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38EFD-2E1A-499A-A1FB-B0A7C3D5A55F}" type="datetimeFigureOut">
              <a:rPr lang="id-ID" smtClean="0"/>
              <a:t>09/03/2014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E2BAA-453F-4133-9931-66E75F8CDF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38EFD-2E1A-499A-A1FB-B0A7C3D5A55F}" type="datetimeFigureOut">
              <a:rPr lang="id-ID" smtClean="0"/>
              <a:t>09/03/2014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E2BAA-453F-4133-9931-66E75F8CDF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38EFD-2E1A-499A-A1FB-B0A7C3D5A55F}" type="datetimeFigureOut">
              <a:rPr lang="id-ID" smtClean="0"/>
              <a:t>09/03/2014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E2BAA-453F-4133-9931-66E75F8CDF9E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38EFD-2E1A-499A-A1FB-B0A7C3D5A55F}" type="datetimeFigureOut">
              <a:rPr lang="id-ID" smtClean="0"/>
              <a:t>09/03/2014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E2BAA-453F-4133-9931-66E75F8CDF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38EFD-2E1A-499A-A1FB-B0A7C3D5A55F}" type="datetimeFigureOut">
              <a:rPr lang="id-ID" smtClean="0"/>
              <a:t>09/03/2014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E2BAA-453F-4133-9931-66E75F8CDF9E}" type="slidenum">
              <a:rPr lang="id-ID" smtClean="0"/>
              <a:t>‹#›</a:t>
            </a:fld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38EFD-2E1A-499A-A1FB-B0A7C3D5A55F}" type="datetimeFigureOut">
              <a:rPr lang="id-ID" smtClean="0"/>
              <a:t>09/03/2014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E2BAA-453F-4133-9931-66E75F8CDF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38EFD-2E1A-499A-A1FB-B0A7C3D5A55F}" type="datetimeFigureOut">
              <a:rPr lang="id-ID" smtClean="0"/>
              <a:t>09/03/2014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E2BAA-453F-4133-9931-66E75F8CDF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38EFD-2E1A-499A-A1FB-B0A7C3D5A55F}" type="datetimeFigureOut">
              <a:rPr lang="id-ID" smtClean="0"/>
              <a:t>09/03/2014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E2BAA-453F-4133-9931-66E75F8CDF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B138EFD-2E1A-499A-A1FB-B0A7C3D5A55F}" type="datetimeFigureOut">
              <a:rPr lang="id-ID" smtClean="0"/>
              <a:t>09/03/2014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F7E2BAA-453F-4133-9931-66E75F8CDF9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138EFD-2E1A-499A-A1FB-B0A7C3D5A55F}" type="datetimeFigureOut">
              <a:rPr lang="id-ID" smtClean="0"/>
              <a:t>09/03/2014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F7E2BAA-453F-4133-9931-66E75F8CDF9E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id.wikipedia.org/wiki/Indivi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arti-psikologi.blogspot.com/2012/08/the-giver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arti-psikologi.blogspot.com/2012/08/the-executive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arti-psikologi.blogspot.com/2012/08/the-visionary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Kelompok_sosial" TargetMode="External"/><Relationship Id="rId13" Type="http://schemas.openxmlformats.org/officeDocument/2006/relationships/hyperlink" Target="http://id.wikipedia.org/wiki/Otot" TargetMode="External"/><Relationship Id="rId3" Type="http://schemas.openxmlformats.org/officeDocument/2006/relationships/hyperlink" Target="http://id.wikipedia.org/wiki/Lingkungan" TargetMode="External"/><Relationship Id="rId7" Type="http://schemas.openxmlformats.org/officeDocument/2006/relationships/hyperlink" Target="http://id.wikipedia.org/wiki/Teman" TargetMode="External"/><Relationship Id="rId12" Type="http://schemas.openxmlformats.org/officeDocument/2006/relationships/hyperlink" Target="http://id.wikipedia.org/wiki/Gender" TargetMode="External"/><Relationship Id="rId17" Type="http://schemas.openxmlformats.org/officeDocument/2006/relationships/hyperlink" Target="http://id.wikipedia.org/wiki/Psikologi" TargetMode="External"/><Relationship Id="rId2" Type="http://schemas.openxmlformats.org/officeDocument/2006/relationships/hyperlink" Target="http://id.wikipedia.org/wiki/Karakter" TargetMode="External"/><Relationship Id="rId16" Type="http://schemas.openxmlformats.org/officeDocument/2006/relationships/hyperlink" Target="http://id.wikipedia.org/wiki/Orang_tu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Keluarga" TargetMode="External"/><Relationship Id="rId11" Type="http://schemas.openxmlformats.org/officeDocument/2006/relationships/hyperlink" Target="http://id.wikipedia.org/wiki/Wajah" TargetMode="External"/><Relationship Id="rId5" Type="http://schemas.openxmlformats.org/officeDocument/2006/relationships/hyperlink" Target="http://id.wikipedia.org/wiki/Norma" TargetMode="External"/><Relationship Id="rId15" Type="http://schemas.openxmlformats.org/officeDocument/2006/relationships/hyperlink" Target="http://id.wikipedia.org/wiki/Biologi" TargetMode="External"/><Relationship Id="rId10" Type="http://schemas.openxmlformats.org/officeDocument/2006/relationships/hyperlink" Target="http://id.wikipedia.org/wiki/Kepribadian#cite_note-kepribadian-1" TargetMode="External"/><Relationship Id="rId4" Type="http://schemas.openxmlformats.org/officeDocument/2006/relationships/hyperlink" Target="http://id.wikipedia.org/w/index.php?title=Tumbuh&amp;action=edit&amp;redlink=1" TargetMode="External"/><Relationship Id="rId9" Type="http://schemas.openxmlformats.org/officeDocument/2006/relationships/hyperlink" Target="http://id.wikipedia.org/wiki/Genetika" TargetMode="External"/><Relationship Id="rId14" Type="http://schemas.openxmlformats.org/officeDocument/2006/relationships/hyperlink" Target="http://id.wikipedia.org/wiki/Energ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Apple" TargetMode="External"/><Relationship Id="rId2" Type="http://schemas.openxmlformats.org/officeDocument/2006/relationships/hyperlink" Target="http://id.wikipedia.org/w/index.php?title=Intuisi&amp;action=edit&amp;redlink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d.wikipedia.org/wiki/Emosi" TargetMode="External"/><Relationship Id="rId4" Type="http://schemas.openxmlformats.org/officeDocument/2006/relationships/hyperlink" Target="http://id.wikipedia.org/wiki/Pendidikan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84525"/>
          </a:xfrm>
        </p:spPr>
        <p:txBody>
          <a:bodyPr>
            <a:noAutofit/>
          </a:bodyPr>
          <a:lstStyle/>
          <a:p>
            <a:r>
              <a:rPr lang="en-US" sz="2800" dirty="0" err="1"/>
              <a:t>Kepribadian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keseluruhan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u="sng" dirty="0" err="1">
                <a:hlinkClick r:id="rId2" tooltip="Individu"/>
              </a:rPr>
              <a:t>individu</a:t>
            </a:r>
            <a:r>
              <a:rPr lang="en-US" sz="2800" dirty="0"/>
              <a:t> </a:t>
            </a:r>
            <a:r>
              <a:rPr lang="en-US" sz="2800" dirty="0" err="1"/>
              <a:t>bereaksi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berinteraksi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 smtClean="0"/>
              <a:t>lain.Kepribadian</a:t>
            </a:r>
            <a:r>
              <a:rPr lang="en-US" sz="2800" dirty="0" smtClean="0"/>
              <a:t> </a:t>
            </a:r>
            <a:r>
              <a:rPr lang="en-US" sz="2800" dirty="0"/>
              <a:t>paling </a:t>
            </a:r>
            <a:r>
              <a:rPr lang="en-US" sz="2800" dirty="0" err="1"/>
              <a:t>sering</a:t>
            </a:r>
            <a:r>
              <a:rPr lang="en-US" sz="2800" dirty="0"/>
              <a:t> </a:t>
            </a:r>
            <a:r>
              <a:rPr lang="en-US" sz="2800" dirty="0" err="1"/>
              <a:t>dideskripsikan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istilah</a:t>
            </a:r>
            <a:r>
              <a:rPr lang="en-US" sz="2800" dirty="0"/>
              <a:t> </a:t>
            </a:r>
            <a:r>
              <a:rPr lang="en-US" sz="2800" dirty="0" err="1"/>
              <a:t>sifat</a:t>
            </a:r>
            <a:r>
              <a:rPr lang="en-US" sz="2800" dirty="0"/>
              <a:t> yang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diukur</a:t>
            </a:r>
            <a:r>
              <a:rPr lang="en-US" sz="2800" dirty="0"/>
              <a:t> yang </a:t>
            </a:r>
            <a:r>
              <a:rPr lang="en-US" sz="2800" dirty="0" err="1"/>
              <a:t>ditunjukkan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endParaRPr lang="id-ID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id-ID" sz="1800" b="1" dirty="0" smtClean="0">
                <a:solidFill>
                  <a:srgbClr val="FF0000"/>
                </a:solidFill>
              </a:rPr>
              <a:t>			</a:t>
            </a:r>
            <a:r>
              <a:rPr lang="en-US" sz="1800" b="1" dirty="0" err="1" smtClean="0">
                <a:solidFill>
                  <a:srgbClr val="FF0000"/>
                </a:solidFill>
              </a:rPr>
              <a:t>C.Delusi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 smtClean="0"/>
              <a:t>Delusi</a:t>
            </a:r>
            <a:r>
              <a:rPr lang="en-US" sz="1800" dirty="0" smtClean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keyakinan</a:t>
            </a:r>
            <a:r>
              <a:rPr lang="en-US" sz="1800" dirty="0"/>
              <a:t> </a:t>
            </a:r>
            <a:r>
              <a:rPr lang="en-US" sz="1800" dirty="0" err="1"/>
              <a:t>semu</a:t>
            </a:r>
            <a:r>
              <a:rPr lang="en-US" sz="1800" dirty="0"/>
              <a:t> yang </a:t>
            </a:r>
            <a:r>
              <a:rPr lang="en-US" sz="1800" dirty="0" err="1"/>
              <a:t>sesungguhnya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benar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dikoreksi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pikiran</a:t>
            </a:r>
            <a:r>
              <a:rPr lang="en-US" sz="1800" dirty="0"/>
              <a:t> </a:t>
            </a:r>
            <a:r>
              <a:rPr lang="en-US" sz="1800" dirty="0" err="1"/>
              <a:t>sehat</a:t>
            </a:r>
            <a:r>
              <a:rPr lang="en-US" sz="1800" dirty="0"/>
              <a:t>.</a:t>
            </a:r>
            <a:endParaRPr lang="id-ID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1400" b="1" dirty="0" smtClean="0"/>
              <a:t>				</a:t>
            </a:r>
            <a:r>
              <a:rPr lang="en-US" sz="1400" b="1" dirty="0" err="1" smtClean="0">
                <a:solidFill>
                  <a:srgbClr val="FF0000"/>
                </a:solidFill>
              </a:rPr>
              <a:t>D.Atribusi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endParaRPr lang="id-ID" sz="1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400" b="1" dirty="0" smtClean="0"/>
              <a:t>Kita </a:t>
            </a:r>
            <a:r>
              <a:rPr lang="en-US" sz="1400" b="1" dirty="0" err="1"/>
              <a:t>semua</a:t>
            </a:r>
            <a:r>
              <a:rPr lang="en-US" sz="1400" b="1" dirty="0"/>
              <a:t> </a:t>
            </a:r>
            <a:r>
              <a:rPr lang="en-US" sz="1400" b="1" dirty="0" err="1"/>
              <a:t>mencoba</a:t>
            </a:r>
            <a:r>
              <a:rPr lang="en-US" sz="1400" b="1" dirty="0"/>
              <a:t> </a:t>
            </a:r>
            <a:r>
              <a:rPr lang="en-US" sz="1400" b="1" dirty="0" err="1"/>
              <a:t>memahami</a:t>
            </a:r>
            <a:r>
              <a:rPr lang="en-US" sz="1400" b="1" dirty="0"/>
              <a:t> </a:t>
            </a:r>
            <a:r>
              <a:rPr lang="en-US" sz="1400" b="1" dirty="0" err="1"/>
              <a:t>pengalaman-pengalaman</a:t>
            </a:r>
            <a:r>
              <a:rPr lang="en-US" sz="1400" b="1" dirty="0"/>
              <a:t> </a:t>
            </a:r>
            <a:r>
              <a:rPr lang="en-US" sz="1400" b="1" dirty="0" err="1"/>
              <a:t>kita</a:t>
            </a:r>
            <a:r>
              <a:rPr lang="en-US" sz="1400" b="1" dirty="0"/>
              <a:t>, </a:t>
            </a:r>
            <a:r>
              <a:rPr lang="en-US" sz="1400" b="1" dirty="0" err="1"/>
              <a:t>kemudian</a:t>
            </a:r>
            <a:r>
              <a:rPr lang="en-US" sz="1400" b="1" dirty="0"/>
              <a:t> </a:t>
            </a:r>
            <a:r>
              <a:rPr lang="en-US" sz="1400" b="1" dirty="0" err="1"/>
              <a:t>berupaya</a:t>
            </a:r>
            <a:r>
              <a:rPr lang="en-US" sz="1400" b="1" dirty="0"/>
              <a:t> agar </a:t>
            </a:r>
            <a:r>
              <a:rPr lang="en-US" sz="1400" b="1" dirty="0" err="1"/>
              <a:t>pengalaman-pengalaman</a:t>
            </a:r>
            <a:r>
              <a:rPr lang="en-US" sz="1400" b="1" dirty="0"/>
              <a:t> </a:t>
            </a:r>
            <a:r>
              <a:rPr lang="en-US" sz="1400" b="1" dirty="0" err="1"/>
              <a:t>tersebut</a:t>
            </a:r>
            <a:r>
              <a:rPr lang="en-US" sz="1400" b="1" dirty="0"/>
              <a:t> </a:t>
            </a:r>
            <a:r>
              <a:rPr lang="en-US" sz="1400" b="1" dirty="0" err="1"/>
              <a:t>bermakna</a:t>
            </a:r>
            <a:r>
              <a:rPr lang="en-US" sz="1400" b="1" dirty="0"/>
              <a:t>, </a:t>
            </a:r>
            <a:r>
              <a:rPr lang="en-US" sz="1400" b="1" dirty="0" err="1"/>
              <a:t>dan</a:t>
            </a:r>
            <a:r>
              <a:rPr lang="en-US" sz="1400" b="1" dirty="0"/>
              <a:t> </a:t>
            </a:r>
            <a:r>
              <a:rPr lang="en-US" sz="1400" b="1" dirty="0" err="1" smtClean="0"/>
              <a:t>menafsirkannya</a:t>
            </a:r>
            <a:endParaRPr lang="id-ID" sz="1400" b="1" dirty="0" smtClean="0"/>
          </a:p>
          <a:p>
            <a:pPr>
              <a:buNone/>
            </a:pPr>
            <a:r>
              <a:rPr lang="id-ID" sz="1400" b="1" dirty="0" smtClean="0"/>
              <a:t>				</a:t>
            </a:r>
            <a:r>
              <a:rPr lang="en-US" sz="1400" b="1" dirty="0" err="1" smtClean="0">
                <a:solidFill>
                  <a:srgbClr val="FF0000"/>
                </a:solidFill>
              </a:rPr>
              <a:t>E.Disonansi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Kognitif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endParaRPr lang="id-ID" sz="1400" b="1" dirty="0" smtClean="0">
              <a:solidFill>
                <a:srgbClr val="FF0000"/>
              </a:solidFill>
            </a:endParaRPr>
          </a:p>
          <a:p>
            <a:r>
              <a:rPr lang="en-US" sz="1400" b="1" dirty="0" err="1" smtClean="0"/>
              <a:t>Adakalanya</a:t>
            </a:r>
            <a:r>
              <a:rPr lang="en-US" sz="1400" b="1" dirty="0" smtClean="0"/>
              <a:t> </a:t>
            </a:r>
            <a:r>
              <a:rPr lang="en-US" sz="1400" b="1" dirty="0" err="1"/>
              <a:t>pemahaman</a:t>
            </a:r>
            <a:r>
              <a:rPr lang="en-US" sz="1400" b="1" dirty="0"/>
              <a:t> </a:t>
            </a:r>
            <a:r>
              <a:rPr lang="en-US" sz="1400" b="1" dirty="0" err="1"/>
              <a:t>kita</a:t>
            </a:r>
            <a:r>
              <a:rPr lang="en-US" sz="1400" b="1" dirty="0"/>
              <a:t> </a:t>
            </a:r>
            <a:r>
              <a:rPr lang="en-US" sz="1400" b="1" dirty="0" err="1"/>
              <a:t>terganggu</a:t>
            </a:r>
            <a:r>
              <a:rPr lang="en-US" sz="1400" b="1" dirty="0"/>
              <a:t>, </a:t>
            </a:r>
            <a:r>
              <a:rPr lang="en-US" sz="1400" b="1" dirty="0" err="1"/>
              <a:t>sehingga</a:t>
            </a:r>
            <a:r>
              <a:rPr lang="en-US" sz="1400" b="1" dirty="0"/>
              <a:t> </a:t>
            </a:r>
            <a:r>
              <a:rPr lang="en-US" sz="1400" b="1" dirty="0" err="1"/>
              <a:t>menyulitkan</a:t>
            </a:r>
            <a:r>
              <a:rPr lang="en-US" sz="1400" b="1" dirty="0"/>
              <a:t> </a:t>
            </a:r>
            <a:r>
              <a:rPr lang="en-US" sz="1400" b="1" dirty="0" err="1"/>
              <a:t>kita</a:t>
            </a:r>
            <a:r>
              <a:rPr lang="en-US" sz="1400" b="1" dirty="0"/>
              <a:t>. Kita </a:t>
            </a:r>
            <a:r>
              <a:rPr lang="en-US" sz="1400" b="1" dirty="0" err="1"/>
              <a:t>juga</a:t>
            </a:r>
            <a:r>
              <a:rPr lang="en-US" sz="1400" b="1" dirty="0"/>
              <a:t> </a:t>
            </a:r>
            <a:r>
              <a:rPr lang="en-US" sz="1400" b="1" dirty="0" err="1"/>
              <a:t>merasakan</a:t>
            </a:r>
            <a:r>
              <a:rPr lang="en-US" sz="1400" b="1" dirty="0"/>
              <a:t> </a:t>
            </a:r>
            <a:r>
              <a:rPr lang="en-US" sz="1400" b="1" dirty="0" err="1"/>
              <a:t>disonansi</a:t>
            </a:r>
            <a:r>
              <a:rPr lang="en-US" sz="1400" b="1" dirty="0"/>
              <a:t> </a:t>
            </a:r>
            <a:r>
              <a:rPr lang="en-US" sz="1400" b="1" dirty="0" err="1"/>
              <a:t>kognitif</a:t>
            </a:r>
            <a:r>
              <a:rPr lang="en-US" sz="1400" b="1" dirty="0"/>
              <a:t> </a:t>
            </a:r>
            <a:r>
              <a:rPr lang="en-US" sz="1400" b="1" dirty="0" err="1"/>
              <a:t>bila</a:t>
            </a:r>
            <a:r>
              <a:rPr lang="en-US" sz="1400" b="1" dirty="0"/>
              <a:t> </a:t>
            </a:r>
            <a:r>
              <a:rPr lang="en-US" sz="1400" b="1" dirty="0" err="1"/>
              <a:t>sikap</a:t>
            </a:r>
            <a:r>
              <a:rPr lang="en-US" sz="1400" b="1" dirty="0"/>
              <a:t> </a:t>
            </a:r>
            <a:r>
              <a:rPr lang="en-US" sz="1400" b="1" dirty="0" err="1"/>
              <a:t>dan</a:t>
            </a:r>
            <a:r>
              <a:rPr lang="en-US" sz="1400" b="1" dirty="0"/>
              <a:t> </a:t>
            </a:r>
            <a:r>
              <a:rPr lang="en-US" sz="1400" b="1" dirty="0" err="1"/>
              <a:t>tingkah</a:t>
            </a:r>
            <a:r>
              <a:rPr lang="en-US" sz="1400" b="1" dirty="0"/>
              <a:t> </a:t>
            </a:r>
            <a:r>
              <a:rPr lang="en-US" sz="1400" b="1" dirty="0" err="1"/>
              <a:t>laku</a:t>
            </a:r>
            <a:r>
              <a:rPr lang="en-US" sz="1400" b="1" dirty="0"/>
              <a:t> </a:t>
            </a:r>
            <a:r>
              <a:rPr lang="en-US" sz="1400" b="1" dirty="0" err="1"/>
              <a:t>kita</a:t>
            </a:r>
            <a:r>
              <a:rPr lang="en-US" sz="1400" b="1" dirty="0"/>
              <a:t> </a:t>
            </a:r>
            <a:r>
              <a:rPr lang="en-US" sz="1400" b="1" dirty="0" err="1"/>
              <a:t>tidak</a:t>
            </a:r>
            <a:r>
              <a:rPr lang="en-US" sz="1400" b="1" dirty="0"/>
              <a:t> </a:t>
            </a:r>
            <a:r>
              <a:rPr lang="en-US" sz="1400" b="1" dirty="0" err="1"/>
              <a:t>serasi</a:t>
            </a:r>
            <a:r>
              <a:rPr lang="en-US" sz="1400" b="1" dirty="0"/>
              <a:t>. </a:t>
            </a:r>
            <a:r>
              <a:rPr lang="en-US" sz="1400" b="1" dirty="0" err="1"/>
              <a:t>Disonansi</a:t>
            </a:r>
            <a:r>
              <a:rPr lang="en-US" sz="1400" b="1" dirty="0"/>
              <a:t> </a:t>
            </a:r>
            <a:r>
              <a:rPr lang="en-US" sz="1400" b="1" dirty="0" err="1"/>
              <a:t>kognitif</a:t>
            </a:r>
            <a:r>
              <a:rPr lang="en-US" sz="1400" b="1" dirty="0"/>
              <a:t> </a:t>
            </a:r>
            <a:r>
              <a:rPr lang="en-US" sz="1400" b="1" dirty="0" err="1"/>
              <a:t>terjadi</a:t>
            </a:r>
            <a:r>
              <a:rPr lang="en-US" sz="1400" b="1" dirty="0"/>
              <a:t> </a:t>
            </a:r>
            <a:r>
              <a:rPr lang="en-US" sz="1400" b="1" dirty="0" err="1"/>
              <a:t>bila</a:t>
            </a:r>
            <a:r>
              <a:rPr lang="en-US" sz="1400" b="1" dirty="0"/>
              <a:t> </a:t>
            </a:r>
            <a:r>
              <a:rPr lang="en-US" sz="1400" b="1" dirty="0" err="1"/>
              <a:t>kehidupan</a:t>
            </a:r>
            <a:r>
              <a:rPr lang="en-US" sz="1400" b="1" dirty="0"/>
              <a:t> </a:t>
            </a:r>
            <a:r>
              <a:rPr lang="en-US" sz="1400" b="1" dirty="0" err="1"/>
              <a:t>psikologis</a:t>
            </a:r>
            <a:r>
              <a:rPr lang="en-US" sz="1400" b="1" dirty="0"/>
              <a:t> </a:t>
            </a:r>
            <a:r>
              <a:rPr lang="en-US" sz="1400" b="1" dirty="0" err="1"/>
              <a:t>kita</a:t>
            </a:r>
            <a:r>
              <a:rPr lang="en-US" sz="1400" b="1" dirty="0"/>
              <a:t> </a:t>
            </a:r>
            <a:r>
              <a:rPr lang="en-US" sz="1400" b="1" dirty="0" err="1"/>
              <a:t>tidak</a:t>
            </a:r>
            <a:r>
              <a:rPr lang="en-US" sz="1400" b="1" dirty="0"/>
              <a:t> </a:t>
            </a:r>
            <a:r>
              <a:rPr lang="en-US" sz="1400" b="1" dirty="0" err="1"/>
              <a:t>harmonis</a:t>
            </a:r>
            <a:r>
              <a:rPr lang="en-US" sz="1400" b="1" dirty="0"/>
              <a:t>. </a:t>
            </a:r>
            <a:endParaRPr lang="id-ID" sz="1400" b="1" dirty="0" smtClean="0"/>
          </a:p>
          <a:p>
            <a:pPr>
              <a:buNone/>
            </a:pPr>
            <a:r>
              <a:rPr lang="id-ID" sz="1400" b="1" dirty="0" smtClean="0"/>
              <a:t>				</a:t>
            </a:r>
            <a:r>
              <a:rPr lang="en-US" sz="1400" b="1" dirty="0" err="1" smtClean="0">
                <a:solidFill>
                  <a:srgbClr val="FF0000"/>
                </a:solidFill>
              </a:rPr>
              <a:t>F.Gaya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Interpersonal</a:t>
            </a:r>
            <a:endParaRPr lang="id-ID" sz="1400" b="1" dirty="0">
              <a:solidFill>
                <a:srgbClr val="FF0000"/>
              </a:solidFill>
            </a:endParaRPr>
          </a:p>
          <a:p>
            <a:r>
              <a:rPr lang="en-US" sz="1400" b="1" dirty="0"/>
              <a:t>Gaya interpersonal </a:t>
            </a:r>
            <a:r>
              <a:rPr lang="en-US" sz="1400" b="1" dirty="0" err="1"/>
              <a:t>berkaitan</a:t>
            </a:r>
            <a:r>
              <a:rPr lang="en-US" sz="1400" b="1" dirty="0"/>
              <a:t> </a:t>
            </a:r>
            <a:r>
              <a:rPr lang="en-US" sz="1400" b="1" dirty="0" err="1"/>
              <a:t>dengan</a:t>
            </a:r>
            <a:r>
              <a:rPr lang="en-US" sz="1400" b="1" dirty="0"/>
              <a:t> </a:t>
            </a:r>
            <a:r>
              <a:rPr lang="en-US" sz="1400" b="1" dirty="0" err="1"/>
              <a:t>cara</a:t>
            </a:r>
            <a:r>
              <a:rPr lang="en-US" sz="1400" b="1" dirty="0"/>
              <a:t> </a:t>
            </a:r>
            <a:r>
              <a:rPr lang="en-US" sz="1400" b="1" dirty="0" err="1"/>
              <a:t>kita</a:t>
            </a:r>
            <a:r>
              <a:rPr lang="en-US" sz="1400" b="1" dirty="0"/>
              <a:t> </a:t>
            </a:r>
            <a:r>
              <a:rPr lang="en-US" sz="1400" b="1" dirty="0" err="1"/>
              <a:t>memperlakukan</a:t>
            </a:r>
            <a:r>
              <a:rPr lang="en-US" sz="1400" b="1" dirty="0"/>
              <a:t> </a:t>
            </a:r>
            <a:r>
              <a:rPr lang="en-US" sz="1400" b="1" dirty="0" err="1"/>
              <a:t>orang</a:t>
            </a:r>
            <a:r>
              <a:rPr lang="en-US" sz="1400" b="1" dirty="0"/>
              <a:t> lain </a:t>
            </a:r>
            <a:r>
              <a:rPr lang="en-US" sz="1400" b="1" dirty="0" err="1"/>
              <a:t>dan</a:t>
            </a:r>
            <a:r>
              <a:rPr lang="en-US" sz="1400" b="1" dirty="0"/>
              <a:t> </a:t>
            </a:r>
            <a:r>
              <a:rPr lang="en-US" sz="1400" b="1" dirty="0" err="1"/>
              <a:t>perlakuan</a:t>
            </a:r>
            <a:r>
              <a:rPr lang="en-US" sz="1400" b="1" dirty="0"/>
              <a:t> </a:t>
            </a:r>
            <a:r>
              <a:rPr lang="en-US" sz="1400" b="1" dirty="0" err="1"/>
              <a:t>orang</a:t>
            </a:r>
            <a:r>
              <a:rPr lang="en-US" sz="1400" b="1" dirty="0"/>
              <a:t> lain </a:t>
            </a:r>
            <a:r>
              <a:rPr lang="en-US" sz="1400" b="1" dirty="0" err="1"/>
              <a:t>terhadap</a:t>
            </a:r>
            <a:r>
              <a:rPr lang="en-US" sz="1400" b="1" dirty="0"/>
              <a:t> </a:t>
            </a:r>
            <a:r>
              <a:rPr lang="en-US" sz="1400" b="1" dirty="0" err="1"/>
              <a:t>diri</a:t>
            </a:r>
            <a:r>
              <a:rPr lang="en-US" sz="1400" b="1" dirty="0"/>
              <a:t> </a:t>
            </a:r>
            <a:r>
              <a:rPr lang="en-US" sz="1400" b="1" dirty="0" err="1"/>
              <a:t>kita</a:t>
            </a:r>
            <a:r>
              <a:rPr lang="en-US" sz="1400" b="1" dirty="0"/>
              <a:t> </a:t>
            </a:r>
            <a:r>
              <a:rPr lang="en-US" sz="1400" b="1" dirty="0" err="1"/>
              <a:t>sesuai</a:t>
            </a:r>
            <a:r>
              <a:rPr lang="en-US" sz="1400" b="1" dirty="0"/>
              <a:t> </a:t>
            </a:r>
            <a:r>
              <a:rPr lang="en-US" sz="1400" b="1" dirty="0" err="1"/>
              <a:t>dengan</a:t>
            </a:r>
            <a:r>
              <a:rPr lang="en-US" sz="1400" b="1" dirty="0"/>
              <a:t> yang </a:t>
            </a:r>
            <a:r>
              <a:rPr lang="en-US" sz="1400" b="1" dirty="0" err="1"/>
              <a:t>kita</a:t>
            </a:r>
            <a:r>
              <a:rPr lang="en-US" sz="1400" b="1" dirty="0"/>
              <a:t> </a:t>
            </a:r>
            <a:r>
              <a:rPr lang="en-US" sz="1400" b="1" dirty="0" err="1"/>
              <a:t>harapkan</a:t>
            </a:r>
            <a:r>
              <a:rPr lang="en-US" sz="1400" b="1" dirty="0"/>
              <a:t>. </a:t>
            </a:r>
            <a:r>
              <a:rPr lang="en-US" sz="1400" b="1" dirty="0" err="1"/>
              <a:t>Orang</a:t>
            </a:r>
            <a:r>
              <a:rPr lang="en-US" sz="1400" b="1" dirty="0"/>
              <a:t> </a:t>
            </a:r>
            <a:r>
              <a:rPr lang="en-US" sz="1400" b="1" dirty="0" err="1"/>
              <a:t>dewasa</a:t>
            </a:r>
            <a:r>
              <a:rPr lang="en-US" sz="1400" b="1" dirty="0"/>
              <a:t> </a:t>
            </a:r>
            <a:r>
              <a:rPr lang="en-US" sz="1400" b="1" dirty="0" err="1"/>
              <a:t>seperti</a:t>
            </a:r>
            <a:r>
              <a:rPr lang="en-US" sz="1400" b="1" dirty="0"/>
              <a:t> </a:t>
            </a:r>
            <a:r>
              <a:rPr lang="en-US" sz="1400" b="1" dirty="0" err="1"/>
              <a:t>halnya</a:t>
            </a:r>
            <a:r>
              <a:rPr lang="en-US" sz="1400" b="1" dirty="0"/>
              <a:t> </a:t>
            </a:r>
            <a:r>
              <a:rPr lang="en-US" sz="1400" b="1" dirty="0" err="1"/>
              <a:t>anak-anak</a:t>
            </a:r>
            <a:r>
              <a:rPr lang="en-US" sz="1400" b="1" dirty="0"/>
              <a:t>, </a:t>
            </a:r>
            <a:r>
              <a:rPr lang="en-US" sz="1400" b="1" dirty="0" err="1"/>
              <a:t>berbeda</a:t>
            </a:r>
            <a:r>
              <a:rPr lang="en-US" sz="1400" b="1" dirty="0"/>
              <a:t> </a:t>
            </a:r>
            <a:r>
              <a:rPr lang="en-US" sz="1400" b="1" dirty="0" err="1"/>
              <a:t>caranya</a:t>
            </a:r>
            <a:r>
              <a:rPr lang="en-US" sz="1400" b="1" dirty="0"/>
              <a:t> </a:t>
            </a:r>
            <a:r>
              <a:rPr lang="en-US" sz="1400" b="1" dirty="0" err="1"/>
              <a:t>berkomunikasi</a:t>
            </a:r>
            <a:r>
              <a:rPr lang="en-US" sz="1400" b="1" dirty="0"/>
              <a:t> </a:t>
            </a:r>
            <a:r>
              <a:rPr lang="en-US" sz="1400" b="1" dirty="0" err="1"/>
              <a:t>dengan</a:t>
            </a:r>
            <a:r>
              <a:rPr lang="en-US" sz="1400" b="1" dirty="0"/>
              <a:t> </a:t>
            </a:r>
            <a:r>
              <a:rPr lang="en-US" sz="1400" b="1" dirty="0" err="1"/>
              <a:t>orang</a:t>
            </a:r>
            <a:r>
              <a:rPr lang="en-US" sz="1400" b="1" dirty="0"/>
              <a:t> </a:t>
            </a:r>
            <a:r>
              <a:rPr lang="en-US" sz="1400" b="1" dirty="0" smtClean="0"/>
              <a:t>lain</a:t>
            </a:r>
            <a:endParaRPr lang="id-ID" sz="1400" b="1" dirty="0" smtClean="0"/>
          </a:p>
          <a:p>
            <a:pPr>
              <a:buNone/>
            </a:pPr>
            <a:r>
              <a:rPr lang="id-ID" sz="1400" b="1" dirty="0" smtClean="0"/>
              <a:t>				</a:t>
            </a:r>
            <a:r>
              <a:rPr lang="en-US" sz="1400" b="1" dirty="0" err="1" smtClean="0">
                <a:solidFill>
                  <a:srgbClr val="FF0000"/>
                </a:solidFill>
              </a:rPr>
              <a:t>G.Tahap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Impulsif</a:t>
            </a:r>
            <a:endParaRPr lang="id-ID" sz="1400" b="1" dirty="0">
              <a:solidFill>
                <a:srgbClr val="FF0000"/>
              </a:solidFill>
            </a:endParaRPr>
          </a:p>
          <a:p>
            <a:r>
              <a:rPr lang="en-US" sz="1400" b="1" dirty="0" err="1"/>
              <a:t>Baginya</a:t>
            </a:r>
            <a:r>
              <a:rPr lang="en-US" sz="1400" b="1" dirty="0"/>
              <a:t>, </a:t>
            </a:r>
            <a:r>
              <a:rPr lang="en-US" sz="1400" b="1" dirty="0" err="1"/>
              <a:t>suatu</a:t>
            </a:r>
            <a:r>
              <a:rPr lang="en-US" sz="1400" b="1" dirty="0"/>
              <a:t> </a:t>
            </a:r>
            <a:r>
              <a:rPr lang="en-US" sz="1400" b="1" dirty="0" err="1"/>
              <a:t>perbuatan</a:t>
            </a:r>
            <a:r>
              <a:rPr lang="en-US" sz="1400" b="1" dirty="0"/>
              <a:t> yang </a:t>
            </a:r>
            <a:r>
              <a:rPr lang="en-US" sz="1400" b="1" dirty="0" err="1"/>
              <a:t>tercela</a:t>
            </a:r>
            <a:r>
              <a:rPr lang="en-US" sz="1400" b="1" dirty="0"/>
              <a:t> </a:t>
            </a:r>
            <a:r>
              <a:rPr lang="en-US" sz="1400" b="1" dirty="0" err="1"/>
              <a:t>hanyalah</a:t>
            </a:r>
            <a:r>
              <a:rPr lang="en-US" sz="1400" b="1" dirty="0"/>
              <a:t> </a:t>
            </a:r>
            <a:r>
              <a:rPr lang="en-US" sz="1400" b="1" dirty="0" err="1"/>
              <a:t>perbuatan-perbuatan</a:t>
            </a:r>
            <a:r>
              <a:rPr lang="en-US" sz="1400" b="1" dirty="0"/>
              <a:t> yang </a:t>
            </a:r>
            <a:r>
              <a:rPr lang="en-US" sz="1400" b="1" dirty="0" err="1"/>
              <a:t>dapat</a:t>
            </a:r>
            <a:r>
              <a:rPr lang="en-US" sz="1400" b="1" dirty="0"/>
              <a:t> </a:t>
            </a:r>
            <a:r>
              <a:rPr lang="en-US" sz="1400" b="1" dirty="0" err="1"/>
              <a:t>dihukum</a:t>
            </a:r>
            <a:r>
              <a:rPr lang="en-US" sz="1400" b="1" dirty="0"/>
              <a:t>, </a:t>
            </a:r>
            <a:r>
              <a:rPr lang="id-ID" sz="1400" b="1" dirty="0" smtClean="0"/>
              <a:t>SSO</a:t>
            </a:r>
            <a:r>
              <a:rPr lang="en-US" sz="1400" b="1" dirty="0" smtClean="0"/>
              <a:t> </a:t>
            </a:r>
            <a:r>
              <a:rPr lang="en-US" sz="1400" b="1" dirty="0" err="1"/>
              <a:t>hidup</a:t>
            </a:r>
            <a:r>
              <a:rPr lang="en-US" sz="1400" b="1" dirty="0"/>
              <a:t> </a:t>
            </a:r>
            <a:r>
              <a:rPr lang="en-US" sz="1400" b="1" dirty="0" err="1"/>
              <a:t>menurut</a:t>
            </a:r>
            <a:r>
              <a:rPr lang="en-US" sz="1400" b="1" dirty="0"/>
              <a:t> </a:t>
            </a:r>
            <a:r>
              <a:rPr lang="en-US" sz="1400" b="1" dirty="0" err="1"/>
              <a:t>impulsnya</a:t>
            </a:r>
            <a:endParaRPr lang="id-ID" sz="1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TIPE </a:t>
            </a:r>
            <a:r>
              <a:rPr lang="en-US" sz="2800" b="1" dirty="0" err="1" smtClean="0"/>
              <a:t>TIPE</a:t>
            </a:r>
            <a:r>
              <a:rPr lang="en-US" sz="2800" b="1" dirty="0" smtClean="0"/>
              <a:t> KEPRIBADIAN</a:t>
            </a:r>
            <a:r>
              <a:rPr lang="id-ID" sz="2800" dirty="0" smtClean="0"/>
              <a:t/>
            </a:r>
            <a:br>
              <a:rPr lang="id-ID" sz="2800" dirty="0" smtClean="0"/>
            </a:b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The Inspirer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inisiator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perubahan</a:t>
            </a:r>
            <a:r>
              <a:rPr lang="en-US" sz="1800" dirty="0" smtClean="0"/>
              <a:t>, </a:t>
            </a:r>
            <a:r>
              <a:rPr lang="en-US" sz="1800" dirty="0" err="1" smtClean="0"/>
              <a:t>tajam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perseptif</a:t>
            </a:r>
            <a:r>
              <a:rPr lang="en-US" sz="1800" dirty="0" smtClean="0"/>
              <a:t> </a:t>
            </a:r>
            <a:r>
              <a:rPr lang="en-US" sz="1800" dirty="0" err="1" smtClean="0"/>
              <a:t>adanya</a:t>
            </a:r>
            <a:r>
              <a:rPr lang="en-US" sz="1800" dirty="0" smtClean="0"/>
              <a:t> </a:t>
            </a:r>
            <a:r>
              <a:rPr lang="en-US" sz="1800" dirty="0" err="1" smtClean="0"/>
              <a:t>kemungkinan</a:t>
            </a:r>
            <a:r>
              <a:rPr lang="en-US" sz="1800" dirty="0" smtClean="0"/>
              <a:t>. </a:t>
            </a:r>
            <a:r>
              <a:rPr lang="en-US" sz="1800" dirty="0" err="1" smtClean="0"/>
              <a:t>Mereka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</a:t>
            </a:r>
            <a:r>
              <a:rPr lang="en-US" sz="1800" dirty="0" smtClean="0"/>
              <a:t> </a:t>
            </a:r>
            <a:r>
              <a:rPr lang="en-US" sz="1800" dirty="0" err="1" smtClean="0"/>
              <a:t>energi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merangsang</a:t>
            </a:r>
            <a:r>
              <a:rPr lang="en-US" sz="1800" dirty="0" smtClean="0"/>
              <a:t> </a:t>
            </a:r>
            <a:r>
              <a:rPr lang="en-US" sz="1800" dirty="0" err="1" smtClean="0"/>
              <a:t>orang</a:t>
            </a:r>
            <a:r>
              <a:rPr lang="en-US" sz="1800" dirty="0" smtClean="0"/>
              <a:t> lain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api</a:t>
            </a:r>
            <a:r>
              <a:rPr lang="en-US" sz="1800" dirty="0" smtClean="0"/>
              <a:t> </a:t>
            </a:r>
            <a:r>
              <a:rPr lang="en-US" sz="1800" dirty="0" err="1" smtClean="0"/>
              <a:t>antusiasme</a:t>
            </a:r>
            <a:r>
              <a:rPr lang="en-US" sz="1800" dirty="0" smtClean="0"/>
              <a:t> </a:t>
            </a:r>
            <a:r>
              <a:rPr lang="en-US" sz="1800" dirty="0" err="1" smtClean="0"/>
              <a:t>mereka</a:t>
            </a:r>
            <a:r>
              <a:rPr lang="en-US" sz="1800" dirty="0" smtClean="0"/>
              <a:t>.</a:t>
            </a:r>
            <a:endParaRPr lang="id-ID" sz="1800" dirty="0" smtClean="0"/>
          </a:p>
          <a:p>
            <a:r>
              <a:rPr lang="en-US" sz="1800" dirty="0" err="1" smtClean="0"/>
              <a:t>Ringkasan</a:t>
            </a:r>
            <a:r>
              <a:rPr lang="en-US" sz="1800" dirty="0" smtClean="0"/>
              <a:t>: </a:t>
            </a:r>
            <a:r>
              <a:rPr lang="en-US" sz="1800" dirty="0" err="1" smtClean="0"/>
              <a:t>Hangat</a:t>
            </a:r>
            <a:r>
              <a:rPr lang="en-US" sz="1800" dirty="0" smtClean="0"/>
              <a:t>, </a:t>
            </a:r>
            <a:r>
              <a:rPr lang="en-US" sz="1800" dirty="0" err="1" smtClean="0"/>
              <a:t>antusias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imajinatif</a:t>
            </a:r>
            <a:r>
              <a:rPr lang="en-US" sz="1800" dirty="0" smtClean="0"/>
              <a:t>. </a:t>
            </a:r>
            <a:r>
              <a:rPr lang="en-US" sz="1800" dirty="0" err="1" smtClean="0"/>
              <a:t>Melihat</a:t>
            </a:r>
            <a:r>
              <a:rPr lang="en-US" sz="1800" dirty="0" smtClean="0"/>
              <a:t> </a:t>
            </a:r>
            <a:r>
              <a:rPr lang="en-US" sz="1800" dirty="0" err="1" smtClean="0"/>
              <a:t>hidup</a:t>
            </a:r>
            <a:r>
              <a:rPr lang="en-US" sz="1800" dirty="0" smtClean="0"/>
              <a:t> </a:t>
            </a:r>
            <a:r>
              <a:rPr lang="en-US" sz="1800" dirty="0" err="1" smtClean="0"/>
              <a:t>penuh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kemungkinan</a:t>
            </a:r>
            <a:r>
              <a:rPr lang="en-US" sz="1800" dirty="0" smtClean="0"/>
              <a:t>. </a:t>
            </a:r>
            <a:r>
              <a:rPr lang="en-US" sz="1800" dirty="0" err="1" smtClean="0"/>
              <a:t>Membuat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</a:t>
            </a:r>
            <a:r>
              <a:rPr lang="en-US" sz="1800" dirty="0" err="1" smtClean="0"/>
              <a:t>peristiwa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percaya</a:t>
            </a:r>
            <a:r>
              <a:rPr lang="en-US" sz="1800" dirty="0" smtClean="0"/>
              <a:t> </a:t>
            </a:r>
            <a:r>
              <a:rPr lang="en-US" sz="1800" dirty="0" err="1" smtClean="0"/>
              <a:t>diri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melanjutkan</a:t>
            </a:r>
            <a:r>
              <a:rPr lang="en-US" sz="1800" dirty="0" smtClean="0"/>
              <a:t> </a:t>
            </a:r>
            <a:r>
              <a:rPr lang="en-US" sz="1800" dirty="0" err="1" smtClean="0"/>
              <a:t>sesuatu</a:t>
            </a:r>
            <a:r>
              <a:rPr lang="en-US" sz="1800" dirty="0" smtClean="0"/>
              <a:t> </a:t>
            </a:r>
            <a:r>
              <a:rPr lang="en-US" sz="1800" dirty="0" err="1" smtClean="0"/>
              <a:t>berdasarkan</a:t>
            </a:r>
            <a:r>
              <a:rPr lang="en-US" sz="1800" dirty="0" smtClean="0"/>
              <a:t> </a:t>
            </a:r>
            <a:r>
              <a:rPr lang="en-US" sz="1800" dirty="0" err="1" smtClean="0"/>
              <a:t>pola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mereka</a:t>
            </a:r>
            <a:r>
              <a:rPr lang="en-US" sz="1800" dirty="0" smtClean="0"/>
              <a:t> </a:t>
            </a:r>
            <a:r>
              <a:rPr lang="en-US" sz="1800" dirty="0" err="1" smtClean="0"/>
              <a:t>lihat</a:t>
            </a:r>
            <a:r>
              <a:rPr lang="en-US" sz="1800" dirty="0" smtClean="0"/>
              <a:t>. </a:t>
            </a:r>
            <a:r>
              <a:rPr lang="en-US" sz="1800" dirty="0" err="1" smtClean="0"/>
              <a:t>Ingin</a:t>
            </a:r>
            <a:r>
              <a:rPr lang="en-US" sz="1800" dirty="0" smtClean="0"/>
              <a:t> </a:t>
            </a:r>
            <a:r>
              <a:rPr lang="en-US" sz="1800" dirty="0" err="1" smtClean="0"/>
              <a:t>banyak</a:t>
            </a:r>
            <a:r>
              <a:rPr lang="en-US" sz="1800" dirty="0" smtClean="0"/>
              <a:t> </a:t>
            </a:r>
            <a:r>
              <a:rPr lang="en-US" sz="1800" dirty="0" err="1" smtClean="0"/>
              <a:t>penegasan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orang</a:t>
            </a:r>
            <a:r>
              <a:rPr lang="en-US" sz="1800" dirty="0" smtClean="0"/>
              <a:t> lain,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siap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apresiasi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dukungan</a:t>
            </a:r>
            <a:r>
              <a:rPr lang="en-US" sz="1800" dirty="0" smtClean="0"/>
              <a:t>. </a:t>
            </a:r>
            <a:r>
              <a:rPr lang="en-US" sz="1800" dirty="0" err="1" smtClean="0"/>
              <a:t>Spontan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fleksibel</a:t>
            </a:r>
            <a:r>
              <a:rPr lang="en-US" sz="1800" dirty="0" smtClean="0"/>
              <a:t>, </a:t>
            </a:r>
            <a:r>
              <a:rPr lang="en-US" sz="1800" dirty="0" err="1" smtClean="0"/>
              <a:t>sering</a:t>
            </a:r>
            <a:r>
              <a:rPr lang="en-US" sz="1800" dirty="0" smtClean="0"/>
              <a:t> </a:t>
            </a:r>
            <a:r>
              <a:rPr lang="en-US" sz="1800" dirty="0" err="1" smtClean="0"/>
              <a:t>mengandalkan</a:t>
            </a:r>
            <a:r>
              <a:rPr lang="en-US" sz="1800" dirty="0" smtClean="0"/>
              <a:t> </a:t>
            </a:r>
            <a:r>
              <a:rPr lang="en-US" sz="1800" dirty="0" err="1" smtClean="0"/>
              <a:t>kemampuan</a:t>
            </a:r>
            <a:r>
              <a:rPr lang="en-US" sz="1800" dirty="0" smtClean="0"/>
              <a:t> </a:t>
            </a:r>
            <a:r>
              <a:rPr lang="en-US" sz="1800" dirty="0" err="1" smtClean="0"/>
              <a:t>mereka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berimprovisasi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kefasihan</a:t>
            </a:r>
            <a:r>
              <a:rPr lang="en-US" sz="1800" dirty="0" smtClean="0"/>
              <a:t> </a:t>
            </a:r>
            <a:r>
              <a:rPr lang="en-US" sz="1800" dirty="0" err="1" smtClean="0"/>
              <a:t>lisan</a:t>
            </a:r>
            <a:r>
              <a:rPr lang="en-US" sz="1800" dirty="0" smtClean="0"/>
              <a:t> </a:t>
            </a:r>
            <a:r>
              <a:rPr lang="en-US" sz="1800" dirty="0" err="1" smtClean="0"/>
              <a:t>mereka</a:t>
            </a:r>
            <a:r>
              <a:rPr lang="en-US" sz="1800" dirty="0" smtClean="0"/>
              <a:t>. </a:t>
            </a:r>
            <a:endParaRPr lang="id-ID" sz="1800" dirty="0" smtClean="0"/>
          </a:p>
          <a:p>
            <a:r>
              <a:rPr lang="en-US" sz="1800" dirty="0" smtClean="0"/>
              <a:t>Keywords: </a:t>
            </a:r>
            <a:r>
              <a:rPr lang="en-US" sz="1800" dirty="0" err="1" smtClean="0"/>
              <a:t>Gagasan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kemungkinan</a:t>
            </a:r>
            <a:r>
              <a:rPr lang="en-US" sz="1800" dirty="0" smtClean="0"/>
              <a:t>, </a:t>
            </a:r>
            <a:r>
              <a:rPr lang="en-US" sz="1800" dirty="0" err="1" smtClean="0"/>
              <a:t>antusiasme</a:t>
            </a:r>
            <a:r>
              <a:rPr lang="en-US" sz="1800" dirty="0" smtClean="0"/>
              <a:t>, </a:t>
            </a:r>
            <a:r>
              <a:rPr lang="en-US" sz="1800" dirty="0" err="1" smtClean="0"/>
              <a:t>energi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, </a:t>
            </a:r>
            <a:r>
              <a:rPr lang="en-US" sz="1800" dirty="0" err="1" smtClean="0"/>
              <a:t>keterampilan</a:t>
            </a:r>
            <a:r>
              <a:rPr lang="en-US" sz="1800" dirty="0" smtClean="0"/>
              <a:t>, </a:t>
            </a:r>
            <a:r>
              <a:rPr lang="en-US" sz="1800" dirty="0" err="1" smtClean="0"/>
              <a:t>beradaptasi</a:t>
            </a:r>
            <a:r>
              <a:rPr lang="en-US" sz="1800" dirty="0" smtClean="0"/>
              <a:t>, </a:t>
            </a:r>
            <a:r>
              <a:rPr lang="en-US" sz="1800" dirty="0" err="1" smtClean="0"/>
              <a:t>kreatif</a:t>
            </a:r>
            <a:r>
              <a:rPr lang="en-US" sz="1800" dirty="0" smtClean="0"/>
              <a:t>. </a:t>
            </a:r>
            <a:endParaRPr lang="id-ID" sz="1800" dirty="0" smtClean="0"/>
          </a:p>
          <a:p>
            <a:r>
              <a:rPr lang="en-US" sz="1800" dirty="0" err="1" smtClean="0"/>
              <a:t>Karir</a:t>
            </a:r>
            <a:r>
              <a:rPr lang="en-US" sz="1800" dirty="0" smtClean="0"/>
              <a:t> </a:t>
            </a:r>
            <a:r>
              <a:rPr lang="en-US" sz="1800" dirty="0" err="1" smtClean="0"/>
              <a:t>pekerjaan</a:t>
            </a:r>
            <a:r>
              <a:rPr lang="en-US" sz="1800" dirty="0" smtClean="0"/>
              <a:t>: </a:t>
            </a:r>
            <a:r>
              <a:rPr lang="en-US" sz="1800" dirty="0" err="1" smtClean="0"/>
              <a:t>Konseling</a:t>
            </a:r>
            <a:r>
              <a:rPr lang="en-US" sz="1800" dirty="0" smtClean="0"/>
              <a:t>, </a:t>
            </a:r>
            <a:r>
              <a:rPr lang="en-US" sz="1800" dirty="0" err="1" smtClean="0"/>
              <a:t>psikolog</a:t>
            </a:r>
            <a:r>
              <a:rPr lang="en-US" sz="1800" dirty="0" smtClean="0"/>
              <a:t>, guru, agama, </a:t>
            </a:r>
            <a:r>
              <a:rPr lang="en-US" sz="1800" dirty="0" err="1" smtClean="0"/>
              <a:t>seniman</a:t>
            </a:r>
            <a:r>
              <a:rPr lang="en-US" sz="1800" dirty="0" smtClean="0"/>
              <a:t>,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masyarakat</a:t>
            </a:r>
            <a:r>
              <a:rPr lang="en-US" sz="1800" dirty="0" smtClean="0"/>
              <a:t>, </a:t>
            </a:r>
            <a:r>
              <a:rPr lang="en-US" sz="1800" dirty="0" err="1" smtClean="0"/>
              <a:t>musisi</a:t>
            </a:r>
            <a:r>
              <a:rPr lang="en-US" sz="1800" dirty="0" smtClean="0"/>
              <a:t>, </a:t>
            </a:r>
            <a:r>
              <a:rPr lang="en-US" sz="1800" dirty="0" err="1" smtClean="0"/>
              <a:t>komposer</a:t>
            </a:r>
            <a:r>
              <a:rPr lang="en-US" sz="1800" dirty="0" smtClean="0"/>
              <a:t>.</a:t>
            </a:r>
            <a:endParaRPr lang="id-ID" sz="1800" dirty="0" smtClean="0"/>
          </a:p>
          <a:p>
            <a:endParaRPr lang="id-ID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u="sng" dirty="0" smtClean="0">
                <a:hlinkClick r:id="rId2" tooltip="The Giver"/>
              </a:rPr>
              <a:t>The Giver</a:t>
            </a:r>
            <a:r>
              <a:rPr lang="en-US" sz="2000" b="1" dirty="0" smtClean="0"/>
              <a:t> 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suka</a:t>
            </a:r>
            <a:r>
              <a:rPr lang="en-US" sz="2000" dirty="0" smtClean="0"/>
              <a:t> </a:t>
            </a:r>
            <a:r>
              <a:rPr lang="en-US" sz="2000" dirty="0" err="1" smtClean="0"/>
              <a:t>mencari</a:t>
            </a:r>
            <a:r>
              <a:rPr lang="en-US" sz="2000" dirty="0" smtClean="0"/>
              <a:t> </a:t>
            </a:r>
            <a:r>
              <a:rPr lang="en-US" sz="2000" dirty="0" err="1" smtClean="0"/>
              <a:t>kesinambungan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harmonis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nilai-nilai</a:t>
            </a:r>
            <a:r>
              <a:rPr lang="en-US" sz="2000" dirty="0" smtClean="0"/>
              <a:t> </a:t>
            </a:r>
            <a:r>
              <a:rPr lang="en-US" sz="2000" dirty="0" err="1" smtClean="0"/>
              <a:t>kolektif</a:t>
            </a:r>
            <a:r>
              <a:rPr lang="en-US" sz="2000" dirty="0" smtClean="0"/>
              <a:t>.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unggul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memilah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situasi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bertindak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situasi</a:t>
            </a:r>
            <a:r>
              <a:rPr lang="en-US" sz="2000" dirty="0" smtClean="0"/>
              <a:t>,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kehangatan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peraturan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mengubah</a:t>
            </a:r>
            <a:r>
              <a:rPr lang="en-US" sz="2000" dirty="0" smtClean="0"/>
              <a:t> </a:t>
            </a:r>
            <a:r>
              <a:rPr lang="en-US" sz="2000" dirty="0" err="1" smtClean="0"/>
              <a:t>asam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manis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00306"/>
            <a:ext cx="7772400" cy="421484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sz="2000" dirty="0" smtClean="0"/>
              <a:t>	</a:t>
            </a:r>
            <a:r>
              <a:rPr lang="en-US" sz="2000" dirty="0" smtClean="0"/>
              <a:t>The </a:t>
            </a:r>
            <a:r>
              <a:rPr lang="en-US" sz="2000" dirty="0" smtClean="0"/>
              <a:t>Giver </a:t>
            </a:r>
            <a:r>
              <a:rPr lang="en-US" sz="2000" dirty="0" err="1" smtClean="0"/>
              <a:t>fokus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lain, </a:t>
            </a:r>
            <a:r>
              <a:rPr lang="en-US" sz="2000" dirty="0" err="1" smtClean="0"/>
              <a:t>merasa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cahaya</a:t>
            </a:r>
            <a:r>
              <a:rPr lang="en-US" sz="2000" dirty="0" smtClean="0"/>
              <a:t>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id-ID" sz="2000" dirty="0" smtClean="0"/>
              <a:t> </a:t>
            </a:r>
            <a:r>
              <a:rPr lang="en-US" sz="2000" dirty="0" err="1" smtClean="0"/>
              <a:t>sekitar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bahagia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terganggu</a:t>
            </a:r>
            <a:r>
              <a:rPr lang="en-US" sz="2000" dirty="0" smtClean="0"/>
              <a:t>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sesuatu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salah</a:t>
            </a:r>
            <a:r>
              <a:rPr lang="en-US" sz="2000" dirty="0" smtClean="0"/>
              <a:t>.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pemandu</a:t>
            </a:r>
            <a:r>
              <a:rPr lang="en-US" sz="2000" dirty="0" smtClean="0"/>
              <a:t> </a:t>
            </a:r>
            <a:r>
              <a:rPr lang="en-US" sz="2000" dirty="0" err="1" smtClean="0"/>
              <a:t>sorak</a:t>
            </a:r>
            <a:r>
              <a:rPr lang="en-US" sz="2000" dirty="0" smtClean="0"/>
              <a:t>,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dukungan</a:t>
            </a:r>
            <a:r>
              <a:rPr lang="en-US" sz="2000" dirty="0" smtClean="0"/>
              <a:t>, </a:t>
            </a:r>
            <a:r>
              <a:rPr lang="en-US" sz="2000" dirty="0" err="1" smtClean="0"/>
              <a:t>syukur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dorongan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pujian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hargai</a:t>
            </a:r>
            <a:r>
              <a:rPr lang="en-US" sz="2000" dirty="0" smtClean="0"/>
              <a:t>.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mencatat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sedang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, </a:t>
            </a:r>
            <a:r>
              <a:rPr lang="en-US" sz="2000" dirty="0" err="1" smtClean="0"/>
              <a:t>menawarkan</a:t>
            </a:r>
            <a:r>
              <a:rPr lang="en-US" sz="2000" dirty="0" smtClean="0"/>
              <a:t> </a:t>
            </a:r>
            <a:r>
              <a:rPr lang="en-US" sz="2000" dirty="0" err="1" smtClean="0"/>
              <a:t>bantuan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pun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r>
              <a:rPr lang="en-US" sz="2000" dirty="0" err="1" smtClean="0"/>
              <a:t>Ringkasan</a:t>
            </a:r>
            <a:r>
              <a:rPr lang="en-US" sz="2000" dirty="0" smtClean="0"/>
              <a:t>: </a:t>
            </a:r>
            <a:r>
              <a:rPr lang="en-US" sz="2000" dirty="0" err="1" smtClean="0"/>
              <a:t>Hangat</a:t>
            </a:r>
            <a:r>
              <a:rPr lang="en-US" sz="2000" dirty="0" smtClean="0"/>
              <a:t>, </a:t>
            </a:r>
            <a:r>
              <a:rPr lang="en-US" sz="2000" dirty="0" err="1" smtClean="0"/>
              <a:t>empati</a:t>
            </a:r>
            <a:r>
              <a:rPr lang="en-US" sz="2000" dirty="0" smtClean="0"/>
              <a:t>, </a:t>
            </a:r>
            <a:r>
              <a:rPr lang="en-US" sz="2000" dirty="0" err="1" smtClean="0"/>
              <a:t>responsif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bertanggung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</a:t>
            </a:r>
            <a:r>
              <a:rPr lang="en-US" sz="2000" dirty="0" smtClean="0"/>
              <a:t>.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peka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emosi</a:t>
            </a:r>
            <a:r>
              <a:rPr lang="en-US" sz="2000" dirty="0" smtClean="0"/>
              <a:t>,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motivasi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lain. </a:t>
            </a:r>
            <a:r>
              <a:rPr lang="en-US" sz="2000" dirty="0" err="1" smtClean="0"/>
              <a:t>Menemukan</a:t>
            </a:r>
            <a:r>
              <a:rPr lang="en-US" sz="2000" dirty="0" smtClean="0"/>
              <a:t> </a:t>
            </a:r>
            <a:r>
              <a:rPr lang="en-US" sz="2000" dirty="0" err="1" smtClean="0"/>
              <a:t>potensi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lain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 </a:t>
            </a:r>
            <a:r>
              <a:rPr lang="en-US" sz="2000" dirty="0" err="1" smtClean="0"/>
              <a:t>potensi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.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bertindak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katalis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pertumbuhan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. </a:t>
            </a:r>
            <a:r>
              <a:rPr lang="en-US" sz="2000" dirty="0" err="1" smtClean="0"/>
              <a:t>Setia</a:t>
            </a:r>
            <a:r>
              <a:rPr lang="en-US" sz="2000" dirty="0" smtClean="0"/>
              <a:t>, </a:t>
            </a:r>
            <a:r>
              <a:rPr lang="en-US" sz="2000" dirty="0" err="1" smtClean="0"/>
              <a:t>responsif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pujian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kritik</a:t>
            </a:r>
            <a:r>
              <a:rPr lang="en-US" sz="2000" dirty="0" smtClean="0"/>
              <a:t>. Sociable, </a:t>
            </a:r>
            <a:r>
              <a:rPr lang="en-US" sz="2000" dirty="0" err="1" smtClean="0"/>
              <a:t>memfasilitasi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lain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inspirasi</a:t>
            </a:r>
            <a:r>
              <a:rPr lang="en-US" sz="2000" dirty="0" smtClean="0"/>
              <a:t> </a:t>
            </a:r>
            <a:r>
              <a:rPr lang="en-US" sz="2000" dirty="0" err="1" smtClean="0"/>
              <a:t>kepemimpinan</a:t>
            </a:r>
            <a:r>
              <a:rPr lang="en-US" sz="2000" dirty="0" smtClean="0"/>
              <a:t>.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Kata</a:t>
            </a:r>
            <a:r>
              <a:rPr lang="en-US" sz="2000" dirty="0" smtClean="0"/>
              <a:t> </a:t>
            </a:r>
            <a:r>
              <a:rPr lang="en-US" sz="2000" dirty="0" err="1" smtClean="0"/>
              <a:t>kunci</a:t>
            </a:r>
            <a:r>
              <a:rPr lang="en-US" sz="2000" dirty="0" smtClean="0"/>
              <a:t>: </a:t>
            </a:r>
            <a:r>
              <a:rPr lang="en-US" sz="2000" dirty="0" err="1" smtClean="0"/>
              <a:t>Terorganisir</a:t>
            </a:r>
            <a:r>
              <a:rPr lang="en-US" sz="2000" dirty="0" smtClean="0"/>
              <a:t>, </a:t>
            </a:r>
            <a:r>
              <a:rPr lang="en-US" sz="2000" dirty="0" err="1" smtClean="0"/>
              <a:t>mengembangkan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, </a:t>
            </a:r>
            <a:r>
              <a:rPr lang="en-US" sz="2000" dirty="0" err="1" smtClean="0"/>
              <a:t>pembangun</a:t>
            </a:r>
            <a:r>
              <a:rPr lang="en-US" sz="2000" dirty="0" smtClean="0"/>
              <a:t> </a:t>
            </a:r>
            <a:r>
              <a:rPr lang="en-US" sz="2000" dirty="0" err="1" smtClean="0"/>
              <a:t>konsensus</a:t>
            </a:r>
            <a:r>
              <a:rPr lang="en-US" sz="2000" dirty="0" smtClean="0"/>
              <a:t>, </a:t>
            </a:r>
            <a:r>
              <a:rPr lang="en-US" sz="2000" dirty="0" err="1" smtClean="0"/>
              <a:t>terampil</a:t>
            </a:r>
            <a:r>
              <a:rPr lang="en-US" sz="2000" dirty="0" smtClean="0"/>
              <a:t>, </a:t>
            </a:r>
            <a:r>
              <a:rPr lang="en-US" sz="2000" dirty="0" err="1" smtClean="0"/>
              <a:t>energi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, </a:t>
            </a:r>
            <a:r>
              <a:rPr lang="en-US" sz="2000" dirty="0" err="1" smtClean="0"/>
              <a:t>antusias</a:t>
            </a:r>
            <a:r>
              <a:rPr lang="en-US" sz="2000" dirty="0" smtClean="0"/>
              <a:t>. </a:t>
            </a:r>
            <a:endParaRPr lang="id-ID" sz="2000" dirty="0" smtClean="0"/>
          </a:p>
          <a:p>
            <a:r>
              <a:rPr lang="en-US" sz="2000" dirty="0" err="1" smtClean="0"/>
              <a:t>Karir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: </a:t>
            </a:r>
            <a:r>
              <a:rPr lang="en-US" sz="2000" dirty="0" err="1" smtClean="0"/>
              <a:t>Agamawan</a:t>
            </a:r>
            <a:r>
              <a:rPr lang="en-US" sz="2000" dirty="0" smtClean="0"/>
              <a:t>, </a:t>
            </a:r>
            <a:r>
              <a:rPr lang="en-US" sz="2000" dirty="0" err="1" smtClean="0"/>
              <a:t>konselor</a:t>
            </a:r>
            <a:r>
              <a:rPr lang="en-US" sz="2000" dirty="0" smtClean="0"/>
              <a:t>, </a:t>
            </a:r>
            <a:r>
              <a:rPr lang="en-US" sz="2000" dirty="0" err="1" smtClean="0"/>
              <a:t>dokter</a:t>
            </a:r>
            <a:r>
              <a:rPr lang="en-US" sz="2000" dirty="0" smtClean="0"/>
              <a:t>, </a:t>
            </a:r>
            <a:r>
              <a:rPr lang="en-US" sz="2000" dirty="0" err="1" smtClean="0"/>
              <a:t>desainer</a:t>
            </a:r>
            <a:r>
              <a:rPr lang="en-US" sz="2000" dirty="0" smtClean="0"/>
              <a:t>, </a:t>
            </a:r>
            <a:r>
              <a:rPr lang="en-US" sz="2000" dirty="0" err="1" smtClean="0"/>
              <a:t>eksekutif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kepemimpinan</a:t>
            </a:r>
            <a:r>
              <a:rPr lang="en-US" sz="2000" dirty="0" smtClean="0"/>
              <a:t>. </a:t>
            </a:r>
            <a:endParaRPr lang="id-ID" sz="2000" dirty="0" smtClean="0"/>
          </a:p>
          <a:p>
            <a:pPr>
              <a:buNone/>
            </a:pPr>
            <a:endParaRPr lang="id-ID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u="sng" dirty="0" smtClean="0">
                <a:hlinkClick r:id="rId2" tooltip="The Executive"/>
              </a:rPr>
              <a:t>The Executive</a:t>
            </a:r>
            <a:r>
              <a:rPr lang="en-US" sz="1800" b="1" dirty="0" smtClean="0"/>
              <a:t> </a:t>
            </a:r>
            <a:r>
              <a:rPr lang="id-ID" sz="1800" b="1" dirty="0" smtClean="0"/>
              <a:t/>
            </a:r>
            <a:br>
              <a:rPr lang="id-ID" sz="1800" b="1" dirty="0" smtClean="0"/>
            </a:br>
            <a:r>
              <a:rPr lang="en-US" sz="1800" dirty="0" smtClean="0"/>
              <a:t>The Executive </a:t>
            </a:r>
            <a:r>
              <a:rPr lang="en-US" sz="1800" dirty="0" err="1" smtClean="0"/>
              <a:t>fokus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 yang paling </a:t>
            </a:r>
            <a:r>
              <a:rPr lang="en-US" sz="1800" dirty="0" err="1" smtClean="0"/>
              <a:t>efisien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terorganisir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</a:t>
            </a:r>
            <a:r>
              <a:rPr lang="en-US" sz="1800" dirty="0" err="1" smtClean="0"/>
              <a:t>tugas</a:t>
            </a:r>
            <a:r>
              <a:rPr lang="en-US" sz="1800" dirty="0" smtClean="0"/>
              <a:t>. </a:t>
            </a:r>
            <a:r>
              <a:rPr lang="en-US" sz="1800" dirty="0" err="1" smtClean="0"/>
              <a:t>Kualitas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, </a:t>
            </a:r>
            <a:r>
              <a:rPr lang="en-US" sz="1800" dirty="0" err="1" smtClean="0"/>
              <a:t>bersama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orientasi</a:t>
            </a:r>
            <a:r>
              <a:rPr lang="en-US" sz="1800" dirty="0" smtClean="0"/>
              <a:t> </a:t>
            </a:r>
            <a:r>
              <a:rPr lang="en-US" sz="1800" dirty="0" err="1" smtClean="0"/>
              <a:t>tujuan</a:t>
            </a:r>
            <a:r>
              <a:rPr lang="en-US" sz="1800" dirty="0" smtClean="0"/>
              <a:t> </a:t>
            </a:r>
            <a:r>
              <a:rPr lang="en-US" sz="1800" dirty="0" err="1" smtClean="0"/>
              <a:t>mereka</a:t>
            </a:r>
            <a:endParaRPr lang="id-ID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Ringkasan</a:t>
            </a:r>
            <a:r>
              <a:rPr lang="en-US" dirty="0" smtClean="0"/>
              <a:t>: </a:t>
            </a:r>
            <a:r>
              <a:rPr lang="en-US" dirty="0" err="1" smtClean="0"/>
              <a:t>Tegas</a:t>
            </a:r>
            <a:r>
              <a:rPr lang="en-US" dirty="0" smtClean="0"/>
              <a:t>,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.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.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komprehensif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menyalurkannya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: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tegas</a:t>
            </a:r>
            <a:r>
              <a:rPr lang="en-US" dirty="0" smtClean="0"/>
              <a:t>, </a:t>
            </a:r>
            <a:r>
              <a:rPr lang="en-US" dirty="0" err="1" smtClean="0"/>
              <a:t>analitis</a:t>
            </a:r>
            <a:r>
              <a:rPr lang="en-US" dirty="0" smtClean="0"/>
              <a:t>, 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Karir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: </a:t>
            </a:r>
            <a:r>
              <a:rPr lang="en-US" dirty="0" err="1" smtClean="0"/>
              <a:t>Eksekutif</a:t>
            </a:r>
            <a:r>
              <a:rPr lang="en-US" dirty="0" smtClean="0"/>
              <a:t>, </a:t>
            </a:r>
            <a:r>
              <a:rPr lang="en-US" dirty="0" err="1" smtClean="0"/>
              <a:t>manajemen</a:t>
            </a:r>
            <a:r>
              <a:rPr lang="en-US" dirty="0" smtClean="0"/>
              <a:t>, </a:t>
            </a:r>
            <a:r>
              <a:rPr lang="en-US" dirty="0" err="1" smtClean="0"/>
              <a:t>kepemimpinan</a:t>
            </a:r>
            <a:r>
              <a:rPr lang="en-US" dirty="0" smtClean="0"/>
              <a:t>, </a:t>
            </a:r>
            <a:r>
              <a:rPr lang="en-US" dirty="0" err="1" smtClean="0"/>
              <a:t>konsultan</a:t>
            </a:r>
            <a:r>
              <a:rPr lang="en-US" dirty="0" smtClean="0"/>
              <a:t>, SDM,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, </a:t>
            </a:r>
            <a:r>
              <a:rPr lang="en-US" dirty="0" err="1" smtClean="0"/>
              <a:t>dokter</a:t>
            </a:r>
            <a:r>
              <a:rPr lang="en-US" dirty="0" smtClean="0"/>
              <a:t>, </a:t>
            </a:r>
            <a:r>
              <a:rPr lang="en-US" dirty="0" err="1" smtClean="0"/>
              <a:t>pemasaran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845366"/>
          </a:xfrm>
        </p:spPr>
        <p:txBody>
          <a:bodyPr/>
          <a:lstStyle/>
          <a:p>
            <a:r>
              <a:rPr lang="en-US" sz="2000" b="1" u="sng" dirty="0" smtClean="0">
                <a:hlinkClick r:id="rId2" tooltip="The Visionary"/>
              </a:rPr>
              <a:t>The Visionary</a:t>
            </a:r>
            <a:r>
              <a:rPr lang="en-US" sz="2000" b="1" dirty="0" smtClean="0"/>
              <a:t> </a:t>
            </a:r>
            <a:r>
              <a:rPr lang="id-ID" sz="2000" b="1" dirty="0" smtClean="0"/>
              <a:t/>
            </a:r>
            <a:br>
              <a:rPr lang="id-ID" sz="2000" b="1" dirty="0" smtClean="0"/>
            </a:br>
            <a:r>
              <a:rPr lang="en-US" sz="2000" dirty="0" smtClean="0"/>
              <a:t>The Visionary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digambarkan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pintar</a:t>
            </a:r>
            <a:r>
              <a:rPr lang="en-US" sz="2000" dirty="0" smtClean="0"/>
              <a:t>, </a:t>
            </a:r>
            <a:r>
              <a:rPr lang="en-US" sz="2000" dirty="0" err="1" smtClean="0"/>
              <a:t>komunikatif</a:t>
            </a:r>
            <a:r>
              <a:rPr lang="en-US" sz="2000" dirty="0" smtClean="0"/>
              <a:t>, </a:t>
            </a:r>
            <a:r>
              <a:rPr lang="en-US" sz="2000" dirty="0" err="1" smtClean="0"/>
              <a:t>antusias</a:t>
            </a:r>
            <a:r>
              <a:rPr lang="en-US" sz="2000" dirty="0" smtClean="0"/>
              <a:t>, </a:t>
            </a:r>
            <a:r>
              <a:rPr lang="en-US" sz="2000" dirty="0" err="1" smtClean="0"/>
              <a:t>ramah</a:t>
            </a:r>
            <a:r>
              <a:rPr lang="en-US" sz="2000" dirty="0" smtClean="0"/>
              <a:t>, </a:t>
            </a:r>
            <a:r>
              <a:rPr lang="en-US" sz="2000" dirty="0" err="1" smtClean="0"/>
              <a:t>inovatif</a:t>
            </a:r>
            <a:r>
              <a:rPr lang="en-US" sz="2000" dirty="0" smtClean="0"/>
              <a:t>, </a:t>
            </a:r>
            <a:r>
              <a:rPr lang="en-US" sz="2000" dirty="0" err="1" smtClean="0"/>
              <a:t>fleksibel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setia.The</a:t>
            </a:r>
            <a:r>
              <a:rPr lang="en-US" sz="2000" dirty="0" smtClean="0"/>
              <a:t> Visionary </a:t>
            </a:r>
            <a:r>
              <a:rPr lang="en-US" sz="2000" dirty="0" err="1" smtClean="0"/>
              <a:t>termotivasi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keinginan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memperbaiki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.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00306"/>
            <a:ext cx="7772400" cy="3855254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Ringkasan</a:t>
            </a:r>
            <a:r>
              <a:rPr lang="en-US" dirty="0" smtClean="0"/>
              <a:t>: </a:t>
            </a:r>
            <a:r>
              <a:rPr lang="en-US" dirty="0" err="1" smtClean="0"/>
              <a:t>Gesit</a:t>
            </a:r>
            <a:r>
              <a:rPr lang="en-US" dirty="0" smtClean="0"/>
              <a:t>, </a:t>
            </a:r>
            <a:r>
              <a:rPr lang="en-US" dirty="0" err="1" smtClean="0"/>
              <a:t>inovatif</a:t>
            </a:r>
            <a:r>
              <a:rPr lang="en-US" dirty="0" smtClean="0"/>
              <a:t>, </a:t>
            </a:r>
            <a:r>
              <a:rPr lang="en-US" dirty="0" err="1" smtClean="0"/>
              <a:t>merangsang</a:t>
            </a:r>
            <a:r>
              <a:rPr lang="en-US" dirty="0" smtClean="0"/>
              <a:t>, </a:t>
            </a:r>
            <a:r>
              <a:rPr lang="en-US" dirty="0" err="1" smtClean="0"/>
              <a:t>waspada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bicara</a:t>
            </a:r>
            <a:r>
              <a:rPr lang="en-US" dirty="0" smtClean="0"/>
              <a:t>.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menantang</a:t>
            </a:r>
            <a:r>
              <a:rPr lang="en-US" dirty="0" smtClean="0"/>
              <a:t>. </a:t>
            </a:r>
            <a:r>
              <a:rPr lang="en-US" dirty="0" err="1" smtClean="0"/>
              <a:t>Mahir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kemungkinan-kemungkinan</a:t>
            </a:r>
            <a:r>
              <a:rPr lang="en-US" dirty="0" smtClean="0"/>
              <a:t> </a:t>
            </a:r>
            <a:r>
              <a:rPr lang="en-US" dirty="0" err="1" smtClean="0"/>
              <a:t>konseptual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menganalisa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. </a:t>
            </a:r>
            <a:r>
              <a:rPr lang="en-US" dirty="0" err="1" smtClean="0"/>
              <a:t>Pandai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  <a:r>
              <a:rPr lang="en-US" dirty="0" err="1" smtClean="0"/>
              <a:t>Bosan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rutinitas</a:t>
            </a:r>
            <a:r>
              <a:rPr lang="en-US" dirty="0" smtClean="0"/>
              <a:t>,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beralih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: </a:t>
            </a:r>
            <a:r>
              <a:rPr lang="en-US" dirty="0" err="1" smtClean="0"/>
              <a:t>Kreatif</a:t>
            </a:r>
            <a:r>
              <a:rPr lang="en-US" dirty="0" smtClean="0"/>
              <a:t>,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analisis</a:t>
            </a:r>
            <a:r>
              <a:rPr lang="en-US" dirty="0" smtClean="0"/>
              <a:t>, </a:t>
            </a:r>
            <a:r>
              <a:rPr lang="en-US" dirty="0" err="1" smtClean="0"/>
              <a:t>teknis</a:t>
            </a:r>
            <a:r>
              <a:rPr lang="en-US" dirty="0" smtClean="0"/>
              <a:t>, </a:t>
            </a:r>
            <a:r>
              <a:rPr lang="en-US" dirty="0" err="1" smtClean="0"/>
              <a:t>kewirausahaan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Karir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: </a:t>
            </a:r>
            <a:r>
              <a:rPr lang="en-US" dirty="0" err="1" smtClean="0"/>
              <a:t>Ilmu</a:t>
            </a:r>
            <a:r>
              <a:rPr lang="en-US" dirty="0" smtClean="0"/>
              <a:t>, </a:t>
            </a:r>
            <a:r>
              <a:rPr lang="en-US" dirty="0" err="1" smtClean="0"/>
              <a:t>manajemen</a:t>
            </a:r>
            <a:r>
              <a:rPr lang="en-US" dirty="0" smtClean="0"/>
              <a:t>, </a:t>
            </a:r>
            <a:r>
              <a:rPr lang="en-US" dirty="0" err="1" smtClean="0"/>
              <a:t>teknologi</a:t>
            </a:r>
            <a:r>
              <a:rPr lang="en-US" dirty="0" smtClean="0"/>
              <a:t>, </a:t>
            </a:r>
            <a:r>
              <a:rPr lang="en-US" dirty="0" err="1" smtClean="0"/>
              <a:t>seni</a:t>
            </a:r>
            <a:r>
              <a:rPr lang="en-US" dirty="0" smtClean="0"/>
              <a:t>, </a:t>
            </a:r>
            <a:r>
              <a:rPr lang="en-US" dirty="0" err="1" smtClean="0"/>
              <a:t>pemasaran</a:t>
            </a:r>
            <a:r>
              <a:rPr lang="en-US" dirty="0" smtClean="0"/>
              <a:t>,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, </a:t>
            </a:r>
            <a:r>
              <a:rPr lang="en-US" dirty="0" err="1" smtClean="0"/>
              <a:t>psikiater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000263"/>
          </a:xfrm>
        </p:spPr>
        <p:txBody>
          <a:bodyPr>
            <a:noAutofit/>
          </a:bodyPr>
          <a:lstStyle/>
          <a:p>
            <a:r>
              <a:rPr lang="en-US" sz="1800" b="1" i="1" dirty="0" err="1">
                <a:solidFill>
                  <a:srgbClr val="FF0000"/>
                </a:solidFill>
              </a:rPr>
              <a:t>Makna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</a:rPr>
              <a:t>kepribadian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</a:rPr>
              <a:t>menurut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</a:rPr>
              <a:t>pengertian</a:t>
            </a:r>
            <a:r>
              <a:rPr lang="en-US" sz="1800" b="1" i="1" dirty="0">
                <a:solidFill>
                  <a:srgbClr val="FF0000"/>
                </a:solidFill>
              </a:rPr>
              <a:t> </a:t>
            </a:r>
            <a:r>
              <a:rPr lang="en-US" sz="1800" b="1" i="1" dirty="0" err="1">
                <a:solidFill>
                  <a:srgbClr val="FF0000"/>
                </a:solidFill>
              </a:rPr>
              <a:t>sehari-hari</a:t>
            </a:r>
            <a:r>
              <a:rPr lang="id-ID" sz="1800" b="1" i="1" dirty="0"/>
              <a:t/>
            </a:r>
            <a:br>
              <a:rPr lang="id-ID" sz="1800" b="1" i="1" dirty="0"/>
            </a:br>
            <a:r>
              <a:rPr lang="en-US" sz="1800" b="1" dirty="0" err="1"/>
              <a:t>Disamping</a:t>
            </a:r>
            <a:r>
              <a:rPr lang="en-US" sz="1800" b="1" dirty="0"/>
              <a:t> </a:t>
            </a:r>
            <a:r>
              <a:rPr lang="en-US" sz="1800" b="1" dirty="0" err="1"/>
              <a:t>itu</a:t>
            </a:r>
            <a:r>
              <a:rPr lang="en-US" sz="1800" b="1" dirty="0"/>
              <a:t> </a:t>
            </a:r>
            <a:r>
              <a:rPr lang="en-US" sz="1800" b="1" dirty="0" err="1"/>
              <a:t>kepribadian</a:t>
            </a:r>
            <a:r>
              <a:rPr lang="en-US" sz="1800" b="1" dirty="0"/>
              <a:t> </a:t>
            </a:r>
            <a:r>
              <a:rPr lang="en-US" sz="1800" b="1" dirty="0" err="1"/>
              <a:t>sering</a:t>
            </a:r>
            <a:r>
              <a:rPr lang="en-US" sz="1800" b="1" dirty="0"/>
              <a:t> </a:t>
            </a:r>
            <a:r>
              <a:rPr lang="en-US" sz="1800" b="1" dirty="0" err="1"/>
              <a:t>diartikan</a:t>
            </a:r>
            <a:r>
              <a:rPr lang="en-US" sz="1800" b="1" dirty="0"/>
              <a:t> </a:t>
            </a:r>
            <a:r>
              <a:rPr lang="en-US" sz="1800" b="1" dirty="0" err="1"/>
              <a:t>dengan</a:t>
            </a:r>
            <a:r>
              <a:rPr lang="en-US" sz="1800" b="1" dirty="0"/>
              <a:t> </a:t>
            </a:r>
            <a:r>
              <a:rPr lang="en-US" sz="1800" b="1" dirty="0" err="1"/>
              <a:t>ciri-ciri</a:t>
            </a:r>
            <a:r>
              <a:rPr lang="en-US" sz="1800" b="1" dirty="0"/>
              <a:t> yang </a:t>
            </a:r>
            <a:r>
              <a:rPr lang="en-US" sz="1800" b="1" dirty="0" err="1"/>
              <a:t>menonjol</a:t>
            </a:r>
            <a:r>
              <a:rPr lang="en-US" sz="1800" b="1" dirty="0"/>
              <a:t> </a:t>
            </a:r>
            <a:r>
              <a:rPr lang="en-US" sz="1800" b="1" dirty="0" err="1"/>
              <a:t>pada</a:t>
            </a:r>
            <a:r>
              <a:rPr lang="en-US" sz="1800" b="1" dirty="0"/>
              <a:t> </a:t>
            </a:r>
            <a:r>
              <a:rPr lang="en-US" sz="1800" b="1" dirty="0" err="1"/>
              <a:t>diri</a:t>
            </a:r>
            <a:r>
              <a:rPr lang="en-US" sz="1800" b="1" dirty="0"/>
              <a:t> </a:t>
            </a:r>
            <a:r>
              <a:rPr lang="en-US" sz="1800" b="1" dirty="0" err="1"/>
              <a:t>individu</a:t>
            </a:r>
            <a:r>
              <a:rPr lang="en-US" sz="1800" b="1" dirty="0"/>
              <a:t>, </a:t>
            </a:r>
            <a:r>
              <a:rPr lang="en-US" sz="1800" b="1" dirty="0" err="1"/>
              <a:t>seperti</a:t>
            </a:r>
            <a:r>
              <a:rPr lang="en-US" sz="1800" b="1" dirty="0"/>
              <a:t> </a:t>
            </a:r>
            <a:r>
              <a:rPr lang="en-US" sz="1800" b="1" dirty="0" err="1"/>
              <a:t>kepada</a:t>
            </a:r>
            <a:r>
              <a:rPr lang="en-US" sz="1800" b="1" dirty="0"/>
              <a:t> </a:t>
            </a:r>
            <a:r>
              <a:rPr lang="en-US" sz="1800" b="1" dirty="0" err="1"/>
              <a:t>orang</a:t>
            </a:r>
            <a:r>
              <a:rPr lang="en-US" sz="1800" b="1" dirty="0"/>
              <a:t> yang </a:t>
            </a:r>
            <a:r>
              <a:rPr lang="en-US" sz="1800" b="1" dirty="0" err="1"/>
              <a:t>pemalu</a:t>
            </a:r>
            <a:r>
              <a:rPr lang="en-US" sz="1800" b="1" dirty="0"/>
              <a:t> </a:t>
            </a:r>
            <a:r>
              <a:rPr lang="en-US" sz="1800" b="1" dirty="0" err="1"/>
              <a:t>dikenakan</a:t>
            </a:r>
            <a:r>
              <a:rPr lang="en-US" sz="1800" b="1" dirty="0"/>
              <a:t> </a:t>
            </a:r>
            <a:r>
              <a:rPr lang="en-US" sz="1800" b="1" dirty="0" err="1"/>
              <a:t>atribut</a:t>
            </a:r>
            <a:r>
              <a:rPr lang="en-US" sz="1800" b="1" dirty="0"/>
              <a:t> “</a:t>
            </a:r>
            <a:r>
              <a:rPr lang="en-US" sz="1800" b="1" dirty="0" err="1"/>
              <a:t>berkepribadian</a:t>
            </a:r>
            <a:r>
              <a:rPr lang="en-US" sz="1800" b="1" dirty="0"/>
              <a:t> </a:t>
            </a:r>
            <a:r>
              <a:rPr lang="en-US" sz="1800" b="1" dirty="0" err="1"/>
              <a:t>pemalu</a:t>
            </a:r>
            <a:r>
              <a:rPr lang="en-US" sz="1800" b="1" dirty="0"/>
              <a:t>”. </a:t>
            </a:r>
            <a:r>
              <a:rPr lang="en-US" sz="1800" b="1" dirty="0" err="1"/>
              <a:t>Kepada</a:t>
            </a:r>
            <a:r>
              <a:rPr lang="en-US" sz="1800" b="1" dirty="0"/>
              <a:t> </a:t>
            </a:r>
            <a:r>
              <a:rPr lang="en-US" sz="1800" b="1" dirty="0" err="1"/>
              <a:t>orang</a:t>
            </a:r>
            <a:r>
              <a:rPr lang="en-US" sz="1800" b="1" dirty="0"/>
              <a:t> </a:t>
            </a:r>
            <a:r>
              <a:rPr lang="en-US" sz="1800" b="1" dirty="0" err="1"/>
              <a:t>supel</a:t>
            </a:r>
            <a:r>
              <a:rPr lang="en-US" sz="1800" b="1" dirty="0"/>
              <a:t> </a:t>
            </a:r>
            <a:r>
              <a:rPr lang="en-US" sz="1800" b="1" dirty="0" err="1"/>
              <a:t>diberikan</a:t>
            </a:r>
            <a:r>
              <a:rPr lang="en-US" sz="1800" b="1" dirty="0"/>
              <a:t> </a:t>
            </a:r>
            <a:r>
              <a:rPr lang="en-US" sz="1800" b="1" dirty="0" err="1"/>
              <a:t>atribut</a:t>
            </a:r>
            <a:r>
              <a:rPr lang="en-US" sz="1800" b="1" dirty="0"/>
              <a:t> “</a:t>
            </a:r>
            <a:r>
              <a:rPr lang="en-US" sz="1800" b="1" dirty="0" err="1"/>
              <a:t>berkepribadian</a:t>
            </a:r>
            <a:r>
              <a:rPr lang="en-US" sz="1800" b="1" dirty="0"/>
              <a:t> </a:t>
            </a:r>
            <a:r>
              <a:rPr lang="en-US" sz="1800" b="1" dirty="0" err="1"/>
              <a:t>supel</a:t>
            </a:r>
            <a:r>
              <a:rPr lang="en-US" sz="1800" b="1" dirty="0"/>
              <a:t>”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kepada</a:t>
            </a:r>
            <a:r>
              <a:rPr lang="en-US" sz="1800" b="1" dirty="0"/>
              <a:t> </a:t>
            </a:r>
            <a:r>
              <a:rPr lang="en-US" sz="1800" b="1" dirty="0" err="1"/>
              <a:t>orang</a:t>
            </a:r>
            <a:r>
              <a:rPr lang="en-US" sz="1800" b="1" dirty="0"/>
              <a:t> yang </a:t>
            </a:r>
            <a:r>
              <a:rPr lang="en-US" sz="1800" b="1" dirty="0" err="1"/>
              <a:t>plin</a:t>
            </a:r>
            <a:r>
              <a:rPr lang="en-US" sz="1800" b="1" dirty="0"/>
              <a:t>-plan, </a:t>
            </a:r>
            <a:r>
              <a:rPr lang="en-US" sz="1800" b="1" dirty="0" err="1"/>
              <a:t>pengecut</a:t>
            </a:r>
            <a:r>
              <a:rPr lang="en-US" sz="1800" b="1" dirty="0"/>
              <a:t>,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/>
              <a:t>semacamnya</a:t>
            </a:r>
            <a:r>
              <a:rPr lang="en-US" sz="1800" b="1" dirty="0"/>
              <a:t> </a:t>
            </a:r>
            <a:r>
              <a:rPr lang="en-US" sz="1800" b="1" dirty="0" err="1"/>
              <a:t>diberikan</a:t>
            </a:r>
            <a:r>
              <a:rPr lang="en-US" sz="1800" b="1" dirty="0"/>
              <a:t> </a:t>
            </a:r>
            <a:r>
              <a:rPr lang="en-US" sz="1800" b="1" dirty="0" err="1"/>
              <a:t>atribut</a:t>
            </a:r>
            <a:r>
              <a:rPr lang="en-US" sz="1800" b="1" dirty="0"/>
              <a:t> “</a:t>
            </a:r>
            <a:r>
              <a:rPr lang="en-US" sz="1800" b="1" dirty="0" err="1"/>
              <a:t>tidak</a:t>
            </a:r>
            <a:r>
              <a:rPr lang="en-US" sz="1800" b="1" dirty="0"/>
              <a:t> </a:t>
            </a:r>
            <a:r>
              <a:rPr lang="en-US" sz="1800" b="1" dirty="0" err="1"/>
              <a:t>punya</a:t>
            </a:r>
            <a:r>
              <a:rPr lang="en-US" sz="1800" b="1" dirty="0"/>
              <a:t> </a:t>
            </a:r>
            <a:r>
              <a:rPr lang="en-US" sz="1800" b="1" dirty="0" err="1"/>
              <a:t>kepribadian</a:t>
            </a:r>
            <a:r>
              <a:rPr lang="en-US" sz="1800" b="1" dirty="0"/>
              <a:t>”.</a:t>
            </a:r>
            <a:r>
              <a:rPr lang="id-ID" sz="1800" b="1" dirty="0"/>
              <a:t/>
            </a:r>
            <a:br>
              <a:rPr lang="id-ID" sz="1800" b="1" dirty="0"/>
            </a:br>
            <a:endParaRPr lang="id-ID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2500306"/>
            <a:ext cx="7643866" cy="3786214"/>
          </a:xfrm>
        </p:spPr>
        <p:txBody>
          <a:bodyPr>
            <a:normAutofit/>
          </a:bodyPr>
          <a:lstStyle/>
          <a:p>
            <a:r>
              <a:rPr lang="en-US" sz="1800" b="1" dirty="0" err="1">
                <a:solidFill>
                  <a:schemeClr val="tx1"/>
                </a:solidFill>
              </a:rPr>
              <a:t>Menurut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pendapat</a:t>
            </a:r>
            <a:r>
              <a:rPr lang="id-ID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rgbClr val="00B050"/>
                </a:solidFill>
              </a:rPr>
              <a:t>Gordon </a:t>
            </a:r>
            <a:r>
              <a:rPr lang="en-US" sz="1800" b="1" dirty="0">
                <a:solidFill>
                  <a:srgbClr val="00B050"/>
                </a:solidFill>
              </a:rPr>
              <a:t>W. </a:t>
            </a:r>
            <a:r>
              <a:rPr lang="en-US" sz="1800" b="1" dirty="0" err="1">
                <a:solidFill>
                  <a:srgbClr val="00B050"/>
                </a:solidFill>
              </a:rPr>
              <a:t>Allport</a:t>
            </a:r>
            <a:r>
              <a:rPr lang="en-US" sz="1800" b="1" dirty="0">
                <a:solidFill>
                  <a:srgbClr val="00B050"/>
                </a:solidFill>
              </a:rPr>
              <a:t> (Calvin S. Hall </a:t>
            </a:r>
            <a:r>
              <a:rPr lang="en-US" sz="1800" b="1" dirty="0" err="1">
                <a:solidFill>
                  <a:srgbClr val="00B050"/>
                </a:solidFill>
              </a:rPr>
              <a:t>dan</a:t>
            </a:r>
            <a:r>
              <a:rPr lang="en-US" sz="1800" b="1" dirty="0">
                <a:solidFill>
                  <a:srgbClr val="00B050"/>
                </a:solidFill>
              </a:rPr>
              <a:t> Gardner </a:t>
            </a:r>
            <a:r>
              <a:rPr lang="en-US" sz="1800" b="1" dirty="0" err="1">
                <a:solidFill>
                  <a:srgbClr val="00B050"/>
                </a:solidFill>
              </a:rPr>
              <a:t>Lindzey</a:t>
            </a:r>
            <a:r>
              <a:rPr lang="en-US" sz="1800" b="1" dirty="0">
                <a:solidFill>
                  <a:srgbClr val="00B050"/>
                </a:solidFill>
              </a:rPr>
              <a:t>, 2005</a:t>
            </a:r>
            <a:r>
              <a:rPr lang="en-US" sz="1800" b="1" dirty="0" smtClean="0">
                <a:solidFill>
                  <a:srgbClr val="00B050"/>
                </a:solidFill>
              </a:rPr>
              <a:t>)</a:t>
            </a:r>
            <a:r>
              <a:rPr lang="id-ID" sz="1800" b="1" dirty="0" smtClean="0">
                <a:solidFill>
                  <a:srgbClr val="00B050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bahwa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kepribadian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adalah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organisasi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dinamis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dalam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diri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individu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sebagai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sistem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psiko-fisik</a:t>
            </a:r>
            <a:r>
              <a:rPr lang="en-US" sz="1800" b="1" dirty="0">
                <a:solidFill>
                  <a:schemeClr val="tx1"/>
                </a:solidFill>
              </a:rPr>
              <a:t> yang </a:t>
            </a:r>
            <a:r>
              <a:rPr lang="en-US" sz="1800" b="1" dirty="0" err="1">
                <a:solidFill>
                  <a:schemeClr val="tx1"/>
                </a:solidFill>
              </a:rPr>
              <a:t>menentukan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caranya</a:t>
            </a:r>
            <a:r>
              <a:rPr lang="en-US" sz="1800" b="1" dirty="0">
                <a:solidFill>
                  <a:schemeClr val="tx1"/>
                </a:solidFill>
              </a:rPr>
              <a:t> yang </a:t>
            </a:r>
            <a:r>
              <a:rPr lang="en-US" sz="1800" b="1" dirty="0" err="1">
                <a:solidFill>
                  <a:schemeClr val="tx1"/>
                </a:solidFill>
              </a:rPr>
              <a:t>unik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dalam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menyesuaikan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diri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terhadap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lingkungannya</a:t>
            </a:r>
            <a:endParaRPr lang="id-ID" sz="1800" b="1" dirty="0" smtClean="0">
              <a:solidFill>
                <a:schemeClr val="tx1"/>
              </a:solidFill>
            </a:endParaRPr>
          </a:p>
          <a:p>
            <a:endParaRPr lang="id-ID" sz="1800" b="1" dirty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rgbClr val="00B050"/>
                </a:solidFill>
              </a:rPr>
              <a:t> </a:t>
            </a:r>
            <a:r>
              <a:rPr lang="en-US" sz="1800" b="1" dirty="0" err="1">
                <a:solidFill>
                  <a:srgbClr val="00B050"/>
                </a:solidFill>
              </a:rPr>
              <a:t>Scheneider</a:t>
            </a:r>
            <a:r>
              <a:rPr lang="en-US" sz="1800" b="1" dirty="0">
                <a:solidFill>
                  <a:srgbClr val="00B050"/>
                </a:solidFill>
              </a:rPr>
              <a:t> (1964)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mengartikan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penyesuaian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diri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sebagai</a:t>
            </a:r>
            <a:r>
              <a:rPr lang="en-US" sz="1800" b="1" dirty="0">
                <a:solidFill>
                  <a:schemeClr val="tx1"/>
                </a:solidFill>
              </a:rPr>
              <a:t> “</a:t>
            </a:r>
            <a:r>
              <a:rPr lang="en-US" sz="1800" b="1" dirty="0" err="1">
                <a:solidFill>
                  <a:schemeClr val="tx1"/>
                </a:solidFill>
              </a:rPr>
              <a:t>suatu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proses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respons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individu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baik</a:t>
            </a:r>
            <a:r>
              <a:rPr lang="en-US" sz="1800" b="1" dirty="0">
                <a:solidFill>
                  <a:schemeClr val="tx1"/>
                </a:solidFill>
              </a:rPr>
              <a:t> yang </a:t>
            </a:r>
            <a:r>
              <a:rPr lang="en-US" sz="1800" b="1" dirty="0" err="1">
                <a:solidFill>
                  <a:schemeClr val="tx1"/>
                </a:solidFill>
              </a:rPr>
              <a:t>bersifat</a:t>
            </a:r>
            <a:r>
              <a:rPr lang="en-US" sz="1800" b="1" dirty="0">
                <a:solidFill>
                  <a:schemeClr val="tx1"/>
                </a:solidFill>
              </a:rPr>
              <a:t> behavioral </a:t>
            </a:r>
            <a:r>
              <a:rPr lang="en-US" sz="1800" b="1" dirty="0" err="1">
                <a:solidFill>
                  <a:schemeClr val="tx1"/>
                </a:solidFill>
              </a:rPr>
              <a:t>maupun</a:t>
            </a:r>
            <a:r>
              <a:rPr lang="en-US" sz="1800" b="1" dirty="0">
                <a:solidFill>
                  <a:schemeClr val="tx1"/>
                </a:solidFill>
              </a:rPr>
              <a:t> mental </a:t>
            </a:r>
            <a:r>
              <a:rPr lang="en-US" sz="1800" b="1" dirty="0" err="1">
                <a:solidFill>
                  <a:schemeClr val="tx1"/>
                </a:solidFill>
              </a:rPr>
              <a:t>dalam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upaya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mengatasi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kebutuhan-kebutuhan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dari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dalam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diri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>
                <a:solidFill>
                  <a:schemeClr val="tx1"/>
                </a:solidFill>
              </a:rPr>
              <a:t>ketegangan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emosional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>
                <a:solidFill>
                  <a:schemeClr val="tx1"/>
                </a:solidFill>
              </a:rPr>
              <a:t>frustrasi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konflik</a:t>
            </a:r>
            <a:r>
              <a:rPr lang="en-US" sz="1800" b="1" dirty="0">
                <a:solidFill>
                  <a:schemeClr val="tx1"/>
                </a:solidFill>
              </a:rPr>
              <a:t>, </a:t>
            </a:r>
            <a:r>
              <a:rPr lang="en-US" sz="1800" b="1" dirty="0" err="1">
                <a:solidFill>
                  <a:schemeClr val="tx1"/>
                </a:solidFill>
              </a:rPr>
              <a:t>serta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memelihara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keseimbangan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antara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pemenuhan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kebutuhan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tersebut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dengan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tuntutan</a:t>
            </a:r>
            <a:r>
              <a:rPr lang="en-US" sz="1800" b="1" dirty="0">
                <a:solidFill>
                  <a:schemeClr val="tx1"/>
                </a:solidFill>
              </a:rPr>
              <a:t> (</a:t>
            </a:r>
            <a:r>
              <a:rPr lang="en-US" sz="1800" b="1" dirty="0" err="1">
                <a:solidFill>
                  <a:schemeClr val="tx1"/>
                </a:solidFill>
              </a:rPr>
              <a:t>norma</a:t>
            </a:r>
            <a:r>
              <a:rPr lang="en-US" sz="1800" b="1" dirty="0">
                <a:solidFill>
                  <a:schemeClr val="tx1"/>
                </a:solidFill>
              </a:rPr>
              <a:t>) </a:t>
            </a:r>
            <a:r>
              <a:rPr lang="en-US" sz="1800" b="1" dirty="0" err="1">
                <a:solidFill>
                  <a:schemeClr val="tx1"/>
                </a:solidFill>
              </a:rPr>
              <a:t>lingkungan</a:t>
            </a:r>
            <a:r>
              <a:rPr lang="en-US" sz="1800" b="1" dirty="0">
                <a:solidFill>
                  <a:schemeClr val="tx1"/>
                </a:solidFill>
              </a:rPr>
              <a:t>.</a:t>
            </a:r>
            <a:endParaRPr lang="id-ID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rgbClr val="002060"/>
                </a:solidFill>
              </a:rPr>
              <a:t>Sementara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itu</a:t>
            </a:r>
            <a:r>
              <a:rPr lang="en-US" sz="2000" b="1" dirty="0" smtClean="0">
                <a:solidFill>
                  <a:srgbClr val="002060"/>
                </a:solidFill>
              </a:rPr>
              <a:t>, </a:t>
            </a:r>
            <a:r>
              <a:rPr lang="en-US" sz="2000" b="1" dirty="0" err="1" smtClean="0">
                <a:solidFill>
                  <a:srgbClr val="002060"/>
                </a:solidFill>
              </a:rPr>
              <a:t>Abin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Syamsuddin</a:t>
            </a:r>
            <a:r>
              <a:rPr lang="en-US" sz="2000" b="1" dirty="0" smtClean="0">
                <a:solidFill>
                  <a:srgbClr val="002060"/>
                </a:solidFill>
              </a:rPr>
              <a:t> (2003) </a:t>
            </a:r>
            <a:r>
              <a:rPr lang="en-US" sz="2000" b="1" dirty="0" err="1" smtClean="0">
                <a:solidFill>
                  <a:srgbClr val="002060"/>
                </a:solidFill>
              </a:rPr>
              <a:t>mengemukakan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tentang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aspek-aspek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kepribadian</a:t>
            </a:r>
            <a:r>
              <a:rPr lang="en-US" sz="2000" b="1" dirty="0" smtClean="0">
                <a:solidFill>
                  <a:srgbClr val="002060"/>
                </a:solidFill>
              </a:rPr>
              <a:t>, yang </a:t>
            </a:r>
            <a:r>
              <a:rPr lang="en-US" sz="2000" b="1" dirty="0" err="1" smtClean="0">
                <a:solidFill>
                  <a:srgbClr val="002060"/>
                </a:solidFill>
              </a:rPr>
              <a:t>di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dalamnya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mencakup</a:t>
            </a:r>
            <a:r>
              <a:rPr lang="en-US" sz="2000" b="1" dirty="0" smtClean="0">
                <a:solidFill>
                  <a:srgbClr val="002060"/>
                </a:solidFill>
              </a:rPr>
              <a:t> :</a:t>
            </a:r>
            <a:endParaRPr lang="id-ID" sz="2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id-ID" sz="1800" dirty="0" smtClean="0"/>
              <a:t>	</a:t>
            </a:r>
          </a:p>
          <a:p>
            <a:pPr lvl="0"/>
            <a:r>
              <a:rPr lang="en-US" sz="1800" dirty="0" err="1" smtClean="0"/>
              <a:t>Karakter</a:t>
            </a:r>
            <a:r>
              <a:rPr lang="en-US" sz="1800" dirty="0" smtClean="0"/>
              <a:t>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konsekuen</a:t>
            </a:r>
            <a:r>
              <a:rPr lang="en-US" sz="1800" dirty="0"/>
              <a:t> </a:t>
            </a:r>
            <a:r>
              <a:rPr lang="en-US" sz="1800" dirty="0" err="1"/>
              <a:t>tidaknya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mematuhi</a:t>
            </a:r>
            <a:r>
              <a:rPr lang="en-US" sz="1800" dirty="0"/>
              <a:t> </a:t>
            </a:r>
            <a:r>
              <a:rPr lang="en-US" sz="1800" dirty="0" err="1"/>
              <a:t>etika</a:t>
            </a:r>
            <a:r>
              <a:rPr lang="en-US" sz="1800" dirty="0"/>
              <a:t> </a:t>
            </a:r>
            <a:r>
              <a:rPr lang="en-US" sz="1800" dirty="0" err="1"/>
              <a:t>perilaku</a:t>
            </a:r>
            <a:r>
              <a:rPr lang="en-US" sz="1800" dirty="0"/>
              <a:t>, </a:t>
            </a:r>
            <a:r>
              <a:rPr lang="en-US" sz="1800" dirty="0" err="1"/>
              <a:t>konsiten</a:t>
            </a:r>
            <a:r>
              <a:rPr lang="en-US" sz="1800" dirty="0"/>
              <a:t> </a:t>
            </a:r>
            <a:r>
              <a:rPr lang="en-US" sz="1800" dirty="0" err="1"/>
              <a:t>tidaknya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memegang</a:t>
            </a:r>
            <a:r>
              <a:rPr lang="en-US" sz="1800" dirty="0"/>
              <a:t> </a:t>
            </a:r>
            <a:r>
              <a:rPr lang="en-US" sz="1800" dirty="0" err="1"/>
              <a:t>pendirian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pendapat</a:t>
            </a:r>
            <a:r>
              <a:rPr lang="en-US" sz="1800" dirty="0"/>
              <a:t>.</a:t>
            </a:r>
            <a:endParaRPr lang="id-ID" sz="1800" dirty="0"/>
          </a:p>
          <a:p>
            <a:pPr lvl="0"/>
            <a:r>
              <a:rPr lang="en-US" sz="1800" dirty="0" err="1"/>
              <a:t>Temperamen</a:t>
            </a:r>
            <a:r>
              <a:rPr lang="en-US" sz="1800" dirty="0"/>
              <a:t>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disposisi</a:t>
            </a:r>
            <a:r>
              <a:rPr lang="en-US" sz="1800" dirty="0"/>
              <a:t> </a:t>
            </a:r>
            <a:r>
              <a:rPr lang="en-US" sz="1800" dirty="0" err="1"/>
              <a:t>reaktif</a:t>
            </a:r>
            <a:r>
              <a:rPr lang="en-US" sz="1800" dirty="0"/>
              <a:t> </a:t>
            </a:r>
            <a:r>
              <a:rPr lang="en-US" sz="1800" dirty="0" err="1"/>
              <a:t>seorang</a:t>
            </a:r>
            <a:r>
              <a:rPr lang="en-US" sz="1800" dirty="0"/>
              <a:t>,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cepat</a:t>
            </a:r>
            <a:r>
              <a:rPr lang="en-US" sz="1800" dirty="0"/>
              <a:t> </a:t>
            </a:r>
            <a:r>
              <a:rPr lang="en-US" sz="1800" dirty="0" err="1"/>
              <a:t>lambatnya</a:t>
            </a:r>
            <a:r>
              <a:rPr lang="en-US" sz="1800" dirty="0"/>
              <a:t> </a:t>
            </a:r>
            <a:r>
              <a:rPr lang="en-US" sz="1800" dirty="0" err="1"/>
              <a:t>mereaksi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rangsangan-rangsangan</a:t>
            </a:r>
            <a:r>
              <a:rPr lang="en-US" sz="1800" dirty="0"/>
              <a:t> yang </a:t>
            </a:r>
            <a:r>
              <a:rPr lang="en-US" sz="1800" dirty="0" err="1"/>
              <a:t>datang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lingkungan</a:t>
            </a:r>
            <a:r>
              <a:rPr lang="en-US" sz="1800" dirty="0"/>
              <a:t>.</a:t>
            </a:r>
            <a:endParaRPr lang="id-ID" sz="1800" dirty="0"/>
          </a:p>
          <a:p>
            <a:pPr lvl="0"/>
            <a:r>
              <a:rPr lang="en-US" sz="1800" dirty="0" err="1"/>
              <a:t>Sikap</a:t>
            </a:r>
            <a:r>
              <a:rPr lang="en-US" sz="1800" dirty="0"/>
              <a:t>; </a:t>
            </a:r>
            <a:r>
              <a:rPr lang="en-US" sz="1800" dirty="0" err="1"/>
              <a:t>sambutan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objek</a:t>
            </a:r>
            <a:r>
              <a:rPr lang="en-US" sz="1800" dirty="0"/>
              <a:t> yang </a:t>
            </a:r>
            <a:r>
              <a:rPr lang="en-US" sz="1800" dirty="0" err="1"/>
              <a:t>bersifat</a:t>
            </a:r>
            <a:r>
              <a:rPr lang="en-US" sz="1800" dirty="0"/>
              <a:t> </a:t>
            </a:r>
            <a:r>
              <a:rPr lang="en-US" sz="1800" dirty="0" err="1"/>
              <a:t>positif</a:t>
            </a:r>
            <a:r>
              <a:rPr lang="en-US" sz="1800" dirty="0"/>
              <a:t>, </a:t>
            </a:r>
            <a:r>
              <a:rPr lang="en-US" sz="1800" dirty="0" err="1"/>
              <a:t>negatif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ambivalen</a:t>
            </a:r>
            <a:r>
              <a:rPr lang="en-US" sz="1800" dirty="0"/>
              <a:t>.</a:t>
            </a:r>
            <a:endParaRPr lang="id-ID" sz="1800" dirty="0"/>
          </a:p>
          <a:p>
            <a:pPr lvl="0"/>
            <a:r>
              <a:rPr lang="en-US" sz="1800" dirty="0" err="1"/>
              <a:t>Stabilitas</a:t>
            </a:r>
            <a:r>
              <a:rPr lang="en-US" sz="1800" dirty="0"/>
              <a:t> </a:t>
            </a:r>
            <a:r>
              <a:rPr lang="en-US" sz="1800" dirty="0" err="1"/>
              <a:t>emosi</a:t>
            </a:r>
            <a:r>
              <a:rPr lang="en-US" sz="1800" dirty="0"/>
              <a:t>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kadar</a:t>
            </a:r>
            <a:r>
              <a:rPr lang="en-US" sz="1800" dirty="0"/>
              <a:t> </a:t>
            </a:r>
            <a:r>
              <a:rPr lang="en-US" sz="1800" dirty="0" err="1"/>
              <a:t>kestabilan</a:t>
            </a:r>
            <a:r>
              <a:rPr lang="en-US" sz="1800" dirty="0"/>
              <a:t> </a:t>
            </a:r>
            <a:r>
              <a:rPr lang="en-US" sz="1800" dirty="0" err="1"/>
              <a:t>reaksi</a:t>
            </a:r>
            <a:r>
              <a:rPr lang="en-US" sz="1800" dirty="0"/>
              <a:t> </a:t>
            </a:r>
            <a:r>
              <a:rPr lang="en-US" sz="1800" dirty="0" err="1"/>
              <a:t>emosional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rangsangan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lingkungan</a:t>
            </a:r>
            <a:r>
              <a:rPr lang="en-US" sz="1800" dirty="0"/>
              <a:t>.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mudah</a:t>
            </a:r>
            <a:r>
              <a:rPr lang="en-US" sz="1800" dirty="0"/>
              <a:t> </a:t>
            </a:r>
            <a:r>
              <a:rPr lang="en-US" sz="1800" dirty="0" err="1"/>
              <a:t>tidaknya</a:t>
            </a:r>
            <a:r>
              <a:rPr lang="en-US" sz="1800" dirty="0"/>
              <a:t> </a:t>
            </a:r>
            <a:r>
              <a:rPr lang="en-US" sz="1800" dirty="0" err="1"/>
              <a:t>tersinggung</a:t>
            </a:r>
            <a:r>
              <a:rPr lang="en-US" sz="1800" dirty="0"/>
              <a:t>, </a:t>
            </a:r>
            <a:r>
              <a:rPr lang="en-US" sz="1800" dirty="0" err="1"/>
              <a:t>marah</a:t>
            </a:r>
            <a:r>
              <a:rPr lang="en-US" sz="1800" dirty="0"/>
              <a:t>, </a:t>
            </a:r>
            <a:r>
              <a:rPr lang="en-US" sz="1800" dirty="0" err="1"/>
              <a:t>sedih</a:t>
            </a:r>
            <a:r>
              <a:rPr lang="en-US" sz="1800" dirty="0"/>
              <a:t>,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putus</a:t>
            </a:r>
            <a:r>
              <a:rPr lang="en-US" sz="1800" dirty="0"/>
              <a:t> </a:t>
            </a:r>
            <a:r>
              <a:rPr lang="en-US" sz="1800" dirty="0" err="1"/>
              <a:t>asa</a:t>
            </a:r>
            <a:endParaRPr lang="id-ID" sz="1800" dirty="0"/>
          </a:p>
          <a:p>
            <a:pPr lvl="0"/>
            <a:r>
              <a:rPr lang="en-US" sz="1800" dirty="0" err="1"/>
              <a:t>Responsibilitas</a:t>
            </a:r>
            <a:r>
              <a:rPr lang="en-US" sz="1800" dirty="0"/>
              <a:t> (</a:t>
            </a:r>
            <a:r>
              <a:rPr lang="en-US" sz="1800" dirty="0" err="1"/>
              <a:t>tanggung</a:t>
            </a:r>
            <a:r>
              <a:rPr lang="en-US" sz="1800" dirty="0"/>
              <a:t> </a:t>
            </a:r>
            <a:r>
              <a:rPr lang="en-US" sz="1800" dirty="0" err="1"/>
              <a:t>jawab</a:t>
            </a:r>
            <a:r>
              <a:rPr lang="en-US" sz="1800" dirty="0"/>
              <a:t>)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kesiapan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menerima</a:t>
            </a:r>
            <a:r>
              <a:rPr lang="en-US" sz="1800" dirty="0"/>
              <a:t> </a:t>
            </a:r>
            <a:r>
              <a:rPr lang="en-US" sz="1800" dirty="0" err="1"/>
              <a:t>risiko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tindakan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perbuatan</a:t>
            </a:r>
            <a:r>
              <a:rPr lang="en-US" sz="1800" dirty="0"/>
              <a:t> yang </a:t>
            </a:r>
            <a:r>
              <a:rPr lang="en-US" sz="1800" dirty="0" err="1"/>
              <a:t>dilakukan</a:t>
            </a:r>
            <a:r>
              <a:rPr lang="en-US" sz="1800" dirty="0"/>
              <a:t>.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mau</a:t>
            </a:r>
            <a:r>
              <a:rPr lang="en-US" sz="1800" dirty="0"/>
              <a:t> </a:t>
            </a:r>
            <a:r>
              <a:rPr lang="en-US" sz="1800" dirty="0" err="1"/>
              <a:t>menerima</a:t>
            </a:r>
            <a:r>
              <a:rPr lang="en-US" sz="1800" dirty="0"/>
              <a:t> </a:t>
            </a:r>
            <a:r>
              <a:rPr lang="en-US" sz="1800" dirty="0" err="1"/>
              <a:t>risiko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wajar</a:t>
            </a:r>
            <a:r>
              <a:rPr lang="en-US" sz="1800" dirty="0"/>
              <a:t>, </a:t>
            </a:r>
            <a:r>
              <a:rPr lang="en-US" sz="1800" dirty="0" err="1"/>
              <a:t>cuci</a:t>
            </a:r>
            <a:r>
              <a:rPr lang="en-US" sz="1800" dirty="0"/>
              <a:t> </a:t>
            </a:r>
            <a:r>
              <a:rPr lang="en-US" sz="1800" dirty="0" err="1"/>
              <a:t>tangan</a:t>
            </a:r>
            <a:r>
              <a:rPr lang="en-US" sz="1800" dirty="0"/>
              <a:t>,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melarikan</a:t>
            </a:r>
            <a:r>
              <a:rPr lang="en-US" sz="1800" dirty="0"/>
              <a:t> </a:t>
            </a:r>
            <a:r>
              <a:rPr lang="en-US" sz="1800" dirty="0" err="1"/>
              <a:t>diri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risiko</a:t>
            </a:r>
            <a:r>
              <a:rPr lang="en-US" sz="1800" dirty="0"/>
              <a:t> yang </a:t>
            </a:r>
            <a:r>
              <a:rPr lang="en-US" sz="1800" dirty="0" err="1"/>
              <a:t>dihadapi</a:t>
            </a:r>
            <a:r>
              <a:rPr lang="en-US" sz="1800" dirty="0"/>
              <a:t>.</a:t>
            </a:r>
            <a:endParaRPr lang="id-ID" sz="1800" dirty="0"/>
          </a:p>
          <a:p>
            <a:r>
              <a:rPr lang="en-US" sz="1800" dirty="0" err="1"/>
              <a:t>Sosiabilitas</a:t>
            </a:r>
            <a:r>
              <a:rPr lang="en-US" sz="1800" dirty="0"/>
              <a:t>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disposisi</a:t>
            </a:r>
            <a:r>
              <a:rPr lang="en-US" sz="1800" dirty="0"/>
              <a:t> </a:t>
            </a:r>
            <a:r>
              <a:rPr lang="en-US" sz="1800" dirty="0" err="1"/>
              <a:t>pribadi</a:t>
            </a:r>
            <a:r>
              <a:rPr lang="en-US" sz="1800" dirty="0"/>
              <a:t> yang </a:t>
            </a:r>
            <a:r>
              <a:rPr lang="en-US" sz="1800" dirty="0" err="1"/>
              <a:t>berkaitan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hubungan</a:t>
            </a:r>
            <a:r>
              <a:rPr lang="en-US" sz="1800" dirty="0"/>
              <a:t> interpersonal. </a:t>
            </a:r>
            <a:r>
              <a:rPr lang="en-US" sz="1800" dirty="0" err="1"/>
              <a:t>Seperti</a:t>
            </a:r>
            <a:r>
              <a:rPr lang="en-US" sz="1800" dirty="0"/>
              <a:t> : </a:t>
            </a:r>
            <a:r>
              <a:rPr lang="en-US" sz="1800" dirty="0" err="1"/>
              <a:t>sifat</a:t>
            </a:r>
            <a:r>
              <a:rPr lang="en-US" sz="1800" dirty="0"/>
              <a:t> </a:t>
            </a:r>
            <a:r>
              <a:rPr lang="en-US" sz="1800" dirty="0" err="1"/>
              <a:t>pribadi</a:t>
            </a:r>
            <a:r>
              <a:rPr lang="en-US" sz="1800" dirty="0"/>
              <a:t> yang </a:t>
            </a:r>
            <a:r>
              <a:rPr lang="en-US" sz="1800" dirty="0" err="1"/>
              <a:t>terbuka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tertutup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kemampuan</a:t>
            </a:r>
            <a:r>
              <a:rPr lang="en-US" sz="1800" dirty="0"/>
              <a:t> </a:t>
            </a:r>
            <a:r>
              <a:rPr lang="en-US" sz="1800" dirty="0" err="1"/>
              <a:t>berkomunikasi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orang</a:t>
            </a:r>
            <a:r>
              <a:rPr lang="en-US" sz="1800" dirty="0"/>
              <a:t> lain.</a:t>
            </a:r>
            <a:endParaRPr lang="id-ID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Elizabeth (</a:t>
            </a:r>
            <a:r>
              <a:rPr lang="en-US" sz="2000" dirty="0" err="1" smtClean="0"/>
              <a:t>Syamsu</a:t>
            </a:r>
            <a:r>
              <a:rPr lang="en-US" sz="2000" dirty="0" smtClean="0"/>
              <a:t> Yusuf, 2003) </a:t>
            </a:r>
            <a:r>
              <a:rPr lang="en-US" sz="2000" dirty="0" err="1" smtClean="0"/>
              <a:t>mengemukakan</a:t>
            </a:r>
            <a:r>
              <a:rPr lang="en-US" sz="2000" dirty="0" smtClean="0"/>
              <a:t> </a:t>
            </a:r>
            <a:r>
              <a:rPr lang="en-US" sz="2000" dirty="0" err="1" smtClean="0"/>
              <a:t>ciri-ciri</a:t>
            </a:r>
            <a:r>
              <a:rPr lang="en-US" sz="2000" dirty="0" smtClean="0"/>
              <a:t> </a:t>
            </a:r>
            <a:r>
              <a:rPr lang="en-US" sz="2000" dirty="0" err="1" smtClean="0"/>
              <a:t>kepribadian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sehat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sehat</a:t>
            </a:r>
            <a:r>
              <a:rPr lang="en-US" sz="2000" dirty="0" smtClean="0"/>
              <a:t>,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 :</a:t>
            </a: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en-US" sz="2000" b="1" dirty="0" err="1" smtClean="0"/>
              <a:t>Kepribadian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sehat</a:t>
            </a:r>
            <a:r>
              <a:rPr lang="id-ID" sz="2000" b="1" dirty="0" smtClean="0"/>
              <a:t/>
            </a:r>
            <a:br>
              <a:rPr lang="id-ID" sz="2000" b="1" dirty="0" smtClean="0"/>
            </a:b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Autofit/>
          </a:bodyPr>
          <a:lstStyle/>
          <a:p>
            <a:pPr lvl="0"/>
            <a:r>
              <a:rPr lang="en-US" sz="1200" dirty="0" err="1" smtClean="0"/>
              <a:t>Mampu</a:t>
            </a:r>
            <a:r>
              <a:rPr lang="en-US" sz="1200" dirty="0" smtClean="0"/>
              <a:t> </a:t>
            </a:r>
            <a:r>
              <a:rPr lang="en-US" sz="1200" dirty="0" err="1"/>
              <a:t>menilai</a:t>
            </a:r>
            <a:r>
              <a:rPr lang="en-US" sz="1200" dirty="0"/>
              <a:t> </a:t>
            </a:r>
            <a:r>
              <a:rPr lang="en-US" sz="1200" dirty="0" err="1"/>
              <a:t>diri</a:t>
            </a:r>
            <a:r>
              <a:rPr lang="en-US" sz="1200" dirty="0"/>
              <a:t> </a:t>
            </a:r>
            <a:r>
              <a:rPr lang="en-US" sz="1200" dirty="0" err="1"/>
              <a:t>sendiri</a:t>
            </a:r>
            <a:r>
              <a:rPr lang="en-US" sz="1200" dirty="0"/>
              <a:t> </a:t>
            </a:r>
            <a:r>
              <a:rPr lang="en-US" sz="1200" dirty="0" err="1"/>
              <a:t>secara</a:t>
            </a:r>
            <a:r>
              <a:rPr lang="en-US" sz="1200" dirty="0"/>
              <a:t> </a:t>
            </a:r>
            <a:r>
              <a:rPr lang="en-US" sz="1200" dirty="0" err="1"/>
              <a:t>realisitik</a:t>
            </a:r>
            <a:r>
              <a:rPr lang="en-US" sz="1200" dirty="0"/>
              <a:t>; </a:t>
            </a:r>
            <a:r>
              <a:rPr lang="en-US" sz="1200" dirty="0" err="1"/>
              <a:t>mampu</a:t>
            </a:r>
            <a:r>
              <a:rPr lang="en-US" sz="1200" dirty="0"/>
              <a:t> </a:t>
            </a:r>
            <a:r>
              <a:rPr lang="en-US" sz="1200" dirty="0" err="1"/>
              <a:t>menilai</a:t>
            </a:r>
            <a:r>
              <a:rPr lang="en-US" sz="1200" dirty="0"/>
              <a:t> </a:t>
            </a:r>
            <a:r>
              <a:rPr lang="en-US" sz="1200" dirty="0" err="1"/>
              <a:t>diri</a:t>
            </a:r>
            <a:r>
              <a:rPr lang="en-US" sz="1200" dirty="0"/>
              <a:t> </a:t>
            </a:r>
            <a:r>
              <a:rPr lang="en-US" sz="1200" dirty="0" err="1"/>
              <a:t>apa</a:t>
            </a:r>
            <a:r>
              <a:rPr lang="en-US" sz="1200" dirty="0"/>
              <a:t> </a:t>
            </a:r>
            <a:r>
              <a:rPr lang="en-US" sz="1200" dirty="0" err="1"/>
              <a:t>adanya</a:t>
            </a:r>
            <a:r>
              <a:rPr lang="en-US" sz="1200" dirty="0"/>
              <a:t> </a:t>
            </a:r>
            <a:r>
              <a:rPr lang="en-US" sz="1200" dirty="0" err="1"/>
              <a:t>tentang</a:t>
            </a:r>
            <a:r>
              <a:rPr lang="en-US" sz="1200" dirty="0"/>
              <a:t> </a:t>
            </a:r>
            <a:r>
              <a:rPr lang="en-US" sz="1200" dirty="0" err="1"/>
              <a:t>kelebihan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kekurangannya</a:t>
            </a:r>
            <a:r>
              <a:rPr lang="en-US" sz="1200" dirty="0"/>
              <a:t>, </a:t>
            </a:r>
            <a:r>
              <a:rPr lang="en-US" sz="1200" dirty="0" err="1"/>
              <a:t>secara</a:t>
            </a:r>
            <a:r>
              <a:rPr lang="en-US" sz="1200" dirty="0"/>
              <a:t> </a:t>
            </a:r>
            <a:r>
              <a:rPr lang="en-US" sz="1200" dirty="0" err="1"/>
              <a:t>fisik</a:t>
            </a:r>
            <a:r>
              <a:rPr lang="en-US" sz="1200" dirty="0"/>
              <a:t>, </a:t>
            </a:r>
            <a:r>
              <a:rPr lang="en-US" sz="1200" dirty="0" err="1"/>
              <a:t>pengetahuan</a:t>
            </a:r>
            <a:r>
              <a:rPr lang="en-US" sz="1200" dirty="0"/>
              <a:t>, </a:t>
            </a:r>
            <a:r>
              <a:rPr lang="en-US" sz="1200" dirty="0" err="1"/>
              <a:t>keterampilan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sebagainya</a:t>
            </a:r>
            <a:r>
              <a:rPr lang="en-US" sz="1200" dirty="0"/>
              <a:t>.</a:t>
            </a:r>
            <a:endParaRPr lang="id-ID" sz="1200" dirty="0"/>
          </a:p>
          <a:p>
            <a:pPr lvl="0"/>
            <a:r>
              <a:rPr lang="en-US" sz="1200" dirty="0" err="1"/>
              <a:t>Mampu</a:t>
            </a:r>
            <a:r>
              <a:rPr lang="en-US" sz="1200" dirty="0"/>
              <a:t> </a:t>
            </a:r>
            <a:r>
              <a:rPr lang="en-US" sz="1200" dirty="0" err="1"/>
              <a:t>menilai</a:t>
            </a:r>
            <a:r>
              <a:rPr lang="en-US" sz="1200" dirty="0"/>
              <a:t> </a:t>
            </a:r>
            <a:r>
              <a:rPr lang="en-US" sz="1200" dirty="0" err="1"/>
              <a:t>situasi</a:t>
            </a:r>
            <a:r>
              <a:rPr lang="en-US" sz="1200" dirty="0"/>
              <a:t> </a:t>
            </a:r>
            <a:r>
              <a:rPr lang="en-US" sz="1200" dirty="0" err="1"/>
              <a:t>secara</a:t>
            </a:r>
            <a:r>
              <a:rPr lang="en-US" sz="1200" dirty="0"/>
              <a:t> </a:t>
            </a:r>
            <a:r>
              <a:rPr lang="en-US" sz="1200" dirty="0" err="1"/>
              <a:t>realistik</a:t>
            </a:r>
            <a:r>
              <a:rPr lang="en-US" sz="1200" dirty="0"/>
              <a:t>; </a:t>
            </a:r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menghadapi</a:t>
            </a:r>
            <a:r>
              <a:rPr lang="en-US" sz="1200" dirty="0"/>
              <a:t> </a:t>
            </a:r>
            <a:r>
              <a:rPr lang="en-US" sz="1200" dirty="0" err="1"/>
              <a:t>situasi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kondisi</a:t>
            </a:r>
            <a:r>
              <a:rPr lang="en-US" sz="1200" dirty="0"/>
              <a:t> </a:t>
            </a:r>
            <a:r>
              <a:rPr lang="en-US" sz="1200" dirty="0" err="1"/>
              <a:t>kehidupan</a:t>
            </a:r>
            <a:r>
              <a:rPr lang="en-US" sz="1200" dirty="0"/>
              <a:t> yang </a:t>
            </a:r>
            <a:r>
              <a:rPr lang="en-US" sz="1200" dirty="0" err="1"/>
              <a:t>dialaminya</a:t>
            </a:r>
            <a:r>
              <a:rPr lang="en-US" sz="1200" dirty="0"/>
              <a:t> </a:t>
            </a:r>
            <a:r>
              <a:rPr lang="en-US" sz="1200" dirty="0" err="1"/>
              <a:t>secara</a:t>
            </a:r>
            <a:r>
              <a:rPr lang="en-US" sz="1200" dirty="0"/>
              <a:t> </a:t>
            </a:r>
            <a:r>
              <a:rPr lang="en-US" sz="1200" dirty="0" err="1"/>
              <a:t>realistik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mau</a:t>
            </a:r>
            <a:r>
              <a:rPr lang="en-US" sz="1200" dirty="0"/>
              <a:t> </a:t>
            </a:r>
            <a:r>
              <a:rPr lang="en-US" sz="1200" dirty="0" err="1"/>
              <a:t>menerima</a:t>
            </a:r>
            <a:r>
              <a:rPr lang="en-US" sz="1200" dirty="0"/>
              <a:t> </a:t>
            </a:r>
            <a:r>
              <a:rPr lang="en-US" sz="1200" dirty="0" err="1"/>
              <a:t>secara</a:t>
            </a:r>
            <a:r>
              <a:rPr lang="en-US" sz="1200" dirty="0"/>
              <a:t> </a:t>
            </a:r>
            <a:r>
              <a:rPr lang="en-US" sz="1200" dirty="0" err="1"/>
              <a:t>wajar</a:t>
            </a:r>
            <a:r>
              <a:rPr lang="en-US" sz="1200" dirty="0"/>
              <a:t>,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mengharapkan</a:t>
            </a:r>
            <a:r>
              <a:rPr lang="en-US" sz="1200" dirty="0"/>
              <a:t> </a:t>
            </a:r>
            <a:r>
              <a:rPr lang="en-US" sz="1200" dirty="0" err="1"/>
              <a:t>kondisi</a:t>
            </a:r>
            <a:r>
              <a:rPr lang="en-US" sz="1200" dirty="0"/>
              <a:t> </a:t>
            </a:r>
            <a:r>
              <a:rPr lang="en-US" sz="1200" dirty="0" err="1"/>
              <a:t>kehidupan</a:t>
            </a:r>
            <a:r>
              <a:rPr lang="en-US" sz="1200" dirty="0"/>
              <a:t> </a:t>
            </a:r>
            <a:r>
              <a:rPr lang="en-US" sz="1200" dirty="0" err="1"/>
              <a:t>itu</a:t>
            </a:r>
            <a:r>
              <a:rPr lang="en-US" sz="1200" dirty="0"/>
              <a:t> </a:t>
            </a:r>
            <a:r>
              <a:rPr lang="en-US" sz="1200" dirty="0" err="1"/>
              <a:t>sebagai</a:t>
            </a:r>
            <a:r>
              <a:rPr lang="en-US" sz="1200" dirty="0"/>
              <a:t> </a:t>
            </a:r>
            <a:r>
              <a:rPr lang="en-US" sz="1200" dirty="0" err="1"/>
              <a:t>sesuatu</a:t>
            </a:r>
            <a:r>
              <a:rPr lang="en-US" sz="1200" dirty="0"/>
              <a:t> yang </a:t>
            </a:r>
            <a:r>
              <a:rPr lang="en-US" sz="1200" dirty="0" err="1"/>
              <a:t>sempurna</a:t>
            </a:r>
            <a:r>
              <a:rPr lang="en-US" sz="1200" dirty="0"/>
              <a:t>.</a:t>
            </a:r>
            <a:endParaRPr lang="id-ID" sz="1200" dirty="0"/>
          </a:p>
          <a:p>
            <a:pPr lvl="0"/>
            <a:r>
              <a:rPr lang="en-US" sz="1200" dirty="0" err="1"/>
              <a:t>Mampu</a:t>
            </a:r>
            <a:r>
              <a:rPr lang="en-US" sz="1200" dirty="0"/>
              <a:t> </a:t>
            </a:r>
            <a:r>
              <a:rPr lang="en-US" sz="1200" dirty="0" err="1"/>
              <a:t>menilai</a:t>
            </a:r>
            <a:r>
              <a:rPr lang="en-US" sz="1200" dirty="0"/>
              <a:t> </a:t>
            </a:r>
            <a:r>
              <a:rPr lang="en-US" sz="1200" dirty="0" err="1"/>
              <a:t>prestasi</a:t>
            </a:r>
            <a:r>
              <a:rPr lang="en-US" sz="1200" dirty="0"/>
              <a:t> yang </a:t>
            </a:r>
            <a:r>
              <a:rPr lang="en-US" sz="1200" dirty="0" err="1"/>
              <a:t>diperoleh</a:t>
            </a:r>
            <a:r>
              <a:rPr lang="en-US" sz="1200" dirty="0"/>
              <a:t> </a:t>
            </a:r>
            <a:r>
              <a:rPr lang="en-US" sz="1200" dirty="0" err="1"/>
              <a:t>secara</a:t>
            </a:r>
            <a:r>
              <a:rPr lang="en-US" sz="1200" dirty="0"/>
              <a:t> </a:t>
            </a:r>
            <a:r>
              <a:rPr lang="en-US" sz="1200" dirty="0" err="1"/>
              <a:t>realistik</a:t>
            </a:r>
            <a:r>
              <a:rPr lang="en-US" sz="1200" dirty="0"/>
              <a:t>; </a:t>
            </a:r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menilai</a:t>
            </a:r>
            <a:r>
              <a:rPr lang="en-US" sz="1200" dirty="0"/>
              <a:t> </a:t>
            </a:r>
            <a:r>
              <a:rPr lang="en-US" sz="1200" dirty="0" err="1"/>
              <a:t>keberhasilan</a:t>
            </a:r>
            <a:r>
              <a:rPr lang="en-US" sz="1200" dirty="0"/>
              <a:t> yang </a:t>
            </a:r>
            <a:r>
              <a:rPr lang="en-US" sz="1200" dirty="0" err="1"/>
              <a:t>diperolehnya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meraksinya</a:t>
            </a:r>
            <a:r>
              <a:rPr lang="en-US" sz="1200" dirty="0"/>
              <a:t> </a:t>
            </a:r>
            <a:r>
              <a:rPr lang="en-US" sz="1200" dirty="0" err="1"/>
              <a:t>secara</a:t>
            </a:r>
            <a:r>
              <a:rPr lang="en-US" sz="1200" dirty="0"/>
              <a:t> </a:t>
            </a:r>
            <a:r>
              <a:rPr lang="en-US" sz="1200" dirty="0" err="1"/>
              <a:t>rasional</a:t>
            </a:r>
            <a:r>
              <a:rPr lang="en-US" sz="1200" dirty="0"/>
              <a:t>,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menjadi</a:t>
            </a:r>
            <a:r>
              <a:rPr lang="en-US" sz="1200" dirty="0"/>
              <a:t> </a:t>
            </a:r>
            <a:r>
              <a:rPr lang="en-US" sz="1200" dirty="0" err="1"/>
              <a:t>sombong</a:t>
            </a:r>
            <a:r>
              <a:rPr lang="en-US" sz="1200" dirty="0"/>
              <a:t>, </a:t>
            </a:r>
            <a:r>
              <a:rPr lang="en-US" sz="1200" dirty="0" err="1"/>
              <a:t>angkuh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mengalami</a:t>
            </a:r>
            <a:r>
              <a:rPr lang="en-US" sz="1200" dirty="0"/>
              <a:t> superiority complex, </a:t>
            </a:r>
            <a:r>
              <a:rPr lang="en-US" sz="1200" dirty="0" err="1"/>
              <a:t>apabila</a:t>
            </a:r>
            <a:r>
              <a:rPr lang="en-US" sz="1200" dirty="0"/>
              <a:t> </a:t>
            </a:r>
            <a:r>
              <a:rPr lang="en-US" sz="1200" dirty="0" err="1"/>
              <a:t>memperoleh</a:t>
            </a:r>
            <a:r>
              <a:rPr lang="en-US" sz="1200" dirty="0"/>
              <a:t> </a:t>
            </a:r>
            <a:r>
              <a:rPr lang="en-US" sz="1200" dirty="0" err="1"/>
              <a:t>prestasi</a:t>
            </a:r>
            <a:r>
              <a:rPr lang="en-US" sz="1200" dirty="0"/>
              <a:t> yang </a:t>
            </a:r>
            <a:r>
              <a:rPr lang="en-US" sz="1200" dirty="0" err="1"/>
              <a:t>tinggi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kesuksesan</a:t>
            </a:r>
            <a:r>
              <a:rPr lang="en-US" sz="1200" dirty="0"/>
              <a:t> </a:t>
            </a:r>
            <a:r>
              <a:rPr lang="en-US" sz="1200" dirty="0" err="1"/>
              <a:t>hidup</a:t>
            </a:r>
            <a:r>
              <a:rPr lang="en-US" sz="1200" dirty="0"/>
              <a:t>. </a:t>
            </a:r>
            <a:r>
              <a:rPr lang="en-US" sz="1200" dirty="0" err="1"/>
              <a:t>Jika</a:t>
            </a:r>
            <a:r>
              <a:rPr lang="en-US" sz="1200" dirty="0"/>
              <a:t> </a:t>
            </a:r>
            <a:r>
              <a:rPr lang="en-US" sz="1200" dirty="0" err="1"/>
              <a:t>mengalami</a:t>
            </a:r>
            <a:r>
              <a:rPr lang="en-US" sz="1200" dirty="0"/>
              <a:t> </a:t>
            </a:r>
            <a:r>
              <a:rPr lang="en-US" sz="1200" dirty="0" err="1"/>
              <a:t>kegagalan</a:t>
            </a:r>
            <a:r>
              <a:rPr lang="en-US" sz="1200" dirty="0"/>
              <a:t>, </a:t>
            </a:r>
            <a:r>
              <a:rPr lang="en-US" sz="1200" dirty="0" err="1"/>
              <a:t>dia</a:t>
            </a:r>
            <a:r>
              <a:rPr lang="en-US" sz="1200" dirty="0"/>
              <a:t>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mereaksinya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frustrasi</a:t>
            </a:r>
            <a:r>
              <a:rPr lang="en-US" sz="1200" dirty="0"/>
              <a:t>, </a:t>
            </a:r>
            <a:r>
              <a:rPr lang="en-US" sz="1200" dirty="0" err="1"/>
              <a:t>tetapi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sikap</a:t>
            </a:r>
            <a:r>
              <a:rPr lang="en-US" sz="1200" dirty="0"/>
              <a:t> </a:t>
            </a:r>
            <a:r>
              <a:rPr lang="en-US" sz="1200" dirty="0" err="1"/>
              <a:t>optimistik</a:t>
            </a:r>
            <a:r>
              <a:rPr lang="en-US" sz="1200" dirty="0"/>
              <a:t>.</a:t>
            </a:r>
            <a:endParaRPr lang="id-ID" sz="1200" dirty="0"/>
          </a:p>
          <a:p>
            <a:pPr lvl="0"/>
            <a:r>
              <a:rPr lang="en-US" sz="1200" dirty="0" err="1"/>
              <a:t>Menerima</a:t>
            </a:r>
            <a:r>
              <a:rPr lang="en-US" sz="1200" dirty="0"/>
              <a:t> </a:t>
            </a:r>
            <a:r>
              <a:rPr lang="en-US" sz="1200" dirty="0" err="1"/>
              <a:t>tanggung</a:t>
            </a:r>
            <a:r>
              <a:rPr lang="en-US" sz="1200" dirty="0"/>
              <a:t> </a:t>
            </a:r>
            <a:r>
              <a:rPr lang="en-US" sz="1200" dirty="0" err="1"/>
              <a:t>jawab</a:t>
            </a:r>
            <a:r>
              <a:rPr lang="en-US" sz="1200" dirty="0"/>
              <a:t>; </a:t>
            </a:r>
            <a:r>
              <a:rPr lang="en-US" sz="1200" dirty="0" err="1"/>
              <a:t>dia</a:t>
            </a:r>
            <a:r>
              <a:rPr lang="en-US" sz="1200" dirty="0"/>
              <a:t> </a:t>
            </a:r>
            <a:r>
              <a:rPr lang="en-US" sz="1200" dirty="0" err="1"/>
              <a:t>mempunyai</a:t>
            </a:r>
            <a:r>
              <a:rPr lang="en-US" sz="1200" dirty="0"/>
              <a:t> </a:t>
            </a:r>
            <a:r>
              <a:rPr lang="en-US" sz="1200" dirty="0" err="1"/>
              <a:t>keyakinan</a:t>
            </a:r>
            <a:r>
              <a:rPr lang="en-US" sz="1200" dirty="0"/>
              <a:t> </a:t>
            </a:r>
            <a:r>
              <a:rPr lang="en-US" sz="1200" dirty="0" err="1"/>
              <a:t>terhadap</a:t>
            </a:r>
            <a:r>
              <a:rPr lang="en-US" sz="1200" dirty="0"/>
              <a:t> </a:t>
            </a:r>
            <a:r>
              <a:rPr lang="en-US" sz="1200" dirty="0" err="1"/>
              <a:t>kemampuannya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mengatasi</a:t>
            </a:r>
            <a:r>
              <a:rPr lang="en-US" sz="1200" dirty="0"/>
              <a:t> </a:t>
            </a:r>
            <a:r>
              <a:rPr lang="en-US" sz="1200" dirty="0" err="1"/>
              <a:t>masalah-masalah</a:t>
            </a:r>
            <a:r>
              <a:rPr lang="en-US" sz="1200" dirty="0"/>
              <a:t> </a:t>
            </a:r>
            <a:r>
              <a:rPr lang="en-US" sz="1200" dirty="0" err="1"/>
              <a:t>kehidupan</a:t>
            </a:r>
            <a:r>
              <a:rPr lang="en-US" sz="1200" dirty="0"/>
              <a:t> yang </a:t>
            </a:r>
            <a:r>
              <a:rPr lang="en-US" sz="1200" dirty="0" err="1"/>
              <a:t>dihadapinya</a:t>
            </a:r>
            <a:r>
              <a:rPr lang="en-US" sz="1200" dirty="0"/>
              <a:t>.</a:t>
            </a:r>
            <a:endParaRPr lang="id-ID" sz="1200" dirty="0"/>
          </a:p>
          <a:p>
            <a:pPr lvl="0"/>
            <a:r>
              <a:rPr lang="en-US" sz="1200" dirty="0" err="1"/>
              <a:t>Kemandirian</a:t>
            </a:r>
            <a:r>
              <a:rPr lang="en-US" sz="1200" dirty="0"/>
              <a:t>; </a:t>
            </a:r>
            <a:r>
              <a:rPr lang="en-US" sz="1200" dirty="0" err="1"/>
              <a:t>memiliki</a:t>
            </a:r>
            <a:r>
              <a:rPr lang="en-US" sz="1200" dirty="0"/>
              <a:t> </a:t>
            </a:r>
            <a:r>
              <a:rPr lang="en-US" sz="1200" dirty="0" err="1"/>
              <a:t>sifat</a:t>
            </a:r>
            <a:r>
              <a:rPr lang="en-US" sz="1200" dirty="0"/>
              <a:t> </a:t>
            </a:r>
            <a:r>
              <a:rPr lang="en-US" sz="1200" dirty="0" err="1"/>
              <a:t>mandiri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cara</a:t>
            </a:r>
            <a:r>
              <a:rPr lang="en-US" sz="1200" dirty="0"/>
              <a:t> </a:t>
            </a:r>
            <a:r>
              <a:rPr lang="en-US" sz="1200" dirty="0" err="1"/>
              <a:t>berfikir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bertindak</a:t>
            </a:r>
            <a:r>
              <a:rPr lang="en-US" sz="1200" dirty="0"/>
              <a:t>, </a:t>
            </a:r>
            <a:r>
              <a:rPr lang="en-US" sz="1200" dirty="0" err="1"/>
              <a:t>mampu</a:t>
            </a:r>
            <a:r>
              <a:rPr lang="en-US" sz="1200" dirty="0"/>
              <a:t> </a:t>
            </a:r>
            <a:r>
              <a:rPr lang="en-US" sz="1200" dirty="0" err="1"/>
              <a:t>mengambil</a:t>
            </a:r>
            <a:r>
              <a:rPr lang="en-US" sz="1200" dirty="0"/>
              <a:t> </a:t>
            </a:r>
            <a:r>
              <a:rPr lang="en-US" sz="1200" dirty="0" err="1"/>
              <a:t>keputusan</a:t>
            </a:r>
            <a:r>
              <a:rPr lang="en-US" sz="1200" dirty="0"/>
              <a:t>, </a:t>
            </a:r>
            <a:r>
              <a:rPr lang="en-US" sz="1200" dirty="0" err="1"/>
              <a:t>mengarahkan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mengembangkan</a:t>
            </a:r>
            <a:r>
              <a:rPr lang="en-US" sz="1200" dirty="0"/>
              <a:t> </a:t>
            </a:r>
            <a:r>
              <a:rPr lang="en-US" sz="1200" dirty="0" err="1"/>
              <a:t>diri</a:t>
            </a:r>
            <a:r>
              <a:rPr lang="en-US" sz="1200" dirty="0"/>
              <a:t> </a:t>
            </a:r>
            <a:r>
              <a:rPr lang="en-US" sz="1200" dirty="0" err="1"/>
              <a:t>serta</a:t>
            </a:r>
            <a:r>
              <a:rPr lang="en-US" sz="1200" dirty="0"/>
              <a:t> </a:t>
            </a:r>
            <a:r>
              <a:rPr lang="en-US" sz="1200" dirty="0" err="1"/>
              <a:t>menyesuaikan</a:t>
            </a:r>
            <a:r>
              <a:rPr lang="en-US" sz="1200" dirty="0"/>
              <a:t> </a:t>
            </a:r>
            <a:r>
              <a:rPr lang="en-US" sz="1200" dirty="0" err="1"/>
              <a:t>diri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norma</a:t>
            </a:r>
            <a:r>
              <a:rPr lang="en-US" sz="1200" dirty="0"/>
              <a:t> yang </a:t>
            </a:r>
            <a:r>
              <a:rPr lang="en-US" sz="1200" dirty="0" err="1"/>
              <a:t>berlaku</a:t>
            </a:r>
            <a:r>
              <a:rPr lang="en-US" sz="1200" dirty="0"/>
              <a:t> </a:t>
            </a:r>
            <a:r>
              <a:rPr lang="en-US" sz="1200" dirty="0" err="1"/>
              <a:t>di</a:t>
            </a:r>
            <a:r>
              <a:rPr lang="en-US" sz="1200" dirty="0"/>
              <a:t> </a:t>
            </a:r>
            <a:r>
              <a:rPr lang="en-US" sz="1200" dirty="0" err="1"/>
              <a:t>lingkungannya</a:t>
            </a:r>
            <a:r>
              <a:rPr lang="en-US" sz="1200" dirty="0"/>
              <a:t>.</a:t>
            </a:r>
            <a:endParaRPr lang="id-ID" sz="1200" dirty="0"/>
          </a:p>
          <a:p>
            <a:pPr lvl="0"/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mengontrol</a:t>
            </a:r>
            <a:r>
              <a:rPr lang="en-US" sz="1200" dirty="0"/>
              <a:t> </a:t>
            </a:r>
            <a:r>
              <a:rPr lang="en-US" sz="1200" dirty="0" err="1"/>
              <a:t>emosi</a:t>
            </a:r>
            <a:r>
              <a:rPr lang="en-US" sz="1200" dirty="0"/>
              <a:t>; </a:t>
            </a:r>
            <a:r>
              <a:rPr lang="en-US" sz="1200" dirty="0" err="1"/>
              <a:t>merasa</a:t>
            </a:r>
            <a:r>
              <a:rPr lang="en-US" sz="1200" dirty="0"/>
              <a:t> </a:t>
            </a:r>
            <a:r>
              <a:rPr lang="en-US" sz="1200" dirty="0" err="1"/>
              <a:t>nyaman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emosinya</a:t>
            </a:r>
            <a:r>
              <a:rPr lang="en-US" sz="1200" dirty="0"/>
              <a:t>, </a:t>
            </a:r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menghadapi</a:t>
            </a:r>
            <a:r>
              <a:rPr lang="en-US" sz="1200" dirty="0"/>
              <a:t> </a:t>
            </a:r>
            <a:r>
              <a:rPr lang="en-US" sz="1200" dirty="0" err="1"/>
              <a:t>situasi</a:t>
            </a:r>
            <a:r>
              <a:rPr lang="en-US" sz="1200" dirty="0"/>
              <a:t> </a:t>
            </a:r>
            <a:r>
              <a:rPr lang="en-US" sz="1200" dirty="0" err="1"/>
              <a:t>frustrasi</a:t>
            </a:r>
            <a:r>
              <a:rPr lang="en-US" sz="1200" dirty="0"/>
              <a:t>, </a:t>
            </a:r>
            <a:r>
              <a:rPr lang="en-US" sz="1200" dirty="0" err="1"/>
              <a:t>depresi</a:t>
            </a:r>
            <a:r>
              <a:rPr lang="en-US" sz="1200" dirty="0"/>
              <a:t>, </a:t>
            </a:r>
            <a:r>
              <a:rPr lang="en-US" sz="1200" dirty="0" err="1"/>
              <a:t>atau</a:t>
            </a:r>
            <a:r>
              <a:rPr lang="en-US" sz="1200" dirty="0"/>
              <a:t> stress </a:t>
            </a:r>
            <a:r>
              <a:rPr lang="en-US" sz="1200" dirty="0" err="1"/>
              <a:t>secara</a:t>
            </a:r>
            <a:r>
              <a:rPr lang="en-US" sz="1200" dirty="0"/>
              <a:t> </a:t>
            </a:r>
            <a:r>
              <a:rPr lang="en-US" sz="1200" dirty="0" err="1"/>
              <a:t>positif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konstruktif</a:t>
            </a:r>
            <a:r>
              <a:rPr lang="en-US" sz="1200" dirty="0"/>
              <a:t> ,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destruktif</a:t>
            </a:r>
            <a:r>
              <a:rPr lang="en-US" sz="1200" dirty="0"/>
              <a:t> (</a:t>
            </a:r>
            <a:r>
              <a:rPr lang="en-US" sz="1200" dirty="0" err="1"/>
              <a:t>merusak</a:t>
            </a:r>
            <a:r>
              <a:rPr lang="en-US" sz="1200" dirty="0"/>
              <a:t>)</a:t>
            </a:r>
            <a:endParaRPr lang="id-ID" sz="1200" dirty="0"/>
          </a:p>
          <a:p>
            <a:pPr lvl="0"/>
            <a:r>
              <a:rPr lang="en-US" sz="1200" dirty="0" err="1"/>
              <a:t>Berorientasi</a:t>
            </a:r>
            <a:r>
              <a:rPr lang="en-US" sz="1200" dirty="0"/>
              <a:t> </a:t>
            </a:r>
            <a:r>
              <a:rPr lang="en-US" sz="1200" dirty="0" err="1"/>
              <a:t>tujuan</a:t>
            </a:r>
            <a:r>
              <a:rPr lang="en-US" sz="1200" dirty="0"/>
              <a:t>; </a:t>
            </a:r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merumuskan</a:t>
            </a:r>
            <a:r>
              <a:rPr lang="en-US" sz="1200" dirty="0"/>
              <a:t> </a:t>
            </a:r>
            <a:r>
              <a:rPr lang="en-US" sz="1200" dirty="0" err="1"/>
              <a:t>tujuan-tujuan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setiap</a:t>
            </a:r>
            <a:r>
              <a:rPr lang="en-US" sz="1200" dirty="0"/>
              <a:t> </a:t>
            </a:r>
            <a:r>
              <a:rPr lang="en-US" sz="1200" dirty="0" err="1"/>
              <a:t>aktivitas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kehidupannya</a:t>
            </a:r>
            <a:r>
              <a:rPr lang="en-US" sz="1200" dirty="0"/>
              <a:t> </a:t>
            </a:r>
            <a:r>
              <a:rPr lang="en-US" sz="1200" dirty="0" err="1"/>
              <a:t>berdasarkan</a:t>
            </a:r>
            <a:r>
              <a:rPr lang="en-US" sz="1200" dirty="0"/>
              <a:t> </a:t>
            </a:r>
            <a:r>
              <a:rPr lang="en-US" sz="1200" dirty="0" err="1"/>
              <a:t>pertimbangan</a:t>
            </a:r>
            <a:r>
              <a:rPr lang="en-US" sz="1200" dirty="0"/>
              <a:t> </a:t>
            </a:r>
            <a:r>
              <a:rPr lang="en-US" sz="1200" dirty="0" err="1"/>
              <a:t>secara</a:t>
            </a:r>
            <a:r>
              <a:rPr lang="en-US" sz="1200" dirty="0"/>
              <a:t> </a:t>
            </a:r>
            <a:r>
              <a:rPr lang="en-US" sz="1200" dirty="0" err="1"/>
              <a:t>matang</a:t>
            </a:r>
            <a:r>
              <a:rPr lang="en-US" sz="1200" dirty="0"/>
              <a:t> (</a:t>
            </a:r>
            <a:r>
              <a:rPr lang="en-US" sz="1200" dirty="0" err="1"/>
              <a:t>rasional</a:t>
            </a:r>
            <a:r>
              <a:rPr lang="en-US" sz="1200" dirty="0"/>
              <a:t>),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atas</a:t>
            </a:r>
            <a:r>
              <a:rPr lang="en-US" sz="1200" dirty="0"/>
              <a:t> </a:t>
            </a:r>
            <a:r>
              <a:rPr lang="en-US" sz="1200" dirty="0" err="1"/>
              <a:t>dasar</a:t>
            </a:r>
            <a:r>
              <a:rPr lang="en-US" sz="1200" dirty="0"/>
              <a:t> </a:t>
            </a:r>
            <a:r>
              <a:rPr lang="en-US" sz="1200" dirty="0" err="1"/>
              <a:t>paksaan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luar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berupaya</a:t>
            </a:r>
            <a:r>
              <a:rPr lang="en-US" sz="1200" dirty="0"/>
              <a:t> </a:t>
            </a:r>
            <a:r>
              <a:rPr lang="en-US" sz="1200" dirty="0" err="1"/>
              <a:t>mencapai</a:t>
            </a:r>
            <a:r>
              <a:rPr lang="en-US" sz="1200" dirty="0"/>
              <a:t> </a:t>
            </a:r>
            <a:r>
              <a:rPr lang="en-US" sz="1200" dirty="0" err="1"/>
              <a:t>tujuan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cara</a:t>
            </a:r>
            <a:r>
              <a:rPr lang="en-US" sz="1200" dirty="0"/>
              <a:t> </a:t>
            </a:r>
            <a:r>
              <a:rPr lang="en-US" sz="1200" dirty="0" err="1"/>
              <a:t>mengembangkan</a:t>
            </a:r>
            <a:r>
              <a:rPr lang="en-US" sz="1200" dirty="0"/>
              <a:t> </a:t>
            </a:r>
            <a:r>
              <a:rPr lang="en-US" sz="1200" dirty="0" err="1"/>
              <a:t>kepribadian</a:t>
            </a:r>
            <a:r>
              <a:rPr lang="en-US" sz="1200" dirty="0"/>
              <a:t> (</a:t>
            </a:r>
            <a:r>
              <a:rPr lang="en-US" sz="1200" dirty="0" err="1"/>
              <a:t>wawasan</a:t>
            </a:r>
            <a:r>
              <a:rPr lang="en-US" sz="1200" dirty="0"/>
              <a:t>), </a:t>
            </a:r>
            <a:r>
              <a:rPr lang="en-US" sz="1200" dirty="0" err="1"/>
              <a:t>pengetahuan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keterampilan</a:t>
            </a:r>
            <a:r>
              <a:rPr lang="en-US" sz="1200" dirty="0"/>
              <a:t>.</a:t>
            </a:r>
            <a:endParaRPr lang="id-ID" sz="1200" dirty="0"/>
          </a:p>
          <a:p>
            <a:pPr lvl="0"/>
            <a:r>
              <a:rPr lang="en-US" sz="1200" dirty="0" err="1"/>
              <a:t>Berorientasi</a:t>
            </a:r>
            <a:r>
              <a:rPr lang="en-US" sz="1200" dirty="0"/>
              <a:t> </a:t>
            </a:r>
            <a:r>
              <a:rPr lang="en-US" sz="1200" dirty="0" err="1"/>
              <a:t>keluar</a:t>
            </a:r>
            <a:r>
              <a:rPr lang="en-US" sz="1200" dirty="0"/>
              <a:t> (</a:t>
            </a:r>
            <a:r>
              <a:rPr lang="en-US" sz="1200" dirty="0" err="1"/>
              <a:t>ekstrovert</a:t>
            </a:r>
            <a:r>
              <a:rPr lang="en-US" sz="1200" dirty="0"/>
              <a:t>); </a:t>
            </a:r>
            <a:r>
              <a:rPr lang="en-US" sz="1200" dirty="0" err="1"/>
              <a:t>bersifat</a:t>
            </a:r>
            <a:r>
              <a:rPr lang="en-US" sz="1200" dirty="0"/>
              <a:t> </a:t>
            </a:r>
            <a:r>
              <a:rPr lang="en-US" sz="1200" dirty="0" err="1"/>
              <a:t>respek</a:t>
            </a:r>
            <a:r>
              <a:rPr lang="en-US" sz="1200" dirty="0"/>
              <a:t>, </a:t>
            </a:r>
            <a:r>
              <a:rPr lang="en-US" sz="1200" dirty="0" err="1"/>
              <a:t>empati</a:t>
            </a:r>
            <a:r>
              <a:rPr lang="en-US" sz="1200" dirty="0"/>
              <a:t> </a:t>
            </a:r>
            <a:r>
              <a:rPr lang="en-US" sz="1200" dirty="0" err="1"/>
              <a:t>terhadap</a:t>
            </a:r>
            <a:r>
              <a:rPr lang="en-US" sz="1200" dirty="0"/>
              <a:t> </a:t>
            </a:r>
            <a:r>
              <a:rPr lang="en-US" sz="1200" dirty="0" err="1"/>
              <a:t>orang</a:t>
            </a:r>
            <a:r>
              <a:rPr lang="en-US" sz="1200" dirty="0"/>
              <a:t> lain, </a:t>
            </a:r>
            <a:r>
              <a:rPr lang="en-US" sz="1200" dirty="0" err="1"/>
              <a:t>memiliki</a:t>
            </a:r>
            <a:r>
              <a:rPr lang="en-US" sz="1200" dirty="0"/>
              <a:t> </a:t>
            </a:r>
            <a:r>
              <a:rPr lang="en-US" sz="1200" dirty="0" err="1"/>
              <a:t>kepedulian</a:t>
            </a:r>
            <a:r>
              <a:rPr lang="en-US" sz="1200" dirty="0"/>
              <a:t> </a:t>
            </a:r>
            <a:r>
              <a:rPr lang="en-US" sz="1200" dirty="0" err="1"/>
              <a:t>terhadap</a:t>
            </a:r>
            <a:r>
              <a:rPr lang="en-US" sz="1200" dirty="0"/>
              <a:t> </a:t>
            </a:r>
            <a:r>
              <a:rPr lang="en-US" sz="1200" dirty="0" err="1"/>
              <a:t>situasi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masalah-masalah</a:t>
            </a:r>
            <a:r>
              <a:rPr lang="en-US" sz="1200" dirty="0"/>
              <a:t> </a:t>
            </a:r>
            <a:r>
              <a:rPr lang="en-US" sz="1200" dirty="0" err="1"/>
              <a:t>lingkungannya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bersifat</a:t>
            </a:r>
            <a:r>
              <a:rPr lang="en-US" sz="1200" dirty="0"/>
              <a:t> </a:t>
            </a:r>
            <a:r>
              <a:rPr lang="en-US" sz="1200" dirty="0" err="1"/>
              <a:t>fleksibel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berfikir</a:t>
            </a:r>
            <a:r>
              <a:rPr lang="en-US" sz="1200" dirty="0"/>
              <a:t>, </a:t>
            </a:r>
            <a:r>
              <a:rPr lang="en-US" sz="1200" dirty="0" err="1"/>
              <a:t>menghargai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menilai</a:t>
            </a:r>
            <a:r>
              <a:rPr lang="en-US" sz="1200" dirty="0"/>
              <a:t> </a:t>
            </a:r>
            <a:r>
              <a:rPr lang="en-US" sz="1200" dirty="0" err="1"/>
              <a:t>orang</a:t>
            </a:r>
            <a:r>
              <a:rPr lang="en-US" sz="1200" dirty="0"/>
              <a:t> lain </a:t>
            </a:r>
            <a:r>
              <a:rPr lang="en-US" sz="1200" dirty="0" err="1"/>
              <a:t>seperti</a:t>
            </a:r>
            <a:r>
              <a:rPr lang="en-US" sz="1200" dirty="0"/>
              <a:t> </a:t>
            </a:r>
            <a:r>
              <a:rPr lang="en-US" sz="1200" dirty="0" err="1"/>
              <a:t>dirinya</a:t>
            </a:r>
            <a:r>
              <a:rPr lang="en-US" sz="1200" dirty="0"/>
              <a:t>, </a:t>
            </a:r>
            <a:r>
              <a:rPr lang="en-US" sz="1200" dirty="0" err="1"/>
              <a:t>merasa</a:t>
            </a:r>
            <a:r>
              <a:rPr lang="en-US" sz="1200" dirty="0"/>
              <a:t> </a:t>
            </a:r>
            <a:r>
              <a:rPr lang="en-US" sz="1200" dirty="0" err="1"/>
              <a:t>nyaman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terbuka</a:t>
            </a:r>
            <a:r>
              <a:rPr lang="en-US" sz="1200" dirty="0"/>
              <a:t> </a:t>
            </a:r>
            <a:r>
              <a:rPr lang="en-US" sz="1200" dirty="0" err="1"/>
              <a:t>terhadap</a:t>
            </a:r>
            <a:r>
              <a:rPr lang="en-US" sz="1200" dirty="0"/>
              <a:t> </a:t>
            </a:r>
            <a:r>
              <a:rPr lang="en-US" sz="1200" dirty="0" err="1"/>
              <a:t>orang</a:t>
            </a:r>
            <a:r>
              <a:rPr lang="en-US" sz="1200" dirty="0"/>
              <a:t> lain,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membiarkan</a:t>
            </a:r>
            <a:r>
              <a:rPr lang="en-US" sz="1200" dirty="0"/>
              <a:t> </a:t>
            </a:r>
            <a:r>
              <a:rPr lang="en-US" sz="1200" dirty="0" err="1"/>
              <a:t>dirinya</a:t>
            </a:r>
            <a:r>
              <a:rPr lang="en-US" sz="1200" dirty="0"/>
              <a:t> </a:t>
            </a:r>
            <a:r>
              <a:rPr lang="en-US" sz="1200" dirty="0" err="1"/>
              <a:t>dimanfaatkan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menjadi</a:t>
            </a:r>
            <a:r>
              <a:rPr lang="en-US" sz="1200" dirty="0"/>
              <a:t> </a:t>
            </a:r>
            <a:r>
              <a:rPr lang="en-US" sz="1200" dirty="0" err="1"/>
              <a:t>korban</a:t>
            </a:r>
            <a:r>
              <a:rPr lang="en-US" sz="1200" dirty="0"/>
              <a:t> </a:t>
            </a:r>
            <a:r>
              <a:rPr lang="en-US" sz="1200" dirty="0" err="1"/>
              <a:t>orang</a:t>
            </a:r>
            <a:r>
              <a:rPr lang="en-US" sz="1200" dirty="0"/>
              <a:t> lain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mengorbankan</a:t>
            </a:r>
            <a:r>
              <a:rPr lang="en-US" sz="1200" dirty="0"/>
              <a:t> </a:t>
            </a:r>
            <a:r>
              <a:rPr lang="en-US" sz="1200" dirty="0" err="1"/>
              <a:t>orang</a:t>
            </a:r>
            <a:r>
              <a:rPr lang="en-US" sz="1200" dirty="0"/>
              <a:t> lain, </a:t>
            </a:r>
            <a:r>
              <a:rPr lang="en-US" sz="1200" dirty="0" err="1"/>
              <a:t>karena</a:t>
            </a:r>
            <a:r>
              <a:rPr lang="en-US" sz="1200" dirty="0"/>
              <a:t> </a:t>
            </a:r>
            <a:r>
              <a:rPr lang="en-US" sz="1200" dirty="0" err="1"/>
              <a:t>kekecewaan</a:t>
            </a:r>
            <a:r>
              <a:rPr lang="en-US" sz="1200" dirty="0"/>
              <a:t> </a:t>
            </a:r>
            <a:r>
              <a:rPr lang="en-US" sz="1200" dirty="0" err="1"/>
              <a:t>dirinya</a:t>
            </a:r>
            <a:r>
              <a:rPr lang="en-US" sz="1200" dirty="0"/>
              <a:t>.</a:t>
            </a:r>
            <a:endParaRPr lang="id-ID" sz="1200" dirty="0"/>
          </a:p>
          <a:p>
            <a:pPr lvl="0"/>
            <a:r>
              <a:rPr lang="en-US" sz="1200" dirty="0" err="1"/>
              <a:t>Penerimaan</a:t>
            </a:r>
            <a:r>
              <a:rPr lang="en-US" sz="1200" dirty="0"/>
              <a:t> </a:t>
            </a:r>
            <a:r>
              <a:rPr lang="en-US" sz="1200" dirty="0" err="1"/>
              <a:t>sosial</a:t>
            </a:r>
            <a:r>
              <a:rPr lang="en-US" sz="1200" dirty="0"/>
              <a:t>; </a:t>
            </a:r>
            <a:r>
              <a:rPr lang="en-US" sz="1200" dirty="0" err="1"/>
              <a:t>mau</a:t>
            </a:r>
            <a:r>
              <a:rPr lang="en-US" sz="1200" dirty="0"/>
              <a:t> </a:t>
            </a:r>
            <a:r>
              <a:rPr lang="en-US" sz="1200" dirty="0" err="1"/>
              <a:t>berpartsipasi</a:t>
            </a:r>
            <a:r>
              <a:rPr lang="en-US" sz="1200" dirty="0"/>
              <a:t> </a:t>
            </a:r>
            <a:r>
              <a:rPr lang="en-US" sz="1200" dirty="0" err="1"/>
              <a:t>aktif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kegiatan</a:t>
            </a:r>
            <a:r>
              <a:rPr lang="en-US" sz="1200" dirty="0"/>
              <a:t> </a:t>
            </a:r>
            <a:r>
              <a:rPr lang="en-US" sz="1200" dirty="0" err="1"/>
              <a:t>sosial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memiliki</a:t>
            </a:r>
            <a:r>
              <a:rPr lang="en-US" sz="1200" dirty="0"/>
              <a:t> </a:t>
            </a:r>
            <a:r>
              <a:rPr lang="en-US" sz="1200" dirty="0" err="1"/>
              <a:t>sikap</a:t>
            </a:r>
            <a:r>
              <a:rPr lang="en-US" sz="1200" dirty="0"/>
              <a:t> </a:t>
            </a:r>
            <a:r>
              <a:rPr lang="en-US" sz="1200" dirty="0" err="1"/>
              <a:t>bersahabat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berhubungan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orang</a:t>
            </a:r>
            <a:r>
              <a:rPr lang="en-US" sz="1200" dirty="0"/>
              <a:t> lain.</a:t>
            </a:r>
            <a:endParaRPr lang="id-ID" sz="1200" dirty="0"/>
          </a:p>
          <a:p>
            <a:pPr lvl="0"/>
            <a:r>
              <a:rPr lang="en-US" sz="1200" dirty="0" err="1"/>
              <a:t>Memiliki</a:t>
            </a:r>
            <a:r>
              <a:rPr lang="en-US" sz="1200" dirty="0"/>
              <a:t> </a:t>
            </a:r>
            <a:r>
              <a:rPr lang="en-US" sz="1200" dirty="0" err="1"/>
              <a:t>filsafat</a:t>
            </a:r>
            <a:r>
              <a:rPr lang="en-US" sz="1200" dirty="0"/>
              <a:t> </a:t>
            </a:r>
            <a:r>
              <a:rPr lang="en-US" sz="1200" dirty="0" err="1"/>
              <a:t>hidup</a:t>
            </a:r>
            <a:r>
              <a:rPr lang="en-US" sz="1200" dirty="0"/>
              <a:t>; </a:t>
            </a:r>
            <a:r>
              <a:rPr lang="en-US" sz="1200" dirty="0" err="1"/>
              <a:t>mengarahkan</a:t>
            </a:r>
            <a:r>
              <a:rPr lang="en-US" sz="1200" dirty="0"/>
              <a:t> </a:t>
            </a:r>
            <a:r>
              <a:rPr lang="en-US" sz="1200" dirty="0" err="1"/>
              <a:t>hidupnya</a:t>
            </a:r>
            <a:r>
              <a:rPr lang="en-US" sz="1200" dirty="0"/>
              <a:t> </a:t>
            </a:r>
            <a:r>
              <a:rPr lang="en-US" sz="1200" dirty="0" err="1"/>
              <a:t>berdasarkan</a:t>
            </a:r>
            <a:r>
              <a:rPr lang="en-US" sz="1200" dirty="0"/>
              <a:t> </a:t>
            </a:r>
            <a:r>
              <a:rPr lang="en-US" sz="1200" dirty="0" err="1"/>
              <a:t>filsafat</a:t>
            </a:r>
            <a:r>
              <a:rPr lang="en-US" sz="1200" dirty="0"/>
              <a:t> </a:t>
            </a:r>
            <a:r>
              <a:rPr lang="en-US" sz="1200" dirty="0" err="1"/>
              <a:t>hidup</a:t>
            </a:r>
            <a:r>
              <a:rPr lang="en-US" sz="1200" dirty="0"/>
              <a:t> yang </a:t>
            </a:r>
            <a:r>
              <a:rPr lang="en-US" sz="1200" dirty="0" err="1"/>
              <a:t>berakar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keyakinan</a:t>
            </a:r>
            <a:r>
              <a:rPr lang="en-US" sz="1200" dirty="0"/>
              <a:t> agama yang </a:t>
            </a:r>
            <a:r>
              <a:rPr lang="en-US" sz="1200" dirty="0" err="1"/>
              <a:t>dianutnya</a:t>
            </a:r>
            <a:r>
              <a:rPr lang="en-US" sz="1200" dirty="0"/>
              <a:t>.</a:t>
            </a:r>
            <a:endParaRPr lang="id-ID" sz="1200" dirty="0"/>
          </a:p>
          <a:p>
            <a:r>
              <a:rPr lang="en-US" sz="1200" dirty="0" err="1"/>
              <a:t>Berbahagia</a:t>
            </a:r>
            <a:r>
              <a:rPr lang="en-US" sz="1200" dirty="0"/>
              <a:t>; </a:t>
            </a:r>
            <a:r>
              <a:rPr lang="en-US" sz="1200" dirty="0" err="1"/>
              <a:t>situasi</a:t>
            </a:r>
            <a:r>
              <a:rPr lang="en-US" sz="1200" dirty="0"/>
              <a:t> </a:t>
            </a:r>
            <a:r>
              <a:rPr lang="en-US" sz="1200" dirty="0" err="1"/>
              <a:t>kehidupannya</a:t>
            </a:r>
            <a:r>
              <a:rPr lang="en-US" sz="1200" dirty="0"/>
              <a:t> </a:t>
            </a:r>
            <a:r>
              <a:rPr lang="en-US" sz="1200" dirty="0" err="1"/>
              <a:t>diwarnai</a:t>
            </a:r>
            <a:r>
              <a:rPr lang="en-US" sz="1200" dirty="0"/>
              <a:t> </a:t>
            </a:r>
            <a:r>
              <a:rPr lang="en-US" sz="1200" dirty="0" err="1"/>
              <a:t>kebahagiaan</a:t>
            </a:r>
            <a:r>
              <a:rPr lang="en-US" sz="1200" dirty="0"/>
              <a:t>, yang </a:t>
            </a:r>
            <a:r>
              <a:rPr lang="en-US" sz="1200" dirty="0" err="1"/>
              <a:t>didukung</a:t>
            </a:r>
            <a:r>
              <a:rPr lang="en-US" sz="1200" dirty="0"/>
              <a:t> </a:t>
            </a:r>
            <a:r>
              <a:rPr lang="en-US" sz="1200" dirty="0" err="1"/>
              <a:t>oleh</a:t>
            </a:r>
            <a:r>
              <a:rPr lang="en-US" sz="1200" dirty="0"/>
              <a:t> </a:t>
            </a:r>
            <a:r>
              <a:rPr lang="en-US" sz="1200" dirty="0" err="1"/>
              <a:t>faktor-faktor</a:t>
            </a:r>
            <a:r>
              <a:rPr lang="en-US" sz="1200" dirty="0"/>
              <a:t> </a:t>
            </a:r>
            <a:r>
              <a:rPr lang="en-US" sz="1200" i="1" dirty="0"/>
              <a:t>achievement</a:t>
            </a:r>
            <a:r>
              <a:rPr lang="en-US" sz="1200" dirty="0"/>
              <a:t> (</a:t>
            </a:r>
            <a:r>
              <a:rPr lang="en-US" sz="1200" dirty="0" err="1"/>
              <a:t>prestasi</a:t>
            </a:r>
            <a:r>
              <a:rPr lang="en-US" sz="1200" dirty="0"/>
              <a:t>), </a:t>
            </a:r>
            <a:r>
              <a:rPr lang="en-US" sz="1200" i="1" dirty="0"/>
              <a:t>acceptance</a:t>
            </a:r>
            <a:r>
              <a:rPr lang="en-US" sz="1200" dirty="0"/>
              <a:t> (</a:t>
            </a:r>
            <a:r>
              <a:rPr lang="en-US" sz="1200" dirty="0" err="1"/>
              <a:t>penerimaan</a:t>
            </a:r>
            <a:r>
              <a:rPr lang="en-US" sz="1200" dirty="0"/>
              <a:t>),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i="1" dirty="0"/>
              <a:t>affection</a:t>
            </a:r>
            <a:r>
              <a:rPr lang="en-US" sz="1200" dirty="0"/>
              <a:t> (</a:t>
            </a:r>
            <a:r>
              <a:rPr lang="en-US" sz="1200" dirty="0" err="1"/>
              <a:t>kasih</a:t>
            </a:r>
            <a:r>
              <a:rPr lang="en-US" sz="1200" dirty="0"/>
              <a:t> </a:t>
            </a:r>
            <a:r>
              <a:rPr lang="en-US" sz="1200" dirty="0" err="1"/>
              <a:t>sayang</a:t>
            </a:r>
            <a:r>
              <a:rPr lang="en-US" sz="1200" dirty="0"/>
              <a:t>).</a:t>
            </a:r>
            <a:endParaRPr lang="id-ID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en-US" sz="2400" b="1" dirty="0" err="1"/>
              <a:t>Kepribadian</a:t>
            </a:r>
            <a:r>
              <a:rPr lang="en-US" sz="2400" b="1" dirty="0"/>
              <a:t> yang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sehat</a:t>
            </a:r>
            <a:r>
              <a:rPr lang="id-ID" sz="2400" b="1" dirty="0"/>
              <a:t/>
            </a:r>
            <a:br>
              <a:rPr lang="id-ID" sz="2400" b="1" dirty="0"/>
            </a:b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marah</a:t>
            </a:r>
            <a:r>
              <a:rPr lang="en-US" dirty="0"/>
              <a:t> (</a:t>
            </a:r>
            <a:r>
              <a:rPr lang="en-US" dirty="0" err="1"/>
              <a:t>tersinggung</a:t>
            </a:r>
            <a:r>
              <a:rPr lang="en-US" dirty="0"/>
              <a:t>)</a:t>
            </a:r>
            <a:endParaRPr lang="id-ID" dirty="0"/>
          </a:p>
          <a:p>
            <a:pPr lvl="0"/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kekhawatiran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kecemasan</a:t>
            </a:r>
            <a:endParaRPr lang="id-ID" dirty="0"/>
          </a:p>
          <a:p>
            <a:pPr lvl="0"/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tertekan</a:t>
            </a:r>
            <a:r>
              <a:rPr lang="en-US" dirty="0"/>
              <a:t> (stress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depresi</a:t>
            </a:r>
            <a:r>
              <a:rPr lang="en-US" dirty="0"/>
              <a:t>)</a:t>
            </a:r>
            <a:endParaRPr lang="id-ID" dirty="0"/>
          </a:p>
          <a:p>
            <a:pPr lvl="0"/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kejam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mengganggu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yang </a:t>
            </a:r>
            <a:r>
              <a:rPr lang="en-US" dirty="0" err="1"/>
              <a:t>usianya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binatang</a:t>
            </a:r>
            <a:endParaRPr lang="id-ID" dirty="0"/>
          </a:p>
          <a:p>
            <a:pPr lvl="0"/>
            <a:r>
              <a:rPr lang="en-US" dirty="0" err="1"/>
              <a:t>Ketidakmampuan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menghindar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menyimpang</a:t>
            </a:r>
            <a:r>
              <a:rPr lang="en-US" dirty="0"/>
              <a:t>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diperingati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dihukum</a:t>
            </a:r>
            <a:endParaRPr lang="id-ID" dirty="0"/>
          </a:p>
          <a:p>
            <a:pPr lvl="0"/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berbohong</a:t>
            </a:r>
            <a:endParaRPr lang="id-ID" dirty="0"/>
          </a:p>
          <a:p>
            <a:pPr lvl="0"/>
            <a:r>
              <a:rPr lang="en-US" dirty="0" err="1"/>
              <a:t>Hiperaktif</a:t>
            </a:r>
            <a:endParaRPr lang="id-ID" dirty="0"/>
          </a:p>
          <a:p>
            <a:pPr lvl="0"/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memusuhi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otoritas</a:t>
            </a:r>
            <a:endParaRPr lang="id-ID" dirty="0"/>
          </a:p>
          <a:p>
            <a:pPr lvl="0"/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mengkritik</a:t>
            </a:r>
            <a:r>
              <a:rPr lang="en-US" dirty="0"/>
              <a:t>/</a:t>
            </a:r>
            <a:r>
              <a:rPr lang="en-US" dirty="0" err="1"/>
              <a:t>mencemooh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</a:t>
            </a:r>
            <a:endParaRPr lang="id-ID" dirty="0"/>
          </a:p>
          <a:p>
            <a:pPr lvl="0"/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tidur</a:t>
            </a:r>
            <a:endParaRPr lang="id-ID" dirty="0"/>
          </a:p>
          <a:p>
            <a:pPr lvl="0"/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rasa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endParaRPr lang="id-ID" dirty="0"/>
          </a:p>
          <a:p>
            <a:pPr lvl="0"/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pusing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(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penyebabnya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organis</a:t>
            </a:r>
            <a:r>
              <a:rPr lang="en-US" dirty="0"/>
              <a:t>)</a:t>
            </a:r>
            <a:endParaRPr lang="id-ID" dirty="0"/>
          </a:p>
          <a:p>
            <a:pPr lvl="0"/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mentaati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agama</a:t>
            </a:r>
            <a:endParaRPr lang="id-ID" dirty="0"/>
          </a:p>
          <a:p>
            <a:pPr lvl="0"/>
            <a:r>
              <a:rPr lang="en-US" dirty="0" err="1"/>
              <a:t>Pesimis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kehidupan</a:t>
            </a:r>
            <a:endParaRPr lang="id-ID" dirty="0"/>
          </a:p>
          <a:p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bergairah</a:t>
            </a:r>
            <a:r>
              <a:rPr lang="en-US" dirty="0"/>
              <a:t> (</a:t>
            </a:r>
            <a:r>
              <a:rPr lang="en-US" dirty="0" err="1"/>
              <a:t>bermuram</a:t>
            </a:r>
            <a:r>
              <a:rPr lang="en-US" dirty="0"/>
              <a:t> </a:t>
            </a:r>
            <a:r>
              <a:rPr lang="en-US" dirty="0" err="1"/>
              <a:t>durja</a:t>
            </a:r>
            <a:r>
              <a:rPr lang="en-US" dirty="0"/>
              <a:t>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menjalani</a:t>
            </a:r>
            <a:r>
              <a:rPr lang="en-US" dirty="0"/>
              <a:t> </a:t>
            </a:r>
            <a:r>
              <a:rPr lang="en-US" dirty="0" err="1"/>
              <a:t>kehidupan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Faktor-faktor</a:t>
            </a:r>
            <a:r>
              <a:rPr lang="en-US" sz="2400" dirty="0"/>
              <a:t> </a:t>
            </a:r>
            <a:r>
              <a:rPr lang="en-US" sz="2400" dirty="0" err="1"/>
              <a:t>penentu</a:t>
            </a:r>
            <a:r>
              <a:rPr lang="en-US" sz="2400" dirty="0"/>
              <a:t> </a:t>
            </a:r>
            <a:r>
              <a:rPr lang="en-US" sz="2400" dirty="0" err="1"/>
              <a:t>kepribadian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id-ID" b="1" dirty="0" smtClean="0"/>
              <a:t>lingkungan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/>
              <a:t>lain yang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u="sng" dirty="0" err="1">
                <a:hlinkClick r:id="rId2" tooltip="Karakter"/>
              </a:rPr>
              <a:t>karakter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u="sng" dirty="0" err="1">
                <a:hlinkClick r:id="rId3" tooltip="Lingkungan"/>
              </a:rPr>
              <a:t>lingkungan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u="sng" dirty="0" err="1">
                <a:hlinkClick r:id="rId4" tooltip="Tumbuh (halaman belum tersedia)"/>
              </a:rPr>
              <a:t>tumbuh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dibesarkan</a:t>
            </a:r>
            <a:r>
              <a:rPr lang="en-US" dirty="0"/>
              <a:t>; </a:t>
            </a:r>
            <a:r>
              <a:rPr lang="en-US" u="sng" dirty="0" err="1">
                <a:hlinkClick r:id="rId5" tooltip="Norma"/>
              </a:rPr>
              <a:t>norma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u="sng" dirty="0" err="1">
                <a:hlinkClick r:id="rId6" tooltip="Keluarga"/>
              </a:rPr>
              <a:t>keluarga</a:t>
            </a:r>
            <a:r>
              <a:rPr lang="en-US" dirty="0"/>
              <a:t>, </a:t>
            </a:r>
            <a:r>
              <a:rPr lang="en-US" u="sng" dirty="0" err="1">
                <a:hlinkClick r:id="rId7" tooltip="Teman"/>
              </a:rPr>
              <a:t>teman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u="sng" dirty="0" err="1">
                <a:hlinkClick r:id="rId8" tooltip="Kelompok sosial"/>
              </a:rPr>
              <a:t>kelompok</a:t>
            </a:r>
            <a:r>
              <a:rPr lang="en-US" u="sng" dirty="0">
                <a:hlinkClick r:id="rId8" tooltip="Kelompok sosial"/>
              </a:rPr>
              <a:t> </a:t>
            </a:r>
            <a:r>
              <a:rPr lang="en-US" u="sng" dirty="0" err="1">
                <a:hlinkClick r:id="rId8" tooltip="Kelompok sosial"/>
              </a:rPr>
              <a:t>sosial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pengaruh-pengaruh</a:t>
            </a:r>
            <a:r>
              <a:rPr lang="en-US" dirty="0"/>
              <a:t> lain yang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alami</a:t>
            </a:r>
            <a:endParaRPr lang="id-ID" b="1" dirty="0"/>
          </a:p>
          <a:p>
            <a:r>
              <a:rPr lang="en-US" b="1" dirty="0" err="1" smtClean="0"/>
              <a:t>Faktor</a:t>
            </a:r>
            <a:r>
              <a:rPr lang="id-ID" b="1" dirty="0" smtClean="0"/>
              <a:t> keturunan</a:t>
            </a:r>
          </a:p>
          <a:p>
            <a:pPr>
              <a:buNone/>
            </a:pPr>
            <a:r>
              <a:rPr lang="id-ID" b="1" dirty="0"/>
              <a:t>	</a:t>
            </a:r>
            <a:r>
              <a:rPr lang="en-US" dirty="0" err="1" smtClean="0"/>
              <a:t>Keturunan</a:t>
            </a:r>
            <a:r>
              <a:rPr lang="en-US" dirty="0" smtClean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u="sng" dirty="0" err="1">
                <a:hlinkClick r:id="rId9" tooltip="Genetika"/>
              </a:rPr>
              <a:t>genetika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.</a:t>
            </a:r>
            <a:r>
              <a:rPr lang="en-US" u="sng" baseline="30000" dirty="0">
                <a:hlinkClick r:id="rId10"/>
              </a:rPr>
              <a:t>[1]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u="sng" dirty="0" err="1">
                <a:hlinkClick r:id="rId11" tooltip="Wajah"/>
              </a:rPr>
              <a:t>wajah</a:t>
            </a:r>
            <a:r>
              <a:rPr lang="en-US" dirty="0"/>
              <a:t>, </a:t>
            </a:r>
            <a:r>
              <a:rPr lang="en-US" u="sng" dirty="0">
                <a:hlinkClick r:id="rId12" tooltip="Gender"/>
              </a:rPr>
              <a:t>gender</a:t>
            </a:r>
            <a:r>
              <a:rPr lang="en-US" dirty="0"/>
              <a:t>, </a:t>
            </a:r>
            <a:r>
              <a:rPr lang="en-US" dirty="0" err="1"/>
              <a:t>temperamen</a:t>
            </a:r>
            <a:r>
              <a:rPr lang="en-US" dirty="0"/>
              <a:t>,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u="sng" dirty="0" err="1">
                <a:hlinkClick r:id="rId13" tooltip="Otot"/>
              </a:rPr>
              <a:t>otot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refleks</a:t>
            </a:r>
            <a:r>
              <a:rPr lang="en-US" dirty="0"/>
              <a:t>,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u="sng" dirty="0" err="1">
                <a:hlinkClick r:id="rId14" tooltip="Energi"/>
              </a:rPr>
              <a:t>energi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irama</a:t>
            </a:r>
            <a:r>
              <a:rPr lang="en-US" dirty="0"/>
              <a:t> </a:t>
            </a:r>
            <a:r>
              <a:rPr lang="en-US" u="sng" dirty="0" err="1">
                <a:hlinkClick r:id="rId15" tooltip="Biologi"/>
              </a:rPr>
              <a:t>biologis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, </a:t>
            </a:r>
            <a:r>
              <a:rPr lang="en-US" dirty="0" err="1"/>
              <a:t>entah</a:t>
            </a:r>
            <a:r>
              <a:rPr lang="en-US" dirty="0"/>
              <a:t>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substansial</a:t>
            </a:r>
            <a:r>
              <a:rPr lang="en-US" dirty="0"/>
              <a:t>,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u="sng" dirty="0" err="1">
                <a:hlinkClick r:id="rId16" tooltip="Orang tua"/>
              </a:rPr>
              <a:t>orang</a:t>
            </a:r>
            <a:r>
              <a:rPr lang="en-US" u="sng" dirty="0">
                <a:hlinkClick r:id="rId16" tooltip="Orang tua"/>
              </a:rPr>
              <a:t> </a:t>
            </a:r>
            <a:r>
              <a:rPr lang="en-US" u="sng" dirty="0" err="1">
                <a:hlinkClick r:id="rId16" tooltip="Orang tua"/>
              </a:rPr>
              <a:t>tua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u="sng" dirty="0" err="1">
                <a:hlinkClick r:id="rId15" tooltip="Biologi"/>
              </a:rPr>
              <a:t>biologis</a:t>
            </a:r>
            <a:r>
              <a:rPr lang="en-US" dirty="0"/>
              <a:t>, </a:t>
            </a:r>
            <a:r>
              <a:rPr lang="en-US" u="sng" dirty="0" err="1">
                <a:hlinkClick r:id="rId17" tooltip="Psikologi"/>
              </a:rPr>
              <a:t>psikologis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bawaan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individu</a:t>
            </a:r>
            <a:endParaRPr lang="id-ID" b="1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sz="2400" b="1" i="1" dirty="0"/>
              <a:t>Cara </a:t>
            </a:r>
            <a:r>
              <a:rPr lang="en-US" sz="2400" b="1" i="1" dirty="0" err="1"/>
              <a:t>identifikasi</a:t>
            </a:r>
            <a:r>
              <a:rPr lang="en-US" sz="2400" b="1" i="1" dirty="0"/>
              <a:t> </a:t>
            </a:r>
            <a:r>
              <a:rPr lang="en-US" sz="2400" b="1" i="1" dirty="0" err="1"/>
              <a:t>kepribadian</a:t>
            </a:r>
            <a:r>
              <a:rPr lang="id-ID" sz="2400" b="1" i="1" dirty="0"/>
              <a:t/>
            </a:r>
            <a:br>
              <a:rPr lang="id-ID" sz="2400" b="1" i="1" dirty="0"/>
            </a:b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429288"/>
          </a:xfrm>
        </p:spPr>
        <p:txBody>
          <a:bodyPr>
            <a:normAutofit/>
          </a:bodyPr>
          <a:lstStyle/>
          <a:p>
            <a:r>
              <a:rPr lang="en-US" sz="1800" i="1" dirty="0"/>
              <a:t>Myers-Briggs Type Indicator</a:t>
            </a:r>
            <a:r>
              <a:rPr lang="en-US" sz="1800" dirty="0"/>
              <a:t> (MBTI</a:t>
            </a:r>
            <a:r>
              <a:rPr lang="en-US" sz="1800" dirty="0" smtClean="0"/>
              <a:t>)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tes</a:t>
            </a:r>
            <a:r>
              <a:rPr lang="en-US" sz="1800" dirty="0"/>
              <a:t> </a:t>
            </a:r>
            <a:r>
              <a:rPr lang="en-US" sz="1800" dirty="0" err="1"/>
              <a:t>kepribadian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</a:t>
            </a:r>
            <a:r>
              <a:rPr lang="en-US" sz="1800" dirty="0" err="1"/>
              <a:t>empat</a:t>
            </a:r>
            <a:r>
              <a:rPr lang="en-US" sz="1800" dirty="0"/>
              <a:t> </a:t>
            </a:r>
            <a:r>
              <a:rPr lang="en-US" sz="1800" dirty="0" err="1"/>
              <a:t>karakteristik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mengklasifikasikan</a:t>
            </a:r>
            <a:r>
              <a:rPr lang="en-US" sz="1800" dirty="0"/>
              <a:t> </a:t>
            </a:r>
            <a:r>
              <a:rPr lang="en-US" sz="1800" dirty="0" err="1"/>
              <a:t>individu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salah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16 </a:t>
            </a:r>
            <a:r>
              <a:rPr lang="en-US" sz="1800" dirty="0" err="1"/>
              <a:t>tipe</a:t>
            </a:r>
            <a:r>
              <a:rPr lang="en-US" sz="1800" dirty="0"/>
              <a:t> </a:t>
            </a:r>
            <a:r>
              <a:rPr lang="en-US" sz="1800" dirty="0" err="1"/>
              <a:t>kepribadian</a:t>
            </a:r>
            <a:r>
              <a:rPr lang="en-US" sz="1800" dirty="0"/>
              <a:t>. </a:t>
            </a:r>
            <a:r>
              <a:rPr lang="en-US" sz="1800" dirty="0" err="1"/>
              <a:t>Berdasarkan</a:t>
            </a:r>
            <a:r>
              <a:rPr lang="en-US" sz="1800" dirty="0"/>
              <a:t> </a:t>
            </a:r>
            <a:r>
              <a:rPr lang="en-US" sz="1800" dirty="0" err="1"/>
              <a:t>jawaban</a:t>
            </a:r>
            <a:r>
              <a:rPr lang="en-US" sz="1800" dirty="0"/>
              <a:t> yang </a:t>
            </a:r>
            <a:r>
              <a:rPr lang="en-US" sz="1800" dirty="0" err="1"/>
              <a:t>diberikan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tes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, </a:t>
            </a:r>
            <a:r>
              <a:rPr lang="en-US" sz="1800" dirty="0" err="1"/>
              <a:t>individu</a:t>
            </a:r>
            <a:r>
              <a:rPr lang="en-US" sz="1800" dirty="0"/>
              <a:t> </a:t>
            </a:r>
            <a:r>
              <a:rPr lang="en-US" sz="1800" dirty="0" err="1"/>
              <a:t>diklasifikasikan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karakteristik</a:t>
            </a:r>
            <a:r>
              <a:rPr lang="en-US" sz="1800" dirty="0"/>
              <a:t> </a:t>
            </a:r>
            <a:r>
              <a:rPr lang="en-US" sz="1800" dirty="0" err="1"/>
              <a:t>ekstraver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introver</a:t>
            </a:r>
            <a:r>
              <a:rPr lang="en-US" sz="1800" dirty="0"/>
              <a:t>, [</a:t>
            </a:r>
            <a:r>
              <a:rPr lang="en-US" sz="1800" dirty="0" err="1"/>
              <a:t>sensitif</a:t>
            </a:r>
            <a:r>
              <a:rPr lang="en-US" sz="1800" dirty="0"/>
              <a:t>]]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u="sng" dirty="0" err="1">
                <a:hlinkClick r:id="rId2" tooltip="Intuisi (halaman belum tersedia)"/>
              </a:rPr>
              <a:t>intuitif</a:t>
            </a:r>
            <a:r>
              <a:rPr lang="en-US" sz="1800" dirty="0"/>
              <a:t>, </a:t>
            </a:r>
            <a:r>
              <a:rPr lang="en-US" sz="1800" dirty="0" err="1"/>
              <a:t>pemikir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perasa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memahami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 smtClean="0"/>
              <a:t>menilai</a:t>
            </a:r>
            <a:r>
              <a:rPr lang="en-US" sz="1800" dirty="0" smtClean="0"/>
              <a:t>. </a:t>
            </a:r>
            <a:r>
              <a:rPr lang="en-US" sz="1800" dirty="0" err="1"/>
              <a:t>Instrumen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instrumen</a:t>
            </a:r>
            <a:r>
              <a:rPr lang="en-US" sz="1800" dirty="0"/>
              <a:t> </a:t>
            </a:r>
            <a:r>
              <a:rPr lang="en-US" sz="1800" dirty="0" err="1"/>
              <a:t>penilai</a:t>
            </a:r>
            <a:r>
              <a:rPr lang="en-US" sz="1800" dirty="0"/>
              <a:t> </a:t>
            </a:r>
            <a:r>
              <a:rPr lang="en-US" sz="1800" dirty="0" err="1"/>
              <a:t>kepribadian</a:t>
            </a:r>
            <a:r>
              <a:rPr lang="en-US" sz="1800" dirty="0"/>
              <a:t> yang paling </a:t>
            </a:r>
            <a:r>
              <a:rPr lang="en-US" sz="1800" dirty="0" err="1"/>
              <a:t>sering</a:t>
            </a:r>
            <a:r>
              <a:rPr lang="en-US" sz="1800" dirty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.</a:t>
            </a:r>
            <a:endParaRPr lang="id-ID" sz="1800" u="sng" baseline="30000" dirty="0"/>
          </a:p>
          <a:p>
            <a:pPr>
              <a:buNone/>
            </a:pPr>
            <a:r>
              <a:rPr lang="id-ID" sz="1800" baseline="30000" dirty="0" smtClean="0"/>
              <a:t>	</a:t>
            </a:r>
            <a:r>
              <a:rPr lang="en-US" sz="1800" dirty="0" smtClean="0"/>
              <a:t>MBTI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dipraktikkan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luas</a:t>
            </a:r>
            <a:r>
              <a:rPr lang="en-US" sz="1800" dirty="0"/>
              <a:t> </a:t>
            </a:r>
            <a:r>
              <a:rPr lang="en-US" sz="1800" dirty="0" err="1"/>
              <a:t>di</a:t>
            </a:r>
            <a:r>
              <a:rPr lang="en-US" sz="1800" dirty="0"/>
              <a:t> </a:t>
            </a:r>
            <a:r>
              <a:rPr lang="en-US" sz="1800" dirty="0" err="1"/>
              <a:t>perusahaan-perusahaan</a:t>
            </a:r>
            <a:r>
              <a:rPr lang="en-US" sz="1800" dirty="0"/>
              <a:t> global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u="sng" dirty="0">
                <a:hlinkClick r:id="rId3" tooltip="Apple"/>
              </a:rPr>
              <a:t>Apple</a:t>
            </a:r>
            <a:r>
              <a:rPr lang="en-US" sz="1800" dirty="0"/>
              <a:t> Computers, AT&amp;T, </a:t>
            </a:r>
            <a:r>
              <a:rPr lang="en-US" sz="1800" dirty="0" err="1"/>
              <a:t>Citgroup</a:t>
            </a:r>
            <a:r>
              <a:rPr lang="en-US" sz="1800" dirty="0"/>
              <a:t>, GE, 3M Co.,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berbagai</a:t>
            </a:r>
            <a:r>
              <a:rPr lang="en-US" sz="1800" dirty="0"/>
              <a:t> </a:t>
            </a:r>
            <a:r>
              <a:rPr lang="en-US" sz="1800" dirty="0" err="1"/>
              <a:t>rumah</a:t>
            </a:r>
            <a:r>
              <a:rPr lang="en-US" sz="1800" dirty="0"/>
              <a:t> </a:t>
            </a:r>
            <a:r>
              <a:rPr lang="en-US" sz="1800" dirty="0" err="1"/>
              <a:t>sakit</a:t>
            </a:r>
            <a:r>
              <a:rPr lang="en-US" sz="1800" dirty="0"/>
              <a:t>, </a:t>
            </a:r>
            <a:r>
              <a:rPr lang="en-US" sz="1800" dirty="0" err="1"/>
              <a:t>institusi</a:t>
            </a:r>
            <a:r>
              <a:rPr lang="en-US" sz="1800" dirty="0"/>
              <a:t> </a:t>
            </a:r>
            <a:r>
              <a:rPr lang="en-US" sz="1800" u="sng" dirty="0" err="1">
                <a:hlinkClick r:id="rId4" tooltip="Pendidikan"/>
              </a:rPr>
              <a:t>pendidikan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angkatan</a:t>
            </a:r>
            <a:r>
              <a:rPr lang="en-US" sz="1800" dirty="0"/>
              <a:t> </a:t>
            </a:r>
            <a:r>
              <a:rPr lang="en-US" sz="1800" dirty="0" err="1"/>
              <a:t>bersenjata</a:t>
            </a:r>
            <a:r>
              <a:rPr lang="en-US" sz="1800" dirty="0"/>
              <a:t> AS</a:t>
            </a:r>
            <a:r>
              <a:rPr lang="en-US" sz="1800" dirty="0" smtClean="0"/>
              <a:t>.</a:t>
            </a:r>
            <a:endParaRPr lang="id-ID" sz="1800" u="sng" baseline="30000" dirty="0" smtClean="0"/>
          </a:p>
          <a:p>
            <a:pPr>
              <a:buNone/>
            </a:pPr>
            <a:endParaRPr lang="id-ID" sz="1800" u="sng" baseline="30000" dirty="0" smtClean="0"/>
          </a:p>
          <a:p>
            <a:pPr>
              <a:buNone/>
            </a:pPr>
            <a:r>
              <a:rPr lang="id-ID" sz="1800" b="1" dirty="0" smtClean="0"/>
              <a:t>	</a:t>
            </a:r>
            <a:r>
              <a:rPr lang="en-US" sz="1800" b="1" dirty="0" smtClean="0"/>
              <a:t>Model </a:t>
            </a:r>
            <a:r>
              <a:rPr lang="en-US" sz="1800" b="1" dirty="0"/>
              <a:t>Lima </a:t>
            </a:r>
            <a:r>
              <a:rPr lang="en-US" sz="1800" b="1" dirty="0" err="1"/>
              <a:t>Besar</a:t>
            </a:r>
            <a:endParaRPr lang="id-ID" sz="1800" b="1" dirty="0"/>
          </a:p>
          <a:p>
            <a:r>
              <a:rPr lang="en-US" sz="1800" dirty="0"/>
              <a:t>Myers-Briggs Type Indicator </a:t>
            </a:r>
            <a:r>
              <a:rPr lang="en-US" sz="1800" dirty="0" err="1"/>
              <a:t>kurang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bukti</a:t>
            </a:r>
            <a:r>
              <a:rPr lang="en-US" sz="1800" dirty="0"/>
              <a:t> </a:t>
            </a:r>
            <a:r>
              <a:rPr lang="en-US" sz="1800" dirty="0" err="1"/>
              <a:t>pendukung</a:t>
            </a:r>
            <a:r>
              <a:rPr lang="en-US" sz="1800" dirty="0"/>
              <a:t> yang valid, </a:t>
            </a:r>
            <a:r>
              <a:rPr lang="en-US" sz="1800" dirty="0" err="1"/>
              <a:t>tetapi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berlaku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model lima </a:t>
            </a:r>
            <a:r>
              <a:rPr lang="en-US" sz="1800" dirty="0" err="1"/>
              <a:t>faktor</a:t>
            </a:r>
            <a:r>
              <a:rPr lang="en-US" sz="1800" dirty="0"/>
              <a:t> </a:t>
            </a:r>
            <a:r>
              <a:rPr lang="en-US" sz="1800" dirty="0" err="1"/>
              <a:t>kepribadian</a:t>
            </a:r>
            <a:r>
              <a:rPr lang="en-US" sz="1800" dirty="0"/>
              <a:t> -yang </a:t>
            </a:r>
            <a:r>
              <a:rPr lang="en-US" sz="1800" dirty="0" err="1"/>
              <a:t>biasanya</a:t>
            </a:r>
            <a:r>
              <a:rPr lang="en-US" sz="1800" dirty="0"/>
              <a:t> </a:t>
            </a:r>
            <a:r>
              <a:rPr lang="en-US" sz="1800" dirty="0" err="1"/>
              <a:t>disebut</a:t>
            </a:r>
            <a:r>
              <a:rPr lang="en-US" sz="1800" dirty="0"/>
              <a:t> Model Lima </a:t>
            </a:r>
            <a:r>
              <a:rPr lang="en-US" sz="1800" dirty="0" err="1"/>
              <a:t>Besar</a:t>
            </a:r>
            <a:r>
              <a:rPr lang="en-US" sz="1800" dirty="0" smtClean="0"/>
              <a:t>. </a:t>
            </a:r>
            <a:r>
              <a:rPr lang="en-US" sz="1800" dirty="0" err="1"/>
              <a:t>Selama</a:t>
            </a:r>
            <a:r>
              <a:rPr lang="en-US" sz="1800" dirty="0"/>
              <a:t>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tahun</a:t>
            </a:r>
            <a:r>
              <a:rPr lang="en-US" sz="1800" dirty="0"/>
              <a:t> </a:t>
            </a:r>
            <a:r>
              <a:rPr lang="en-US" sz="1800" dirty="0" err="1"/>
              <a:t>terakhir</a:t>
            </a:r>
            <a:r>
              <a:rPr lang="en-US" sz="1800" dirty="0"/>
              <a:t>, </a:t>
            </a:r>
            <a:r>
              <a:rPr lang="en-US" sz="1800" dirty="0" err="1"/>
              <a:t>sejumlah</a:t>
            </a:r>
            <a:r>
              <a:rPr lang="en-US" sz="1800" dirty="0"/>
              <a:t> </a:t>
            </a:r>
            <a:r>
              <a:rPr lang="en-US" sz="1800" dirty="0" err="1"/>
              <a:t>besar</a:t>
            </a:r>
            <a:r>
              <a:rPr lang="en-US" sz="1800" dirty="0"/>
              <a:t> </a:t>
            </a:r>
            <a:r>
              <a:rPr lang="en-US" sz="1800" dirty="0" err="1"/>
              <a:t>penelitian</a:t>
            </a:r>
            <a:r>
              <a:rPr lang="en-US" sz="1800" dirty="0"/>
              <a:t> </a:t>
            </a:r>
            <a:r>
              <a:rPr lang="en-US" sz="1800" dirty="0" err="1"/>
              <a:t>mendukung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lima </a:t>
            </a:r>
            <a:r>
              <a:rPr lang="en-US" sz="1800" dirty="0" err="1"/>
              <a:t>dimensi</a:t>
            </a:r>
            <a:r>
              <a:rPr lang="en-US" sz="1800" dirty="0"/>
              <a:t> </a:t>
            </a:r>
            <a:r>
              <a:rPr lang="en-US" sz="1800" dirty="0" err="1"/>
              <a:t>dasar</a:t>
            </a:r>
            <a:r>
              <a:rPr lang="en-US" sz="1800" dirty="0"/>
              <a:t> </a:t>
            </a:r>
            <a:r>
              <a:rPr lang="en-US" sz="1800" dirty="0" err="1"/>
              <a:t>saling</a:t>
            </a:r>
            <a:r>
              <a:rPr lang="en-US" sz="1800" dirty="0"/>
              <a:t> </a:t>
            </a:r>
            <a:r>
              <a:rPr lang="en-US" sz="1800" dirty="0" err="1"/>
              <a:t>mendasari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mencakup</a:t>
            </a:r>
            <a:r>
              <a:rPr lang="en-US" sz="1800" dirty="0"/>
              <a:t> </a:t>
            </a:r>
            <a:r>
              <a:rPr lang="en-US" sz="1800" dirty="0" err="1"/>
              <a:t>sebagian</a:t>
            </a:r>
            <a:r>
              <a:rPr lang="en-US" sz="1800" dirty="0"/>
              <a:t> </a:t>
            </a:r>
            <a:r>
              <a:rPr lang="en-US" sz="1800" dirty="0" err="1"/>
              <a:t>besar</a:t>
            </a:r>
            <a:r>
              <a:rPr lang="en-US" sz="1800" dirty="0"/>
              <a:t> </a:t>
            </a:r>
            <a:r>
              <a:rPr lang="en-US" sz="1800" dirty="0" err="1"/>
              <a:t>variasi</a:t>
            </a:r>
            <a:r>
              <a:rPr lang="en-US" sz="1800" dirty="0"/>
              <a:t> yang </a:t>
            </a:r>
            <a:r>
              <a:rPr lang="en-US" sz="1800" dirty="0" err="1"/>
              <a:t>signifikan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kepribadian</a:t>
            </a:r>
            <a:r>
              <a:rPr lang="en-US" sz="1800" dirty="0"/>
              <a:t> </a:t>
            </a:r>
            <a:r>
              <a:rPr lang="en-US" sz="1800" dirty="0" err="1" smtClean="0"/>
              <a:t>manusia.Faktor-faktor</a:t>
            </a:r>
            <a:r>
              <a:rPr lang="en-US" sz="1800" dirty="0" smtClean="0"/>
              <a:t> </a:t>
            </a:r>
            <a:r>
              <a:rPr lang="en-US" sz="1800" dirty="0"/>
              <a:t>lima </a:t>
            </a:r>
            <a:r>
              <a:rPr lang="en-US" sz="1800" dirty="0" err="1"/>
              <a:t>besar</a:t>
            </a:r>
            <a:r>
              <a:rPr lang="en-US" sz="1800" dirty="0"/>
              <a:t> </a:t>
            </a:r>
            <a:r>
              <a:rPr lang="en-US" sz="1800" dirty="0" err="1"/>
              <a:t>mencakup</a:t>
            </a:r>
            <a:r>
              <a:rPr lang="en-US" sz="1800" dirty="0"/>
              <a:t> </a:t>
            </a:r>
            <a:r>
              <a:rPr lang="en-US" sz="1800" dirty="0" err="1"/>
              <a:t>ekstraversi</a:t>
            </a:r>
            <a:r>
              <a:rPr lang="en-US" sz="1800" dirty="0"/>
              <a:t>, </a:t>
            </a:r>
            <a:r>
              <a:rPr lang="en-US" sz="1800" dirty="0" err="1"/>
              <a:t>mudah</a:t>
            </a:r>
            <a:r>
              <a:rPr lang="en-US" sz="1800" dirty="0"/>
              <a:t> </a:t>
            </a:r>
            <a:r>
              <a:rPr lang="en-US" sz="1800" dirty="0" err="1"/>
              <a:t>akur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bersepakat</a:t>
            </a:r>
            <a:r>
              <a:rPr lang="en-US" sz="1800" dirty="0"/>
              <a:t>, </a:t>
            </a:r>
            <a:r>
              <a:rPr lang="en-US" sz="1800" dirty="0" err="1"/>
              <a:t>sifat</a:t>
            </a:r>
            <a:r>
              <a:rPr lang="en-US" sz="1800" dirty="0"/>
              <a:t> </a:t>
            </a:r>
            <a:r>
              <a:rPr lang="en-US" sz="1800" dirty="0" err="1"/>
              <a:t>berhati-hati</a:t>
            </a:r>
            <a:r>
              <a:rPr lang="en-US" sz="1800" dirty="0"/>
              <a:t>, </a:t>
            </a:r>
            <a:r>
              <a:rPr lang="en-US" sz="1800" dirty="0" err="1"/>
              <a:t>stabilitas</a:t>
            </a:r>
            <a:r>
              <a:rPr lang="en-US" sz="1800" dirty="0"/>
              <a:t> </a:t>
            </a:r>
            <a:r>
              <a:rPr lang="en-US" sz="1800" u="sng" dirty="0" err="1">
                <a:hlinkClick r:id="rId5" tooltip="Emosi"/>
              </a:rPr>
              <a:t>emosi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terbuka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hal-hal</a:t>
            </a:r>
            <a:r>
              <a:rPr lang="en-US" sz="1800" dirty="0"/>
              <a:t> </a:t>
            </a:r>
            <a:r>
              <a:rPr lang="en-US" sz="1800" dirty="0" err="1"/>
              <a:t>baru</a:t>
            </a:r>
            <a:endParaRPr lang="id-ID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en-US" sz="2000" dirty="0" err="1"/>
              <a:t>aspek-aspek</a:t>
            </a:r>
            <a:r>
              <a:rPr lang="en-US" sz="2000" dirty="0"/>
              <a:t> </a:t>
            </a:r>
            <a:r>
              <a:rPr lang="en-US" sz="2000" dirty="0" err="1"/>
              <a:t>kejiwaan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pribadi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yang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ditemui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</a:t>
            </a:r>
            <a:r>
              <a:rPr lang="en-US" sz="2000" dirty="0" err="1"/>
              <a:t>sehari-hari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latihan-latihan</a:t>
            </a:r>
            <a:r>
              <a:rPr lang="en-US" sz="2000" dirty="0"/>
              <a:t>,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latihan</a:t>
            </a:r>
            <a:r>
              <a:rPr lang="en-US" sz="2000" dirty="0"/>
              <a:t> yang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laksanakan</a:t>
            </a:r>
            <a:r>
              <a:rPr lang="en-US" sz="2000" dirty="0"/>
              <a:t> </a:t>
            </a:r>
            <a:r>
              <a:rPr lang="en-US" sz="2000" dirty="0" err="1"/>
              <a:t>berhubungan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objek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membawa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karakter</a:t>
            </a:r>
            <a:r>
              <a:rPr lang="en-US" sz="2000" dirty="0"/>
              <a:t>, </a:t>
            </a:r>
            <a:r>
              <a:rPr lang="en-US" sz="2000" dirty="0" err="1"/>
              <a:t>tipe</a:t>
            </a:r>
            <a:r>
              <a:rPr lang="en-US" sz="2000" dirty="0"/>
              <a:t> </a:t>
            </a:r>
            <a:r>
              <a:rPr lang="en-US" sz="2000" dirty="0" err="1"/>
              <a:t>kepribadian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temperamen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000" dirty="0"/>
              <a:t>	</a:t>
            </a:r>
            <a:r>
              <a:rPr lang="id-ID" sz="2000" dirty="0" smtClean="0"/>
              <a:t>			</a:t>
            </a:r>
            <a:r>
              <a:rPr lang="en-US" sz="2000" b="1" dirty="0" smtClean="0">
                <a:solidFill>
                  <a:srgbClr val="FF0000"/>
                </a:solidFill>
              </a:rPr>
              <a:t>A.</a:t>
            </a:r>
            <a:r>
              <a:rPr lang="id-ID" sz="2000" b="1" dirty="0" smtClean="0">
                <a:solidFill>
                  <a:srgbClr val="FF0000"/>
                </a:solidFill>
              </a:rPr>
              <a:t>     </a:t>
            </a:r>
            <a:r>
              <a:rPr lang="en-US" sz="2000" b="1" dirty="0" err="1" smtClean="0">
                <a:solidFill>
                  <a:srgbClr val="FF0000"/>
                </a:solidFill>
              </a:rPr>
              <a:t>Perasaan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Kerap</a:t>
            </a:r>
            <a:r>
              <a:rPr lang="en-US" sz="2000" dirty="0"/>
              <a:t> kali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melihat</a:t>
            </a:r>
            <a:r>
              <a:rPr lang="en-US" sz="2000" dirty="0"/>
              <a:t> </a:t>
            </a:r>
            <a:r>
              <a:rPr lang="en-US" sz="2000" dirty="0" err="1"/>
              <a:t>orang</a:t>
            </a:r>
            <a:r>
              <a:rPr lang="en-US" sz="2000" dirty="0"/>
              <a:t> </a:t>
            </a:r>
            <a:r>
              <a:rPr lang="en-US" sz="2000" dirty="0" err="1"/>
              <a:t>tampak</a:t>
            </a:r>
            <a:r>
              <a:rPr lang="en-US" sz="2000" dirty="0"/>
              <a:t> </a:t>
            </a:r>
            <a:r>
              <a:rPr lang="en-US" sz="2000" dirty="0" err="1"/>
              <a:t>gembira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sedih</a:t>
            </a:r>
            <a:r>
              <a:rPr lang="en-US" sz="2000" dirty="0"/>
              <a:t>. </a:t>
            </a:r>
            <a:r>
              <a:rPr lang="en-US" sz="2000" dirty="0" err="1"/>
              <a:t>Gembira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sedih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pernyataan-pernyataan</a:t>
            </a:r>
            <a:r>
              <a:rPr lang="en-US" sz="2000" dirty="0"/>
              <a:t> </a:t>
            </a:r>
            <a:r>
              <a:rPr lang="en-US" sz="2000" dirty="0" err="1"/>
              <a:t>perasaan</a:t>
            </a:r>
            <a:r>
              <a:rPr lang="en-US" sz="2000" dirty="0"/>
              <a:t>. </a:t>
            </a:r>
            <a:r>
              <a:rPr lang="en-US" sz="2000" dirty="0" err="1"/>
              <a:t>Perasaan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menyatakan</a:t>
            </a:r>
            <a:r>
              <a:rPr lang="en-US" sz="2000" dirty="0"/>
              <a:t> </a:t>
            </a:r>
            <a:r>
              <a:rPr lang="en-US" sz="2000" dirty="0" err="1"/>
              <a:t>sesuatu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keadaan</a:t>
            </a:r>
            <a:r>
              <a:rPr lang="en-US" sz="2000" dirty="0"/>
              <a:t> </a:t>
            </a:r>
            <a:r>
              <a:rPr lang="en-US" sz="2000" dirty="0" err="1"/>
              <a:t>jiwa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. </a:t>
            </a:r>
            <a:r>
              <a:rPr lang="en-US" sz="2000" dirty="0" err="1"/>
              <a:t>Ada</a:t>
            </a:r>
            <a:r>
              <a:rPr lang="en-US" sz="2000" dirty="0"/>
              <a:t> rasa “</a:t>
            </a:r>
            <a:r>
              <a:rPr lang="en-US" sz="2000" dirty="0" err="1"/>
              <a:t>suka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suka</a:t>
            </a:r>
            <a:r>
              <a:rPr lang="en-US" sz="2000" dirty="0"/>
              <a:t>”.</a:t>
            </a:r>
            <a:endParaRPr lang="id-ID" sz="2000" dirty="0"/>
          </a:p>
          <a:p>
            <a:r>
              <a:rPr lang="en-US" sz="2000" dirty="0"/>
              <a:t>Rasa </a:t>
            </a:r>
            <a:r>
              <a:rPr lang="en-US" sz="2000" dirty="0" err="1"/>
              <a:t>suka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rasa yang </a:t>
            </a:r>
            <a:r>
              <a:rPr lang="en-US" sz="2000" dirty="0" err="1"/>
              <a:t>menyenangkan</a:t>
            </a:r>
            <a:r>
              <a:rPr lang="en-US" sz="2000" dirty="0"/>
              <a:t> : </a:t>
            </a:r>
            <a:r>
              <a:rPr lang="en-US" sz="2000" dirty="0" err="1"/>
              <a:t>enak</a:t>
            </a:r>
            <a:r>
              <a:rPr lang="en-US" sz="2000" dirty="0"/>
              <a:t>, </a:t>
            </a:r>
            <a:r>
              <a:rPr lang="en-US" sz="2000" dirty="0" err="1"/>
              <a:t>ketenangan</a:t>
            </a:r>
            <a:r>
              <a:rPr lang="en-US" sz="2000" dirty="0"/>
              <a:t>, </a:t>
            </a:r>
            <a:r>
              <a:rPr lang="en-US" sz="2000" dirty="0" err="1"/>
              <a:t>keindahan</a:t>
            </a:r>
            <a:r>
              <a:rPr lang="en-US" sz="2000" dirty="0"/>
              <a:t>, </a:t>
            </a:r>
            <a:r>
              <a:rPr lang="en-US" sz="2000" dirty="0" err="1"/>
              <a:t>lezat</a:t>
            </a:r>
            <a:r>
              <a:rPr lang="en-US" sz="2000" dirty="0"/>
              <a:t>, </a:t>
            </a:r>
            <a:r>
              <a:rPr lang="en-US" sz="2000" dirty="0" err="1"/>
              <a:t>kebahagiaan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sebagainya</a:t>
            </a:r>
            <a:r>
              <a:rPr lang="en-US" sz="2000" dirty="0"/>
              <a:t>. Rasa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suka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rasa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enak</a:t>
            </a:r>
            <a:r>
              <a:rPr lang="en-US" sz="2000" dirty="0"/>
              <a:t>,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menyenangkan</a:t>
            </a:r>
            <a:r>
              <a:rPr lang="en-US" sz="2000" dirty="0"/>
              <a:t>, </a:t>
            </a:r>
            <a:r>
              <a:rPr lang="en-US" sz="2000" dirty="0" err="1"/>
              <a:t>dukacita</a:t>
            </a:r>
            <a:r>
              <a:rPr lang="en-US" sz="2000" dirty="0"/>
              <a:t>, </a:t>
            </a:r>
            <a:r>
              <a:rPr lang="en-US" sz="2000" dirty="0" err="1"/>
              <a:t>takut</a:t>
            </a:r>
            <a:r>
              <a:rPr lang="en-US" sz="2000" dirty="0"/>
              <a:t>, </a:t>
            </a:r>
            <a:r>
              <a:rPr lang="en-US" sz="2000" dirty="0" err="1"/>
              <a:t>khawatir</a:t>
            </a:r>
            <a:r>
              <a:rPr lang="en-US" sz="2000" dirty="0"/>
              <a:t>, </a:t>
            </a:r>
            <a:r>
              <a:rPr lang="en-US" sz="2000" dirty="0" err="1"/>
              <a:t>gelisah</a:t>
            </a:r>
            <a:r>
              <a:rPr lang="en-US" sz="2000" dirty="0"/>
              <a:t>, </a:t>
            </a:r>
            <a:r>
              <a:rPr lang="en-US" sz="2000" dirty="0" err="1"/>
              <a:t>kesedihan</a:t>
            </a:r>
            <a:r>
              <a:rPr lang="en-US" sz="2000" dirty="0"/>
              <a:t>, </a:t>
            </a:r>
            <a:r>
              <a:rPr lang="en-US" sz="2000" dirty="0" err="1"/>
              <a:t>kacau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sebagainya</a:t>
            </a:r>
            <a:r>
              <a:rPr lang="en-US" sz="2000" dirty="0"/>
              <a:t>. </a:t>
            </a:r>
            <a:endParaRPr lang="id-ID" sz="2000" dirty="0"/>
          </a:p>
          <a:p>
            <a:endParaRPr lang="id-ID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B.Prasangka</a:t>
            </a:r>
            <a:endParaRPr lang="id-ID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Prasangka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predisposisi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yang </a:t>
            </a:r>
            <a:r>
              <a:rPr lang="en-US" dirty="0" err="1"/>
              <a:t>diskriminatif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transaksional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. 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Kita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harapan-harapan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–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--,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,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, agama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. </a:t>
            </a:r>
            <a:r>
              <a:rPr lang="en-US" dirty="0" err="1"/>
              <a:t>Harapan-harapan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diajarkan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terang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diangkat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prasangka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. </a:t>
            </a:r>
            <a:br>
              <a:rPr lang="en-US" dirty="0"/>
            </a:b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56</TotalTime>
  <Words>986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Kepribadian adalah keseluruhan cara seorang individu bereaksi dan berinteraksi dengan individu lain.Kepribadian paling sering dideskripsikan dalam istilah sifat yang bisa diukur yang ditunjukkan oleh seseorang</vt:lpstr>
      <vt:lpstr>Makna kepribadian menurut pengertian sehari-hari Disamping itu kepribadian sering diartikan dengan ciri-ciri yang menonjol pada diri individu, seperti kepada orang yang pemalu dikenakan atribut “berkepribadian pemalu”. Kepada orang supel diberikan atribut “berkepribadian supel” dan kepada orang yang plin-plan, pengecut, dan semacamnya diberikan atribut “tidak punya kepribadian”. </vt:lpstr>
      <vt:lpstr>Sementara itu, Abin Syamsuddin (2003) mengemukakan tentang aspek-aspek kepribadian, yang di dalamnya mencakup :</vt:lpstr>
      <vt:lpstr>Dalam hal ini, Elizabeth (Syamsu Yusuf, 2003) mengemukakan ciri-ciri kepribadian yang sehat dan tidak sehat, sebagai berikut : Kepribadian yang sehat </vt:lpstr>
      <vt:lpstr>Kepribadian yang tidak sehat </vt:lpstr>
      <vt:lpstr>Faktor-faktor penentu kepribadian</vt:lpstr>
      <vt:lpstr>Cara identifikasi kepribadian </vt:lpstr>
      <vt:lpstr>aspek-aspek kejiwaan dalam pribadi seseorang yang sering ditemui dalam kehidupan sehari-hari atau dalam latihan-latihan, karena latihan yang kita laksanakan berhubungan dengan manusia sebagai objek dengan membawa berbagai karakter, tipe kepribadian dan temperamen</vt:lpstr>
      <vt:lpstr>B.Prasangka</vt:lpstr>
      <vt:lpstr>   C.Delusi  Delusi merupakan keyakinan semu yang sesungguhnya tidak benar, dan tidak dapat dikoreksi dengan pikiran sehat.</vt:lpstr>
      <vt:lpstr>TIPE TIPE KEPRIBADIAN </vt:lpstr>
      <vt:lpstr>The Giver  Mereka suka mencari kesinambungan melalui hubungan yang harmonis dan nilai-nilai kolektif. Mereka unggul dalam memilah suatu situasi dan bertindak sesuai dengan situasi, memberikan kehangatan dalam sebuah peraturan atau mengubah asam menjadi manis</vt:lpstr>
      <vt:lpstr>The Executive  The Executive fokus pada cara yang paling efisien dan terorganisir melakukan sebuah tugas. Kualitas ini, bersama dengan orientasi tujuan mereka</vt:lpstr>
      <vt:lpstr>The Visionary  The Visionary sering digambarkan sebagai orang yang pintar, komunikatif, antusias, ramah, inovatif, fleksibel, dan setia.The Visionary termotivasi oleh keinginan untuk memahami dan memperbaiki dunia mereka.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Makna kepribadian menurut pengertian sehari-hari Disamping itu kepribadian sering diartikan dengan ciri-ciri yang menonjol pada diri individu, seperti kepada orang yang pemalu dikenakan atribut “berkepribadian pemalu”. Kepada orang supel diberikan atribut “berkepribadian supel” dan kepada orang yang plin-plan, pengecut, dan semacamnya diberikan atribut “tidak punya kepribadian”. </dc:title>
  <dc:creator>Manap</dc:creator>
  <cp:lastModifiedBy>Manap</cp:lastModifiedBy>
  <cp:revision>14</cp:revision>
  <dcterms:created xsi:type="dcterms:W3CDTF">2014-03-09T16:28:12Z</dcterms:created>
  <dcterms:modified xsi:type="dcterms:W3CDTF">2014-03-09T17:24:20Z</dcterms:modified>
</cp:coreProperties>
</file>