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9" r:id="rId4"/>
    <p:sldId id="266" r:id="rId5"/>
    <p:sldId id="267" r:id="rId6"/>
    <p:sldId id="268" r:id="rId7"/>
    <p:sldId id="261" r:id="rId8"/>
    <p:sldId id="262" r:id="rId9"/>
    <p:sldId id="263" r:id="rId10"/>
    <p:sldId id="264" r:id="rId11"/>
    <p:sldId id="265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5FA20-4605-4B4B-94E1-FD1D49F1B40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2A9ED-B6E1-4B33-A953-5346E10B1D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9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2A9ED-B6E1-4B33-A953-5346E10B1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3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35635-C0D2-496E-9FE1-61CEDD794BA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DAFTAR DISTRIBUSI FREKUENSI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Sari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609600"/>
          <a:ext cx="5101431" cy="2362200"/>
        </p:xfrm>
        <a:graphic>
          <a:graphicData uri="http://schemas.openxmlformats.org/drawingml/2006/table">
            <a:tbl>
              <a:tblPr/>
              <a:tblGrid>
                <a:gridCol w="1261690"/>
                <a:gridCol w="1042997"/>
                <a:gridCol w="1244866"/>
                <a:gridCol w="1551878"/>
              </a:tblGrid>
              <a:tr h="35980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Frekuensi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batas kelas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titik tengah kelas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49.5 - 55.5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55.5 -61.5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61.5 - 67.5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67.5 - 72.5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73.5 - 78.5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79.5 - 84.5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962400"/>
          <a:ext cx="2819400" cy="2285997"/>
        </p:xfrm>
        <a:graphic>
          <a:graphicData uri="http://schemas.openxmlformats.org/drawingml/2006/table">
            <a:tbl>
              <a:tblPr/>
              <a:tblGrid>
                <a:gridCol w="1543467"/>
                <a:gridCol w="1275933"/>
              </a:tblGrid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Frekuensi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65700" y="3905250"/>
          <a:ext cx="3035300" cy="2343152"/>
        </p:xfrm>
        <a:graphic>
          <a:graphicData uri="http://schemas.openxmlformats.org/drawingml/2006/table">
            <a:tbl>
              <a:tblPr/>
              <a:tblGrid>
                <a:gridCol w="1351051"/>
                <a:gridCol w="1684249"/>
              </a:tblGrid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 relatif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3.333333333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16.66666667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33.33333333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16.66666667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Jumlah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3214" y="3352800"/>
            <a:ext cx="355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frekuensi</a:t>
            </a:r>
            <a:r>
              <a:rPr lang="en-US" sz="1400" dirty="0" smtClean="0"/>
              <a:t> </a:t>
            </a:r>
            <a:r>
              <a:rPr lang="en-US" sz="1400" dirty="0" err="1" smtClean="0"/>
              <a:t>pendapatan</a:t>
            </a:r>
            <a:endParaRPr lang="en-US" sz="1400" dirty="0" smtClean="0"/>
          </a:p>
          <a:p>
            <a:pPr algn="ctr"/>
            <a:r>
              <a:rPr lang="en-US" sz="1400" dirty="0" smtClean="0"/>
              <a:t>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3286780"/>
            <a:ext cx="2917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</a:t>
            </a:r>
            <a:r>
              <a:rPr lang="en-US" sz="1400" dirty="0" smtClean="0"/>
              <a:t>. </a:t>
            </a:r>
            <a:r>
              <a:rPr lang="en-US" sz="1400" dirty="0" err="1" smtClean="0"/>
              <a:t>Relatif</a:t>
            </a:r>
            <a:endParaRPr lang="en-US" sz="1400" dirty="0" smtClean="0"/>
          </a:p>
          <a:p>
            <a:pPr algn="ctr"/>
            <a:r>
              <a:rPr lang="en-US" sz="1400" dirty="0" err="1" smtClean="0"/>
              <a:t>Pendapatan</a:t>
            </a:r>
            <a:r>
              <a:rPr lang="en-US" sz="1400" dirty="0" smtClean="0"/>
              <a:t> 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0" y="1447800"/>
          <a:ext cx="4320380" cy="3395664"/>
        </p:xfrm>
        <a:graphic>
          <a:graphicData uri="http://schemas.openxmlformats.org/drawingml/2006/table">
            <a:tbl>
              <a:tblPr/>
              <a:tblGrid>
                <a:gridCol w="864076"/>
                <a:gridCol w="864076"/>
                <a:gridCol w="864076"/>
                <a:gridCol w="864076"/>
                <a:gridCol w="864076"/>
              </a:tblGrid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685800"/>
            <a:ext cx="663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Data </a:t>
            </a:r>
            <a:r>
              <a:rPr lang="en-US" sz="1600" b="1" dirty="0" err="1" smtClean="0"/>
              <a:t>Keuntungan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juta</a:t>
            </a:r>
            <a:r>
              <a:rPr lang="en-US" sz="1600" b="1" dirty="0" smtClean="0"/>
              <a:t> rupiah) PT. X</a:t>
            </a:r>
          </a:p>
          <a:p>
            <a:pPr algn="ctr"/>
            <a:r>
              <a:rPr lang="en-US" sz="1600" b="1" dirty="0" err="1" smtClean="0"/>
              <a:t>Tahun</a:t>
            </a:r>
            <a:r>
              <a:rPr lang="en-US" sz="1600" b="1" dirty="0" smtClean="0"/>
              <a:t> 2000 -2004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3496" y="5224046"/>
            <a:ext cx="7687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Buatlah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relatifnya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mentah</a:t>
            </a:r>
            <a:r>
              <a:rPr lang="en-US" sz="2000" dirty="0" smtClean="0"/>
              <a:t> (data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dikelompokkan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rapi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inti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mentah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sistematis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nilai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terkecil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nilai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lebih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besar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sebaliknya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PENYUSUNAN DISTRIBUSI FREKUENSI</a:t>
            </a:r>
          </a:p>
          <a:p>
            <a:pPr>
              <a:lnSpc>
                <a:spcPct val="150000"/>
              </a:lnSpc>
              <a:buNone/>
            </a:pPr>
            <a:r>
              <a:rPr lang="it-IT" sz="2100" dirty="0" smtClean="0"/>
              <a:t>    Sebelum membuat tabel distribusi terlebih dahulu akan diperkenalkan istilah yang digunakan dalam sebuah tabel distribusi frekuensi.</a:t>
            </a:r>
            <a:endParaRPr lang="en-US" sz="2100" dirty="0" smtClean="0"/>
          </a:p>
          <a:p>
            <a:pPr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Tabel 3.1 Nilai Ujian Statistik Untuk 50 Mahasiswa Politeknik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390900" y="36195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97200" y="31623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82900" y="1866900"/>
            <a:ext cx="838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964546"/>
              </p:ext>
            </p:extLst>
          </p:nvPr>
        </p:nvGraphicFramePr>
        <p:xfrm>
          <a:off x="2731293" y="990600"/>
          <a:ext cx="5726907" cy="3505200"/>
        </p:xfrm>
        <a:graphic>
          <a:graphicData uri="http://schemas.openxmlformats.org/drawingml/2006/table">
            <a:tbl>
              <a:tblPr/>
              <a:tblGrid>
                <a:gridCol w="1223178"/>
                <a:gridCol w="1369396"/>
                <a:gridCol w="1259732"/>
                <a:gridCol w="1874601"/>
              </a:tblGrid>
              <a:tr h="769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1828800" y="1981200"/>
            <a:ext cx="10668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" y="2709446"/>
            <a:ext cx="2512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Kelas</a:t>
            </a:r>
            <a:r>
              <a:rPr lang="en-US" sz="1600" dirty="0" smtClean="0"/>
              <a:t> interval </a:t>
            </a:r>
            <a:r>
              <a:rPr lang="en-US" sz="1600" dirty="0" err="1" smtClean="0"/>
              <a:t>pertama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969389" y="3361874"/>
            <a:ext cx="1014222" cy="515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510" y="3911025"/>
            <a:ext cx="2221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Ujung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ke-4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21100" y="3911025"/>
            <a:ext cx="622300" cy="73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2800" y="4690646"/>
            <a:ext cx="2437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Ujung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ke-5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8364" y="545068"/>
            <a:ext cx="322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7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5334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2971800"/>
            <a:ext cx="8001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b="1" dirty="0" err="1" smtClean="0"/>
              <a:t>Perbedaan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antara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ujung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bawah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kelas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ujung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kelas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sebelumnya</a:t>
            </a:r>
            <a:r>
              <a:rPr lang="en-US" sz="1400" b="1" dirty="0" smtClean="0"/>
              <a:t>   </a:t>
            </a:r>
            <a:r>
              <a:rPr lang="en-US" sz="1400" b="1" dirty="0" err="1" smtClean="0"/>
              <a:t>adalah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data </a:t>
            </a:r>
            <a:r>
              <a:rPr lang="en-US" sz="1400" b="1" dirty="0" err="1" smtClean="0"/>
              <a:t>dicatat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hingga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satuan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sepersepuluh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data </a:t>
            </a:r>
            <a:r>
              <a:rPr lang="en-US" sz="1400" b="1" dirty="0" err="1" smtClean="0"/>
              <a:t>dicatat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hingga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desimal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seperseratus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data </a:t>
            </a:r>
            <a:r>
              <a:rPr lang="en-US" sz="1400" b="1" dirty="0" err="1" smtClean="0"/>
              <a:t>dicatat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hingga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desimal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dst</a:t>
            </a:r>
            <a:r>
              <a:rPr lang="en-US" sz="1400" b="1" dirty="0" smtClean="0"/>
              <a:t>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sz="1400" b="1" dirty="0" smtClean="0"/>
          </a:p>
          <a:p>
            <a:pPr lvl="0"/>
            <a:r>
              <a:rPr lang="it-IT" sz="1400" b="1" dirty="0" smtClean="0"/>
              <a:t> </a:t>
            </a:r>
            <a:endParaRPr lang="en-US" sz="1400" dirty="0" smtClean="0"/>
          </a:p>
          <a:p>
            <a:pPr marL="342900" lvl="0" indent="-342900"/>
            <a:r>
              <a:rPr lang="it-IT" sz="1400" b="1" dirty="0" smtClean="0"/>
              <a:t>  </a:t>
            </a:r>
            <a:r>
              <a:rPr lang="it-IT" sz="1400" b="1" dirty="0" smtClean="0"/>
              <a:t>Panjang Kelas Interval (p)</a:t>
            </a:r>
            <a:endParaRPr lang="en-US" sz="1400" dirty="0" smtClean="0"/>
          </a:p>
          <a:p>
            <a:pPr lvl="1"/>
            <a:r>
              <a:rPr lang="en-US" sz="1400" dirty="0" err="1" smtClean="0"/>
              <a:t>Selisih</a:t>
            </a:r>
            <a:r>
              <a:rPr lang="en-US" sz="1400" dirty="0" smtClean="0"/>
              <a:t> </a:t>
            </a:r>
            <a:r>
              <a:rPr lang="en-US" sz="1400" dirty="0" err="1" smtClean="0"/>
              <a:t>positif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tiap</a:t>
            </a:r>
            <a:r>
              <a:rPr lang="en-US" sz="1400" dirty="0" smtClean="0"/>
              <a:t> </a:t>
            </a:r>
            <a:r>
              <a:rPr lang="en-US" sz="1400" dirty="0" err="1" smtClean="0"/>
              <a:t>dua</a:t>
            </a:r>
            <a:r>
              <a:rPr lang="en-US" sz="1400" dirty="0" smtClean="0"/>
              <a:t> </a:t>
            </a:r>
            <a:r>
              <a:rPr lang="en-US" sz="1400" dirty="0" err="1" smtClean="0"/>
              <a:t>ujung</a:t>
            </a:r>
            <a:r>
              <a:rPr lang="en-US" sz="1400" dirty="0" smtClean="0"/>
              <a:t>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berurutan</a:t>
            </a:r>
            <a:r>
              <a:rPr lang="en-US" sz="1400" dirty="0" smtClean="0"/>
              <a:t>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i="1" dirty="0" err="1" smtClean="0"/>
              <a:t>panjang</a:t>
            </a:r>
            <a:r>
              <a:rPr lang="en-US" sz="1400" b="1" i="1" dirty="0" smtClean="0"/>
              <a:t>       </a:t>
            </a:r>
            <a:r>
              <a:rPr lang="en-US" sz="1400" b="1" i="1" dirty="0" err="1" smtClean="0"/>
              <a:t>kelas</a:t>
            </a:r>
            <a:r>
              <a:rPr lang="en-US" sz="1400" b="1" i="1" dirty="0" smtClean="0"/>
              <a:t> interval</a:t>
            </a:r>
            <a:r>
              <a:rPr lang="en-US" sz="1400" b="1" dirty="0" smtClean="0"/>
              <a:t>. </a:t>
            </a:r>
            <a:r>
              <a:rPr lang="en-US" sz="1400" dirty="0" smtClean="0"/>
              <a:t>Dari</a:t>
            </a:r>
            <a:r>
              <a:rPr lang="en-US" sz="1400" b="1" dirty="0" smtClean="0"/>
              <a:t> </a:t>
            </a:r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diperoleh</a:t>
            </a:r>
            <a:r>
              <a:rPr lang="en-US" sz="1400" dirty="0" smtClean="0"/>
              <a:t> </a:t>
            </a:r>
            <a:r>
              <a:rPr lang="en-US" sz="1400" dirty="0" err="1" smtClean="0"/>
              <a:t>panjang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interval</a:t>
            </a:r>
            <a:r>
              <a:rPr lang="en-US" sz="1400" b="1" dirty="0" smtClean="0"/>
              <a:t> </a:t>
            </a:r>
            <a:r>
              <a:rPr lang="en-US" sz="1400" dirty="0" smtClean="0"/>
              <a:t>= 60 – 50 = 70 – 60 =...= 90 – 80 =10.</a:t>
            </a:r>
          </a:p>
          <a:p>
            <a:pPr lvl="0"/>
            <a:r>
              <a:rPr lang="it-IT" sz="1400" b="1" dirty="0" smtClean="0"/>
              <a:t>  </a:t>
            </a:r>
            <a:r>
              <a:rPr lang="it-IT" sz="1400" b="1" dirty="0" smtClean="0"/>
              <a:t>Frekuensi (f)</a:t>
            </a:r>
            <a:endParaRPr lang="en-US" sz="1400" dirty="0" smtClean="0"/>
          </a:p>
          <a:p>
            <a:pPr lvl="1"/>
            <a:r>
              <a:rPr lang="en-US" sz="1400" dirty="0" err="1" smtClean="0"/>
              <a:t>Bilangan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menunjukkan</a:t>
            </a:r>
            <a:r>
              <a:rPr lang="en-US" sz="1400" dirty="0" smtClean="0"/>
              <a:t> </a:t>
            </a:r>
            <a:r>
              <a:rPr lang="en-US" sz="1400" dirty="0" err="1" smtClean="0"/>
              <a:t>banyaknya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interval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i="1" dirty="0" err="1" smtClean="0"/>
              <a:t>frekuensi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sz="14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1765300" y="1117600"/>
            <a:ext cx="609600" cy="381000"/>
          </a:xfrm>
          <a:prstGeom prst="leftBrace">
            <a:avLst/>
          </a:prstGeom>
          <a:noFill/>
          <a:ln>
            <a:solidFill>
              <a:schemeClr val="accent2">
                <a:lumMod val="50000"/>
              </a:schemeClr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8248" y="1066800"/>
            <a:ext cx="1080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Panjang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Kelas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940300" y="16510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445000" y="10668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5334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711679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z="1400" b="1" dirty="0" smtClean="0"/>
              <a:t> </a:t>
            </a:r>
            <a:r>
              <a:rPr lang="it-IT" sz="1400" b="1" dirty="0" smtClean="0"/>
              <a:t>Batas Kelas Interval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it-IT" sz="1400" b="1" i="1" dirty="0" smtClean="0"/>
              <a:t>batas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bawah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id-ID" sz="1400" b="1" i="1" dirty="0" smtClean="0"/>
              <a:t> (BBK)</a:t>
            </a:r>
            <a:r>
              <a:rPr lang="en-US" sz="1400" dirty="0" smtClean="0"/>
              <a:t>. </a:t>
            </a:r>
            <a:r>
              <a:rPr lang="en-US" sz="1400" dirty="0" err="1" smtClean="0"/>
              <a:t>Nilainya</a:t>
            </a:r>
            <a:r>
              <a:rPr lang="en-US" sz="1400" dirty="0" smtClean="0"/>
              <a:t> </a:t>
            </a:r>
            <a:r>
              <a:rPr lang="en-US" sz="1400" dirty="0" err="1" smtClean="0"/>
              <a:t>bergantung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ketelitian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Jika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satuan</a:t>
            </a:r>
            <a:r>
              <a:rPr lang="en-US" sz="1400" i="1" dirty="0" smtClean="0"/>
              <a:t> </a:t>
            </a:r>
            <a:r>
              <a:rPr lang="id-ID" sz="1400" i="1" dirty="0" smtClean="0"/>
              <a:t>BBK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UBK</a:t>
            </a:r>
            <a:r>
              <a:rPr lang="en-US" sz="1400" i="1" dirty="0" smtClean="0"/>
              <a:t> – 0,5</a:t>
            </a:r>
            <a:r>
              <a:rPr lang="en-US" sz="1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Jika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desimal</a:t>
            </a:r>
            <a:r>
              <a:rPr lang="en-US" sz="1400" dirty="0" smtClean="0"/>
              <a:t> </a:t>
            </a:r>
            <a:r>
              <a:rPr lang="id-ID" sz="1400" i="1" dirty="0" smtClean="0"/>
              <a:t>BBK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UBK</a:t>
            </a:r>
            <a:r>
              <a:rPr lang="en-US" sz="1400" i="1" dirty="0" smtClean="0"/>
              <a:t> – 0, 05</a:t>
            </a:r>
            <a:r>
              <a:rPr lang="en-US" sz="1400" dirty="0" smtClean="0"/>
              <a:t>....</a:t>
            </a:r>
            <a:r>
              <a:rPr lang="en-US" sz="1400" dirty="0" err="1" smtClean="0"/>
              <a:t>dst</a:t>
            </a:r>
            <a:r>
              <a:rPr lang="en-US" sz="1400" dirty="0" smtClean="0"/>
              <a:t>.</a:t>
            </a:r>
          </a:p>
          <a:p>
            <a:pPr lvl="1"/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it-IT" sz="1400" b="1" i="1" dirty="0" smtClean="0"/>
              <a:t>batas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atas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id-ID" sz="1400" b="1" i="1" dirty="0" smtClean="0"/>
              <a:t> (BAK)</a:t>
            </a:r>
            <a:r>
              <a:rPr lang="en-US" sz="1400" dirty="0" smtClean="0"/>
              <a:t>. </a:t>
            </a:r>
            <a:r>
              <a:rPr lang="en-US" sz="1400" dirty="0" err="1" smtClean="0"/>
              <a:t>Nilainya</a:t>
            </a:r>
            <a:r>
              <a:rPr lang="en-US" sz="1400" dirty="0" smtClean="0"/>
              <a:t> </a:t>
            </a:r>
            <a:r>
              <a:rPr lang="en-US" sz="1400" dirty="0" err="1" smtClean="0"/>
              <a:t>bergantung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ketelitian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smtClean="0"/>
              <a:t>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satuan</a:t>
            </a:r>
            <a:r>
              <a:rPr lang="en-US" sz="1400" i="1" dirty="0" smtClean="0"/>
              <a:t> </a:t>
            </a:r>
            <a:r>
              <a:rPr lang="id-ID" sz="1400" i="1" dirty="0" smtClean="0"/>
              <a:t>BAK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UAK</a:t>
            </a:r>
            <a:r>
              <a:rPr lang="en-US" sz="1400" i="1" dirty="0" smtClean="0"/>
              <a:t> + 0,5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smtClean="0"/>
              <a:t>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desimal</a:t>
            </a:r>
            <a:r>
              <a:rPr lang="en-US" sz="1400" dirty="0" smtClean="0"/>
              <a:t> </a:t>
            </a:r>
            <a:r>
              <a:rPr lang="id-ID" sz="1400" i="1" dirty="0" smtClean="0"/>
              <a:t>BAK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UAK</a:t>
            </a:r>
            <a:r>
              <a:rPr lang="en-US" sz="1400" i="1" dirty="0" smtClean="0"/>
              <a:t> + 0, 05</a:t>
            </a:r>
            <a:r>
              <a:rPr lang="en-US" sz="1400" dirty="0" smtClean="0"/>
              <a:t>....</a:t>
            </a:r>
            <a:r>
              <a:rPr lang="en-US" sz="1400" dirty="0" err="1" smtClean="0"/>
              <a:t>dst</a:t>
            </a:r>
            <a:r>
              <a:rPr lang="en-US" sz="1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batas</a:t>
            </a:r>
            <a:r>
              <a:rPr lang="en-US" sz="1400" dirty="0" smtClean="0"/>
              <a:t>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berikutnya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batas</a:t>
            </a:r>
            <a:r>
              <a:rPr lang="en-US" sz="1400" dirty="0" smtClean="0"/>
              <a:t>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sebelumnya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 </a:t>
            </a:r>
          </a:p>
          <a:p>
            <a:pPr lvl="0"/>
            <a:r>
              <a:rPr lang="it-IT" sz="1400" b="1" dirty="0" smtClean="0"/>
              <a:t> 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9906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BBK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26000" y="1066800"/>
            <a:ext cx="2489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10200" y="1752600"/>
            <a:ext cx="19050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5200" y="167640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5334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819400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AutoNum type="arabicPeriod" startAt="6"/>
            </a:pPr>
            <a:r>
              <a:rPr lang="it-IT" sz="1400" b="1" dirty="0" smtClean="0"/>
              <a:t>Titik Tengah Kelas (</a:t>
            </a:r>
            <a:r>
              <a:rPr lang="id-ID" sz="1400" b="1" dirty="0" smtClean="0"/>
              <a:t>m</a:t>
            </a:r>
            <a:r>
              <a:rPr lang="it-IT" sz="1400" b="1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it-IT" sz="1400" dirty="0" smtClean="0"/>
              <a:t>Nilai 54,5 , 64,5 ,..., 94,5 disebut </a:t>
            </a:r>
            <a:r>
              <a:rPr lang="it-IT" sz="1400" b="1" i="1" dirty="0" smtClean="0"/>
              <a:t>titik tengah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endParaRPr lang="en-US" sz="1400" b="1" i="1" dirty="0" smtClean="0"/>
          </a:p>
          <a:p>
            <a:pPr lvl="1"/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b="1" i="1" dirty="0" err="1" smtClean="0"/>
              <a:t>Titik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tengah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en-US" sz="1400" b="1" i="1" dirty="0" smtClean="0"/>
              <a:t>/</a:t>
            </a:r>
            <a:r>
              <a:rPr lang="en-US" sz="1400" b="1" i="1" dirty="0" err="1" smtClean="0"/>
              <a:t>tanda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en-US" sz="1400" b="1" i="1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suatu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diambil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wakil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, </a:t>
            </a:r>
            <a:r>
              <a:rPr lang="en-US" sz="1400" dirty="0" err="1" smtClean="0"/>
              <a:t>yakni</a:t>
            </a:r>
            <a:r>
              <a:rPr lang="en-US" sz="1400" dirty="0" smtClean="0"/>
              <a:t> rata-rata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interval.</a:t>
            </a:r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UBK = Ujung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UAK = Ujung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BBK = Batas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BAK = Batas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0"/>
            <a:r>
              <a:rPr lang="en-US" sz="1400" dirty="0" smtClean="0"/>
              <a:t>	</a:t>
            </a:r>
          </a:p>
          <a:p>
            <a:pPr lvl="0"/>
            <a:r>
              <a:rPr lang="it-IT" sz="1400" b="1" dirty="0" smtClean="0"/>
              <a:t> 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828800" y="4114800"/>
          <a:ext cx="429043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3" imgW="3098800" imgH="393700" progId="Equation.3">
                  <p:embed/>
                </p:oleObj>
              </mc:Choice>
              <mc:Fallback>
                <p:oleObj name="Equation" r:id="rId3" imgW="3098800" imgH="393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14800"/>
                        <a:ext cx="429043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2100262"/>
          <a:ext cx="4320384" cy="1862140"/>
        </p:xfrm>
        <a:graphic>
          <a:graphicData uri="http://schemas.openxmlformats.org/drawingml/2006/table">
            <a:tbl>
              <a:tblPr/>
              <a:tblGrid>
                <a:gridCol w="720064"/>
                <a:gridCol w="720064"/>
                <a:gridCol w="720064"/>
                <a:gridCol w="720064"/>
                <a:gridCol w="720064"/>
                <a:gridCol w="720064"/>
              </a:tblGrid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7576" y="613827"/>
            <a:ext cx="81692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Buatlah daftar distribusi frekuensi dari data </a:t>
            </a:r>
            <a:r>
              <a:rPr lang="id-ID" sz="1600" dirty="0" smtClean="0"/>
              <a:t>pendapatan  (juta rupiah) </a:t>
            </a:r>
            <a:r>
              <a:rPr lang="nb-NO" sz="1600" dirty="0" smtClean="0"/>
              <a:t>untuk </a:t>
            </a:r>
          </a:p>
          <a:p>
            <a:r>
              <a:rPr lang="id-ID" sz="1600" dirty="0" smtClean="0"/>
              <a:t>3</a:t>
            </a:r>
            <a:r>
              <a:rPr lang="nb-NO" sz="1600" dirty="0" smtClean="0"/>
              <a:t>0 </a:t>
            </a:r>
            <a:r>
              <a:rPr lang="id-ID" sz="1600" dirty="0" smtClean="0"/>
              <a:t>toko komputer</a:t>
            </a:r>
            <a:r>
              <a:rPr lang="nb-NO" sz="1600" dirty="0" smtClean="0"/>
              <a:t> berikut </a:t>
            </a:r>
            <a:r>
              <a:rPr lang="id-ID" sz="1600" dirty="0" smtClean="0"/>
              <a:t>ini </a:t>
            </a:r>
            <a:r>
              <a:rPr lang="nb-NO" sz="1600" dirty="0" smtClean="0"/>
              <a:t>:</a:t>
            </a:r>
            <a:endParaRPr lang="en-US" sz="1600" dirty="0" smtClean="0"/>
          </a:p>
          <a:p>
            <a:r>
              <a:rPr lang="id-ID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600200"/>
            <a:ext cx="6044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 </a:t>
            </a:r>
            <a:r>
              <a:rPr lang="en-US" sz="1600" dirty="0" err="1" smtClean="0"/>
              <a:t>pendapatan</a:t>
            </a:r>
            <a:r>
              <a:rPr lang="en-US" sz="1600" dirty="0" smtClean="0"/>
              <a:t> (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juta</a:t>
            </a:r>
            <a:r>
              <a:rPr lang="en-US" sz="1600" dirty="0" smtClean="0"/>
              <a:t> rupiah) 30 </a:t>
            </a:r>
            <a:r>
              <a:rPr lang="en-US" sz="1600" dirty="0" err="1" smtClean="0"/>
              <a:t>toko</a:t>
            </a:r>
            <a:r>
              <a:rPr lang="en-US" sz="1600" dirty="0" smtClean="0"/>
              <a:t> </a:t>
            </a:r>
            <a:r>
              <a:rPr lang="en-US" sz="1600" dirty="0" err="1" smtClean="0"/>
              <a:t>komputer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191000"/>
            <a:ext cx="720139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dirty="0" smtClean="0"/>
              <a:t>1. </a:t>
            </a:r>
            <a:r>
              <a:rPr lang="id-ID" sz="1600" dirty="0" smtClean="0"/>
              <a:t>Tentukan nilai</a:t>
            </a:r>
            <a:r>
              <a:rPr lang="nb-NO" sz="1600" dirty="0" smtClean="0"/>
              <a:t> dari </a:t>
            </a:r>
            <a:r>
              <a:rPr lang="nb-NO" sz="1600" i="1" dirty="0" smtClean="0"/>
              <a:t>data terkecil</a:t>
            </a:r>
            <a:r>
              <a:rPr lang="id-ID" sz="1600" dirty="0" smtClean="0"/>
              <a:t>, </a:t>
            </a:r>
            <a:r>
              <a:rPr lang="nb-NO" sz="1600" i="1" dirty="0" smtClean="0"/>
              <a:t>data terbesar</a:t>
            </a:r>
            <a:r>
              <a:rPr lang="id-ID" sz="1600" dirty="0" smtClean="0"/>
              <a:t>, dan </a:t>
            </a:r>
            <a:r>
              <a:rPr lang="id-ID" sz="1600" i="1" dirty="0" smtClean="0"/>
              <a:t>banyak data.</a:t>
            </a:r>
            <a:endParaRPr lang="en-US" sz="1600" dirty="0" smtClean="0"/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D</a:t>
            </a:r>
            <a:r>
              <a:rPr lang="nb-NO" sz="1600" b="1" dirty="0" smtClean="0"/>
              <a:t>ata terkecil (DK)   </a:t>
            </a:r>
            <a:r>
              <a:rPr lang="nb-NO" sz="1600" dirty="0" smtClean="0"/>
              <a:t>=  50 </a:t>
            </a:r>
            <a:endParaRPr lang="en-US" sz="1600" dirty="0" smtClean="0"/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D</a:t>
            </a:r>
            <a:r>
              <a:rPr lang="nb-NO" sz="1600" b="1" dirty="0" smtClean="0"/>
              <a:t>ata terbesa</a:t>
            </a:r>
            <a:r>
              <a:rPr lang="id-ID" sz="1600" b="1" dirty="0" smtClean="0"/>
              <a:t>r (DB)</a:t>
            </a:r>
            <a:r>
              <a:rPr lang="nb-NO" sz="1600" dirty="0" smtClean="0"/>
              <a:t> = </a:t>
            </a:r>
            <a:r>
              <a:rPr lang="en-US" sz="1600" dirty="0" smtClean="0"/>
              <a:t> 85</a:t>
            </a:r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Banyak data (N)</a:t>
            </a:r>
            <a:r>
              <a:rPr lang="id-ID" sz="1600" dirty="0" smtClean="0"/>
              <a:t> </a:t>
            </a:r>
            <a:r>
              <a:rPr lang="en-US" sz="1600" dirty="0" smtClean="0"/>
              <a:t>    </a:t>
            </a:r>
            <a:r>
              <a:rPr lang="id-ID" sz="1600" dirty="0" smtClean="0"/>
              <a:t>=</a:t>
            </a:r>
            <a:r>
              <a:rPr lang="en-US" sz="1600" dirty="0" smtClean="0"/>
              <a:t>  30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9904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b-NO" sz="1600" dirty="0" smtClean="0"/>
              <a:t>2. Tentukan rentang, yaitu nilai data terbesar dikurangi nilai data terkecil.</a:t>
            </a: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    </a:t>
            </a:r>
            <a:r>
              <a:rPr lang="id-ID" sz="1600" b="1" dirty="0" smtClean="0"/>
              <a:t>R</a:t>
            </a:r>
            <a:r>
              <a:rPr lang="nb-NO" sz="1600" b="1" dirty="0" smtClean="0"/>
              <a:t>entang = </a:t>
            </a:r>
            <a:r>
              <a:rPr lang="id-ID" sz="1600" b="1" dirty="0" smtClean="0"/>
              <a:t>DB – DK = </a:t>
            </a:r>
            <a:r>
              <a:rPr lang="en-US" sz="1600" b="1" dirty="0" smtClean="0"/>
              <a:t> 85 – 50 = 35</a:t>
            </a:r>
          </a:p>
          <a:p>
            <a:pPr>
              <a:buNone/>
            </a:pPr>
            <a:endParaRPr lang="en-US" sz="1600" b="1" dirty="0" smtClean="0"/>
          </a:p>
          <a:p>
            <a:pPr lvl="0">
              <a:buNone/>
            </a:pPr>
            <a:r>
              <a:rPr lang="en-US" sz="1600" dirty="0" smtClean="0"/>
              <a:t>3.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yang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aturan</a:t>
            </a:r>
            <a:r>
              <a:rPr lang="en-US" sz="1600" dirty="0" smtClean="0"/>
              <a:t> </a:t>
            </a:r>
            <a:r>
              <a:rPr lang="en-US" sz="1600" dirty="0" err="1" smtClean="0"/>
              <a:t>Sturges</a:t>
            </a:r>
            <a:r>
              <a:rPr lang="en-US" sz="1600" dirty="0" smtClean="0"/>
              <a:t> :</a:t>
            </a:r>
          </a:p>
          <a:p>
            <a:pPr>
              <a:buNone/>
            </a:pPr>
            <a:r>
              <a:rPr lang="en-US" sz="1600" b="1" dirty="0" smtClean="0"/>
              <a:t>    </a:t>
            </a:r>
            <a:r>
              <a:rPr lang="en-US" sz="1600" b="1" dirty="0" err="1" smtClean="0"/>
              <a:t>Banyak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kelas</a:t>
            </a:r>
            <a:r>
              <a:rPr lang="en-US" sz="1600" b="1" dirty="0" smtClean="0"/>
              <a:t> = 1 + 3,3 log </a:t>
            </a:r>
            <a:r>
              <a:rPr lang="id-ID" sz="1600" b="1" dirty="0" smtClean="0"/>
              <a:t>N = </a:t>
            </a:r>
            <a:r>
              <a:rPr lang="en-US" sz="1600" b="1" dirty="0" smtClean="0"/>
              <a:t>1 + 3,3 log 30 = 5,87 ≈ 6</a:t>
            </a: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4.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(p).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nb-NO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sz="1600" dirty="0" smtClean="0"/>
              <a:t>5.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b="1" dirty="0" smtClean="0"/>
              <a:t>     </a:t>
            </a:r>
            <a:r>
              <a:rPr lang="id-ID" sz="1600" b="1" dirty="0" smtClean="0"/>
              <a:t>UBK Pertama </a:t>
            </a:r>
            <a:r>
              <a:rPr lang="id-ID" sz="1600" dirty="0" smtClean="0"/>
              <a:t>= </a:t>
            </a:r>
            <a:r>
              <a:rPr lang="en-US" sz="1600" dirty="0" smtClean="0"/>
              <a:t> 50 (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ambil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data </a:t>
            </a:r>
            <a:r>
              <a:rPr lang="en-US" sz="1600" dirty="0" err="1" smtClean="0"/>
              <a:t>terkecil</a:t>
            </a:r>
            <a:r>
              <a:rPr lang="en-US" sz="1600" dirty="0" smtClean="0"/>
              <a:t>)</a:t>
            </a:r>
          </a:p>
          <a:p>
            <a:pPr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6. 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P=6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memulai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terkecil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50 – 55,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    56 – 61. ( </a:t>
            </a:r>
            <a:r>
              <a:rPr lang="en-US" sz="1600" dirty="0" err="1" smtClean="0"/>
              <a:t>ingat</a:t>
            </a:r>
            <a:r>
              <a:rPr lang="en-US" sz="1600" dirty="0" smtClean="0"/>
              <a:t> </a:t>
            </a: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satuan</a:t>
            </a:r>
            <a:r>
              <a:rPr lang="en-US" sz="1600" dirty="0" smtClean="0"/>
              <a:t>, </a:t>
            </a:r>
            <a:r>
              <a:rPr lang="en-US" sz="1600" dirty="0" err="1" smtClean="0"/>
              <a:t>sepersepuluh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desimal</a:t>
            </a:r>
            <a:r>
              <a:rPr lang="en-US" sz="1600" dirty="0" smtClean="0"/>
              <a:t>, </a:t>
            </a:r>
            <a:r>
              <a:rPr lang="en-US" sz="1600" dirty="0" err="1" smtClean="0"/>
              <a:t>seperseratus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desimal</a:t>
            </a:r>
            <a:r>
              <a:rPr lang="en-US" sz="1600" dirty="0" smtClean="0"/>
              <a:t>, </a:t>
            </a:r>
            <a:r>
              <a:rPr lang="en-US" sz="1600" dirty="0" err="1" smtClean="0"/>
              <a:t>dst</a:t>
            </a:r>
            <a:r>
              <a:rPr lang="en-US" sz="1600" dirty="0" smtClean="0"/>
              <a:t>. )</a:t>
            </a:r>
          </a:p>
          <a:p>
            <a:pPr>
              <a:buNone/>
            </a:pPr>
            <a:r>
              <a:rPr lang="en-US" sz="1600" b="1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514475" y="2819400"/>
          <a:ext cx="364342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3" imgW="2222500" imgH="431800" progId="Equation.3">
                  <p:embed/>
                </p:oleObj>
              </mc:Choice>
              <mc:Fallback>
                <p:oleObj name="Equation" r:id="rId3" imgW="2222500" imgH="431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2819400"/>
                        <a:ext cx="364342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7.  </a:t>
            </a:r>
            <a:r>
              <a:rPr lang="en-US" sz="1600" dirty="0" err="1" smtClean="0"/>
              <a:t>Buat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penolong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8.  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066800"/>
          <a:ext cx="5062539" cy="2057398"/>
        </p:xfrm>
        <a:graphic>
          <a:graphicData uri="http://schemas.openxmlformats.org/drawingml/2006/table">
            <a:tbl>
              <a:tblPr/>
              <a:tblGrid>
                <a:gridCol w="936548"/>
                <a:gridCol w="1404391"/>
                <a:gridCol w="1676292"/>
                <a:gridCol w="1045308"/>
              </a:tblGrid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 Interval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Tabulasi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50 – 55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56 – 61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62 - 67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  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68 – 73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   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74 – 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80 – 85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III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5" name="AutoShape 5"/>
          <p:cNvSpPr>
            <a:spLocks noChangeShapeType="1"/>
          </p:cNvSpPr>
          <p:nvPr/>
        </p:nvSpPr>
        <p:spPr bwMode="auto">
          <a:xfrm>
            <a:off x="4752975" y="2604052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/>
          <p:cNvSpPr>
            <a:spLocks noChangeShapeType="1"/>
          </p:cNvSpPr>
          <p:nvPr/>
        </p:nvSpPr>
        <p:spPr bwMode="auto">
          <a:xfrm>
            <a:off x="4557503" y="2312923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AutoShape 2"/>
          <p:cNvSpPr>
            <a:spLocks noChangeShapeType="1"/>
          </p:cNvSpPr>
          <p:nvPr/>
        </p:nvSpPr>
        <p:spPr bwMode="auto">
          <a:xfrm>
            <a:off x="4750904" y="1729823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AutoShape 3"/>
          <p:cNvSpPr>
            <a:spLocks noChangeShapeType="1"/>
          </p:cNvSpPr>
          <p:nvPr/>
        </p:nvSpPr>
        <p:spPr bwMode="auto">
          <a:xfrm>
            <a:off x="4955071" y="2312508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1" name="AutoShape 1"/>
          <p:cNvSpPr>
            <a:spLocks noChangeShapeType="1"/>
          </p:cNvSpPr>
          <p:nvPr/>
        </p:nvSpPr>
        <p:spPr bwMode="auto">
          <a:xfrm>
            <a:off x="4676775" y="2034208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4600" y="4221480"/>
          <a:ext cx="3657600" cy="2026920"/>
        </p:xfrm>
        <a:graphic>
          <a:graphicData uri="http://schemas.openxmlformats.org/drawingml/2006/table">
            <a:tbl>
              <a:tblPr/>
              <a:tblGrid>
                <a:gridCol w="2096869"/>
                <a:gridCol w="1560731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50 – 55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56 – 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62 - 67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68 – 73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74 – 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80 – 85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3810000"/>
            <a:ext cx="7061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frekuensi</a:t>
            </a:r>
            <a:r>
              <a:rPr lang="en-US" sz="1400" dirty="0" smtClean="0"/>
              <a:t> </a:t>
            </a:r>
            <a:r>
              <a:rPr lang="en-US" sz="1400" dirty="0" err="1" smtClean="0"/>
              <a:t>pendapatan</a:t>
            </a:r>
            <a:r>
              <a:rPr lang="en-US" sz="1400" dirty="0" smtClean="0"/>
              <a:t> (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juta</a:t>
            </a:r>
            <a:r>
              <a:rPr lang="en-US" sz="1400" dirty="0" smtClean="0"/>
              <a:t> rupiah) 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781</TotalTime>
  <Words>984</Words>
  <Application>Microsoft Office PowerPoint</Application>
  <PresentationFormat>On-screen Show (4:3)</PresentationFormat>
  <Paragraphs>387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Verdana</vt:lpstr>
      <vt:lpstr>Wingdings 2</vt:lpstr>
      <vt:lpstr>Aspect</vt:lpstr>
      <vt:lpstr>Equation</vt:lpstr>
      <vt:lpstr>DAFTAR DISTRIBUSI FREKUENSI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DAFTAR DISTRIBUSI FREKUENSI &amp; GRAFIK</dc:title>
  <dc:creator>Hp</dc:creator>
  <cp:lastModifiedBy>Inne Novita Sari</cp:lastModifiedBy>
  <cp:revision>32</cp:revision>
  <dcterms:created xsi:type="dcterms:W3CDTF">2012-03-08T03:52:28Z</dcterms:created>
  <dcterms:modified xsi:type="dcterms:W3CDTF">2014-03-10T02:51:20Z</dcterms:modified>
</cp:coreProperties>
</file>