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309" r:id="rId4"/>
    <p:sldId id="310" r:id="rId5"/>
    <p:sldId id="311" r:id="rId6"/>
    <p:sldId id="331" r:id="rId7"/>
    <p:sldId id="312" r:id="rId8"/>
    <p:sldId id="313" r:id="rId9"/>
    <p:sldId id="373" r:id="rId10"/>
    <p:sldId id="314" r:id="rId11"/>
    <p:sldId id="335" r:id="rId12"/>
    <p:sldId id="337" r:id="rId13"/>
    <p:sldId id="338" r:id="rId14"/>
    <p:sldId id="339" r:id="rId15"/>
    <p:sldId id="333" r:id="rId16"/>
    <p:sldId id="340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72" r:id="rId27"/>
    <p:sldId id="353" r:id="rId28"/>
    <p:sldId id="352" r:id="rId29"/>
    <p:sldId id="355" r:id="rId30"/>
    <p:sldId id="357" r:id="rId31"/>
    <p:sldId id="359" r:id="rId32"/>
    <p:sldId id="360" r:id="rId33"/>
    <p:sldId id="371" r:id="rId34"/>
    <p:sldId id="362" r:id="rId35"/>
    <p:sldId id="363" r:id="rId36"/>
    <p:sldId id="366" r:id="rId37"/>
    <p:sldId id="367" r:id="rId38"/>
    <p:sldId id="369" r:id="rId39"/>
    <p:sldId id="374" r:id="rId40"/>
    <p:sldId id="289" r:id="rId41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10091" y="3463280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3691080" y="3560600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46341" y="353948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10297" y="354406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4488" y="277289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13324" y="259404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>
            <a:off x="1335088" y="3077699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018584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8584" y="292494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lvl="2" indent="-514236" defTabSz="9144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>
                <a:solidFill>
                  <a:srgbClr val="006600"/>
                </a:solidFill>
              </a:rPr>
              <a:t>↑</a:t>
            </a:r>
            <a:r>
              <a:rPr lang="en-US" sz="3600" b="1" dirty="0" smtClean="0">
                <a:solidFill>
                  <a:srgbClr val="006600"/>
                </a:solidFill>
              </a:rPr>
              <a:t>.next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8584" y="33912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33120" y="3861048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33120" y="4327376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3556124" y="2898848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08584" y="4962872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602534" y="50390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2640" y="2492896"/>
            <a:ext cx="5132660" cy="1270992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2082225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8544" y="393305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 (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132884" y="475942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132884" y="51914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1130424" y="4687416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39144" y="257328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12294" y="2420888"/>
            <a:ext cx="4705350" cy="1524000"/>
            <a:chOff x="3054350" y="177281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365750" y="261101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054350" y="261101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375150" y="291581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384550" y="268721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04000" y="177281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49975" y="206520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994844" y="2865676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9444" y="3335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0824" y="4044913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3416994" y="3158063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1306810" y="3573016"/>
            <a:ext cx="2287165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CC00CC"/>
                </a:solidFill>
              </a:rPr>
              <a:t>awal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514800" y="3943869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endParaRPr lang="en-US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34" grpId="0"/>
      <p:bldP spid="3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3912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488504" y="3467471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467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649208" y="25530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7954" y="377068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2845459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/di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list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: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2848348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1524000"/>
            <a:ext cx="88361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SisipDepanSingle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Input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data yang </a:t>
            </a:r>
            <a:r>
              <a:rPr lang="en-US" sz="1400" dirty="0" err="1" smtClean="0">
                <a:latin typeface="Arial Narrow" pitchFamily="34" charset="0"/>
              </a:rPr>
              <a:t>akan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),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yang </a:t>
            </a:r>
            <a:r>
              <a:rPr lang="en-US" sz="1400" dirty="0" err="1" smtClean="0">
                <a:latin typeface="Arial Narrow" pitchFamily="34" charset="0"/>
              </a:rPr>
              <a:t>disisipkan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pada</a:t>
            </a:r>
            <a:r>
              <a:rPr lang="en-US" sz="1400" dirty="0" smtClean="0">
                <a:latin typeface="Arial Narrow" pitchFamily="34" charset="0"/>
              </a:rPr>
              <a:t> single linked list}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baru↑.info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nil)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baru↑.next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baru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771328" y="3356992"/>
            <a:ext cx="5778500" cy="1200159"/>
            <a:chOff x="2070100" y="3505198"/>
            <a:chExt cx="5778500" cy="1524001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695128" y="5338190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089078" y="540592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762178" y="5395341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571744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93923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04528" y="4652391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809928" y="4728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809928" y="5109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809928" y="5490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69070" y="4687416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111304" y="249289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88504" y="2492897"/>
            <a:ext cx="4953000" cy="1524000"/>
            <a:chOff x="609600" y="3200401"/>
            <a:chExt cx="4953000" cy="1524000"/>
          </a:xfrm>
        </p:grpSpPr>
        <p:grpSp>
          <p:nvGrpSpPr>
            <p:cNvPr id="8" name="Group 46"/>
            <p:cNvGrpSpPr/>
            <p:nvPr/>
          </p:nvGrpSpPr>
          <p:grpSpPr>
            <a:xfrm>
              <a:off x="1682750" y="40386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hape 32"/>
            <p:cNvCxnSpPr/>
            <p:nvPr/>
          </p:nvCxnSpPr>
          <p:spPr>
            <a:xfrm>
              <a:off x="1765299" y="34927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3"/>
            <p:cNvGrpSpPr/>
            <p:nvPr/>
          </p:nvGrpSpPr>
          <p:grpSpPr>
            <a:xfrm>
              <a:off x="3994150" y="40386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09600" y="32004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03550" y="43434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9185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070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4657279" y="2785283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57300" y="3426344"/>
            <a:ext cx="685800" cy="4953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3382540" y="4058782"/>
            <a:ext cx="3226644" cy="522346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>
            <a:endCxn id="25" idx="0"/>
          </p:cNvCxnSpPr>
          <p:nvPr/>
        </p:nvCxnSpPr>
        <p:spPr>
          <a:xfrm>
            <a:off x="5276401" y="3712094"/>
            <a:ext cx="1340646" cy="9753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5" name="Elbow Connector 4"/>
          <p:cNvCxnSpPr>
            <a:stCxn id="10" idx="3"/>
          </p:cNvCxnSpPr>
          <p:nvPr/>
        </p:nvCxnSpPr>
        <p:spPr>
          <a:xfrm>
            <a:off x="6267004" y="2785284"/>
            <a:ext cx="774228" cy="1902132"/>
          </a:xfrm>
          <a:prstGeom prst="bentConnector2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7079604" y="3166120"/>
            <a:ext cx="24099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32" grpId="0"/>
      <p:bldP spid="42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Review </a:t>
            </a:r>
            <a:r>
              <a:rPr lang="en-US" sz="4200" b="1" dirty="0" err="1" smtClean="0"/>
              <a:t>Penyisipan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2785284"/>
            <a:ext cx="514377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2492896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331096"/>
            <a:ext cx="1568450" cy="6847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3673485"/>
            <a:ext cx="684781" cy="2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4659847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3712096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407296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2492896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426346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335206"/>
            <a:ext cx="642940" cy="6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412523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2802459"/>
            <a:ext cx="3714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1998" y="1524000"/>
            <a:ext cx="9083802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/>
              <a:t>Procedure</a:t>
            </a:r>
            <a:r>
              <a:rPr lang="en-US" sz="1400" dirty="0" smtClean="0"/>
              <a:t> </a:t>
            </a:r>
            <a:r>
              <a:rPr lang="en-US" sz="1400" dirty="0" err="1" smtClean="0"/>
              <a:t>SisipBelakangSingle</a:t>
            </a:r>
            <a:r>
              <a:rPr lang="en-US" sz="1400" dirty="0" smtClean="0"/>
              <a:t>(</a:t>
            </a:r>
            <a:r>
              <a:rPr lang="en-US" sz="1400" u="sng" dirty="0" smtClean="0"/>
              <a:t>Input</a:t>
            </a:r>
            <a:r>
              <a:rPr lang="en-US" sz="1400" dirty="0" smtClean="0"/>
              <a:t>  </a:t>
            </a:r>
            <a:r>
              <a:rPr lang="en-US" sz="1400" dirty="0" err="1" smtClean="0"/>
              <a:t>elemen</a:t>
            </a:r>
            <a:r>
              <a:rPr lang="en-US" sz="1400" dirty="0" smtClean="0"/>
              <a:t> : </a:t>
            </a:r>
            <a:r>
              <a:rPr lang="en-US" sz="1400" dirty="0" err="1" smtClean="0"/>
              <a:t>tipedata</a:t>
            </a:r>
            <a:r>
              <a:rPr lang="en-US" sz="1400" dirty="0" smtClean="0"/>
              <a:t>, </a:t>
            </a:r>
            <a:r>
              <a:rPr lang="en-US" sz="1400" u="sng" dirty="0" smtClean="0"/>
              <a:t>I/O</a:t>
            </a:r>
            <a:r>
              <a:rPr lang="en-US" sz="1400" dirty="0" smtClean="0"/>
              <a:t>  </a:t>
            </a:r>
            <a:r>
              <a:rPr lang="en-US" sz="1400" dirty="0" err="1" smtClean="0"/>
              <a:t>awal</a:t>
            </a:r>
            <a:r>
              <a:rPr lang="en-US" sz="1400" dirty="0" smtClean="0"/>
              <a:t>, </a:t>
            </a:r>
            <a:r>
              <a:rPr lang="en-US" sz="1400" dirty="0" err="1" smtClean="0"/>
              <a:t>akhir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{I.S. : data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(</a:t>
            </a:r>
            <a:r>
              <a:rPr lang="en-US" sz="1400" dirty="0" err="1" smtClean="0"/>
              <a:t>elemen</a:t>
            </a:r>
            <a:r>
              <a:rPr lang="en-US" sz="1400" dirty="0" smtClean="0"/>
              <a:t>),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pointer </a:t>
            </a:r>
            <a:r>
              <a:rPr lang="en-US" sz="1400" dirty="0" err="1" smtClean="0"/>
              <a:t>penunjuk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terdifinisi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{F.S. :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simpul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disisipkan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belakang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single linked list}</a:t>
            </a:r>
          </a:p>
          <a:p>
            <a:pPr>
              <a:buNone/>
            </a:pPr>
            <a:r>
              <a:rPr lang="en-US" sz="1400" b="1" u="sng" dirty="0" err="1" smtClean="0"/>
              <a:t>Kamus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</a:t>
            </a:r>
            <a:r>
              <a:rPr lang="en-US" sz="1400" dirty="0" smtClean="0"/>
              <a:t> : </a:t>
            </a:r>
            <a:r>
              <a:rPr lang="en-US" sz="1400" dirty="0" err="1" smtClean="0"/>
              <a:t>nama_pointer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Algoritma</a:t>
            </a:r>
            <a:r>
              <a:rPr lang="en-US" sz="1400" b="1" dirty="0" smtClean="0"/>
              <a:t> 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alloc</a:t>
            </a:r>
            <a:r>
              <a:rPr lang="en-US" sz="1400" dirty="0" smtClean="0"/>
              <a:t>(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baru↑.info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elemen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baru↑.next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nil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I</a:t>
            </a:r>
            <a:r>
              <a:rPr lang="en-US" sz="1400" u="sng" dirty="0" smtClean="0"/>
              <a:t>f</a:t>
            </a:r>
            <a:r>
              <a:rPr lang="en-US" sz="1400" dirty="0" smtClean="0"/>
              <a:t> (</a:t>
            </a:r>
            <a:r>
              <a:rPr lang="en-US" sz="1400" dirty="0" err="1" smtClean="0"/>
              <a:t>awal</a:t>
            </a:r>
            <a:r>
              <a:rPr lang="en-US" sz="1400" dirty="0" smtClean="0"/>
              <a:t> = nil)</a:t>
            </a:r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Then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  </a:t>
            </a:r>
            <a:r>
              <a:rPr lang="en-US" sz="1400" b="1" u="sng" dirty="0" smtClean="0"/>
              <a:t>Else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akhir↑.next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b="1" u="sng" dirty="0" err="1" smtClean="0"/>
              <a:t>EndIf</a:t>
            </a:r>
            <a:endParaRPr lang="en-US" sz="1400" b="1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>
              <a:buNone/>
            </a:pPr>
            <a:r>
              <a:rPr lang="en-US" sz="1400" b="1" u="sng" dirty="0" err="1" smtClean="0"/>
              <a:t>EndProcedure</a:t>
            </a:r>
            <a:endParaRPr lang="en-US" sz="1400" b="1" dirty="0" smtClean="0"/>
          </a:p>
          <a:p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5049578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510195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852936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18755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9906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b="1" dirty="0" err="1" smtClean="0"/>
              <a:t>Jika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{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= nil}</a:t>
            </a:r>
            <a:endParaRPr lang="en-US" sz="2800" dirty="0" smtClean="0"/>
          </a:p>
          <a:p>
            <a:pPr marL="512763" indent="-241300">
              <a:spcBef>
                <a:spcPts val="0"/>
              </a:spcBef>
              <a:buNone/>
            </a:pPr>
            <a:r>
              <a:rPr lang="en-US" sz="2800" b="1" dirty="0" smtClean="0"/>
              <a:t>{</a:t>
            </a:r>
            <a:r>
              <a:rPr lang="en-US" sz="2800" b="1" dirty="0" err="1" smtClean="0">
                <a:solidFill>
                  <a:srgbClr val="FF0000"/>
                </a:solidFill>
              </a:rPr>
              <a:t>sama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seperti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depan</a:t>
            </a:r>
            <a:r>
              <a:rPr lang="en-US" sz="2800" b="1" dirty="0" smtClean="0"/>
              <a:t>}</a:t>
            </a:r>
            <a:endParaRPr lang="en-US" sz="28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4384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7971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2543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1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i="1" dirty="0" smtClean="0"/>
              <a:t>LINKED LIST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berisi kumpulan data (node) yang </a:t>
            </a:r>
            <a:r>
              <a:rPr lang="de-DE" sz="3200" b="1" dirty="0" smtClean="0">
                <a:solidFill>
                  <a:srgbClr val="FF0000"/>
                </a:solidFill>
              </a:rPr>
              <a:t>tersusun secara sekuensial</a:t>
            </a:r>
            <a:r>
              <a:rPr lang="de-DE" sz="3200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saling sambung-menyambung</a:t>
            </a:r>
            <a:r>
              <a:rPr lang="de-DE" sz="3200" b="1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dinamis</a:t>
            </a:r>
            <a:r>
              <a:rPr lang="de-DE" sz="3200" dirty="0" smtClean="0"/>
              <a:t> dan </a:t>
            </a:r>
            <a:r>
              <a:rPr lang="de-DE" sz="3200" b="1" dirty="0" smtClean="0">
                <a:solidFill>
                  <a:srgbClr val="FF0000"/>
                </a:solidFill>
              </a:rPr>
              <a:t>tidak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i="1" dirty="0" smtClean="0"/>
              <a:t>Linked List </a:t>
            </a:r>
            <a:r>
              <a:rPr lang="de-DE" sz="3200" dirty="0" smtClean="0"/>
              <a:t>sering disebut juga Senarai Berantai</a:t>
            </a:r>
          </a:p>
          <a:p>
            <a:pPr algn="just"/>
            <a:r>
              <a:rPr lang="de-DE" sz="3200" i="1" dirty="0" smtClean="0"/>
              <a:t>Linked List </a:t>
            </a:r>
            <a:r>
              <a:rPr lang="de-DE" sz="3200" dirty="0" smtClean="0"/>
              <a:t>saling terhubung dengan bantuan variabel pointer</a:t>
            </a:r>
          </a:p>
          <a:p>
            <a:pPr algn="just"/>
            <a:r>
              <a:rPr lang="de-DE" sz="3200" dirty="0" smtClean="0"/>
              <a:t>Masing-masing data dalam </a:t>
            </a:r>
            <a:r>
              <a:rPr lang="de-DE" sz="3200" i="1" dirty="0" smtClean="0"/>
              <a:t>Linked List </a:t>
            </a:r>
            <a:r>
              <a:rPr lang="de-DE" sz="3200" dirty="0" smtClean="0"/>
              <a:t>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500174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700"/>
              </a:spcBef>
              <a:buSzPct val="60000"/>
              <a:buNone/>
            </a:pP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metode</a:t>
            </a:r>
            <a:r>
              <a:rPr lang="en-US" sz="2800" b="1" dirty="0" smtClean="0">
                <a:solidFill>
                  <a:srgbClr val="FF0000"/>
                </a:solidFill>
              </a:rPr>
              <a:t> sequential search</a:t>
            </a:r>
            <a:r>
              <a:rPr lang="en-US" sz="2800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4254346"/>
            <a:ext cx="1117614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515945"/>
            <a:ext cx="454015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632178" y="2786058"/>
            <a:ext cx="8832850" cy="98583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Misalkan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pointer bantu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ke-2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dicari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776914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4071942"/>
            <a:ext cx="9328150" cy="2571768"/>
            <a:chOff x="412751" y="3857628"/>
            <a:chExt cx="9328150" cy="2571768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6027469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4243057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504656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4673352"/>
            <a:ext cx="3290886" cy="5334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terhubung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(next)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0846" y="2996952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9" name="Group 3"/>
          <p:cNvGrpSpPr/>
          <p:nvPr/>
        </p:nvGrpSpPr>
        <p:grpSpPr>
          <a:xfrm>
            <a:off x="7381892" y="3831879"/>
            <a:ext cx="1568450" cy="689072"/>
            <a:chOff x="1780969" y="3350251"/>
            <a:chExt cx="1219200" cy="536743"/>
          </a:xfrm>
        </p:grpSpPr>
        <p:sp>
          <p:nvSpPr>
            <p:cNvPr id="29" name="Rectangle 28"/>
            <p:cNvSpPr/>
            <p:nvPr/>
          </p:nvSpPr>
          <p:spPr>
            <a:xfrm>
              <a:off x="1780969" y="3350251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145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2" name="Group 46"/>
          <p:cNvGrpSpPr/>
          <p:nvPr/>
        </p:nvGrpSpPr>
        <p:grpSpPr>
          <a:xfrm>
            <a:off x="2722596" y="3835154"/>
            <a:ext cx="3879850" cy="684781"/>
            <a:chOff x="3505200" y="2362200"/>
            <a:chExt cx="3581400" cy="684781"/>
          </a:xfrm>
        </p:grpSpPr>
        <p:sp>
          <p:nvSpPr>
            <p:cNvPr id="27" name="Rectangle 26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63547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1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grpSp>
        <p:nvGrpSpPr>
          <p:cNvPr id="14" name="Group 52"/>
          <p:cNvGrpSpPr/>
          <p:nvPr/>
        </p:nvGrpSpPr>
        <p:grpSpPr>
          <a:xfrm>
            <a:off x="1897096" y="4978154"/>
            <a:ext cx="3632201" cy="762000"/>
            <a:chOff x="381000" y="2971800"/>
            <a:chExt cx="3352801" cy="762000"/>
          </a:xfrm>
        </p:grpSpPr>
        <p:grpSp>
          <p:nvGrpSpPr>
            <p:cNvPr id="18" name="Group 33"/>
            <p:cNvGrpSpPr/>
            <p:nvPr/>
          </p:nvGrpSpPr>
          <p:grpSpPr>
            <a:xfrm>
              <a:off x="381000" y="2971800"/>
              <a:ext cx="3352801" cy="762000"/>
              <a:chOff x="381000" y="2819400"/>
              <a:chExt cx="3352801" cy="762000"/>
            </a:xfrm>
          </p:grpSpPr>
          <p:grpSp>
            <p:nvGrpSpPr>
              <p:cNvPr id="19" name="Group 3"/>
              <p:cNvGrpSpPr/>
              <p:nvPr/>
            </p:nvGrpSpPr>
            <p:grpSpPr>
              <a:xfrm>
                <a:off x="2286001" y="2819400"/>
                <a:ext cx="1447800" cy="685800"/>
                <a:chOff x="918386" y="3352800"/>
                <a:chExt cx="1219200" cy="53419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918386" y="3352800"/>
                  <a:ext cx="1219200" cy="53340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5"/>
                <p:cNvCxnSpPr/>
                <p:nvPr/>
              </p:nvCxnSpPr>
              <p:spPr>
                <a:xfrm rot="5400000">
                  <a:off x="1489885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7"/>
              <p:cNvGrpSpPr/>
              <p:nvPr/>
            </p:nvGrpSpPr>
            <p:grpSpPr>
              <a:xfrm>
                <a:off x="381000" y="2996625"/>
                <a:ext cx="1828800" cy="584775"/>
                <a:chOff x="-76200" y="2996625"/>
                <a:chExt cx="1828800" cy="584775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-76200" y="2996625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990600" y="3275012"/>
                  <a:ext cx="7620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/>
            <p:cNvSpPr txBox="1"/>
            <p:nvPr/>
          </p:nvSpPr>
          <p:spPr>
            <a:xfrm>
              <a:off x="2590800" y="3047999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27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836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8166118" y="3289341"/>
            <a:ext cx="417529" cy="54253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1196" y="3835154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1142977" y="417652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13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319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3" idx="1"/>
            <a:endCxn id="40" idx="0"/>
          </p:cNvCxnSpPr>
          <p:nvPr/>
        </p:nvCxnSpPr>
        <p:spPr>
          <a:xfrm rot="10800000" flipV="1">
            <a:off x="1195421" y="3289342"/>
            <a:ext cx="619125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4" idx="1"/>
            <a:endCxn id="34" idx="0"/>
          </p:cNvCxnSpPr>
          <p:nvPr/>
        </p:nvCxnSpPr>
        <p:spPr>
          <a:xfrm rot="10800000" flipV="1">
            <a:off x="3506822" y="3291516"/>
            <a:ext cx="454025" cy="54363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27" idx="2"/>
          </p:cNvCxnSpPr>
          <p:nvPr/>
        </p:nvCxnSpPr>
        <p:spPr>
          <a:xfrm rot="5400000" flipH="1" flipV="1">
            <a:off x="5171603" y="4712531"/>
            <a:ext cx="839219" cy="454025"/>
          </a:xfrm>
          <a:prstGeom prst="bentConnector3">
            <a:avLst>
              <a:gd name="adj1" fmla="val 658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43396" y="413995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390725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4685804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4" grpId="0"/>
      <p:bldP spid="13" grpId="0"/>
      <p:bldP spid="16" grpId="0"/>
      <p:bldP spid="37" grpId="0"/>
      <p:bldP spid="10" grpId="0"/>
      <p:bldP spid="40" grpId="0" animBg="1"/>
      <p:bldP spid="42" grpId="0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563764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03723" y="4687842"/>
            <a:ext cx="1568450" cy="685800"/>
            <a:chOff x="4103723" y="4838698"/>
            <a:chExt cx="1568450" cy="685800"/>
          </a:xfrm>
        </p:grpSpPr>
        <p:sp>
          <p:nvSpPr>
            <p:cNvPr id="79" name="Rectangle 78"/>
            <p:cNvSpPr/>
            <p:nvPr/>
          </p:nvSpPr>
          <p:spPr>
            <a:xfrm>
              <a:off x="4103723" y="4838698"/>
              <a:ext cx="1568450" cy="6847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4839641" y="518108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486506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143454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76404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858328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3844" y="2420888"/>
            <a:ext cx="9358378" cy="1827891"/>
            <a:chOff x="523844" y="2571744"/>
            <a:chExt cx="9358378" cy="1827891"/>
          </a:xfrm>
        </p:grpSpPr>
        <p:grpSp>
          <p:nvGrpSpPr>
            <p:cNvPr id="101" name="Group 100"/>
            <p:cNvGrpSpPr/>
            <p:nvPr/>
          </p:nvGrpSpPr>
          <p:grpSpPr>
            <a:xfrm>
              <a:off x="5176872" y="2857498"/>
              <a:ext cx="4705350" cy="1542137"/>
              <a:chOff x="5176872" y="2857498"/>
              <a:chExt cx="4705350" cy="1542137"/>
            </a:xfrm>
          </p:grpSpPr>
          <p:grpSp>
            <p:nvGrpSpPr>
              <p:cNvPr id="55" name="Group 3"/>
              <p:cNvGrpSpPr/>
              <p:nvPr/>
            </p:nvGrpSpPr>
            <p:grpSpPr>
              <a:xfrm>
                <a:off x="7488272" y="3695693"/>
                <a:ext cx="1568450" cy="703942"/>
                <a:chOff x="1752600" y="3352800"/>
                <a:chExt cx="1219200" cy="548326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752600" y="3367725"/>
                  <a:ext cx="1219200" cy="5334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51768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59086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64976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55070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63" name="TextBox 9"/>
              <p:cNvSpPr txBox="1"/>
              <p:nvPr/>
            </p:nvSpPr>
            <p:spPr>
              <a:xfrm>
                <a:off x="8726522" y="2857498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65" name="Shape 64"/>
              <p:cNvCxnSpPr>
                <a:endCxn id="85" idx="0"/>
              </p:cNvCxnSpPr>
              <p:nvPr/>
            </p:nvCxnSpPr>
            <p:spPr>
              <a:xfrm rot="10800000" flipV="1">
                <a:off x="8272497" y="3169043"/>
                <a:ext cx="454025" cy="545812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7667644" y="37678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23844" y="2571744"/>
                <a:ext cx="3910078" cy="1808735"/>
                <a:chOff x="523844" y="2571744"/>
                <a:chExt cx="3910078" cy="1808735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523844" y="2571744"/>
                  <a:ext cx="11557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awal</a:t>
                  </a:r>
                  <a:endParaRPr lang="en-US" sz="32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8654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35972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1956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540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2858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8842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1874872" y="4000498"/>
                  <a:ext cx="990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Arrow Connector 109"/>
              <p:cNvCxnSpPr>
                <a:stCxn id="56" idx="2"/>
              </p:cNvCxnSpPr>
              <p:nvPr/>
            </p:nvCxnSpPr>
            <p:spPr>
              <a:xfrm rot="5400000">
                <a:off x="819405" y="3432462"/>
                <a:ext cx="558233" cy="63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0" name="Straight Arrow Connector 89"/>
          <p:cNvCxnSpPr/>
          <p:nvPr/>
        </p:nvCxnSpPr>
        <p:spPr>
          <a:xfrm>
            <a:off x="4186272" y="384964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007619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569992" y="4064756"/>
            <a:ext cx="597984" cy="857256"/>
            <a:chOff x="3569992" y="4215612"/>
            <a:chExt cx="597984" cy="857256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4024306" y="4357694"/>
              <a:ext cx="285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3580930" y="4500570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285034" y="4786322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/>
          <p:nvPr/>
        </p:nvCxnSpPr>
        <p:spPr>
          <a:xfrm>
            <a:off x="3583232" y="492121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4992656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607158"/>
            <a:ext cx="763033" cy="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77" grpId="0"/>
      <p:bldP spid="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smtClean="0"/>
              <a:t>Procedure</a:t>
            </a:r>
            <a:r>
              <a:rPr lang="en-US" sz="1800" dirty="0" smtClean="0"/>
              <a:t> </a:t>
            </a:r>
            <a:r>
              <a:rPr lang="en-US" sz="1800" dirty="0" err="1" smtClean="0"/>
              <a:t>SisipTengahSingle</a:t>
            </a:r>
            <a:r>
              <a:rPr lang="en-US" sz="1800" dirty="0" smtClean="0"/>
              <a:t>(</a:t>
            </a:r>
            <a:r>
              <a:rPr lang="en-US" sz="1800" b="1" u="sng" dirty="0" smtClean="0"/>
              <a:t>Input</a:t>
            </a:r>
            <a:r>
              <a:rPr lang="en-US" sz="1800" dirty="0" smtClean="0"/>
              <a:t> 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r>
              <a:rPr lang="en-US" sz="1800" dirty="0" smtClean="0"/>
              <a:t>, </a:t>
            </a:r>
            <a:r>
              <a:rPr lang="en-US" sz="1800" b="1" u="sng" dirty="0" smtClean="0"/>
              <a:t>I/O</a:t>
            </a:r>
            <a:r>
              <a:rPr lang="en-US" sz="1800" dirty="0" smtClean="0"/>
              <a:t>  </a:t>
            </a:r>
            <a:r>
              <a:rPr lang="en-US" sz="1800" dirty="0" err="1" smtClean="0"/>
              <a:t>awal</a:t>
            </a:r>
            <a:r>
              <a:rPr lang="en-US" sz="1800" dirty="0" smtClean="0"/>
              <a:t>, </a:t>
            </a:r>
            <a:r>
              <a:rPr lang="en-US" sz="1800" dirty="0" err="1" smtClean="0"/>
              <a:t>akhir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{I.S. : data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(</a:t>
            </a:r>
            <a:r>
              <a:rPr lang="en-US" sz="1800" dirty="0" err="1" smtClean="0"/>
              <a:t>elemen</a:t>
            </a:r>
            <a:r>
              <a:rPr lang="en-US" sz="1800" dirty="0" smtClean="0"/>
              <a:t>),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pointer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terdifinisi</a:t>
            </a: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{F.S. :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simpul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disisipkan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tengah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single linked list}</a:t>
            </a:r>
          </a:p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baru,bantu</a:t>
            </a:r>
            <a:r>
              <a:rPr lang="en-US" sz="1800" dirty="0" smtClean="0"/>
              <a:t> : </a:t>
            </a:r>
            <a:r>
              <a:rPr lang="en-US" sz="1800" dirty="0" err="1" smtClean="0"/>
              <a:t>nama_pointer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ketemu</a:t>
            </a:r>
            <a:r>
              <a:rPr lang="en-US" sz="1800" dirty="0" smtClean="0"/>
              <a:t> : </a:t>
            </a:r>
            <a:r>
              <a:rPr lang="en-US" sz="1800" u="sng" dirty="0" err="1" smtClean="0"/>
              <a:t>boolean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datasisip</a:t>
            </a:r>
            <a:r>
              <a:rPr lang="en-US" sz="1800" dirty="0" smtClean="0"/>
              <a:t> : </a:t>
            </a:r>
            <a:r>
              <a:rPr lang="en-US" sz="1800" dirty="0" err="1" smtClean="0"/>
              <a:t>tipedata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b="1" u="sng" dirty="0" err="1" smtClean="0"/>
              <a:t>Algoritma</a:t>
            </a:r>
            <a:r>
              <a:rPr lang="en-US" sz="1800" b="1" u="sng" dirty="0" smtClean="0"/>
              <a:t> 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If</a:t>
            </a:r>
            <a:r>
              <a:rPr lang="en-US" sz="1800" dirty="0" smtClean="0"/>
              <a:t> (</a:t>
            </a:r>
            <a:r>
              <a:rPr lang="en-US" sz="1800" dirty="0" err="1" smtClean="0"/>
              <a:t>awal</a:t>
            </a:r>
            <a:r>
              <a:rPr lang="en-US" sz="1800" dirty="0" smtClean="0"/>
              <a:t> = nil)</a:t>
            </a:r>
          </a:p>
          <a:p>
            <a:pPr>
              <a:buNone/>
            </a:pPr>
            <a:r>
              <a:rPr lang="en-US" sz="1800" dirty="0" smtClean="0"/>
              <a:t>	  </a:t>
            </a:r>
            <a:r>
              <a:rPr lang="en-US" sz="1800" b="1" u="sng" dirty="0" smtClean="0"/>
              <a:t>Then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alloc</a:t>
            </a:r>
            <a:r>
              <a:rPr lang="en-US" sz="1800" dirty="0" smtClean="0"/>
              <a:t>(</a:t>
            </a:r>
            <a:r>
              <a:rPr lang="en-US" sz="1800" dirty="0" err="1" smtClean="0"/>
              <a:t>baru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baru↑.info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 </a:t>
            </a:r>
            <a:r>
              <a:rPr lang="en-US" sz="1800" dirty="0" err="1" smtClean="0"/>
              <a:t>baru↑.next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</a:t>
            </a:r>
            <a:r>
              <a:rPr lang="en-US" sz="1800" dirty="0" smtClean="0"/>
              <a:t> nil</a:t>
            </a:r>
          </a:p>
          <a:p>
            <a:pPr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     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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>
              <a:buNone/>
            </a:pP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Input</a:t>
            </a:r>
            <a:r>
              <a:rPr lang="en-US" dirty="0" smtClean="0"/>
              <a:t>(</a:t>
            </a:r>
            <a:r>
              <a:rPr lang="en-US" dirty="0" err="1" smtClean="0"/>
              <a:t>datasisip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While</a:t>
            </a:r>
            <a:r>
              <a:rPr lang="en-US" dirty="0" smtClean="0"/>
              <a:t> (</a:t>
            </a:r>
            <a:r>
              <a:rPr lang="en-US" b="1" u="sng" dirty="0" smtClean="0"/>
              <a:t>no</a:t>
            </a:r>
            <a:r>
              <a:rPr lang="en-US" u="sng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bantu ≠ nil) </a:t>
            </a:r>
            <a:r>
              <a:rPr lang="en-US" b="1" u="sng" dirty="0" smtClean="0"/>
              <a:t>d</a:t>
            </a:r>
            <a:r>
              <a:rPr lang="en-US" u="sng" dirty="0" smtClean="0"/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datasisip</a:t>
            </a:r>
            <a:r>
              <a:rPr lang="en-US" dirty="0" smtClean="0"/>
              <a:t> = </a:t>
            </a:r>
            <a:r>
              <a:rPr lang="en-US" dirty="0" err="1" smtClean="0"/>
              <a:t>bantu↑.info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true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	bantu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EndWhile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ketemu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alloc</a:t>
            </a:r>
            <a:r>
              <a:rPr lang="en-US" dirty="0" smtClean="0"/>
              <a:t>(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baru↑.info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If</a:t>
            </a:r>
            <a:r>
              <a:rPr lang="en-US" dirty="0" smtClean="0"/>
              <a:t> (bantu =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Then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sisip_belakang_single</a:t>
            </a:r>
            <a:r>
              <a:rPr lang="en-US" dirty="0" smtClean="0"/>
              <a:t>(</a:t>
            </a:r>
            <a:r>
              <a:rPr lang="en-US" dirty="0" err="1" smtClean="0"/>
              <a:t>elemen,awal,akhir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baru↑.next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bantu↑.next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dirty="0" err="1" smtClean="0"/>
              <a:t>bantu↑.next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Else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b="1" dirty="0" smtClean="0"/>
              <a:t>Output</a:t>
            </a:r>
            <a:r>
              <a:rPr lang="en-US" dirty="0" smtClean="0"/>
              <a:t>(“Data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b="1" u="sng" dirty="0" err="1" smtClean="0"/>
              <a:t>EndProcedure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3900" b="1" dirty="0" err="1" smtClean="0"/>
              <a:t>Algoritma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Penyisipan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Tengah (</a:t>
            </a:r>
            <a:r>
              <a:rPr lang="en-US" sz="3900" b="1" dirty="0" err="1" smtClean="0"/>
              <a:t>lanjutan</a:t>
            </a:r>
            <a:r>
              <a:rPr lang="en-US" sz="3900" b="1" dirty="0" smtClean="0"/>
              <a:t>)</a:t>
            </a:r>
            <a:endParaRPr lang="en-US" sz="39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/ 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pemeriksaan</a:t>
            </a:r>
            <a:r>
              <a:rPr lang="en-US" dirty="0" smtClean="0"/>
              <a:t> list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proses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54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492896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16" name="Group 7"/>
          <p:cNvGrpSpPr/>
          <p:nvPr/>
        </p:nvGrpSpPr>
        <p:grpSpPr>
          <a:xfrm>
            <a:off x="1166786" y="3154909"/>
            <a:ext cx="428628" cy="571504"/>
            <a:chOff x="1905000" y="2438400"/>
            <a:chExt cx="533400" cy="533400"/>
          </a:xfrm>
        </p:grpSpPr>
        <p:sp>
          <p:nvSpPr>
            <p:cNvPr id="1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8"/>
          <p:cNvGrpSpPr/>
          <p:nvPr/>
        </p:nvGrpSpPr>
        <p:grpSpPr>
          <a:xfrm>
            <a:off x="7769206" y="3083471"/>
            <a:ext cx="398504" cy="571504"/>
            <a:chOff x="1905000" y="2438400"/>
            <a:chExt cx="533400" cy="533400"/>
          </a:xfrm>
        </p:grpSpPr>
        <p:sp>
          <p:nvSpPr>
            <p:cNvPr id="24" name="Rectangle 2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CC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524108" y="309352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10256" y="306896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842144" y="3345405"/>
            <a:ext cx="825500" cy="1588"/>
          </a:xfrm>
          <a:prstGeom prst="straightConnector1">
            <a:avLst/>
          </a:prstGeom>
          <a:ln w="28575">
            <a:solidFill>
              <a:srgbClr val="CC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95678" y="4297917"/>
            <a:ext cx="2311400" cy="1004886"/>
          </a:xfrm>
          <a:prstGeom prst="rect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7" name="Group 27"/>
          <p:cNvGrpSpPr/>
          <p:nvPr/>
        </p:nvGrpSpPr>
        <p:grpSpPr>
          <a:xfrm>
            <a:off x="3984604" y="4505377"/>
            <a:ext cx="1568450" cy="561973"/>
            <a:chOff x="3276600" y="5029200"/>
            <a:chExt cx="1447800" cy="685800"/>
          </a:xfrm>
        </p:grpSpPr>
        <p:grpSp>
          <p:nvGrpSpPr>
            <p:cNvPr id="4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581400" y="5115580"/>
              <a:ext cx="533400" cy="444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958963" y="4560515"/>
            <a:ext cx="1223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phapus</a:t>
            </a:r>
            <a:endParaRPr lang="en-US" sz="2800" dirty="0">
              <a:solidFill>
                <a:srgbClr val="00B0F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54351" y="4824438"/>
            <a:ext cx="825500" cy="130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8" y="4369355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64"/>
          <p:cNvCxnSpPr>
            <a:stCxn id="28" idx="1"/>
          </p:cNvCxnSpPr>
          <p:nvPr/>
        </p:nvCxnSpPr>
        <p:spPr>
          <a:xfrm rot="10800000" flipV="1">
            <a:off x="5024438" y="3330570"/>
            <a:ext cx="785818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hape 90"/>
          <p:cNvCxnSpPr>
            <a:stCxn id="26" idx="3"/>
          </p:cNvCxnSpPr>
          <p:nvPr/>
        </p:nvCxnSpPr>
        <p:spPr>
          <a:xfrm>
            <a:off x="3679808" y="3355130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66852" y="3449122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6720" y="369786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7096" y="357301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CC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720" y="494116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57700" y="5426060"/>
            <a:ext cx="189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elemen</a:t>
            </a:r>
            <a:endParaRPr lang="en-US" sz="2800" dirty="0">
              <a:solidFill>
                <a:srgbClr val="0000CC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500564" y="4940614"/>
            <a:ext cx="660399" cy="63784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10256" y="54260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6" grpId="0"/>
      <p:bldP spid="28" grpId="0"/>
      <p:bldP spid="35" grpId="0" animBg="1"/>
      <p:bldP spid="38" grpId="0"/>
      <p:bldP spid="45" grpId="0"/>
      <p:bldP spid="49" grpId="0"/>
      <p:bldP spid="50" grpId="0"/>
      <p:bldP spid="51" grpId="0"/>
      <p:bldP spid="52" grpId="0"/>
      <p:bldP spid="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917055" y="2996952"/>
            <a:ext cx="98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04034" y="3031796"/>
            <a:ext cx="4705350" cy="1524000"/>
            <a:chOff x="2811439" y="303179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122839" y="386999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811439" y="386999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132239" y="417479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14163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7048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61089" y="303179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5907064" y="332418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3943036"/>
            <a:ext cx="13681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45" idx="1"/>
          </p:cNvCxnSpPr>
          <p:nvPr/>
        </p:nvCxnSpPr>
        <p:spPr>
          <a:xfrm>
            <a:off x="2072681" y="4204646"/>
            <a:ext cx="1631353" cy="774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4528" y="43459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2720" y="513802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152800" y="4305278"/>
            <a:ext cx="1077193" cy="923922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3950" y="557007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2755" y="266605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2" name="Elbow Connector 11"/>
          <p:cNvCxnSpPr>
            <a:endCxn id="45" idx="0"/>
          </p:cNvCxnSpPr>
          <p:nvPr/>
        </p:nvCxnSpPr>
        <p:spPr>
          <a:xfrm>
            <a:off x="3872803" y="3324184"/>
            <a:ext cx="615456" cy="5458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841782" y="3332930"/>
            <a:ext cx="2579877" cy="542406"/>
          </a:xfrm>
          <a:prstGeom prst="bentConnector3">
            <a:avLst>
              <a:gd name="adj1" fmla="val 9984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397323" y="3717032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160912" y="46531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/>
      <p:bldP spid="20" grpId="0"/>
      <p:bldP spid="22" grpId="0"/>
      <p:bldP spid="24" grpId="0"/>
      <p:bldP spid="25" grpId="0"/>
      <p:bldP spid="27" grpId="0"/>
      <p:bldP spid="29" grpId="0"/>
      <p:bldP spid="44" grpId="0" animBg="1"/>
      <p:bldP spid="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Review </a:t>
            </a:r>
            <a:r>
              <a:rPr lang="en-US" sz="3200" b="1" dirty="0" err="1" smtClean="0"/>
              <a:t>Penghapusan</a:t>
            </a:r>
            <a:r>
              <a:rPr lang="en-US" sz="3200" b="1" dirty="0" smtClean="0"/>
              <a:t> di </a:t>
            </a:r>
            <a:r>
              <a:rPr lang="en-US" sz="3200" b="1" dirty="0" err="1" smtClean="0"/>
              <a:t>Depan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822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depan</a:t>
            </a:r>
            <a:r>
              <a:rPr lang="en-US" sz="3200" dirty="0" smtClean="0"/>
              <a:t>/di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4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47784"/>
            <a:chOff x="4491010" y="3000372"/>
            <a:chExt cx="3467100" cy="1347784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3"/>
              <a:ext cx="966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8"/>
              <a:ext cx="57785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19469"/>
              <a:ext cx="454025" cy="55433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73502"/>
            <a:chOff x="3252760" y="3773801"/>
            <a:chExt cx="2311400" cy="573502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73502"/>
              <a:chOff x="3252760" y="3773801"/>
              <a:chExt cx="1568450" cy="573502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43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776536" y="4797152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9384" y="51919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6676" y="4756792"/>
            <a:ext cx="47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720" y="1524000"/>
            <a:ext cx="7929618" cy="5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u="sng" dirty="0" smtClean="0">
                <a:latin typeface="Arial Narrow" pitchFamily="34" charset="0"/>
              </a:rPr>
              <a:t>Procedure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HapusDepanSingle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b="1" u="sng" dirty="0" smtClean="0">
                <a:latin typeface="Arial Narrow" pitchFamily="34" charset="0"/>
              </a:rPr>
              <a:t>Output</a:t>
            </a:r>
            <a:r>
              <a:rPr lang="en-US" sz="1400" dirty="0" smtClean="0">
                <a:latin typeface="Arial Narrow" pitchFamily="34" charset="0"/>
              </a:rPr>
              <a:t>  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tipedata</a:t>
            </a:r>
            <a:r>
              <a:rPr lang="en-US" sz="1400" dirty="0" smtClean="0">
                <a:latin typeface="Arial Narrow" pitchFamily="34" charset="0"/>
              </a:rPr>
              <a:t>,  </a:t>
            </a:r>
            <a:r>
              <a:rPr lang="en-US" sz="1400" b="1" u="sng" dirty="0" smtClean="0">
                <a:latin typeface="Arial Narrow" pitchFamily="34" charset="0"/>
              </a:rPr>
              <a:t>I/O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,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{I.S. : 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dan</a:t>
            </a:r>
            <a:r>
              <a:rPr lang="en-US" sz="1400" dirty="0" smtClean="0">
                <a:latin typeface="Arial Narrow" pitchFamily="34" charset="0"/>
              </a:rPr>
              <a:t> pointer </a:t>
            </a:r>
            <a:r>
              <a:rPr lang="en-US" sz="1400" dirty="0" err="1" smtClean="0">
                <a:latin typeface="Arial Narrow" pitchFamily="34" charset="0"/>
              </a:rPr>
              <a:t>penunjuk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terdifinisi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{F.S. : </a:t>
            </a:r>
            <a:r>
              <a:rPr lang="en-US" sz="1400" dirty="0" err="1" smtClean="0">
                <a:latin typeface="Arial Narrow" pitchFamily="34" charset="0"/>
              </a:rPr>
              <a:t>menghasilkan</a:t>
            </a:r>
            <a:r>
              <a:rPr lang="en-US" sz="1400" dirty="0" smtClean="0">
                <a:latin typeface="Arial Narrow" pitchFamily="34" charset="0"/>
              </a:rPr>
              <a:t> single linked list yang </a:t>
            </a:r>
            <a:r>
              <a:rPr lang="en-US" sz="1400" dirty="0" err="1" smtClean="0">
                <a:latin typeface="Arial Narrow" pitchFamily="34" charset="0"/>
              </a:rPr>
              <a:t>sudah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satu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simpul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di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depan</a:t>
            </a:r>
            <a:r>
              <a:rPr lang="en-US" sz="14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Kamus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: </a:t>
            </a:r>
            <a:r>
              <a:rPr lang="en-US" sz="1400" dirty="0" err="1" smtClean="0">
                <a:latin typeface="Arial Narrow" pitchFamily="34" charset="0"/>
              </a:rPr>
              <a:t>nama_pointer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Algoritma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14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elemen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1400" dirty="0" err="1" smtClean="0"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1400" dirty="0" err="1" smtClean="0">
                <a:latin typeface="Arial Narrow" pitchFamily="34" charset="0"/>
              </a:rPr>
              <a:t>↑.info</a:t>
            </a:r>
            <a:r>
              <a:rPr lang="en-US" sz="14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(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= 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  </a:t>
            </a:r>
            <a:r>
              <a:rPr lang="en-US" sz="1400" b="1" u="sng" dirty="0" smtClean="0">
                <a:latin typeface="Arial Narrow" pitchFamily="34" charset="0"/>
              </a:rPr>
              <a:t>Then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akhir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          </a:t>
            </a:r>
            <a:r>
              <a:rPr lang="en-US" sz="1400" b="1" u="sng" dirty="0" smtClean="0">
                <a:latin typeface="Arial Narrow" pitchFamily="34" charset="0"/>
              </a:rPr>
              <a:t>Else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	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400" dirty="0" err="1" smtClean="0">
                <a:latin typeface="Arial Narrow" pitchFamily="34" charset="0"/>
              </a:rPr>
              <a:t>awal</a:t>
            </a:r>
            <a:r>
              <a:rPr lang="en-US" sz="1400" dirty="0" smtClean="0">
                <a:latin typeface="Arial Narrow" pitchFamily="34" charset="0"/>
              </a:rPr>
              <a:t> ↑.next</a:t>
            </a: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u="sng" dirty="0" err="1" smtClean="0">
                <a:latin typeface="Arial Narrow" pitchFamily="34" charset="0"/>
              </a:rPr>
              <a:t>EndIf</a:t>
            </a:r>
            <a:endParaRPr lang="en-US" sz="14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dirty="0" err="1" smtClean="0">
                <a:latin typeface="Arial Narrow" pitchFamily="34" charset="0"/>
              </a:rPr>
              <a:t>dealloc</a:t>
            </a:r>
            <a:r>
              <a:rPr lang="en-US" sz="1400" dirty="0" smtClean="0">
                <a:latin typeface="Arial Narrow" pitchFamily="34" charset="0"/>
              </a:rPr>
              <a:t>(</a:t>
            </a:r>
            <a:r>
              <a:rPr lang="en-US" sz="1400" dirty="0" err="1" smtClean="0">
                <a:latin typeface="Arial Narrow" pitchFamily="34" charset="0"/>
              </a:rPr>
              <a:t>phapus</a:t>
            </a:r>
            <a:r>
              <a:rPr lang="en-US" sz="14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1400" b="1" u="sng" dirty="0" err="1" smtClean="0">
                <a:latin typeface="Arial Narrow" pitchFamily="34" charset="0"/>
              </a:rPr>
              <a:t>EndProcedure</a:t>
            </a:r>
            <a:endParaRPr lang="en-US" sz="14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 Narrow" pitchFamily="34" charset="0"/>
              </a:rPr>
              <a:t>	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492896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005064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321270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241552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3790" y="285293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95308" y="3616448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390203" y="1546398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105128" y="314096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0796" y="1508586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87376" y="1484784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392077" y="1763466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3"/>
          <p:cNvGrpSpPr/>
          <p:nvPr/>
        </p:nvGrpSpPr>
        <p:grpSpPr>
          <a:xfrm>
            <a:off x="5960525" y="2283693"/>
            <a:ext cx="1568450" cy="653653"/>
            <a:chOff x="1752600" y="3352800"/>
            <a:chExt cx="1219200" cy="534194"/>
          </a:xfrm>
        </p:grpSpPr>
        <p:sp>
          <p:nvSpPr>
            <p:cNvPr id="87" name="Rectangle 86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208175" y="2356321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24922" y="1484784"/>
            <a:ext cx="4592654" cy="1462302"/>
            <a:chOff x="624922" y="1628800"/>
            <a:chExt cx="4592654" cy="1462302"/>
          </a:xfrm>
        </p:grpSpPr>
        <p:sp>
          <p:nvSpPr>
            <p:cNvPr id="77" name="TextBox 76"/>
            <p:cNvSpPr txBox="1"/>
            <p:nvPr/>
          </p:nvSpPr>
          <p:spPr>
            <a:xfrm>
              <a:off x="624922" y="1628800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301733" y="2427709"/>
              <a:ext cx="3915843" cy="663393"/>
              <a:chOff x="3471975" y="2362200"/>
              <a:chExt cx="3614625" cy="69601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3979326" y="250033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622533" y="2728933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553618" y="2509858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566310" y="1890410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125121" y="1797839"/>
            <a:ext cx="288925" cy="49656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5900045" y="1744018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625714" y="1760027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8544" y="310052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2696" y="3513410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625318" y="1808008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383950" y="430549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48544" y="545762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8544" y="509758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409267" y="2779163"/>
            <a:ext cx="216447" cy="50582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48544" y="389261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sym typeface="Wingdings" pitchFamily="2" charset="2"/>
              </a:rPr>
              <a:t>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8544" y="4737546"/>
            <a:ext cx="501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CC"/>
                </a:solidFill>
                <a:sym typeface="Wingdings" pitchFamily="2" charset="2"/>
              </a:rPr>
              <a:t>endwhile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6584" y="3861048"/>
            <a:ext cx="365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 ≠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)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29856" y="3875336"/>
            <a:ext cx="60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do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969926" y="2574206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2275" y="2296141"/>
            <a:ext cx="490555" cy="65094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8544" y="580526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</a:rPr>
              <a:t>akhir</a:t>
            </a:r>
            <a:r>
              <a:rPr lang="en-US" sz="2800" b="1" dirty="0" err="1" smtClean="0">
                <a:solidFill>
                  <a:srgbClr val="CC00CC"/>
                </a:solidFill>
                <a:cs typeface="Times New Roman"/>
              </a:rPr>
              <a:t>↑.next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</a:rPr>
              <a:t> 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15012" y="213285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48544" y="6200025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52" grpId="0"/>
      <p:bldP spid="102" grpId="0"/>
      <p:bldP spid="74" grpId="0"/>
      <p:bldP spid="81" grpId="0"/>
      <p:bldP spid="51" grpId="0"/>
      <p:bldP spid="57" grpId="0"/>
      <p:bldP spid="104" grpId="0"/>
      <p:bldP spid="105" grpId="0"/>
      <p:bldP spid="106" grpId="0"/>
      <p:bldP spid="60" grpId="0"/>
      <p:bldP spid="62" grpId="0"/>
      <p:bldP spid="67" grpId="0"/>
      <p:bldP spid="67" grpId="1"/>
      <p:bldP spid="68" grpId="0"/>
      <p:bldP spid="70" grpId="0"/>
      <p:bldP spid="71" grpId="0" animBg="1"/>
      <p:bldP spid="7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Review </a:t>
            </a:r>
            <a:r>
              <a:rPr lang="en-US" sz="3600" b="1" dirty="0" err="1" smtClean="0"/>
              <a:t>Penghapusan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Belakang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2520" y="1500174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/di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2860629" y="3108432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3070620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3046818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325500"/>
            <a:ext cx="454025" cy="5202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845734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918355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3046818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359873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306052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322061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370042"/>
            <a:ext cx="428628" cy="48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929291"/>
            <a:ext cx="620540" cy="490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4136240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18064" y="4909520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60912" y="530428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8204" y="4912024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  <p:bldP spid="30" grpId="0" animBg="1"/>
      <p:bldP spid="31" grpId="0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8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9725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>
                <a:latin typeface="Arial Narrow" pitchFamily="34" charset="0"/>
              </a:rPr>
              <a:t>Procedure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HapusBelakangSingle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u="sng" dirty="0" smtClean="0">
                <a:latin typeface="Arial Narrow" pitchFamily="34" charset="0"/>
              </a:rPr>
              <a:t>Output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tipedata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u="sng" dirty="0" smtClean="0">
                <a:latin typeface="Arial Narrow" pitchFamily="34" charset="0"/>
              </a:rPr>
              <a:t>I/O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{I.S. : 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pointer </a:t>
            </a:r>
            <a:r>
              <a:rPr lang="en-US" sz="2000" dirty="0" err="1" smtClean="0">
                <a:latin typeface="Arial Narrow" pitchFamily="34" charset="0"/>
              </a:rPr>
              <a:t>penunjuk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terdifinisi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{F.S. : </a:t>
            </a:r>
            <a:r>
              <a:rPr lang="en-US" sz="2000" dirty="0" err="1" smtClean="0">
                <a:latin typeface="Arial Narrow" pitchFamily="34" charset="0"/>
              </a:rPr>
              <a:t>menghasilkan</a:t>
            </a:r>
            <a:r>
              <a:rPr lang="en-US" sz="2000" dirty="0" smtClean="0">
                <a:latin typeface="Arial Narrow" pitchFamily="34" charset="0"/>
              </a:rPr>
              <a:t> single linked list yang </a:t>
            </a:r>
            <a:r>
              <a:rPr lang="en-US" sz="2000" dirty="0" err="1" smtClean="0">
                <a:latin typeface="Arial Narrow" pitchFamily="34" charset="0"/>
              </a:rPr>
              <a:t>sudah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simpul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belakang</a:t>
            </a:r>
            <a:r>
              <a:rPr lang="en-US" sz="2000" dirty="0" smtClean="0">
                <a:latin typeface="Arial Narrow" pitchFamily="34" charset="0"/>
              </a:rPr>
              <a:t>}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Kamus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: </a:t>
            </a:r>
            <a:r>
              <a:rPr lang="en-US" sz="2000" dirty="0" err="1" smtClean="0">
                <a:latin typeface="Arial Narrow" pitchFamily="34" charset="0"/>
              </a:rPr>
              <a:t>nama_pointer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Algoritma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awal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elemen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000" dirty="0" err="1" smtClean="0">
                <a:latin typeface="Arial Narrow" pitchFamily="34" charset="0"/>
              </a:rPr>
              <a:t>↑.info</a:t>
            </a:r>
            <a:r>
              <a:rPr lang="en-US" sz="20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smtClean="0">
                <a:latin typeface="Arial Narrow" pitchFamily="34" charset="0"/>
              </a:rPr>
              <a:t>If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=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Then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awal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nil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4" y="228600"/>
            <a:ext cx="8832850" cy="9906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86952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  </a:t>
            </a:r>
            <a:r>
              <a:rPr lang="en-US" sz="2000" b="1" u="sng" dirty="0" smtClean="0">
                <a:latin typeface="Arial Narrow" pitchFamily="34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b="1" u="sng" dirty="0" smtClean="0">
                <a:latin typeface="Arial Narrow" pitchFamily="34" charset="0"/>
              </a:rPr>
              <a:t>while</a:t>
            </a:r>
            <a:r>
              <a:rPr lang="en-US" sz="2000" dirty="0" smtClean="0">
                <a:latin typeface="Arial Narrow" pitchFamily="34" charset="0"/>
              </a:rPr>
              <a:t> (</a:t>
            </a:r>
            <a:r>
              <a:rPr lang="en-US" sz="2000" dirty="0" err="1" smtClean="0">
                <a:latin typeface="Arial Narrow" pitchFamily="34" charset="0"/>
              </a:rPr>
              <a:t>phapus↑.next</a:t>
            </a:r>
            <a:r>
              <a:rPr lang="en-US" sz="2000" dirty="0" smtClean="0">
                <a:latin typeface="Arial Narrow" pitchFamily="34" charset="0"/>
              </a:rPr>
              <a:t> ≠ 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) </a:t>
            </a:r>
            <a:r>
              <a:rPr lang="en-US" sz="2000" u="sng" dirty="0" smtClean="0">
                <a:latin typeface="Arial Narrow" pitchFamily="34" charset="0"/>
              </a:rPr>
              <a:t>do</a:t>
            </a: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      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Arial Narrow" pitchFamily="34" charset="0"/>
                <a:sym typeface="Wingdings" pitchFamily="2" charset="2"/>
              </a:rPr>
              <a:t>endwhile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akhir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  <a:sym typeface="Wingdings"/>
              </a:rPr>
              <a:t>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	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  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phapus↑.next</a:t>
            </a:r>
            <a:endParaRPr lang="en-US" sz="2000" dirty="0" smtClean="0">
              <a:latin typeface="Arial Narrow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		</a:t>
            </a:r>
            <a:r>
              <a:rPr lang="en-US" sz="2000" dirty="0" err="1" smtClean="0">
                <a:latin typeface="Arial Narrow" pitchFamily="34" charset="0"/>
                <a:sym typeface="Wingdings" pitchFamily="2" charset="2"/>
              </a:rPr>
              <a:t>akhir↑.next</a:t>
            </a:r>
            <a:r>
              <a:rPr lang="en-US" sz="2000" dirty="0" smtClean="0">
                <a:latin typeface="Arial Narrow" pitchFamily="34" charset="0"/>
                <a:sym typeface="Wingdings" pitchFamily="2" charset="2"/>
              </a:rPr>
              <a:t>   nil</a:t>
            </a:r>
            <a:endParaRPr lang="en-US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u="sng" dirty="0" err="1" smtClean="0">
                <a:latin typeface="Arial Narrow" pitchFamily="34" charset="0"/>
              </a:rPr>
              <a:t>EndIf</a:t>
            </a:r>
            <a:endParaRPr lang="en-US" sz="20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err="1" smtClean="0">
                <a:latin typeface="Arial Narrow" pitchFamily="34" charset="0"/>
              </a:rPr>
              <a:t>dealloc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phapus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>
              <a:buNone/>
            </a:pPr>
            <a:r>
              <a:rPr lang="en-US" sz="2000" b="1" u="sng" dirty="0" err="1" smtClean="0">
                <a:latin typeface="Arial Narrow" pitchFamily="34" charset="0"/>
              </a:rPr>
              <a:t>EndProcedure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81458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653136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856926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297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4502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1832526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1134" y="153252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2094136"/>
            <a:ext cx="247645" cy="5765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54925" y="1556792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rot="5400000">
            <a:off x="2901729" y="2352815"/>
            <a:ext cx="620578" cy="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680694" y="3697890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44488" y="1618677"/>
            <a:ext cx="9399588" cy="1738315"/>
            <a:chOff x="309530" y="1618212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670727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61821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670727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16"/>
            <p:cNvSpPr txBox="1"/>
            <p:nvPr/>
          </p:nvSpPr>
          <p:spPr>
            <a:xfrm>
              <a:off x="7562818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832526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12491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670727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01209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412436"/>
              <a:ext cx="548350" cy="6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3973513" y="300310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3054319" y="2079848"/>
            <a:ext cx="255607" cy="595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152220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148478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1761088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/>
          <p:nvPr/>
        </p:nvCxnSpPr>
        <p:spPr>
          <a:xfrm rot="10800000" flipV="1">
            <a:off x="5453066" y="2008410"/>
            <a:ext cx="100034" cy="667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94740" y="4116218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smtClean="0">
                <a:solidFill>
                  <a:srgbClr val="006600"/>
                </a:solidFill>
              </a:rPr>
              <a:t>phapus↑.info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227793" y="1818402"/>
            <a:ext cx="1327133" cy="856566"/>
          </a:xfrm>
          <a:prstGeom prst="bentConnector3">
            <a:avLst>
              <a:gd name="adj1" fmla="val 10000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368926" y="3126680"/>
            <a:ext cx="144459" cy="727766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4502450" y="3296542"/>
            <a:ext cx="405803" cy="172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705351" y="3499599"/>
            <a:ext cx="2228850" cy="1409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732082" y="3296620"/>
            <a:ext cx="405098" cy="86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934201" y="3093796"/>
            <a:ext cx="412750" cy="140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127501" y="3098910"/>
            <a:ext cx="577850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3968" y="27672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87752" y="454166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50916" y="250030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4002608" y="4994012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84" grpId="0"/>
      <p:bldP spid="90" grpId="0"/>
      <p:bldP spid="99" grpId="0"/>
      <p:bldP spid="99" grpId="1"/>
      <p:bldP spid="100" grpId="0"/>
      <p:bldP spid="101" grpId="0"/>
      <p:bldP spid="86" grpId="0"/>
      <p:bldP spid="37" grpId="0"/>
      <p:bldP spid="102" grpId="0"/>
      <p:bldP spid="104" grpId="0" animBg="1"/>
      <p:bldP spid="10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344488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82500" lnSpcReduction="10000"/>
          </a:bodyPr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Review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74800" y="3082680"/>
            <a:ext cx="9328150" cy="1702481"/>
            <a:chOff x="412751" y="4150386"/>
            <a:chExt cx="9328150" cy="1702481"/>
          </a:xfrm>
        </p:grpSpPr>
        <p:grpSp>
          <p:nvGrpSpPr>
            <p:cNvPr id="67" name="Group 3"/>
            <p:cNvGrpSpPr/>
            <p:nvPr/>
          </p:nvGrpSpPr>
          <p:grpSpPr>
            <a:xfrm>
              <a:off x="7346951" y="5244163"/>
              <a:ext cx="1568450" cy="608704"/>
              <a:chOff x="1752600" y="3352800"/>
              <a:chExt cx="1219200" cy="5341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484189" y="4150386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241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4944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16"/>
            <p:cNvSpPr txBox="1"/>
            <p:nvPr/>
          </p:nvSpPr>
          <p:spPr>
            <a:xfrm>
              <a:off x="759460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543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5" name="TextBox 9"/>
            <p:cNvSpPr txBox="1"/>
            <p:nvPr/>
          </p:nvSpPr>
          <p:spPr>
            <a:xfrm>
              <a:off x="8585201" y="4500191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6" name="Shape 65"/>
            <p:cNvCxnSpPr>
              <a:endCxn id="93" idx="0"/>
            </p:cNvCxnSpPr>
            <p:nvPr/>
          </p:nvCxnSpPr>
          <p:spPr>
            <a:xfrm rot="10800000" flipV="1">
              <a:off x="8131176" y="4759710"/>
              <a:ext cx="454025" cy="4844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4127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1830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429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17335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 rot="5400000">
            <a:off x="4664499" y="4817336"/>
            <a:ext cx="405803" cy="17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67400" y="5020393"/>
            <a:ext cx="2228850" cy="14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6894131" y="4817414"/>
            <a:ext cx="405098" cy="8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096250" y="4614590"/>
            <a:ext cx="41275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89550" y="4619704"/>
            <a:ext cx="57785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207000" y="4457288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197600" y="4186753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573096" y="3429000"/>
            <a:ext cx="6983414" cy="1352676"/>
            <a:chOff x="577850" y="4564623"/>
            <a:chExt cx="6983414" cy="135267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7850" y="4564623"/>
              <a:ext cx="6983414" cy="1352676"/>
              <a:chOff x="412751" y="4500191"/>
              <a:chExt cx="6983414" cy="1352676"/>
            </a:xfrm>
          </p:grpSpPr>
          <p:cxnSp>
            <p:nvCxnSpPr>
              <p:cNvPr id="110" name="Shape 109"/>
              <p:cNvCxnSpPr/>
              <p:nvPr/>
            </p:nvCxnSpPr>
            <p:spPr>
              <a:xfrm rot="10800000" flipV="1">
                <a:off x="1238251" y="4792760"/>
                <a:ext cx="6191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1" name="Group 3"/>
              <p:cNvGrpSpPr/>
              <p:nvPr/>
            </p:nvGrpSpPr>
            <p:grpSpPr>
              <a:xfrm>
                <a:off x="5059407" y="5244163"/>
                <a:ext cx="1568450" cy="608704"/>
                <a:chOff x="-25571" y="3352800"/>
                <a:chExt cx="1219200" cy="534194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-25571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501472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>
                  <a:off x="691972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TextBox 111"/>
              <p:cNvSpPr txBox="1"/>
              <p:nvPr/>
            </p:nvSpPr>
            <p:spPr>
              <a:xfrm>
                <a:off x="1816101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7241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TextBox 16"/>
              <p:cNvSpPr txBox="1"/>
              <p:nvPr/>
            </p:nvSpPr>
            <p:spPr>
              <a:xfrm>
                <a:off x="5249865" y="5311797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0543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7" name="TextBox 9"/>
              <p:cNvSpPr txBox="1"/>
              <p:nvPr/>
            </p:nvSpPr>
            <p:spPr>
              <a:xfrm>
                <a:off x="6240465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118" name="Shape 117"/>
              <p:cNvCxnSpPr>
                <a:endCxn id="123" idx="0"/>
              </p:cNvCxnSpPr>
              <p:nvPr/>
            </p:nvCxnSpPr>
            <p:spPr>
              <a:xfrm rot="10800000" flipV="1">
                <a:off x="5843632" y="4759710"/>
                <a:ext cx="4540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4127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30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33551" y="5514698"/>
                <a:ext cx="990600" cy="1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Arrow Connector 130"/>
            <p:cNvCxnSpPr/>
            <p:nvPr/>
          </p:nvCxnSpPr>
          <p:spPr>
            <a:xfrm>
              <a:off x="4210050" y="5579130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074998" y="2895800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07499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58" name="Straight Arrow Connector 57"/>
          <p:cNvCxnSpPr>
            <a:stCxn id="68" idx="2"/>
          </p:cNvCxnSpPr>
          <p:nvPr/>
        </p:nvCxnSpPr>
        <p:spPr>
          <a:xfrm rot="5400000">
            <a:off x="944648" y="3874810"/>
            <a:ext cx="552534" cy="6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51" idx="1"/>
          </p:cNvCxnSpPr>
          <p:nvPr/>
        </p:nvCxnSpPr>
        <p:spPr>
          <a:xfrm rot="10800000" flipV="1">
            <a:off x="1574934" y="3166273"/>
            <a:ext cx="500065" cy="9982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51" idx="3"/>
          </p:cNvCxnSpPr>
          <p:nvPr/>
        </p:nvCxnSpPr>
        <p:spPr>
          <a:xfrm>
            <a:off x="3360882" y="3166273"/>
            <a:ext cx="433369" cy="10101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074998" y="2526310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36127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361278" y="2878662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5932650" y="3262401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935048" y="3097536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577858" y="3368009"/>
            <a:ext cx="357190" cy="801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  <a:endCxn id="87" idx="0"/>
          </p:cNvCxnSpPr>
          <p:nvPr/>
        </p:nvCxnSpPr>
        <p:spPr>
          <a:xfrm>
            <a:off x="3006618" y="3368009"/>
            <a:ext cx="663807" cy="8084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00472" y="1467941"/>
            <a:ext cx="9577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9" name="Rectangle 68"/>
          <p:cNvSpPr/>
          <p:nvPr/>
        </p:nvSpPr>
        <p:spPr>
          <a:xfrm>
            <a:off x="617664" y="5185768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560512" y="55805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27804" y="5188272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73" grpId="0"/>
      <p:bldP spid="73" grpId="1"/>
      <p:bldP spid="74" grpId="0"/>
      <p:bldP spid="74" grpId="1"/>
      <p:bldP spid="76" grpId="0"/>
      <p:bldP spid="76" grpId="1"/>
      <p:bldP spid="78" grpId="0"/>
      <p:bldP spid="78" grpId="1"/>
      <p:bldP spid="63" grpId="0"/>
      <p:bldP spid="69" grpId="0" animBg="1"/>
      <p:bldP spid="71" grpId="0"/>
      <p:bldP spid="7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subrutin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16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i="1" dirty="0" smtClean="0"/>
              <a:t>Linked List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 smtClean="0"/>
              <a:t>Single Linked List</a:t>
            </a:r>
          </a:p>
          <a:p>
            <a:pPr lvl="0"/>
            <a:r>
              <a:rPr lang="en-US" sz="4400" i="1" dirty="0" smtClean="0"/>
              <a:t>Double Linked List</a:t>
            </a:r>
          </a:p>
          <a:p>
            <a:pPr lvl="0"/>
            <a:r>
              <a:rPr lang="en-US" sz="4400" i="1" dirty="0" smtClean="0"/>
              <a:t>Circular Linked List</a:t>
            </a:r>
            <a:endParaRPr lang="en-US" sz="4400" i="1" dirty="0"/>
          </a:p>
        </p:txBody>
      </p:sp>
      <p:sp>
        <p:nvSpPr>
          <p:cNvPr id="3" name="Right Brace 2"/>
          <p:cNvSpPr/>
          <p:nvPr/>
        </p:nvSpPr>
        <p:spPr>
          <a:xfrm>
            <a:off x="5241032" y="1916832"/>
            <a:ext cx="73151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2544" y="2095117"/>
            <a:ext cx="3444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Linear Linked List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link / pointer 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</a:t>
            </a:r>
            <a:r>
              <a:rPr lang="en-US" sz="2400" dirty="0" err="1" smtClean="0"/>
              <a:t>Sambungan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600200"/>
            <a:ext cx="5616624" cy="4495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NamaPointer</a:t>
            </a:r>
            <a:r>
              <a:rPr lang="en-US" sz="2800" dirty="0" smtClean="0"/>
              <a:t> = ↑</a:t>
            </a:r>
            <a:r>
              <a:rPr lang="en-US" sz="2800" dirty="0" err="1" smtClean="0"/>
              <a:t>Simpul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pt-BR" sz="2800" dirty="0" smtClean="0"/>
              <a:t>Simpul  = </a:t>
            </a:r>
            <a:r>
              <a:rPr lang="pt-BR" sz="2800" b="1" u="sng" dirty="0" smtClean="0"/>
              <a:t>Record</a:t>
            </a:r>
            <a:endParaRPr lang="en-US" sz="2800" b="1" dirty="0" smtClean="0"/>
          </a:p>
          <a:p>
            <a:pPr>
              <a:buNone/>
            </a:pPr>
            <a:r>
              <a:rPr lang="pt-BR" sz="2800" dirty="0" smtClean="0"/>
              <a:t>      MedanData  : tipedata,</a:t>
            </a:r>
            <a:endParaRPr lang="en-US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/>
              <a:t> </a:t>
            </a:r>
            <a:r>
              <a:rPr lang="pt-BR" sz="2800" dirty="0" smtClean="0"/>
              <a:t>  </a:t>
            </a:r>
            <a:r>
              <a:rPr lang="en-US" sz="2800" dirty="0" err="1" smtClean="0"/>
              <a:t>MedanSambungan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NamaVarPointer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9104" y="1600200"/>
            <a:ext cx="3816424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	Point  =  ↑Data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	Data  = </a:t>
            </a:r>
            <a:r>
              <a:rPr lang="en-US" sz="2800" b="1" u="sng" dirty="0" smtClean="0"/>
              <a:t>Record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Info   : </a:t>
            </a:r>
            <a:r>
              <a:rPr lang="en-US" sz="2800" b="1" u="sng" dirty="0" smtClean="0"/>
              <a:t>char</a:t>
            </a:r>
            <a:r>
              <a:rPr lang="en-US" sz="2800" dirty="0" smtClean="0"/>
              <a:t> ,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Next  : Point 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 defTabSz="914400">
              <a:buFont typeface="Wingdings"/>
              <a:buNone/>
            </a:pPr>
            <a:endParaRPr lang="en-US" sz="2800" dirty="0" smtClean="0"/>
          </a:p>
          <a:p>
            <a:pPr defTabSz="914400">
              <a:buFont typeface="Wingdings"/>
              <a:buNone/>
            </a:pPr>
            <a:r>
              <a:rPr lang="en-US" sz="2800" dirty="0" err="1" smtClean="0"/>
              <a:t>awal</a:t>
            </a:r>
            <a:r>
              <a:rPr lang="en-US" sz="2800" dirty="0" smtClean="0"/>
              <a:t>, </a:t>
            </a:r>
            <a:r>
              <a:rPr lang="en-US" sz="2800" dirty="0" err="1" smtClean="0"/>
              <a:t>akhir</a:t>
            </a:r>
            <a:r>
              <a:rPr lang="en-US" sz="2800" dirty="0" smtClean="0"/>
              <a:t> : Point</a:t>
            </a:r>
          </a:p>
          <a:p>
            <a:pPr defTabSz="914400">
              <a:buFont typeface="Wingdings"/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 smtClean="0"/>
              <a:t>create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i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 smtClean="0"/>
              <a:t>destroy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/>
              <a:t>d</a:t>
            </a:r>
            <a:r>
              <a:rPr lang="en-US" dirty="0" err="1" smtClean="0"/>
              <a:t>epan</a:t>
            </a:r>
            <a:r>
              <a:rPr lang="en-US" dirty="0" smtClean="0"/>
              <a:t>/di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755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2610</TotalTime>
  <Words>1459</Words>
  <Application>Microsoft Office PowerPoint</Application>
  <PresentationFormat>A4 Paper (210x297 mm)</PresentationFormat>
  <Paragraphs>449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Operasi – operasi Single Linked List</vt:lpstr>
      <vt:lpstr>Penciptaan</vt:lpstr>
      <vt:lpstr>Penyisipan</vt:lpstr>
      <vt:lpstr>Penyisipan di Depan</vt:lpstr>
      <vt:lpstr>Penyisipan di Depan (lanjutan)</vt:lpstr>
      <vt:lpstr>Penyisipan di Depan (lanjutan)</vt:lpstr>
      <vt:lpstr>Review Penyisipan di Depan (lanjutan)</vt:lpstr>
      <vt:lpstr>Algoritma Penyisipan di Depan</vt:lpstr>
      <vt:lpstr>Penyisipan di Belakang</vt:lpstr>
      <vt:lpstr>Penyisipan di Belakang (lanjutan)</vt:lpstr>
      <vt:lpstr>Review Penyisipan di Belakang (lanjutan)</vt:lpstr>
      <vt:lpstr>Algoritma Penyisipan di Belakang</vt:lpstr>
      <vt:lpstr>Penyisipan di Tengah</vt:lpstr>
      <vt:lpstr>Penyisipan di Tengah (lanjutan)</vt:lpstr>
      <vt:lpstr>Penyisipan di Tengah (lanjutan)</vt:lpstr>
      <vt:lpstr>Review Penyisipan di Tengah (lanjutan)</vt:lpstr>
      <vt:lpstr>Algoritma Penyisipan di Tengah</vt:lpstr>
      <vt:lpstr>Algoritma Penyisipan di Tengah (lanjutan)</vt:lpstr>
      <vt:lpstr>Algoritma Penyisipan di Tengah (lanjutan)</vt:lpstr>
      <vt:lpstr>Penghapusan</vt:lpstr>
      <vt:lpstr>Penghapusan di Depan</vt:lpstr>
      <vt:lpstr>Penghapusan di Depan (lanjutan)</vt:lpstr>
      <vt:lpstr>Review Penghapusan di Depan (lanjutan)</vt:lpstr>
      <vt:lpstr>Algoritma Penghapusan di Depan</vt:lpstr>
      <vt:lpstr>Penghapusan di Belakang</vt:lpstr>
      <vt:lpstr>Penghapusan di Belakang (lanjutan)</vt:lpstr>
      <vt:lpstr>Review Penghapusan di Belakang (lanjutan)</vt:lpstr>
      <vt:lpstr>Algoritma Penghapusan di Belakang</vt:lpstr>
      <vt:lpstr>Algoritma Penghapusan di Belakang (lanjutan)</vt:lpstr>
      <vt:lpstr>Penghapusan di Tengah</vt:lpstr>
      <vt:lpstr>Penghapusan di Tengah (lanjutan)</vt:lpstr>
      <vt:lpstr>PowerPoint Presentation</vt:lpstr>
      <vt:lpstr>Latihan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628</cp:revision>
  <dcterms:created xsi:type="dcterms:W3CDTF">2010-02-18T01:05:10Z</dcterms:created>
  <dcterms:modified xsi:type="dcterms:W3CDTF">2014-03-18T01:15:20Z</dcterms:modified>
</cp:coreProperties>
</file>