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6" r:id="rId3"/>
    <p:sldId id="259" r:id="rId4"/>
    <p:sldId id="257" r:id="rId5"/>
    <p:sldId id="300" r:id="rId6"/>
    <p:sldId id="293" r:id="rId7"/>
    <p:sldId id="294" r:id="rId8"/>
    <p:sldId id="295" r:id="rId9"/>
    <p:sldId id="296" r:id="rId10"/>
    <p:sldId id="297" r:id="rId11"/>
    <p:sldId id="298" r:id="rId12"/>
    <p:sldId id="299" r:id="rId13"/>
    <p:sldId id="258" r:id="rId14"/>
    <p:sldId id="291" r:id="rId15"/>
    <p:sldId id="268" r:id="rId16"/>
    <p:sldId id="269" r:id="rId17"/>
    <p:sldId id="260" r:id="rId18"/>
    <p:sldId id="261" r:id="rId19"/>
    <p:sldId id="262" r:id="rId20"/>
    <p:sldId id="263" r:id="rId21"/>
    <p:sldId id="270" r:id="rId22"/>
    <p:sldId id="271" r:id="rId23"/>
    <p:sldId id="272" r:id="rId24"/>
    <p:sldId id="275" r:id="rId25"/>
    <p:sldId id="276" r:id="rId26"/>
    <p:sldId id="277" r:id="rId27"/>
    <p:sldId id="278" r:id="rId28"/>
    <p:sldId id="279" r:id="rId29"/>
    <p:sldId id="280" r:id="rId30"/>
    <p:sldId id="285" r:id="rId31"/>
    <p:sldId id="286" r:id="rId32"/>
    <p:sldId id="287" r:id="rId33"/>
    <p:sldId id="288"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8BD59CD-D483-4094-B731-59EFC6BF4E3F}" type="datetimeFigureOut">
              <a:rPr lang="en-US" smtClean="0"/>
              <a:pPr/>
              <a:t>3/17/2014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0D9A587-0B71-44CB-9FB4-0AE2B46F728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BD59CD-D483-4094-B731-59EFC6BF4E3F}"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D9A587-0B71-44CB-9FB4-0AE2B46F728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0D9A587-0B71-44CB-9FB4-0AE2B46F728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BD59CD-D483-4094-B731-59EFC6BF4E3F}"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8BD59CD-D483-4094-B731-59EFC6BF4E3F}"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0D9A587-0B71-44CB-9FB4-0AE2B46F728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8BD59CD-D483-4094-B731-59EFC6BF4E3F}" type="datetimeFigureOut">
              <a:rPr lang="en-US" smtClean="0"/>
              <a:pPr/>
              <a:t>3/17/2014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0D9A587-0B71-44CB-9FB4-0AE2B46F728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8BD59CD-D483-4094-B731-59EFC6BF4E3F}"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D9A587-0B71-44CB-9FB4-0AE2B46F728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8BD59CD-D483-4094-B731-59EFC6BF4E3F}" type="datetimeFigureOut">
              <a:rPr lang="en-US" smtClean="0"/>
              <a:pPr/>
              <a:t>3/17/2014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0D9A587-0B71-44CB-9FB4-0AE2B46F728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BD59CD-D483-4094-B731-59EFC6BF4E3F}" type="datetimeFigureOut">
              <a:rPr lang="en-US" smtClean="0"/>
              <a:pPr/>
              <a:t>3/17/2014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0D9A587-0B71-44CB-9FB4-0AE2B46F72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8BD59CD-D483-4094-B731-59EFC6BF4E3F}" type="datetimeFigureOut">
              <a:rPr lang="en-US" smtClean="0"/>
              <a:pPr/>
              <a:t>3/17/2014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0D9A587-0B71-44CB-9FB4-0AE2B46F72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0D9A587-0B71-44CB-9FB4-0AE2B46F728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8BD59CD-D483-4094-B731-59EFC6BF4E3F}" type="datetimeFigureOut">
              <a:rPr lang="en-US" smtClean="0"/>
              <a:pPr/>
              <a:t>3/17/2014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0D9A587-0B71-44CB-9FB4-0AE2B46F728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8BD59CD-D483-4094-B731-59EFC6BF4E3F}" type="datetimeFigureOut">
              <a:rPr lang="en-US" smtClean="0"/>
              <a:pPr/>
              <a:t>3/17/2014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8BD59CD-D483-4094-B731-59EFC6BF4E3F}" type="datetimeFigureOut">
              <a:rPr lang="en-US" smtClean="0"/>
              <a:pPr/>
              <a:t>3/17/2014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0D9A587-0B71-44CB-9FB4-0AE2B46F728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mazon.com/Auditors-Guide-Information-Systems-Auditing/dp/0470009896/ref=sr_1_fkmr2_1?ie=UTF8&amp;qid=1360564119&amp;sr=8-1-fkmr2&amp;keywords=Auditor's+Guide+to+Information+Systems+Auditing++Oleh+Richard+E.+Cascari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a:p>
            <a:r>
              <a:rPr lang="en-US" dirty="0" smtClean="0"/>
              <a:t>INFORMATION SYSTEM AUDIT</a:t>
            </a:r>
            <a:endParaRPr lang="en-US" dirty="0"/>
          </a:p>
        </p:txBody>
      </p:sp>
      <p:sp>
        <p:nvSpPr>
          <p:cNvPr id="2" name="Title 1"/>
          <p:cNvSpPr>
            <a:spLocks noGrp="1"/>
          </p:cNvSpPr>
          <p:nvPr>
            <p:ph type="ctrTitle"/>
          </p:nvPr>
        </p:nvSpPr>
        <p:spPr/>
        <p:txBody>
          <a:bodyPr/>
          <a:lstStyle/>
          <a:p>
            <a:r>
              <a:rPr lang="en-US" dirty="0" smtClean="0"/>
              <a:t>Introduction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Rectangle 3" descr="Rectangle: Click to edit Master text styles&#10;Second level&#10;Third level&#10;Fourth level&#10;Fifth level"/>
          <p:cNvSpPr>
            <a:spLocks noGrp="1" noChangeArrowheads="1"/>
          </p:cNvSpPr>
          <p:nvPr>
            <p:ph idx="1"/>
          </p:nvPr>
        </p:nvSpPr>
        <p:spPr/>
        <p:txBody>
          <a:bodyPr/>
          <a:lstStyle/>
          <a:p>
            <a:r>
              <a:rPr lang="en-US" dirty="0"/>
              <a:t>Motivated by recognition of software development as fluid, unpredictable, and dynamic</a:t>
            </a:r>
          </a:p>
          <a:p>
            <a:r>
              <a:rPr lang="en-US" dirty="0"/>
              <a:t>Three key principles</a:t>
            </a:r>
          </a:p>
          <a:p>
            <a:pPr lvl="1"/>
            <a:r>
              <a:rPr lang="en-US" dirty="0"/>
              <a:t>Adaptive rather than predictive</a:t>
            </a:r>
          </a:p>
          <a:p>
            <a:pPr lvl="1"/>
            <a:r>
              <a:rPr lang="en-US" dirty="0"/>
              <a:t>Emphasize people rather than roles</a:t>
            </a:r>
          </a:p>
          <a:p>
            <a:pPr lvl="1"/>
            <a:r>
              <a:rPr lang="en-US" dirty="0"/>
              <a:t>Self-adaptive processes</a:t>
            </a:r>
          </a:p>
        </p:txBody>
      </p:sp>
      <p:sp>
        <p:nvSpPr>
          <p:cNvPr id="203778" name="Rectangle 2"/>
          <p:cNvSpPr>
            <a:spLocks noGrp="1" noChangeArrowheads="1"/>
          </p:cNvSpPr>
          <p:nvPr>
            <p:ph type="title"/>
          </p:nvPr>
        </p:nvSpPr>
        <p:spPr>
          <a:xfrm>
            <a:off x="533400" y="34636"/>
            <a:ext cx="8077200" cy="1143000"/>
          </a:xfrm>
        </p:spPr>
        <p:txBody>
          <a:bodyPr/>
          <a:lstStyle/>
          <a:p>
            <a:r>
              <a:rPr lang="en-US" dirty="0"/>
              <a:t>Agile Methodologies</a:t>
            </a:r>
          </a:p>
        </p:txBody>
      </p:sp>
    </p:spTree>
    <p:extLst>
      <p:ext uri="{BB962C8B-B14F-4D97-AF65-F5344CB8AC3E}">
        <p14:creationId xmlns:p14="http://schemas.microsoft.com/office/powerpoint/2010/main" val="2468222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7" name="Rectangle 3" descr="Rectangle: Click to edit Master text styles&#10;Second level&#10;Third level&#10;Fourth level&#10;Fifth level"/>
          <p:cNvSpPr>
            <a:spLocks noGrp="1" noChangeArrowheads="1"/>
          </p:cNvSpPr>
          <p:nvPr>
            <p:ph idx="1"/>
          </p:nvPr>
        </p:nvSpPr>
        <p:spPr/>
        <p:txBody>
          <a:bodyPr/>
          <a:lstStyle/>
          <a:p>
            <a:pPr>
              <a:lnSpc>
                <a:spcPct val="90000"/>
              </a:lnSpc>
            </a:pPr>
            <a:r>
              <a:rPr lang="en-US"/>
              <a:t>Short, incremental development cycles</a:t>
            </a:r>
          </a:p>
          <a:p>
            <a:pPr>
              <a:lnSpc>
                <a:spcPct val="90000"/>
              </a:lnSpc>
            </a:pPr>
            <a:r>
              <a:rPr lang="en-US"/>
              <a:t>Automated tests</a:t>
            </a:r>
          </a:p>
          <a:p>
            <a:pPr>
              <a:lnSpc>
                <a:spcPct val="90000"/>
              </a:lnSpc>
            </a:pPr>
            <a:r>
              <a:rPr lang="en-US"/>
              <a:t>Two-person programming teams</a:t>
            </a:r>
          </a:p>
          <a:p>
            <a:pPr>
              <a:lnSpc>
                <a:spcPct val="90000"/>
              </a:lnSpc>
            </a:pPr>
            <a:r>
              <a:rPr lang="en-US"/>
              <a:t>Coding and testing operate together</a:t>
            </a:r>
          </a:p>
          <a:p>
            <a:pPr>
              <a:lnSpc>
                <a:spcPct val="90000"/>
              </a:lnSpc>
            </a:pPr>
            <a:r>
              <a:rPr lang="en-US"/>
              <a:t>Advantages:</a:t>
            </a:r>
          </a:p>
          <a:p>
            <a:pPr lvl="1">
              <a:lnSpc>
                <a:spcPct val="90000"/>
              </a:lnSpc>
            </a:pPr>
            <a:r>
              <a:rPr lang="en-US"/>
              <a:t>Communication between developers</a:t>
            </a:r>
          </a:p>
          <a:p>
            <a:pPr lvl="1">
              <a:lnSpc>
                <a:spcPct val="90000"/>
              </a:lnSpc>
            </a:pPr>
            <a:r>
              <a:rPr lang="en-US"/>
              <a:t>High level of productivity</a:t>
            </a:r>
          </a:p>
          <a:p>
            <a:pPr lvl="1">
              <a:lnSpc>
                <a:spcPct val="90000"/>
              </a:lnSpc>
            </a:pPr>
            <a:r>
              <a:rPr lang="en-US"/>
              <a:t>High-quality code</a:t>
            </a:r>
          </a:p>
        </p:txBody>
      </p:sp>
      <p:sp>
        <p:nvSpPr>
          <p:cNvPr id="200706" name="Rectangle 2"/>
          <p:cNvSpPr>
            <a:spLocks noGrp="1" noChangeArrowheads="1"/>
          </p:cNvSpPr>
          <p:nvPr>
            <p:ph type="title"/>
          </p:nvPr>
        </p:nvSpPr>
        <p:spPr/>
        <p:txBody>
          <a:bodyPr>
            <a:normAutofit/>
          </a:bodyPr>
          <a:lstStyle/>
          <a:p>
            <a:r>
              <a:rPr lang="en-US"/>
              <a:t>eXtreme Programming</a:t>
            </a:r>
          </a:p>
        </p:txBody>
      </p:sp>
    </p:spTree>
    <p:extLst>
      <p:ext uri="{BB962C8B-B14F-4D97-AF65-F5344CB8AC3E}">
        <p14:creationId xmlns:p14="http://schemas.microsoft.com/office/powerpoint/2010/main" val="730795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1" name="Rectangle 3" descr="Rectangle: Click to edit Master text styles&#10;Second level&#10;Third level&#10;Fourth level&#10;Fifth level"/>
          <p:cNvSpPr>
            <a:spLocks noGrp="1" noChangeArrowheads="1"/>
          </p:cNvSpPr>
          <p:nvPr>
            <p:ph idx="1"/>
          </p:nvPr>
        </p:nvSpPr>
        <p:spPr/>
        <p:txBody>
          <a:bodyPr>
            <a:normAutofit/>
          </a:bodyPr>
          <a:lstStyle/>
          <a:p>
            <a:pPr>
              <a:lnSpc>
                <a:spcPct val="90000"/>
              </a:lnSpc>
            </a:pPr>
            <a:r>
              <a:rPr lang="en-US" sz="2800"/>
              <a:t>Based on objects rather than data or processes</a:t>
            </a:r>
          </a:p>
          <a:p>
            <a:pPr>
              <a:lnSpc>
                <a:spcPct val="90000"/>
              </a:lnSpc>
            </a:pPr>
            <a:r>
              <a:rPr lang="en-US" sz="2800"/>
              <a:t>Object: a structure encapsulating attributes and behaviors of a real-world entity</a:t>
            </a:r>
          </a:p>
          <a:p>
            <a:pPr>
              <a:lnSpc>
                <a:spcPct val="90000"/>
              </a:lnSpc>
            </a:pPr>
            <a:r>
              <a:rPr lang="en-US" sz="2800"/>
              <a:t>Object class: a logical grouping of objects sharing the same attributes and behaviors</a:t>
            </a:r>
          </a:p>
          <a:p>
            <a:pPr>
              <a:lnSpc>
                <a:spcPct val="90000"/>
              </a:lnSpc>
            </a:pPr>
            <a:r>
              <a:rPr lang="en-US" sz="2800"/>
              <a:t>Inheritance: hierarchical arrangement of classes enable subclasses to inherit properties of superclasses</a:t>
            </a:r>
          </a:p>
          <a:p>
            <a:pPr>
              <a:lnSpc>
                <a:spcPct val="90000"/>
              </a:lnSpc>
            </a:pPr>
            <a:endParaRPr lang="en-US" sz="2800"/>
          </a:p>
        </p:txBody>
      </p:sp>
      <p:sp>
        <p:nvSpPr>
          <p:cNvPr id="201730" name="Rectangle 2"/>
          <p:cNvSpPr>
            <a:spLocks noGrp="1" noChangeArrowheads="1"/>
          </p:cNvSpPr>
          <p:nvPr>
            <p:ph type="title"/>
          </p:nvPr>
        </p:nvSpPr>
        <p:spPr/>
        <p:txBody>
          <a:bodyPr>
            <a:normAutofit/>
          </a:bodyPr>
          <a:lstStyle/>
          <a:p>
            <a:r>
              <a:rPr lang="en-US" sz="4000"/>
              <a:t>Object-Oriented Analysis and Design</a:t>
            </a:r>
          </a:p>
        </p:txBody>
      </p:sp>
    </p:spTree>
    <p:extLst>
      <p:ext uri="{BB962C8B-B14F-4D97-AF65-F5344CB8AC3E}">
        <p14:creationId xmlns:p14="http://schemas.microsoft.com/office/powerpoint/2010/main" val="2514275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a:t>
            </a:r>
            <a:endParaRPr lang="en-US" dirty="0"/>
          </a:p>
        </p:txBody>
      </p:sp>
      <p:sp>
        <p:nvSpPr>
          <p:cNvPr id="3" name="Content Placeholder 2"/>
          <p:cNvSpPr>
            <a:spLocks noGrp="1"/>
          </p:cNvSpPr>
          <p:nvPr>
            <p:ph sz="quarter" idx="1"/>
          </p:nvPr>
        </p:nvSpPr>
        <p:spPr/>
        <p:txBody>
          <a:bodyPr/>
          <a:lstStyle/>
          <a:p>
            <a:pPr marL="0" indent="0" algn="just">
              <a:buNone/>
            </a:pPr>
            <a:r>
              <a:rPr lang="en-US" dirty="0" smtClean="0"/>
              <a:t>Audit : </a:t>
            </a:r>
            <a:r>
              <a:rPr lang="en-US" dirty="0"/>
              <a:t>a planned and documented activity performed by qualified personnel to determine by investigation, examination, or evaluation of objective evidence, the adequacy and compliance with established procedures, or applicable documents, and the effectiveness of implementation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Wingdings" pitchFamily="2" charset="2"/>
              </a:rPr>
              <a:t>Information Systems Auditing</a:t>
            </a:r>
            <a:endParaRPr lang="en-US" dirty="0"/>
          </a:p>
        </p:txBody>
      </p:sp>
      <p:sp>
        <p:nvSpPr>
          <p:cNvPr id="3" name="Content Placeholder 2"/>
          <p:cNvSpPr>
            <a:spLocks noGrp="1"/>
          </p:cNvSpPr>
          <p:nvPr>
            <p:ph sz="quarter" idx="1"/>
          </p:nvPr>
        </p:nvSpPr>
        <p:spPr/>
        <p:txBody>
          <a:bodyPr/>
          <a:lstStyle/>
          <a:p>
            <a:pPr marL="0" indent="0" algn="just">
              <a:buNone/>
            </a:pPr>
            <a:r>
              <a:rPr lang="en-US" dirty="0">
                <a:sym typeface="Wingdings" pitchFamily="2" charset="2"/>
              </a:rPr>
              <a:t>Information Systems Auditing   is the process of collecting and evaluating evidence to determine whether a computer system safeguards assets, maintains data integrity, allows organizational goals to be achieved effectively, and users resources efficiently </a:t>
            </a:r>
            <a:r>
              <a:rPr lang="en-US" dirty="0"/>
              <a:t>(Weber, 2000)</a:t>
            </a:r>
          </a:p>
          <a:p>
            <a:pPr marL="0" indent="0">
              <a:buNone/>
            </a:pPr>
            <a:endParaRPr lang="en-US" dirty="0"/>
          </a:p>
        </p:txBody>
      </p:sp>
    </p:spTree>
    <p:extLst>
      <p:ext uri="{BB962C8B-B14F-4D97-AF65-F5344CB8AC3E}">
        <p14:creationId xmlns:p14="http://schemas.microsoft.com/office/powerpoint/2010/main" val="507219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Function</a:t>
            </a:r>
            <a:endParaRPr lang="en-US" dirty="0"/>
          </a:p>
        </p:txBody>
      </p:sp>
      <p:sp>
        <p:nvSpPr>
          <p:cNvPr id="3" name="Content Placeholder 2"/>
          <p:cNvSpPr>
            <a:spLocks noGrp="1"/>
          </p:cNvSpPr>
          <p:nvPr>
            <p:ph sz="quarter" idx="1"/>
          </p:nvPr>
        </p:nvSpPr>
        <p:spPr/>
        <p:txBody>
          <a:bodyPr/>
          <a:lstStyle/>
          <a:p>
            <a:r>
              <a:rPr lang="en-US" dirty="0" smtClean="0"/>
              <a:t>Go Public Corporate</a:t>
            </a:r>
            <a:endParaRPr lang="en-US" dirty="0" smtClean="0"/>
          </a:p>
          <a:p>
            <a:pPr lvl="1"/>
            <a:r>
              <a:rPr lang="en-US" dirty="0" smtClean="0"/>
              <a:t>Go public </a:t>
            </a:r>
            <a:r>
              <a:rPr lang="en-US" dirty="0" smtClean="0">
                <a:sym typeface="Wingdings" charset="2"/>
              </a:rPr>
              <a:t> Good corporate governance?</a:t>
            </a:r>
          </a:p>
          <a:p>
            <a:pPr lvl="1"/>
            <a:r>
              <a:rPr lang="en-US" dirty="0" smtClean="0">
                <a:sym typeface="Wingdings" charset="2"/>
              </a:rPr>
              <a:t>Audit </a:t>
            </a:r>
            <a:r>
              <a:rPr lang="en-US" dirty="0" smtClean="0">
                <a:sym typeface="Wingdings" charset="2"/>
              </a:rPr>
              <a:t>for technique faculty?</a:t>
            </a:r>
            <a:endParaRPr lang="en-US" dirty="0" smtClean="0">
              <a:sym typeface="Wingdings" charset="2"/>
            </a:endParaRPr>
          </a:p>
          <a:p>
            <a:r>
              <a:rPr lang="en-US" dirty="0" smtClean="0"/>
              <a:t>A company support by operational system and </a:t>
            </a:r>
            <a:r>
              <a:rPr lang="en-US" dirty="0" err="1" smtClean="0"/>
              <a:t>conceptional</a:t>
            </a:r>
            <a:r>
              <a:rPr lang="en-US" dirty="0" smtClean="0"/>
              <a:t> system (information system)</a:t>
            </a:r>
          </a:p>
          <a:p>
            <a:pPr lvl="1"/>
            <a:r>
              <a:rPr lang="en-US" dirty="0" smtClean="0"/>
              <a:t>Need to get feed back</a:t>
            </a:r>
          </a:p>
          <a:p>
            <a:pPr lvl="1"/>
            <a:r>
              <a:rPr lang="en-US" dirty="0" smtClean="0"/>
              <a:t>Information with Value </a:t>
            </a:r>
            <a:r>
              <a:rPr lang="en-US" dirty="0"/>
              <a:t>added </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Function</a:t>
            </a:r>
            <a:endParaRPr lang="en-US" dirty="0"/>
          </a:p>
        </p:txBody>
      </p:sp>
      <p:sp>
        <p:nvSpPr>
          <p:cNvPr id="3" name="Content Placeholder 2"/>
          <p:cNvSpPr>
            <a:spLocks noGrp="1"/>
          </p:cNvSpPr>
          <p:nvPr>
            <p:ph sz="quarter" idx="1"/>
          </p:nvPr>
        </p:nvSpPr>
        <p:spPr/>
        <p:txBody>
          <a:bodyPr/>
          <a:lstStyle/>
          <a:p>
            <a:pPr marL="0" indent="0">
              <a:buNone/>
            </a:pPr>
            <a:r>
              <a:rPr lang="en-US" dirty="0" smtClean="0"/>
              <a:t>To </a:t>
            </a:r>
            <a:r>
              <a:rPr lang="en-US" dirty="0"/>
              <a:t>ascertain whether the information system has been designed and implemented in accordance with the procedures and standards that have been set</a:t>
            </a:r>
          </a:p>
          <a:p>
            <a:pPr lvl="1"/>
            <a:r>
              <a:rPr lang="en-US" dirty="0" smtClean="0"/>
              <a:t>Auditing is important for information system</a:t>
            </a:r>
            <a:endParaRPr lang="en-US"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Category</a:t>
            </a:r>
            <a:endParaRPr lang="en-US" dirty="0"/>
          </a:p>
        </p:txBody>
      </p:sp>
      <p:sp>
        <p:nvSpPr>
          <p:cNvPr id="3" name="Content Placeholder 2"/>
          <p:cNvSpPr>
            <a:spLocks noGrp="1"/>
          </p:cNvSpPr>
          <p:nvPr>
            <p:ph sz="quarter" idx="1"/>
          </p:nvPr>
        </p:nvSpPr>
        <p:spPr/>
        <p:txBody>
          <a:bodyPr>
            <a:normAutofit/>
          </a:bodyPr>
          <a:lstStyle/>
          <a:p>
            <a:pPr algn="just"/>
            <a:r>
              <a:rPr lang="en-US" dirty="0" smtClean="0">
                <a:sym typeface="Wingdings" pitchFamily="2" charset="2"/>
              </a:rPr>
              <a:t>Application Control</a:t>
            </a:r>
            <a:endParaRPr lang="en-US" dirty="0" smtClean="0">
              <a:sym typeface="Wingdings" pitchFamily="2" charset="2"/>
            </a:endParaRPr>
          </a:p>
          <a:p>
            <a:pPr algn="just">
              <a:buNone/>
            </a:pPr>
            <a:r>
              <a:rPr lang="en-US" dirty="0" smtClean="0">
                <a:sym typeface="Wingdings" pitchFamily="2" charset="2"/>
              </a:rPr>
              <a:t>	To ensure the data is correctly input into application, processed correctly, and </a:t>
            </a:r>
            <a:r>
              <a:rPr lang="en-US" dirty="0" err="1" smtClean="0">
                <a:sym typeface="Wingdings" pitchFamily="2" charset="2"/>
              </a:rPr>
              <a:t>ther</a:t>
            </a:r>
            <a:r>
              <a:rPr lang="en-US" dirty="0" smtClean="0">
                <a:sym typeface="Wingdings" pitchFamily="2" charset="2"/>
              </a:rPr>
              <a:t> is adequate control over the output produced</a:t>
            </a:r>
            <a:endParaRPr lang="en-US" dirty="0" smtClean="0"/>
          </a:p>
          <a:p>
            <a:pPr algn="just"/>
            <a:r>
              <a:rPr lang="en-US" dirty="0" smtClean="0"/>
              <a:t>General Control</a:t>
            </a:r>
            <a:endParaRPr lang="en-US" dirty="0" smtClean="0"/>
          </a:p>
          <a:p>
            <a:pPr algn="just">
              <a:buNone/>
            </a:pPr>
            <a:r>
              <a:rPr lang="en-US" dirty="0"/>
              <a:t>	</a:t>
            </a:r>
            <a:r>
              <a:rPr lang="en-US" dirty="0" smtClean="0"/>
              <a:t>To ensure data  integrity  in the computer system and at the same time assuring  the program or application integrity that used to performed the data processing</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987552"/>
          </a:xfrm>
        </p:spPr>
        <p:txBody>
          <a:bodyPr>
            <a:normAutofit/>
          </a:bodyPr>
          <a:lstStyle/>
          <a:p>
            <a:r>
              <a:rPr lang="en-US" dirty="0" smtClean="0"/>
              <a:t>Factors affect Control and IS audit</a:t>
            </a:r>
            <a:endParaRPr lang="en-US" dirty="0"/>
          </a:p>
        </p:txBody>
      </p:sp>
      <p:pic>
        <p:nvPicPr>
          <p:cNvPr id="1026" name="Picture 2"/>
          <p:cNvPicPr>
            <a:picLocks noGrp="1" noChangeAspect="1" noChangeArrowheads="1"/>
          </p:cNvPicPr>
          <p:nvPr>
            <p:ph sz="quarter" idx="1"/>
          </p:nvPr>
        </p:nvPicPr>
        <p:blipFill>
          <a:blip r:embed="rId2"/>
          <a:stretch>
            <a:fillRect/>
          </a:stretch>
        </p:blipFill>
        <p:spPr bwMode="auto">
          <a:xfrm>
            <a:off x="609600" y="1676400"/>
            <a:ext cx="7696200" cy="44958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Factors affect Control and IS audit</a:t>
            </a:r>
            <a:endParaRPr lang="en-US" dirty="0"/>
          </a:p>
        </p:txBody>
      </p:sp>
      <p:sp>
        <p:nvSpPr>
          <p:cNvPr id="3" name="Content Placeholder 2"/>
          <p:cNvSpPr>
            <a:spLocks noGrp="1"/>
          </p:cNvSpPr>
          <p:nvPr>
            <p:ph sz="quarter" idx="1"/>
          </p:nvPr>
        </p:nvSpPr>
        <p:spPr/>
        <p:txBody>
          <a:bodyPr>
            <a:normAutofit/>
          </a:bodyPr>
          <a:lstStyle/>
          <a:p>
            <a:r>
              <a:rPr lang="en-US" dirty="0" smtClean="0"/>
              <a:t>Organization Cost of Data Loss</a:t>
            </a:r>
          </a:p>
          <a:p>
            <a:pPr>
              <a:buNone/>
            </a:pPr>
            <a:r>
              <a:rPr lang="en-US" dirty="0"/>
              <a:t>	</a:t>
            </a:r>
            <a:r>
              <a:rPr lang="en-US" dirty="0" smtClean="0"/>
              <a:t>Ex</a:t>
            </a:r>
            <a:r>
              <a:rPr lang="en-US" dirty="0" smtClean="0"/>
              <a:t> </a:t>
            </a:r>
            <a:r>
              <a:rPr lang="en-US" dirty="0" smtClean="0"/>
              <a:t>: </a:t>
            </a:r>
          </a:p>
          <a:p>
            <a:r>
              <a:rPr lang="en-US" dirty="0" smtClean="0"/>
              <a:t>Incorrect Decision Making</a:t>
            </a:r>
          </a:p>
          <a:p>
            <a:pPr algn="just">
              <a:buNone/>
            </a:pPr>
            <a:r>
              <a:rPr lang="en-US" dirty="0"/>
              <a:t>	</a:t>
            </a:r>
            <a:r>
              <a:rPr lang="en-US" dirty="0" smtClean="0"/>
              <a:t>Incorrect Data cause incorrect decision making and </a:t>
            </a:r>
            <a:r>
              <a:rPr lang="en-US" dirty="0" smtClean="0"/>
              <a:t>causing organization </a:t>
            </a:r>
            <a:r>
              <a:rPr lang="en-US" dirty="0" smtClean="0"/>
              <a:t>Data lost</a:t>
            </a:r>
          </a:p>
          <a:p>
            <a:pPr algn="just">
              <a:buNone/>
            </a:pPr>
            <a:r>
              <a:rPr lang="en-US" dirty="0"/>
              <a:t>	</a:t>
            </a:r>
            <a:r>
              <a:rPr lang="en-US" dirty="0" smtClean="0"/>
              <a:t>Ex</a:t>
            </a:r>
            <a:r>
              <a:rPr lang="en-US" dirty="0" smtClean="0"/>
              <a:t> </a:t>
            </a:r>
            <a:r>
              <a:rPr lang="en-US" dirty="0" smtClean="0"/>
              <a:t>:</a:t>
            </a:r>
          </a:p>
          <a:p>
            <a:r>
              <a:rPr lang="en-US" dirty="0" smtClean="0"/>
              <a:t>Cost of Computer Abuse</a:t>
            </a:r>
          </a:p>
          <a:p>
            <a:pPr>
              <a:buNone/>
            </a:pPr>
            <a:r>
              <a:rPr lang="en-US" dirty="0"/>
              <a:t>	</a:t>
            </a:r>
            <a:r>
              <a:rPr lang="en-US" dirty="0" smtClean="0"/>
              <a:t>Ex</a:t>
            </a:r>
            <a:r>
              <a:rPr lang="en-US" dirty="0" smtClean="0"/>
              <a:t> </a:t>
            </a:r>
            <a:r>
              <a:rPr lang="en-US"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Reference</a:t>
            </a:r>
            <a:endParaRPr lang="en-US" dirty="0"/>
          </a:p>
        </p:txBody>
      </p:sp>
      <p:sp>
        <p:nvSpPr>
          <p:cNvPr id="3" name="Content Placeholder 2"/>
          <p:cNvSpPr>
            <a:spLocks noGrp="1"/>
          </p:cNvSpPr>
          <p:nvPr>
            <p:ph sz="quarter" idx="1"/>
          </p:nvPr>
        </p:nvSpPr>
        <p:spPr/>
        <p:txBody>
          <a:bodyPr/>
          <a:lstStyle/>
          <a:p>
            <a:pPr algn="just"/>
            <a:r>
              <a:rPr lang="en-US" b="1" dirty="0" smtClean="0">
                <a:hlinkClick r:id="rId2"/>
              </a:rPr>
              <a:t>Auditor's Guide to Information Systems Auditing</a:t>
            </a:r>
            <a:r>
              <a:rPr lang="en-US" b="1" dirty="0" smtClean="0"/>
              <a:t> by Richard E. </a:t>
            </a:r>
            <a:r>
              <a:rPr lang="en-US" b="1" dirty="0" err="1" smtClean="0"/>
              <a:t>Cascarino</a:t>
            </a:r>
            <a:endParaRPr lang="en-US" b="1" dirty="0" smtClean="0"/>
          </a:p>
          <a:p>
            <a:r>
              <a:rPr lang="en-US" dirty="0" smtClean="0"/>
              <a:t>Information System Audit and Assurance, </a:t>
            </a:r>
            <a:r>
              <a:rPr lang="en-US" dirty="0" err="1" smtClean="0"/>
              <a:t>Dube</a:t>
            </a:r>
            <a:r>
              <a:rPr lang="en-US" dirty="0" smtClean="0"/>
              <a:t> – </a:t>
            </a:r>
            <a:r>
              <a:rPr lang="en-US" dirty="0" err="1" smtClean="0"/>
              <a:t>Gulati</a:t>
            </a:r>
            <a:r>
              <a:rPr lang="en-US" dirty="0" smtClean="0"/>
              <a:t>, 2005</a:t>
            </a:r>
          </a:p>
          <a:p>
            <a:r>
              <a:rPr lang="en-US" dirty="0" smtClean="0"/>
              <a:t>CISA</a:t>
            </a:r>
          </a:p>
          <a:p>
            <a:r>
              <a:rPr lang="en-US" dirty="0" smtClean="0"/>
              <a:t>COBIT</a:t>
            </a:r>
          </a:p>
          <a:p>
            <a:r>
              <a:rPr lang="en-US" dirty="0" smtClean="0"/>
              <a:t>Information system Control and Audit, Ron Weber, 1999</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Factors affect Control and IS audit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Value of Hardware, Software and Personnel</a:t>
            </a:r>
          </a:p>
          <a:p>
            <a:pPr>
              <a:buNone/>
            </a:pPr>
            <a:r>
              <a:rPr lang="en-US" dirty="0" smtClean="0"/>
              <a:t>	</a:t>
            </a:r>
            <a:r>
              <a:rPr lang="en-US" dirty="0" smtClean="0"/>
              <a:t>Ex</a:t>
            </a:r>
            <a:r>
              <a:rPr lang="en-US" dirty="0" smtClean="0"/>
              <a:t> </a:t>
            </a:r>
            <a:r>
              <a:rPr lang="en-US" dirty="0" smtClean="0"/>
              <a:t>:</a:t>
            </a:r>
          </a:p>
          <a:p>
            <a:r>
              <a:rPr lang="en-US" dirty="0" smtClean="0"/>
              <a:t>High Cost of Computer Error</a:t>
            </a:r>
          </a:p>
          <a:p>
            <a:pPr>
              <a:buNone/>
            </a:pPr>
            <a:r>
              <a:rPr lang="en-US" dirty="0"/>
              <a:t>	</a:t>
            </a:r>
            <a:r>
              <a:rPr lang="en-US" dirty="0" smtClean="0"/>
              <a:t>Ex</a:t>
            </a:r>
            <a:r>
              <a:rPr lang="en-US" dirty="0" smtClean="0"/>
              <a:t> </a:t>
            </a:r>
            <a:r>
              <a:rPr lang="en-US" dirty="0" smtClean="0"/>
              <a:t>: </a:t>
            </a:r>
          </a:p>
          <a:p>
            <a:r>
              <a:rPr lang="en-US" dirty="0" smtClean="0"/>
              <a:t>Maintenance of Privacy</a:t>
            </a:r>
          </a:p>
          <a:p>
            <a:pPr>
              <a:buNone/>
            </a:pPr>
            <a:r>
              <a:rPr lang="en-US" dirty="0"/>
              <a:t>	</a:t>
            </a:r>
            <a:r>
              <a:rPr lang="en-US" dirty="0" smtClean="0"/>
              <a:t>Computer ability to process data causing changes to individuals privacy and organization </a:t>
            </a:r>
          </a:p>
          <a:p>
            <a:pPr>
              <a:buNone/>
            </a:pPr>
            <a:r>
              <a:rPr lang="en-US" dirty="0"/>
              <a:t>	</a:t>
            </a:r>
            <a:r>
              <a:rPr lang="en-US" dirty="0" smtClean="0"/>
              <a:t>Ex</a:t>
            </a:r>
            <a:r>
              <a:rPr lang="en-US" dirty="0" smtClean="0"/>
              <a:t> </a:t>
            </a:r>
            <a:r>
              <a:rPr lang="en-US" dirty="0" smtClean="0"/>
              <a:t>: </a:t>
            </a:r>
          </a:p>
          <a:p>
            <a:r>
              <a:rPr lang="en-US" dirty="0" smtClean="0"/>
              <a:t>Controlled Evaluation of Computer use</a:t>
            </a:r>
          </a:p>
          <a:p>
            <a:pPr>
              <a:buNone/>
            </a:pPr>
            <a:r>
              <a:rPr lang="en-US" dirty="0" smtClean="0"/>
              <a:t>	</a:t>
            </a:r>
            <a:r>
              <a:rPr lang="en-US" dirty="0" smtClean="0"/>
              <a:t>Ex</a:t>
            </a:r>
            <a:r>
              <a:rPr lang="en-US" dirty="0" smtClean="0"/>
              <a:t> </a:t>
            </a:r>
            <a:r>
              <a:rPr lang="en-US" dirty="0" smtClean="0"/>
              <a:t>: </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Professional </a:t>
            </a:r>
            <a:r>
              <a:rPr lang="en-US" dirty="0"/>
              <a:t>S</a:t>
            </a:r>
            <a:r>
              <a:rPr lang="en-US" dirty="0" smtClean="0"/>
              <a:t>tandards </a:t>
            </a:r>
            <a:r>
              <a:rPr lang="en-US" dirty="0" smtClean="0"/>
              <a:t>&amp; Operational Procedures</a:t>
            </a:r>
            <a:endParaRPr lang="en-US" dirty="0"/>
          </a:p>
        </p:txBody>
      </p:sp>
      <p:sp>
        <p:nvSpPr>
          <p:cNvPr id="3" name="Content Placeholder 2"/>
          <p:cNvSpPr>
            <a:spLocks noGrp="1"/>
          </p:cNvSpPr>
          <p:nvPr>
            <p:ph sz="quarter" idx="1"/>
          </p:nvPr>
        </p:nvSpPr>
        <p:spPr/>
        <p:txBody>
          <a:bodyPr/>
          <a:lstStyle/>
          <a:p>
            <a:r>
              <a:rPr lang="en-US" dirty="0" smtClean="0"/>
              <a:t>Professional Standards</a:t>
            </a:r>
            <a:endParaRPr lang="en-US" dirty="0" smtClean="0"/>
          </a:p>
          <a:p>
            <a:pPr lvl="1"/>
            <a:r>
              <a:rPr lang="en-US" dirty="0" smtClean="0"/>
              <a:t>Knowledge, skill </a:t>
            </a:r>
            <a:r>
              <a:rPr lang="en-US" dirty="0" smtClean="0"/>
              <a:t>and</a:t>
            </a:r>
            <a:r>
              <a:rPr lang="en-US" dirty="0" smtClean="0"/>
              <a:t> </a:t>
            </a:r>
            <a:r>
              <a:rPr lang="en-US" dirty="0" smtClean="0"/>
              <a:t>professional attitude </a:t>
            </a:r>
            <a:r>
              <a:rPr lang="en-US" dirty="0" smtClean="0"/>
              <a:t>must have to conduct the profession</a:t>
            </a:r>
            <a:endParaRPr lang="en-US" dirty="0" smtClean="0"/>
          </a:p>
          <a:p>
            <a:r>
              <a:rPr lang="en-US" dirty="0" smtClean="0"/>
              <a:t>Operational Procedures</a:t>
            </a:r>
            <a:endParaRPr lang="en-US" dirty="0" smtClean="0"/>
          </a:p>
          <a:p>
            <a:pPr lvl="1"/>
            <a:r>
              <a:rPr lang="en-US" dirty="0" smtClean="0"/>
              <a:t>Standardized Instructions for completing a certain routine work procedures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Auditor Organization</a:t>
            </a:r>
            <a:endParaRPr lang="en-US" dirty="0"/>
          </a:p>
        </p:txBody>
      </p:sp>
      <p:sp>
        <p:nvSpPr>
          <p:cNvPr id="3" name="Content Placeholder 2"/>
          <p:cNvSpPr>
            <a:spLocks noGrp="1"/>
          </p:cNvSpPr>
          <p:nvPr>
            <p:ph sz="quarter" idx="1"/>
          </p:nvPr>
        </p:nvSpPr>
        <p:spPr/>
        <p:txBody>
          <a:bodyPr/>
          <a:lstStyle/>
          <a:p>
            <a:r>
              <a:rPr lang="en-US" dirty="0" smtClean="0"/>
              <a:t>IIA – </a:t>
            </a:r>
            <a:r>
              <a:rPr lang="en-US" dirty="0" smtClean="0"/>
              <a:t>institute </a:t>
            </a:r>
            <a:r>
              <a:rPr lang="en-US" dirty="0" smtClean="0"/>
              <a:t>of Internal Auditors</a:t>
            </a:r>
          </a:p>
          <a:p>
            <a:r>
              <a:rPr lang="en-US" dirty="0" smtClean="0"/>
              <a:t>AAA – American Accounting Association</a:t>
            </a:r>
          </a:p>
          <a:p>
            <a:r>
              <a:rPr lang="en-US" dirty="0" smtClean="0"/>
              <a:t>ISACA – Information System Audit and Control Association</a:t>
            </a:r>
          </a:p>
          <a:p>
            <a:pPr lvl="1"/>
            <a:r>
              <a:rPr lang="en-US" dirty="0" smtClean="0"/>
              <a:t>The only association for information system auditor profession</a:t>
            </a:r>
            <a:endParaRPr lang="en-US" dirty="0" smtClean="0"/>
          </a:p>
          <a:p>
            <a:pPr lvl="1"/>
            <a:r>
              <a:rPr lang="en-US" dirty="0" smtClean="0"/>
              <a:t>Issued  CISA certification</a:t>
            </a:r>
            <a:endParaRPr lang="en-US" dirty="0" smtClean="0"/>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doing the Audit</a:t>
            </a:r>
            <a:endParaRPr lang="en-US" dirty="0"/>
          </a:p>
        </p:txBody>
      </p:sp>
      <p:sp>
        <p:nvSpPr>
          <p:cNvPr id="3" name="Content Placeholder 2"/>
          <p:cNvSpPr>
            <a:spLocks noGrp="1"/>
          </p:cNvSpPr>
          <p:nvPr>
            <p:ph sz="quarter" idx="1"/>
          </p:nvPr>
        </p:nvSpPr>
        <p:spPr/>
        <p:txBody>
          <a:bodyPr>
            <a:normAutofit fontScale="92500"/>
          </a:bodyPr>
          <a:lstStyle/>
          <a:p>
            <a:r>
              <a:rPr lang="en-US" dirty="0" smtClean="0"/>
              <a:t>General </a:t>
            </a:r>
            <a:r>
              <a:rPr lang="en-US" dirty="0"/>
              <a:t>activities of the audit / financial statements take place by accountants</a:t>
            </a:r>
            <a:endParaRPr lang="en-US" dirty="0" smtClean="0"/>
          </a:p>
          <a:p>
            <a:r>
              <a:rPr lang="en-US" dirty="0" smtClean="0"/>
              <a:t>non </a:t>
            </a:r>
            <a:r>
              <a:rPr lang="en-US" dirty="0"/>
              <a:t>general audit is not to be done by the </a:t>
            </a:r>
            <a:r>
              <a:rPr lang="en-US" dirty="0" smtClean="0"/>
              <a:t>accountants</a:t>
            </a:r>
            <a:endParaRPr lang="en-US" dirty="0" smtClean="0"/>
          </a:p>
          <a:p>
            <a:pPr lvl="1"/>
            <a:r>
              <a:rPr lang="en-US" dirty="0" smtClean="0"/>
              <a:t>Especially  for operation and management audit</a:t>
            </a:r>
            <a:endParaRPr lang="en-US" dirty="0" smtClean="0"/>
          </a:p>
          <a:p>
            <a:r>
              <a:rPr lang="en-US" dirty="0" smtClean="0"/>
              <a:t>Information Technology development forcing auditor to have  skills related with  IT</a:t>
            </a:r>
            <a:endParaRPr lang="en-US" dirty="0" smtClean="0"/>
          </a:p>
          <a:p>
            <a:pPr lvl="1"/>
            <a:r>
              <a:rPr lang="en-US" dirty="0" smtClean="0"/>
              <a:t>This point accommodated by information system field and </a:t>
            </a:r>
            <a:r>
              <a:rPr lang="en-US" dirty="0" smtClean="0"/>
              <a:t>accounting computer </a:t>
            </a:r>
            <a:endParaRPr lang="en-US" dirty="0" smtClean="0"/>
          </a:p>
          <a:p>
            <a:pPr lvl="1"/>
            <a:r>
              <a:rPr lang="en-US" dirty="0"/>
              <a:t>It is expected that the two departments had to have competence in the field of information technology and </a:t>
            </a:r>
            <a:r>
              <a:rPr lang="en-US" dirty="0" smtClean="0"/>
              <a:t>accounting</a:t>
            </a:r>
            <a:endParaRPr lang="en-US" dirty="0" smtClean="0"/>
          </a:p>
          <a:p>
            <a:pPr lvl="2"/>
            <a:r>
              <a:rPr lang="en-US" dirty="0" smtClean="0"/>
              <a:t>Technical Skill/hard skill &amp; soft </a:t>
            </a:r>
            <a:r>
              <a:rPr lang="en-US" dirty="0" smtClean="0"/>
              <a:t>skill</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Audit types base on field </a:t>
            </a:r>
            <a:endParaRPr lang="en-US" dirty="0"/>
          </a:p>
        </p:txBody>
      </p:sp>
      <p:sp>
        <p:nvSpPr>
          <p:cNvPr id="3" name="Content Placeholder 2"/>
          <p:cNvSpPr>
            <a:spLocks noGrp="1"/>
          </p:cNvSpPr>
          <p:nvPr>
            <p:ph sz="quarter" idx="1"/>
          </p:nvPr>
        </p:nvSpPr>
        <p:spPr/>
        <p:txBody>
          <a:bodyPr/>
          <a:lstStyle/>
          <a:p>
            <a:r>
              <a:rPr lang="en-US" dirty="0" smtClean="0"/>
              <a:t>Finance Audit</a:t>
            </a:r>
            <a:endParaRPr lang="en-US" dirty="0" smtClean="0"/>
          </a:p>
          <a:p>
            <a:r>
              <a:rPr lang="en-US" dirty="0" smtClean="0"/>
              <a:t>Operational Audit  </a:t>
            </a:r>
            <a:r>
              <a:rPr lang="en-US" dirty="0" smtClean="0"/>
              <a:t>(management audit)</a:t>
            </a:r>
          </a:p>
          <a:p>
            <a:r>
              <a:rPr lang="en-US" dirty="0" smtClean="0"/>
              <a:t>compliance audit</a:t>
            </a:r>
            <a:endParaRPr lang="en-US" dirty="0" smtClean="0"/>
          </a:p>
          <a:p>
            <a:r>
              <a:rPr lang="en-US" sz="4000" dirty="0" smtClean="0"/>
              <a:t>Information System Audit</a:t>
            </a:r>
            <a:endParaRPr lang="en-US" sz="4000" dirty="0" smtClean="0"/>
          </a:p>
          <a:p>
            <a:r>
              <a:rPr lang="en-US" sz="4000" dirty="0" smtClean="0"/>
              <a:t>E-Commerce Audit</a:t>
            </a:r>
            <a:endParaRPr lang="en-US" sz="4000" dirty="0" smtClean="0"/>
          </a:p>
          <a:p>
            <a:r>
              <a:rPr lang="en-US" dirty="0" smtClean="0"/>
              <a:t>Forensic Audit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Audit types </a:t>
            </a:r>
            <a:r>
              <a:rPr lang="en-US" dirty="0" smtClean="0"/>
              <a:t>– </a:t>
            </a:r>
            <a:r>
              <a:rPr lang="en-US" dirty="0" smtClean="0"/>
              <a:t>base on Auditor</a:t>
            </a:r>
            <a:endParaRPr lang="en-US" dirty="0"/>
          </a:p>
        </p:txBody>
      </p:sp>
      <p:sp>
        <p:nvSpPr>
          <p:cNvPr id="3" name="Content Placeholder 2"/>
          <p:cNvSpPr>
            <a:spLocks noGrp="1"/>
          </p:cNvSpPr>
          <p:nvPr>
            <p:ph sz="quarter" idx="1"/>
          </p:nvPr>
        </p:nvSpPr>
        <p:spPr/>
        <p:txBody>
          <a:bodyPr/>
          <a:lstStyle/>
          <a:p>
            <a:r>
              <a:rPr lang="en-US" dirty="0" smtClean="0"/>
              <a:t>External Independence </a:t>
            </a:r>
            <a:r>
              <a:rPr lang="en-US" dirty="0" smtClean="0"/>
              <a:t>Auditor</a:t>
            </a:r>
            <a:endParaRPr lang="en-US" dirty="0" smtClean="0"/>
          </a:p>
          <a:p>
            <a:r>
              <a:rPr lang="en-US" dirty="0" smtClean="0"/>
              <a:t>Internal </a:t>
            </a:r>
            <a:r>
              <a:rPr lang="en-US" dirty="0" smtClean="0"/>
              <a:t>Auditor </a:t>
            </a:r>
          </a:p>
          <a:p>
            <a:r>
              <a:rPr lang="en-US" dirty="0" smtClean="0"/>
              <a:t>Government  Auditor </a:t>
            </a:r>
          </a:p>
          <a:p>
            <a:r>
              <a:rPr lang="en-US" dirty="0" smtClean="0"/>
              <a:t>Tax Auditor </a:t>
            </a:r>
            <a:endParaRPr lang="en-US" dirty="0" smtClean="0"/>
          </a:p>
          <a:p>
            <a:pPr>
              <a:buNone/>
            </a:pPr>
            <a:endParaRPr lang="en-US" dirty="0" smtClean="0"/>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System Audit</a:t>
            </a:r>
            <a:endParaRPr lang="en-US" dirty="0"/>
          </a:p>
        </p:txBody>
      </p:sp>
      <p:sp>
        <p:nvSpPr>
          <p:cNvPr id="3" name="Content Placeholder 2"/>
          <p:cNvSpPr>
            <a:spLocks noGrp="1"/>
          </p:cNvSpPr>
          <p:nvPr>
            <p:ph sz="quarter" idx="1"/>
          </p:nvPr>
        </p:nvSpPr>
        <p:spPr/>
        <p:txBody>
          <a:bodyPr/>
          <a:lstStyle/>
          <a:p>
            <a:r>
              <a:rPr lang="en-US" dirty="0" smtClean="0"/>
              <a:t>Include</a:t>
            </a:r>
            <a:r>
              <a:rPr lang="en-US" dirty="0" smtClean="0"/>
              <a:t>:</a:t>
            </a:r>
            <a:endParaRPr lang="en-US" dirty="0" smtClean="0"/>
          </a:p>
          <a:p>
            <a:pPr lvl="1"/>
            <a:r>
              <a:rPr lang="en-US" dirty="0" smtClean="0"/>
              <a:t>IT Governance </a:t>
            </a:r>
            <a:endParaRPr lang="en-US" dirty="0" smtClean="0"/>
          </a:p>
          <a:p>
            <a:pPr lvl="1"/>
            <a:r>
              <a:rPr lang="en-US" dirty="0" smtClean="0"/>
              <a:t>Information system Development Audit (</a:t>
            </a:r>
            <a:r>
              <a:rPr lang="en-US" dirty="0" smtClean="0"/>
              <a:t>SDLC), </a:t>
            </a:r>
            <a:r>
              <a:rPr lang="en-US" dirty="0" smtClean="0"/>
              <a:t>certain application</a:t>
            </a:r>
            <a:endParaRPr lang="en-US" dirty="0" smtClean="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IS Audit– History</a:t>
            </a:r>
            <a:endParaRPr lang="en-US" dirty="0"/>
          </a:p>
        </p:txBody>
      </p:sp>
      <p:sp>
        <p:nvSpPr>
          <p:cNvPr id="3" name="Content Placeholder 2"/>
          <p:cNvSpPr>
            <a:spLocks noGrp="1"/>
          </p:cNvSpPr>
          <p:nvPr>
            <p:ph sz="quarter" idx="1"/>
          </p:nvPr>
        </p:nvSpPr>
        <p:spPr/>
        <p:txBody>
          <a:bodyPr/>
          <a:lstStyle/>
          <a:p>
            <a:r>
              <a:rPr lang="en-US" sz="2600" dirty="0" smtClean="0"/>
              <a:t>America</a:t>
            </a:r>
            <a:endParaRPr lang="en-US" sz="2600" dirty="0" smtClean="0"/>
          </a:p>
          <a:p>
            <a:pPr lvl="1"/>
            <a:r>
              <a:rPr lang="en-US" sz="2200" dirty="0" smtClean="0"/>
              <a:t>Univac – </a:t>
            </a:r>
            <a:r>
              <a:rPr lang="en-US" sz="2200" dirty="0" smtClean="0"/>
              <a:t>computer used for census</a:t>
            </a:r>
            <a:endParaRPr lang="en-US" sz="2200" dirty="0" smtClean="0"/>
          </a:p>
          <a:p>
            <a:pPr lvl="1"/>
            <a:r>
              <a:rPr lang="en-US" sz="2200" dirty="0" smtClean="0"/>
              <a:t>1959 – </a:t>
            </a:r>
            <a:r>
              <a:rPr lang="en-US" dirty="0" smtClean="0"/>
              <a:t>computer used for bookkeeping</a:t>
            </a:r>
            <a:endParaRPr lang="en-US" sz="2200" dirty="0" smtClean="0"/>
          </a:p>
          <a:p>
            <a:pPr lvl="1"/>
            <a:r>
              <a:rPr lang="en-US" sz="2200" dirty="0" smtClean="0"/>
              <a:t>IBM360 – mainframe </a:t>
            </a:r>
            <a:r>
              <a:rPr lang="en-US" sz="2200" dirty="0" smtClean="0"/>
              <a:t>for accounting</a:t>
            </a:r>
            <a:endParaRPr lang="en-US" sz="2200" dirty="0" smtClean="0"/>
          </a:p>
          <a:p>
            <a:pPr lvl="2"/>
            <a:r>
              <a:rPr lang="en-US" dirty="0" smtClean="0"/>
              <a:t>Known term : </a:t>
            </a:r>
            <a:r>
              <a:rPr lang="en-US" sz="2000" dirty="0" smtClean="0"/>
              <a:t>audit around </a:t>
            </a:r>
            <a:r>
              <a:rPr lang="en-US" sz="2000" dirty="0" smtClean="0"/>
              <a:t>computer</a:t>
            </a:r>
          </a:p>
          <a:p>
            <a:pPr lvl="1"/>
            <a:r>
              <a:rPr lang="en-US" sz="2200" dirty="0" smtClean="0"/>
              <a:t>EEDPAA – electronic data processing auditors association </a:t>
            </a:r>
            <a:r>
              <a:rPr lang="en-US" dirty="0" smtClean="0"/>
              <a:t>founded on </a:t>
            </a:r>
            <a:r>
              <a:rPr lang="en-US" sz="2200" dirty="0" smtClean="0"/>
              <a:t>1969</a:t>
            </a:r>
            <a:endParaRPr lang="en-US" sz="2200" dirty="0" smtClean="0"/>
          </a:p>
          <a:p>
            <a:pPr lvl="2"/>
            <a:r>
              <a:rPr lang="en-US" sz="2000" dirty="0" smtClean="0"/>
              <a:t>issued </a:t>
            </a:r>
            <a:r>
              <a:rPr lang="en-US" sz="2000" dirty="0" smtClean="0"/>
              <a:t>control objective </a:t>
            </a:r>
            <a:r>
              <a:rPr lang="en-US" sz="2000" dirty="0" smtClean="0"/>
              <a:t>(since 1994 </a:t>
            </a:r>
            <a:r>
              <a:rPr lang="en-US" dirty="0" smtClean="0"/>
              <a:t>called </a:t>
            </a:r>
            <a:r>
              <a:rPr lang="en-US" sz="2000" dirty="0" err="1" smtClean="0"/>
              <a:t>CobIT</a:t>
            </a:r>
            <a:r>
              <a:rPr lang="en-US" sz="2000" dirty="0" smtClean="0"/>
              <a:t>)</a:t>
            </a:r>
          </a:p>
          <a:p>
            <a:pPr lvl="2"/>
            <a:r>
              <a:rPr lang="en-US" sz="2000" dirty="0" smtClean="0"/>
              <a:t>As international </a:t>
            </a:r>
            <a:r>
              <a:rPr lang="en-US" sz="2000" dirty="0" smtClean="0"/>
              <a:t>set of generally accepted IT control objectives for day-to day use by business managers, users of it and IS auditors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Audit</a:t>
            </a:r>
            <a:endParaRPr lang="en-US" dirty="0"/>
          </a:p>
        </p:txBody>
      </p:sp>
      <p:sp>
        <p:nvSpPr>
          <p:cNvPr id="3" name="Content Placeholder 2"/>
          <p:cNvSpPr>
            <a:spLocks noGrp="1"/>
          </p:cNvSpPr>
          <p:nvPr>
            <p:ph sz="quarter" idx="1"/>
          </p:nvPr>
        </p:nvSpPr>
        <p:spPr/>
        <p:txBody>
          <a:bodyPr/>
          <a:lstStyle/>
          <a:p>
            <a:r>
              <a:rPr lang="en-US" dirty="0" smtClean="0"/>
              <a:t>As Special audit – need to do to check the level of maturity or readiness of an organization </a:t>
            </a:r>
            <a:r>
              <a:rPr lang="en-US" dirty="0" smtClean="0"/>
              <a:t>in managing IT</a:t>
            </a:r>
            <a:endParaRPr lang="en-US" dirty="0" smtClean="0"/>
          </a:p>
          <a:p>
            <a:r>
              <a:rPr lang="en-US" dirty="0" smtClean="0"/>
              <a:t>Level of maturity </a:t>
            </a:r>
            <a:r>
              <a:rPr lang="en-US" dirty="0" smtClean="0"/>
              <a:t>can be seen from awareness </a:t>
            </a:r>
            <a:r>
              <a:rPr lang="en-US" dirty="0" smtClean="0"/>
              <a:t>of </a:t>
            </a:r>
            <a:r>
              <a:rPr lang="en-US" dirty="0" smtClean="0"/>
              <a:t>stake </a:t>
            </a:r>
            <a:r>
              <a:rPr lang="en-US" dirty="0" smtClean="0"/>
              <a:t>holder</a:t>
            </a:r>
          </a:p>
          <a:p>
            <a:pPr lvl="1"/>
            <a:r>
              <a:rPr lang="en-US" dirty="0" smtClean="0"/>
              <a:t>That is why IT implementation must through a  good planning</a:t>
            </a: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 Audit needs</a:t>
            </a:r>
            <a:endParaRPr lang="en-US" dirty="0"/>
          </a:p>
        </p:txBody>
      </p:sp>
      <p:sp>
        <p:nvSpPr>
          <p:cNvPr id="3" name="Content Placeholder 2"/>
          <p:cNvSpPr>
            <a:spLocks noGrp="1"/>
          </p:cNvSpPr>
          <p:nvPr>
            <p:ph sz="quarter" idx="1"/>
          </p:nvPr>
        </p:nvSpPr>
        <p:spPr/>
        <p:txBody>
          <a:bodyPr/>
          <a:lstStyle/>
          <a:p>
            <a:r>
              <a:rPr lang="en-US" sz="2600" dirty="0" smtClean="0"/>
              <a:t>General Financial Audit</a:t>
            </a:r>
          </a:p>
          <a:p>
            <a:pPr lvl="1"/>
            <a:r>
              <a:rPr lang="en-US" sz="2200" dirty="0" smtClean="0"/>
              <a:t>Audit objective </a:t>
            </a:r>
            <a:r>
              <a:rPr lang="en-US" sz="2200" dirty="0" smtClean="0"/>
              <a:t>in accordance with accounting standards</a:t>
            </a:r>
            <a:endParaRPr lang="en-US" sz="2200" dirty="0" smtClean="0"/>
          </a:p>
          <a:p>
            <a:pPr lvl="1"/>
            <a:r>
              <a:rPr lang="en-US" sz="2200" dirty="0" smtClean="0"/>
              <a:t>Model reference  is </a:t>
            </a:r>
            <a:r>
              <a:rPr lang="en-US" sz="2200" dirty="0" smtClean="0"/>
              <a:t>COSO (committee of sponsoring Organization)</a:t>
            </a:r>
          </a:p>
          <a:p>
            <a:r>
              <a:rPr lang="en-US" sz="2600" dirty="0" smtClean="0"/>
              <a:t>IT Governance</a:t>
            </a:r>
          </a:p>
          <a:p>
            <a:pPr lvl="1"/>
            <a:r>
              <a:rPr lang="en-US" sz="2200" dirty="0" smtClean="0"/>
              <a:t>Operational Audit to information resource management</a:t>
            </a:r>
          </a:p>
          <a:p>
            <a:pPr lvl="1"/>
            <a:r>
              <a:rPr lang="en-US" sz="2200" dirty="0" smtClean="0"/>
              <a:t>Effectiveness aspects , efficiency of data , data integrity, save guarding asset, reliability, confidentiality, availability, security.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pPr algn="just">
              <a:buNone/>
            </a:pPr>
            <a:r>
              <a:rPr lang="en-US" dirty="0" smtClean="0">
                <a:sym typeface="Wingdings" pitchFamily="2" charset="2"/>
              </a:rPr>
              <a:t>Information ???</a:t>
            </a:r>
          </a:p>
          <a:p>
            <a:pPr algn="just">
              <a:buNone/>
            </a:pPr>
            <a:r>
              <a:rPr lang="en-US" dirty="0" smtClean="0">
                <a:sym typeface="Wingdings" pitchFamily="2" charset="2"/>
              </a:rPr>
              <a:t>System ???</a:t>
            </a:r>
          </a:p>
          <a:p>
            <a:pPr algn="just">
              <a:buNone/>
            </a:pPr>
            <a:r>
              <a:rPr lang="en-US" dirty="0" smtClean="0">
                <a:sym typeface="Wingdings" pitchFamily="2" charset="2"/>
              </a:rPr>
              <a:t>Information System??</a:t>
            </a:r>
          </a:p>
          <a:p>
            <a:pPr algn="just">
              <a:buNone/>
            </a:pPr>
            <a:r>
              <a:rPr lang="en-US" dirty="0" smtClean="0">
                <a:sym typeface="Wingdings" pitchFamily="2" charset="2"/>
              </a:rPr>
              <a:t>Information Technology???</a:t>
            </a:r>
          </a:p>
          <a:p>
            <a:pPr algn="just">
              <a:buNone/>
            </a:pPr>
            <a:r>
              <a:rPr lang="en-US" dirty="0" smtClean="0">
                <a:sym typeface="Wingdings" pitchFamily="2" charset="2"/>
                <a:hlinkClick r:id="rId2" action="ppaction://hlinksldjump"/>
              </a:rPr>
              <a:t>Information System Audit </a:t>
            </a:r>
            <a:r>
              <a:rPr lang="en-US" dirty="0" smtClean="0">
                <a:sym typeface="Wingdings" pitchFamily="2" charset="2"/>
              </a:rPr>
              <a:t>???</a:t>
            </a:r>
          </a:p>
          <a:p>
            <a:pPr algn="just">
              <a:buNone/>
            </a:pPr>
            <a:r>
              <a:rPr lang="en-US" dirty="0" smtClean="0">
                <a:sym typeface="Wingdings" pitchFamily="2" charset="2"/>
              </a:rPr>
              <a:t>Why IS need to Audit??</a:t>
            </a:r>
            <a:endParaRPr lang="en-US" dirty="0">
              <a:sym typeface="Wingdings" pitchFamily="2" charset="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 Audit– </a:t>
            </a:r>
            <a:r>
              <a:rPr lang="en-US" dirty="0" smtClean="0"/>
              <a:t>IT Governance</a:t>
            </a:r>
            <a:endParaRPr lang="en-US" dirty="0"/>
          </a:p>
        </p:txBody>
      </p:sp>
      <p:sp>
        <p:nvSpPr>
          <p:cNvPr id="3" name="Content Placeholder 2"/>
          <p:cNvSpPr>
            <a:spLocks noGrp="1"/>
          </p:cNvSpPr>
          <p:nvPr>
            <p:ph sz="quarter" idx="1"/>
          </p:nvPr>
        </p:nvSpPr>
        <p:spPr/>
        <p:txBody>
          <a:bodyPr/>
          <a:lstStyle/>
          <a:p>
            <a:pPr>
              <a:lnSpc>
                <a:spcPct val="90000"/>
              </a:lnSpc>
            </a:pPr>
            <a:r>
              <a:rPr lang="en-US" sz="2600" dirty="0" smtClean="0"/>
              <a:t>The audit not just for the whole system but  can do for certain part such as:</a:t>
            </a:r>
            <a:endParaRPr lang="en-US" sz="2600" dirty="0" smtClean="0"/>
          </a:p>
          <a:p>
            <a:pPr lvl="1">
              <a:lnSpc>
                <a:spcPct val="90000"/>
              </a:lnSpc>
            </a:pPr>
            <a:r>
              <a:rPr lang="en-US" sz="2200" dirty="0" smtClean="0"/>
              <a:t>General information review</a:t>
            </a:r>
          </a:p>
          <a:p>
            <a:pPr lvl="2">
              <a:lnSpc>
                <a:spcPct val="90000"/>
              </a:lnSpc>
            </a:pPr>
            <a:r>
              <a:rPr lang="en-US" sz="2000" dirty="0" smtClean="0"/>
              <a:t>Audit </a:t>
            </a:r>
            <a:r>
              <a:rPr lang="en-US" sz="2000" dirty="0" smtClean="0"/>
              <a:t>to IS</a:t>
            </a:r>
            <a:endParaRPr lang="en-US" sz="2000" dirty="0" smtClean="0"/>
          </a:p>
          <a:p>
            <a:pPr lvl="1">
              <a:lnSpc>
                <a:spcPct val="90000"/>
              </a:lnSpc>
            </a:pPr>
            <a:r>
              <a:rPr lang="en-US" sz="2200" dirty="0" smtClean="0"/>
              <a:t>Quality Assurance</a:t>
            </a:r>
          </a:p>
          <a:p>
            <a:pPr lvl="2">
              <a:lnSpc>
                <a:spcPct val="90000"/>
              </a:lnSpc>
            </a:pPr>
            <a:r>
              <a:rPr lang="en-US" sz="1800" dirty="0" smtClean="0"/>
              <a:t>Auditor </a:t>
            </a:r>
            <a:r>
              <a:rPr lang="en-US" sz="1800" dirty="0" smtClean="0"/>
              <a:t>(not as developer team),  helping to improve system quality. Auditor as project  leader representative</a:t>
            </a:r>
            <a:endParaRPr lang="en-US" sz="1800" dirty="0" smtClean="0"/>
          </a:p>
          <a:p>
            <a:pPr lvl="1">
              <a:lnSpc>
                <a:spcPct val="90000"/>
              </a:lnSpc>
            </a:pPr>
            <a:r>
              <a:rPr lang="en-US" sz="2200" dirty="0" err="1" smtClean="0"/>
              <a:t>Postimplementation</a:t>
            </a:r>
            <a:r>
              <a:rPr lang="en-US" sz="2200" dirty="0" smtClean="0"/>
              <a:t> Audit</a:t>
            </a:r>
          </a:p>
          <a:p>
            <a:pPr lvl="2">
              <a:lnSpc>
                <a:spcPct val="90000"/>
              </a:lnSpc>
            </a:pPr>
            <a:r>
              <a:rPr lang="en-US" sz="2000" dirty="0" smtClean="0"/>
              <a:t>Does the system needed to be updated or corrected or discontinued</a:t>
            </a:r>
            <a:endParaRPr lang="en-US" sz="2000" dirty="0" smtClean="0"/>
          </a:p>
          <a:p>
            <a:pPr lvl="2">
              <a:lnSpc>
                <a:spcPct val="90000"/>
              </a:lnSpc>
            </a:pPr>
            <a:r>
              <a:rPr lang="en-US" dirty="0" smtClean="0"/>
              <a:t>Term </a:t>
            </a:r>
            <a:r>
              <a:rPr lang="en-US" sz="2000" dirty="0" smtClean="0"/>
              <a:t>audit around </a:t>
            </a:r>
            <a:r>
              <a:rPr lang="en-US" dirty="0" smtClean="0"/>
              <a:t>and </a:t>
            </a:r>
            <a:r>
              <a:rPr lang="en-US" sz="2000" dirty="0" smtClean="0"/>
              <a:t>audit </a:t>
            </a:r>
            <a:r>
              <a:rPr lang="en-US" sz="2000" dirty="0" smtClean="0"/>
              <a:t>through the computer </a:t>
            </a:r>
            <a:r>
              <a:rPr lang="en-US" dirty="0" smtClean="0"/>
              <a:t>doesn’t apply to this type audit</a:t>
            </a:r>
            <a:endParaRPr lang="en-US" sz="2000"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Audit</a:t>
            </a:r>
            <a:endParaRPr lang="en-US" dirty="0"/>
          </a:p>
        </p:txBody>
      </p:sp>
      <p:sp>
        <p:nvSpPr>
          <p:cNvPr id="3" name="Content Placeholder 2"/>
          <p:cNvSpPr>
            <a:spLocks noGrp="1"/>
          </p:cNvSpPr>
          <p:nvPr>
            <p:ph sz="quarter" idx="1"/>
          </p:nvPr>
        </p:nvSpPr>
        <p:spPr/>
        <p:txBody>
          <a:bodyPr/>
          <a:lstStyle/>
          <a:p>
            <a:r>
              <a:rPr lang="en-US" dirty="0" smtClean="0"/>
              <a:t>IT/IS Audit  not a must</a:t>
            </a:r>
          </a:p>
          <a:p>
            <a:pPr lvl="1"/>
            <a:r>
              <a:rPr lang="en-US" dirty="0" smtClean="0"/>
              <a:t>This is a form of awareness from management because of IT activity</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Audit - Factor</a:t>
            </a:r>
            <a:endParaRPr lang="en-US" dirty="0"/>
          </a:p>
        </p:txBody>
      </p:sp>
      <p:sp>
        <p:nvSpPr>
          <p:cNvPr id="3" name="Content Placeholder 2"/>
          <p:cNvSpPr>
            <a:spLocks noGrp="1"/>
          </p:cNvSpPr>
          <p:nvPr>
            <p:ph sz="quarter" idx="1"/>
          </p:nvPr>
        </p:nvSpPr>
        <p:spPr/>
        <p:txBody>
          <a:bodyPr/>
          <a:lstStyle/>
          <a:p>
            <a:pPr>
              <a:lnSpc>
                <a:spcPct val="90000"/>
              </a:lnSpc>
            </a:pPr>
            <a:r>
              <a:rPr lang="en-US" dirty="0" smtClean="0"/>
              <a:t>Detecting whether the computer is poorly organized</a:t>
            </a:r>
            <a:endParaRPr lang="en-US" dirty="0" smtClean="0"/>
          </a:p>
          <a:p>
            <a:pPr lvl="1">
              <a:lnSpc>
                <a:spcPct val="90000"/>
              </a:lnSpc>
            </a:pPr>
            <a:r>
              <a:rPr lang="en-US" dirty="0" smtClean="0"/>
              <a:t>Without vision, mission, IT planning, without </a:t>
            </a:r>
            <a:r>
              <a:rPr lang="en-US" dirty="0" smtClean="0"/>
              <a:t>training</a:t>
            </a:r>
            <a:endParaRPr lang="en-US" dirty="0" smtClean="0"/>
          </a:p>
          <a:p>
            <a:pPr>
              <a:lnSpc>
                <a:spcPct val="90000"/>
              </a:lnSpc>
            </a:pPr>
            <a:r>
              <a:rPr lang="en-US" dirty="0" smtClean="0"/>
              <a:t>Detecting data lost risk</a:t>
            </a:r>
            <a:endParaRPr lang="en-US" dirty="0" smtClean="0"/>
          </a:p>
          <a:p>
            <a:pPr>
              <a:lnSpc>
                <a:spcPct val="90000"/>
              </a:lnSpc>
            </a:pPr>
            <a:r>
              <a:rPr lang="en-US" dirty="0" smtClean="0"/>
              <a:t>Detecting </a:t>
            </a:r>
            <a:r>
              <a:rPr lang="en-US" dirty="0"/>
              <a:t> </a:t>
            </a:r>
            <a:r>
              <a:rPr lang="en-US" dirty="0" smtClean="0"/>
              <a:t>risk of inaccurate information </a:t>
            </a:r>
            <a:endParaRPr lang="en-US" dirty="0" smtClean="0"/>
          </a:p>
          <a:p>
            <a:pPr>
              <a:lnSpc>
                <a:spcPct val="90000"/>
              </a:lnSpc>
            </a:pPr>
            <a:r>
              <a:rPr lang="en-US" dirty="0" smtClean="0"/>
              <a:t>Protecting asset </a:t>
            </a:r>
            <a:endParaRPr lang="en-US" dirty="0" smtClean="0"/>
          </a:p>
          <a:p>
            <a:pPr>
              <a:lnSpc>
                <a:spcPct val="90000"/>
              </a:lnSpc>
            </a:pPr>
            <a:r>
              <a:rPr lang="en-US" dirty="0" smtClean="0"/>
              <a:t>Detecting  computer error</a:t>
            </a:r>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IS Audit - Factor(2</a:t>
            </a:r>
            <a:r>
              <a:rPr lang="en-US" dirty="0" smtClean="0"/>
              <a:t>)</a:t>
            </a:r>
            <a:endParaRPr lang="en-US" dirty="0"/>
          </a:p>
        </p:txBody>
      </p:sp>
      <p:sp>
        <p:nvSpPr>
          <p:cNvPr id="3" name="Content Placeholder 2"/>
          <p:cNvSpPr>
            <a:spLocks noGrp="1"/>
          </p:cNvSpPr>
          <p:nvPr>
            <p:ph sz="quarter" idx="1"/>
          </p:nvPr>
        </p:nvSpPr>
        <p:spPr/>
        <p:txBody>
          <a:bodyPr/>
          <a:lstStyle/>
          <a:p>
            <a:r>
              <a:rPr lang="en-US" dirty="0" smtClean="0"/>
              <a:t>Detecting risk of computer abuse </a:t>
            </a:r>
            <a:endParaRPr lang="en-US" dirty="0" smtClean="0"/>
          </a:p>
          <a:p>
            <a:r>
              <a:rPr lang="en-US" dirty="0" smtClean="0"/>
              <a:t>Protecting confidentiality</a:t>
            </a:r>
            <a:endParaRPr lang="en-US" dirty="0" smtClean="0"/>
          </a:p>
          <a:p>
            <a:r>
              <a:rPr lang="en-US" dirty="0" smtClean="0"/>
              <a:t>To improve control of the  evolution </a:t>
            </a:r>
            <a:r>
              <a:rPr lang="en-US" dirty="0" smtClean="0"/>
              <a:t>for </a:t>
            </a:r>
            <a:r>
              <a:rPr lang="en-US" dirty="0" smtClean="0"/>
              <a:t>computer or development for the future </a:t>
            </a:r>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sz="quarter" idx="1"/>
          </p:nvPr>
        </p:nvSpPr>
        <p:spPr/>
        <p:txBody>
          <a:bodyPr/>
          <a:lstStyle/>
          <a:p>
            <a:pPr marL="514350" indent="-514350" algn="just">
              <a:buFont typeface="+mj-lt"/>
              <a:buAutoNum type="arabicPeriod"/>
            </a:pPr>
            <a:r>
              <a:rPr lang="en-US" dirty="0" smtClean="0"/>
              <a:t>Explain difference of </a:t>
            </a:r>
            <a:r>
              <a:rPr lang="en-US" dirty="0" smtClean="0"/>
              <a:t>each auditor base on auditor types </a:t>
            </a:r>
            <a:endParaRPr lang="en-US" dirty="0" smtClean="0"/>
          </a:p>
          <a:p>
            <a:pPr marL="514350" indent="-514350" algn="just">
              <a:buFont typeface="+mj-lt"/>
              <a:buAutoNum type="arabicPeriod"/>
            </a:pPr>
            <a:r>
              <a:rPr lang="en-US" dirty="0" smtClean="0"/>
              <a:t>Find out standardization of IS auditor profession and which </a:t>
            </a:r>
            <a:r>
              <a:rPr lang="en-US" dirty="0" smtClean="0"/>
              <a:t>organization issued the standard</a:t>
            </a:r>
            <a:endParaRPr lang="en-US" dirty="0" smtClean="0"/>
          </a:p>
          <a:p>
            <a:pPr marL="514350" indent="-514350" algn="just">
              <a:buFont typeface="+mj-lt"/>
              <a:buAutoNum type="arabicPeriod"/>
            </a:pPr>
            <a:r>
              <a:rPr lang="en-US" dirty="0" smtClean="0"/>
              <a:t>On </a:t>
            </a:r>
            <a:r>
              <a:rPr lang="en-US" dirty="0" smtClean="0"/>
              <a:t>your opinion how importance IT and IS audit for an organization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(2)</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t>Information </a:t>
            </a:r>
            <a:r>
              <a:rPr lang="en-US" dirty="0" smtClean="0">
                <a:sym typeface="Wingdings" pitchFamily="2" charset="2"/>
              </a:rPr>
              <a:t> Strategic Resources to reach organization vision and mission. </a:t>
            </a:r>
          </a:p>
          <a:p>
            <a:pPr marL="0" indent="0" algn="just">
              <a:buNone/>
            </a:pPr>
            <a:endParaRPr lang="en-US" dirty="0" smtClean="0">
              <a:sym typeface="Wingdings" pitchFamily="2" charset="2"/>
            </a:endParaRPr>
          </a:p>
          <a:p>
            <a:pPr algn="just"/>
            <a:r>
              <a:rPr lang="en-US" dirty="0" smtClean="0">
                <a:sym typeface="Wingdings" pitchFamily="2" charset="2"/>
              </a:rPr>
              <a:t>Information  Organization Asset</a:t>
            </a:r>
          </a:p>
          <a:p>
            <a:pPr algn="just">
              <a:buNone/>
            </a:pPr>
            <a:endParaRPr lang="en-US" dirty="0" smtClean="0">
              <a:sym typeface="Wingdings" pitchFamily="2" charset="2"/>
            </a:endParaRPr>
          </a:p>
          <a:p>
            <a:pPr algn="just"/>
            <a:r>
              <a:rPr lang="en-US" dirty="0" smtClean="0">
                <a:sym typeface="Wingdings" pitchFamily="2" charset="2"/>
              </a:rPr>
              <a:t>Information System  Sub </a:t>
            </a:r>
            <a:r>
              <a:rPr lang="en-US" dirty="0" err="1" smtClean="0">
                <a:sym typeface="Wingdings" pitchFamily="2" charset="2"/>
              </a:rPr>
              <a:t>sytem</a:t>
            </a:r>
            <a:r>
              <a:rPr lang="en-US" dirty="0" smtClean="0">
                <a:sym typeface="Wingdings" pitchFamily="2" charset="2"/>
              </a:rPr>
              <a:t> of Organization to process information</a:t>
            </a:r>
          </a:p>
          <a:p>
            <a:pPr algn="just"/>
            <a:endParaRPr lang="en-US" dirty="0" smtClean="0">
              <a:sym typeface="Wingdings" pitchFamily="2" charset="2"/>
            </a:endParaRPr>
          </a:p>
          <a:p>
            <a:pPr algn="just"/>
            <a:r>
              <a:rPr lang="en-US" dirty="0" smtClean="0">
                <a:sym typeface="Wingdings" pitchFamily="2" charset="2"/>
              </a:rPr>
              <a:t>Information System Technology  Information System Component</a:t>
            </a:r>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3200" b="1" dirty="0" smtClean="0"/>
              <a:t>Methodologies </a:t>
            </a:r>
            <a:r>
              <a:rPr lang="en-US" sz="3200" b="1" dirty="0" smtClean="0"/>
              <a:t>in </a:t>
            </a:r>
            <a:r>
              <a:rPr lang="en-US" sz="3200" b="1" dirty="0" smtClean="0"/>
              <a:t>Developing </a:t>
            </a:r>
            <a:r>
              <a:rPr lang="en-US" sz="3200" b="1" dirty="0" smtClean="0"/>
              <a:t>System</a:t>
            </a:r>
            <a:endParaRPr lang="en-US" sz="3200" b="1" dirty="0"/>
          </a:p>
        </p:txBody>
      </p:sp>
    </p:spTree>
    <p:extLst>
      <p:ext uri="{BB962C8B-B14F-4D97-AF65-F5344CB8AC3E}">
        <p14:creationId xmlns:p14="http://schemas.microsoft.com/office/powerpoint/2010/main" val="2361718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67" name="Picture 7" descr="FIG01_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143000"/>
            <a:ext cx="7620000" cy="4543425"/>
          </a:xfrm>
          <a:prstGeom prst="rect">
            <a:avLst/>
          </a:prstGeom>
          <a:noFill/>
          <a:extLst>
            <a:ext uri="{909E8E84-426E-40DD-AFC4-6F175D3DCCD1}">
              <a14:hiddenFill xmlns:a14="http://schemas.microsoft.com/office/drawing/2010/main">
                <a:solidFill>
                  <a:srgbClr val="FFFFFF"/>
                </a:solidFill>
              </a14:hiddenFill>
            </a:ext>
          </a:extLst>
        </p:spPr>
      </p:pic>
      <p:sp>
        <p:nvSpPr>
          <p:cNvPr id="194564" name="Rectangle 4"/>
          <p:cNvSpPr>
            <a:spLocks noGrp="1" noChangeArrowheads="1"/>
          </p:cNvSpPr>
          <p:nvPr>
            <p:ph type="title"/>
          </p:nvPr>
        </p:nvSpPr>
        <p:spPr>
          <a:xfrm>
            <a:off x="609600" y="304800"/>
            <a:ext cx="7772400" cy="609600"/>
          </a:xfrm>
        </p:spPr>
        <p:txBody>
          <a:bodyPr>
            <a:normAutofit fontScale="90000"/>
          </a:bodyPr>
          <a:lstStyle/>
          <a:p>
            <a:r>
              <a:rPr lang="en-US" sz="4000"/>
              <a:t>Prototyping</a:t>
            </a:r>
          </a:p>
        </p:txBody>
      </p:sp>
      <p:sp>
        <p:nvSpPr>
          <p:cNvPr id="194566" name="Text Box 6"/>
          <p:cNvSpPr txBox="1">
            <a:spLocks noChangeArrowheads="1"/>
          </p:cNvSpPr>
          <p:nvPr/>
        </p:nvSpPr>
        <p:spPr bwMode="auto">
          <a:xfrm>
            <a:off x="914400" y="5029200"/>
            <a:ext cx="7239000" cy="12176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itchFamily="2" charset="2"/>
              <a:buNone/>
            </a:pPr>
            <a:r>
              <a:rPr lang="en-US" sz="1600"/>
              <a:t>Iterative development process: </a:t>
            </a:r>
          </a:p>
          <a:p>
            <a:r>
              <a:rPr lang="en-US" sz="1600"/>
              <a:t>Requirements quickly converted to a working system</a:t>
            </a:r>
          </a:p>
          <a:p>
            <a:r>
              <a:rPr lang="en-US" sz="1600"/>
              <a:t>System is continually revised</a:t>
            </a:r>
          </a:p>
          <a:p>
            <a:r>
              <a:rPr lang="en-US" sz="1600"/>
              <a:t>Close collaboration between users and analysts</a:t>
            </a:r>
          </a:p>
        </p:txBody>
      </p:sp>
    </p:spTree>
    <p:extLst>
      <p:ext uri="{BB962C8B-B14F-4D97-AF65-F5344CB8AC3E}">
        <p14:creationId xmlns:p14="http://schemas.microsoft.com/office/powerpoint/2010/main" val="2144647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1" name="Rectangle 3" descr="Rectangle: Click to edit Master text styles&#10;Second level&#10;Third level&#10;Fourth level&#10;Fifth level"/>
          <p:cNvSpPr>
            <a:spLocks noGrp="1" noChangeArrowheads="1"/>
          </p:cNvSpPr>
          <p:nvPr>
            <p:ph idx="1"/>
          </p:nvPr>
        </p:nvSpPr>
        <p:spPr/>
        <p:txBody>
          <a:bodyPr/>
          <a:lstStyle/>
          <a:p>
            <a:pPr>
              <a:lnSpc>
                <a:spcPct val="90000"/>
              </a:lnSpc>
            </a:pPr>
            <a:r>
              <a:rPr lang="en-US"/>
              <a:t>Computer-Aided Software Engineering</a:t>
            </a:r>
          </a:p>
          <a:p>
            <a:pPr>
              <a:lnSpc>
                <a:spcPct val="90000"/>
              </a:lnSpc>
            </a:pPr>
            <a:r>
              <a:rPr lang="en-US"/>
              <a:t>Software tools providing automated support for systems development</a:t>
            </a:r>
          </a:p>
          <a:p>
            <a:pPr>
              <a:lnSpc>
                <a:spcPct val="90000"/>
              </a:lnSpc>
            </a:pPr>
            <a:r>
              <a:rPr lang="en-US"/>
              <a:t>Project dictionary/workbook: system description and specifications</a:t>
            </a:r>
          </a:p>
          <a:p>
            <a:pPr>
              <a:lnSpc>
                <a:spcPct val="90000"/>
              </a:lnSpc>
            </a:pPr>
            <a:r>
              <a:rPr lang="en-US"/>
              <a:t>Diagramming tools</a:t>
            </a:r>
          </a:p>
          <a:p>
            <a:pPr>
              <a:lnSpc>
                <a:spcPct val="90000"/>
              </a:lnSpc>
            </a:pPr>
            <a:r>
              <a:rPr lang="en-US"/>
              <a:t>Example products: Oracle Designer, Rational Rose</a:t>
            </a:r>
          </a:p>
        </p:txBody>
      </p:sp>
      <p:sp>
        <p:nvSpPr>
          <p:cNvPr id="196610" name="Rectangle 2"/>
          <p:cNvSpPr>
            <a:spLocks noGrp="1" noChangeArrowheads="1"/>
          </p:cNvSpPr>
          <p:nvPr>
            <p:ph type="title"/>
          </p:nvPr>
        </p:nvSpPr>
        <p:spPr/>
        <p:txBody>
          <a:bodyPr/>
          <a:lstStyle/>
          <a:p>
            <a:r>
              <a:rPr lang="en-US"/>
              <a:t>CASE Tools</a:t>
            </a:r>
          </a:p>
        </p:txBody>
      </p:sp>
    </p:spTree>
    <p:extLst>
      <p:ext uri="{BB962C8B-B14F-4D97-AF65-F5344CB8AC3E}">
        <p14:creationId xmlns:p14="http://schemas.microsoft.com/office/powerpoint/2010/main" val="2739033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5" name="Rectangle 3" descr="Rectangle: Click to edit Master text styles&#10;Second level&#10;Third level&#10;Fourth level&#10;Fifth level"/>
          <p:cNvSpPr>
            <a:spLocks noGrp="1" noChangeArrowheads="1"/>
          </p:cNvSpPr>
          <p:nvPr>
            <p:ph idx="1"/>
          </p:nvPr>
        </p:nvSpPr>
        <p:spPr/>
        <p:txBody>
          <a:bodyPr/>
          <a:lstStyle/>
          <a:p>
            <a:r>
              <a:rPr lang="en-US"/>
              <a:t>Structured process involving users, analysts, and managers</a:t>
            </a:r>
          </a:p>
          <a:p>
            <a:r>
              <a:rPr lang="en-US"/>
              <a:t>Several-day intensive workgroup sessions</a:t>
            </a:r>
          </a:p>
          <a:p>
            <a:r>
              <a:rPr lang="en-US"/>
              <a:t>Purpose: to specify or review system requirements</a:t>
            </a:r>
          </a:p>
        </p:txBody>
      </p:sp>
      <p:sp>
        <p:nvSpPr>
          <p:cNvPr id="197634" name="Rectangle 2"/>
          <p:cNvSpPr>
            <a:spLocks noGrp="1" noChangeArrowheads="1"/>
          </p:cNvSpPr>
          <p:nvPr>
            <p:ph type="title"/>
          </p:nvPr>
        </p:nvSpPr>
        <p:spPr/>
        <p:txBody>
          <a:bodyPr>
            <a:normAutofit/>
          </a:bodyPr>
          <a:lstStyle/>
          <a:p>
            <a:r>
              <a:rPr lang="en-US"/>
              <a:t>Joint Application Design (JAD)</a:t>
            </a:r>
          </a:p>
        </p:txBody>
      </p:sp>
    </p:spTree>
    <p:extLst>
      <p:ext uri="{BB962C8B-B14F-4D97-AF65-F5344CB8AC3E}">
        <p14:creationId xmlns:p14="http://schemas.microsoft.com/office/powerpoint/2010/main" val="112239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9" name="Rectangle 3" descr="Rectangle: Click to edit Master text styles&#10;Second level&#10;Third level&#10;Fourth level&#10;Fifth level"/>
          <p:cNvSpPr>
            <a:spLocks noGrp="1" noChangeArrowheads="1"/>
          </p:cNvSpPr>
          <p:nvPr>
            <p:ph idx="1"/>
          </p:nvPr>
        </p:nvSpPr>
        <p:spPr>
          <a:xfrm>
            <a:off x="838200" y="1320800"/>
            <a:ext cx="7391400" cy="1600200"/>
          </a:xfrm>
        </p:spPr>
        <p:txBody>
          <a:bodyPr>
            <a:normAutofit lnSpcReduction="10000"/>
          </a:bodyPr>
          <a:lstStyle/>
          <a:p>
            <a:r>
              <a:rPr lang="en-US" sz="2400" dirty="0"/>
              <a:t>Methodology to decrease design and implementation time</a:t>
            </a:r>
          </a:p>
          <a:p>
            <a:r>
              <a:rPr lang="en-US" sz="2400" dirty="0"/>
              <a:t>Involves:  prototyping, JAD, CASE tools, and code generators</a:t>
            </a:r>
          </a:p>
          <a:p>
            <a:endParaRPr lang="en-US" sz="2400" dirty="0"/>
          </a:p>
          <a:p>
            <a:endParaRPr lang="en-US" dirty="0"/>
          </a:p>
          <a:p>
            <a:endParaRPr lang="en-US" dirty="0"/>
          </a:p>
          <a:p>
            <a:endParaRPr lang="en-US" dirty="0"/>
          </a:p>
          <a:p>
            <a:pPr>
              <a:buFont typeface="Wingdings" pitchFamily="2" charset="2"/>
              <a:buNone/>
            </a:pPr>
            <a:endParaRPr lang="en-US" dirty="0"/>
          </a:p>
        </p:txBody>
      </p:sp>
      <p:sp>
        <p:nvSpPr>
          <p:cNvPr id="198658" name="Rectangle 2"/>
          <p:cNvSpPr>
            <a:spLocks noGrp="1" noChangeArrowheads="1"/>
          </p:cNvSpPr>
          <p:nvPr>
            <p:ph type="title"/>
          </p:nvPr>
        </p:nvSpPr>
        <p:spPr>
          <a:xfrm>
            <a:off x="685800" y="0"/>
            <a:ext cx="8077200" cy="1143000"/>
          </a:xfrm>
        </p:spPr>
        <p:txBody>
          <a:bodyPr>
            <a:normAutofit fontScale="90000"/>
          </a:bodyPr>
          <a:lstStyle/>
          <a:p>
            <a:r>
              <a:rPr lang="en-US" sz="4000" dirty="0"/>
              <a:t>Rapid Application Development (RAD)</a:t>
            </a:r>
          </a:p>
        </p:txBody>
      </p:sp>
      <p:pic>
        <p:nvPicPr>
          <p:cNvPr id="198660" name="Picture 4" descr="FIG01_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921000"/>
            <a:ext cx="5486400" cy="325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770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743</TotalTime>
  <Words>1055</Words>
  <Application>Microsoft Office PowerPoint</Application>
  <PresentationFormat>On-screen Show (4:3)</PresentationFormat>
  <Paragraphs>190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Civic</vt:lpstr>
      <vt:lpstr>Introduction</vt:lpstr>
      <vt:lpstr>Book Reference</vt:lpstr>
      <vt:lpstr>Introduction</vt:lpstr>
      <vt:lpstr>Introduction (2)</vt:lpstr>
      <vt:lpstr>PowerPoint Presentation</vt:lpstr>
      <vt:lpstr>Prototyping</vt:lpstr>
      <vt:lpstr>CASE Tools</vt:lpstr>
      <vt:lpstr>Joint Application Design (JAD)</vt:lpstr>
      <vt:lpstr>Rapid Application Development (RAD)</vt:lpstr>
      <vt:lpstr>Agile Methodologies</vt:lpstr>
      <vt:lpstr>eXtreme Programming</vt:lpstr>
      <vt:lpstr>Object-Oriented Analysis and Design</vt:lpstr>
      <vt:lpstr>Audit</vt:lpstr>
      <vt:lpstr>Information Systems Auditing</vt:lpstr>
      <vt:lpstr>Audit Function</vt:lpstr>
      <vt:lpstr>Audit Function</vt:lpstr>
      <vt:lpstr>Audit Category</vt:lpstr>
      <vt:lpstr>Factors affect Control and IS audit</vt:lpstr>
      <vt:lpstr>Factors affect Control and IS audit</vt:lpstr>
      <vt:lpstr>Factors affect Control and IS audit</vt:lpstr>
      <vt:lpstr>Professional Standards &amp; Operational Procedures</vt:lpstr>
      <vt:lpstr>Auditor Organization</vt:lpstr>
      <vt:lpstr>Who is doing the Audit</vt:lpstr>
      <vt:lpstr>Audit types base on field </vt:lpstr>
      <vt:lpstr>Audit types – base on Auditor</vt:lpstr>
      <vt:lpstr>Information System Audit</vt:lpstr>
      <vt:lpstr> IS Audit– History</vt:lpstr>
      <vt:lpstr>IS Audit</vt:lpstr>
      <vt:lpstr>IS Audit needs</vt:lpstr>
      <vt:lpstr>IS Audit– IT Governance</vt:lpstr>
      <vt:lpstr>IS Audit</vt:lpstr>
      <vt:lpstr>IS Audit - Factor</vt:lpstr>
      <vt:lpstr>IS Audit - Factor(2)</vt:lpstr>
      <vt:lpstr>Questions </vt:lpstr>
    </vt:vector>
  </TitlesOfParts>
  <Company>UNIKOM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MELZZ</dc:creator>
  <cp:lastModifiedBy>Axi.o_O</cp:lastModifiedBy>
  <cp:revision>64</cp:revision>
  <dcterms:created xsi:type="dcterms:W3CDTF">2013-02-11T01:28:29Z</dcterms:created>
  <dcterms:modified xsi:type="dcterms:W3CDTF">2014-03-17T07:52:52Z</dcterms:modified>
</cp:coreProperties>
</file>