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56" r:id="rId2"/>
    <p:sldId id="290" r:id="rId3"/>
    <p:sldId id="305" r:id="rId4"/>
    <p:sldId id="304" r:id="rId5"/>
    <p:sldId id="306" r:id="rId6"/>
    <p:sldId id="328" r:id="rId7"/>
    <p:sldId id="329" r:id="rId8"/>
    <p:sldId id="307" r:id="rId9"/>
    <p:sldId id="330" r:id="rId10"/>
    <p:sldId id="332" r:id="rId11"/>
    <p:sldId id="308" r:id="rId12"/>
    <p:sldId id="333" r:id="rId13"/>
    <p:sldId id="334" r:id="rId14"/>
    <p:sldId id="309" r:id="rId15"/>
    <p:sldId id="310" r:id="rId16"/>
    <p:sldId id="311" r:id="rId17"/>
    <p:sldId id="319" r:id="rId18"/>
    <p:sldId id="341" r:id="rId19"/>
    <p:sldId id="327" r:id="rId20"/>
    <p:sldId id="336" r:id="rId21"/>
    <p:sldId id="313" r:id="rId22"/>
    <p:sldId id="337" r:id="rId23"/>
    <p:sldId id="339" r:id="rId24"/>
    <p:sldId id="340" r:id="rId25"/>
    <p:sldId id="320" r:id="rId26"/>
    <p:sldId id="338" r:id="rId27"/>
    <p:sldId id="315" r:id="rId28"/>
    <p:sldId id="342" r:id="rId29"/>
    <p:sldId id="343" r:id="rId30"/>
    <p:sldId id="344" r:id="rId31"/>
    <p:sldId id="321" r:id="rId32"/>
    <p:sldId id="316" r:id="rId33"/>
    <p:sldId id="317" r:id="rId34"/>
    <p:sldId id="323" r:id="rId35"/>
    <p:sldId id="322" r:id="rId36"/>
    <p:sldId id="318" r:id="rId37"/>
    <p:sldId id="325" r:id="rId38"/>
    <p:sldId id="326" r:id="rId39"/>
    <p:sldId id="30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3" autoAdjust="0"/>
    <p:restoredTop sz="94671" autoAdjust="0"/>
  </p:normalViewPr>
  <p:slideViewPr>
    <p:cSldViewPr>
      <p:cViewPr>
        <p:scale>
          <a:sx n="43" d="100"/>
          <a:sy n="43" d="100"/>
        </p:scale>
        <p:origin x="-11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288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C183A-B7AA-416C-8ACE-B14E6DAC92C4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3/20/2014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929610" y="142876"/>
            <a:ext cx="1071546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ARRAY STATIS </a:t>
            </a:r>
            <a:r>
              <a:rPr lang="en-US" dirty="0" smtClean="0"/>
              <a:t>(</a:t>
            </a:r>
            <a:r>
              <a:rPr lang="en-US" dirty="0" err="1" smtClean="0"/>
              <a:t>lanjutan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10572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 smtClean="0"/>
              <a:t>DIKTAT </a:t>
            </a:r>
            <a:r>
              <a:rPr lang="en-US" b="1" dirty="0" err="1" smtClean="0"/>
              <a:t>struktur</a:t>
            </a:r>
            <a:r>
              <a:rPr lang="en-US" b="1" dirty="0" smtClean="0"/>
              <a:t> data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890391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Tim </a:t>
            </a:r>
            <a:r>
              <a:rPr lang="en-US" sz="3200" b="1" dirty="0" err="1" smtClean="0">
                <a:solidFill>
                  <a:schemeClr val="bg1"/>
                </a:solidFill>
              </a:rPr>
              <a:t>Struktur</a:t>
            </a:r>
            <a:r>
              <a:rPr lang="en-US" sz="3200" b="1" dirty="0" smtClean="0">
                <a:solidFill>
                  <a:schemeClr val="bg1"/>
                </a:solidFill>
              </a:rPr>
              <a:t> Data IF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928802"/>
            <a:ext cx="2914650" cy="304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id-ID" b="1" dirty="0">
                <a:solidFill>
                  <a:schemeClr val="tx1"/>
                </a:solidFill>
              </a:rPr>
              <a:t>equential Search </a:t>
            </a:r>
            <a:r>
              <a:rPr lang="id-ID" b="1" dirty="0" smtClean="0">
                <a:solidFill>
                  <a:schemeClr val="tx1"/>
                </a:solidFill>
              </a:rPr>
              <a:t>Use Sentinel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8501122" cy="5286388"/>
          </a:xfrm>
        </p:spPr>
        <p:txBody>
          <a:bodyPr>
            <a:normAutofit fontScale="25000" lnSpcReduction="20000"/>
          </a:bodyPr>
          <a:lstStyle/>
          <a:p>
            <a:pPr marL="2624138" indent="-2624138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u="sng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  SeqSearchSentinel (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 nama_array:tipe_array)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{I.S. : elemen array [1..maks_array] sudah terdefinisi}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{F.S. : </a:t>
            </a:r>
            <a:r>
              <a:rPr lang="id-ID" sz="6400" b="1" noProof="1" smtClean="0">
                <a:latin typeface="Courier New" pitchFamily="49" charset="0"/>
                <a:cs typeface="Courier New" pitchFamily="49" charset="0"/>
              </a:rPr>
              <a:t>menampilkan hasil pencarian (ditemukan/tidak)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u="sng" dirty="0" smtClean="0">
                <a:latin typeface="Courier New" pitchFamily="49" charset="0"/>
                <a:cs typeface="Courier New" pitchFamily="49" charset="0"/>
              </a:rPr>
              <a:t>Kamus: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	i : 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	data_cari  :  tipedata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u="sng" dirty="0" smtClean="0">
                <a:latin typeface="Courier New" pitchFamily="49" charset="0"/>
                <a:cs typeface="Courier New" pitchFamily="49" charset="0"/>
              </a:rPr>
              <a:t>Algoritma: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(data_cari)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</a:rPr>
              <a:t>	i 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 1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nama_array(maks_array + 1)  data_cari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while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(nama_array [i] ≠ data_cari) 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do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i  i + 1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endwhile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if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(i &lt; maks_array+1)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then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output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(data_cari,’ ditemukan pada indeks ke-’,i)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else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outpu</a:t>
            </a: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t(data_cari,’ tidak ditemukan’)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endif</a:t>
            </a:r>
          </a:p>
          <a:p>
            <a:pPr marL="514350" indent="-514350">
              <a:lnSpc>
                <a:spcPts val="2100"/>
              </a:lnSpc>
              <a:spcBef>
                <a:spcPts val="0"/>
              </a:spcBef>
              <a:buNone/>
            </a:pPr>
            <a:r>
              <a:rPr lang="id-ID" sz="6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EndProcedure</a:t>
            </a:r>
            <a:endParaRPr lang="id-ID" sz="6400" b="1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id-ID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60"/>
                            </p:stCondLst>
                            <p:childTnLst>
                              <p:par>
                                <p:cTn id="4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60"/>
                            </p:stCondLst>
                            <p:childTnLst>
                              <p:par>
                                <p:cTn id="4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760"/>
                            </p:stCondLst>
                            <p:childTnLst>
                              <p:par>
                                <p:cTn id="5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960"/>
                            </p:stCondLst>
                            <p:childTnLst>
                              <p:par>
                                <p:cTn id="6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360"/>
                            </p:stCondLst>
                            <p:childTnLst>
                              <p:par>
                                <p:cTn id="6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81012"/>
            <a:ext cx="8153400" cy="990600"/>
          </a:xfrm>
        </p:spPr>
        <p:txBody>
          <a:bodyPr>
            <a:normAutofit/>
          </a:bodyPr>
          <a:lstStyle/>
          <a:p>
            <a:r>
              <a:rPr lang="id-ID" sz="4000" b="1" dirty="0" smtClean="0"/>
              <a:t>SEQUENTIAL SEARCH</a:t>
            </a:r>
            <a:r>
              <a:rPr lang="en-US" sz="4000" b="1" dirty="0" smtClean="0"/>
              <a:t> (</a:t>
            </a:r>
            <a:r>
              <a:rPr lang="en-US" sz="4000" b="1" dirty="0" err="1" smtClean="0"/>
              <a:t>lanjutan</a:t>
            </a:r>
            <a:r>
              <a:rPr lang="en-US" sz="4000" b="1" dirty="0" smtClean="0"/>
              <a:t>)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5994248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Dengan boolean</a:t>
            </a:r>
            <a:r>
              <a:rPr lang="id-ID" dirty="0" smtClean="0">
                <a:sym typeface="Wingdings" pitchFamily="2" charset="2"/>
              </a:rPr>
              <a:t>: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Menggunakan variabel boolean</a:t>
            </a:r>
          </a:p>
          <a:p>
            <a:pPr marL="514350" indent="-51435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Menghasilkan nilai </a:t>
            </a:r>
            <a:r>
              <a:rPr lang="id-ID" b="1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TRUE</a:t>
            </a: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id-ID" dirty="0" smtClean="0">
                <a:sym typeface="Wingdings" pitchFamily="2" charset="2"/>
              </a:rPr>
              <a:t>atau </a:t>
            </a:r>
            <a:r>
              <a:rPr lang="id-ID" b="1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FALSE</a:t>
            </a: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id-ID" dirty="0" smtClean="0">
                <a:sym typeface="Wingdings" pitchFamily="2" charset="2"/>
              </a:rPr>
              <a:t>di akhir pencarian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17437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434622" y="551569"/>
            <a:ext cx="8209344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ea typeface="+mn-ea"/>
                <a:cs typeface="+mn-cs"/>
              </a:rPr>
              <a:t>Sequential Search dengan Boolean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343400"/>
          </a:xfrm>
        </p:spPr>
        <p:txBody>
          <a:bodyPr>
            <a:noAutofit/>
          </a:bodyPr>
          <a:lstStyle/>
          <a:p>
            <a:pPr marL="284163" indent="-284163"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id-ID" sz="2400" dirty="0" smtClean="0"/>
              <a:t>berikut ini adalah array yang akan diproses</a:t>
            </a:r>
            <a:r>
              <a:rPr lang="en-US" sz="2400" dirty="0" smtClean="0"/>
              <a:t>:</a:t>
            </a:r>
          </a:p>
          <a:p>
            <a:pPr marL="284163" indent="-284163">
              <a:spcBef>
                <a:spcPts val="0"/>
              </a:spcBef>
              <a:buNone/>
            </a:pPr>
            <a:endParaRPr lang="en-US" sz="2400" dirty="0"/>
          </a:p>
          <a:p>
            <a:pPr marL="284163" indent="-284163">
              <a:spcBef>
                <a:spcPts val="0"/>
              </a:spcBef>
              <a:buNone/>
            </a:pPr>
            <a:r>
              <a:rPr lang="en-US" sz="2400" dirty="0" smtClean="0"/>
              <a:t>    </a:t>
            </a:r>
            <a:r>
              <a:rPr lang="id-ID" sz="2400" b="1" dirty="0" smtClean="0">
                <a:solidFill>
                  <a:srgbClr val="00B050"/>
                </a:solidFill>
              </a:rPr>
              <a:t>Number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marL="284163" indent="-284163">
              <a:spcBef>
                <a:spcPts val="0"/>
              </a:spcBef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284163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284163" indent="0">
              <a:spcBef>
                <a:spcPts val="0"/>
              </a:spcBef>
              <a:buNone/>
            </a:pPr>
            <a:r>
              <a:rPr lang="en-US" sz="2400" dirty="0"/>
              <a:t>Data </a:t>
            </a:r>
            <a:r>
              <a:rPr lang="id-ID" sz="2400" dirty="0" smtClean="0"/>
              <a:t>yang akan dicari</a:t>
            </a:r>
            <a:r>
              <a:rPr lang="en-US" sz="2400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9</a:t>
            </a:r>
          </a:p>
          <a:p>
            <a:pPr marL="627063">
              <a:spcBef>
                <a:spcPts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Number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[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]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= 9? </a:t>
            </a:r>
          </a:p>
          <a:p>
            <a:pPr marL="627063">
              <a:spcBef>
                <a:spcPts val="0"/>
              </a:spcBef>
            </a:pPr>
            <a:r>
              <a:rPr lang="id-ID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Number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[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]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= 9? </a:t>
            </a:r>
          </a:p>
          <a:p>
            <a:pPr marL="627063">
              <a:spcBef>
                <a:spcPts val="0"/>
              </a:spcBef>
            </a:pPr>
            <a:r>
              <a:rPr lang="id-ID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Number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[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]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= 9? </a:t>
            </a:r>
          </a:p>
          <a:p>
            <a:pPr marL="284163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284163" indent="0" algn="just">
              <a:spcBef>
                <a:spcPts val="0"/>
              </a:spcBef>
              <a:buNone/>
            </a:pPr>
            <a:r>
              <a:rPr lang="id-ID" sz="2400" dirty="0" smtClean="0"/>
              <a:t>hasil:</a:t>
            </a:r>
            <a:r>
              <a:rPr lang="en-US" sz="2400" dirty="0" smtClean="0"/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9 ditemukan pada indeks ke- 3</a:t>
            </a:r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3327367"/>
              </p:ext>
            </p:extLst>
          </p:nvPr>
        </p:nvGraphicFramePr>
        <p:xfrm>
          <a:off x="2340426" y="2209800"/>
          <a:ext cx="5410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040"/>
                <a:gridCol w="1082040"/>
                <a:gridCol w="1082040"/>
                <a:gridCol w="1082040"/>
                <a:gridCol w="108204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2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4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5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05200" y="383902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KETEMU </a:t>
            </a:r>
            <a:r>
              <a:rPr lang="id-ID" dirty="0" smtClean="0">
                <a:sym typeface="Wingdings" pitchFamily="2" charset="2"/>
              </a:rPr>
              <a:t> FALSE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419932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KETEMU </a:t>
            </a:r>
            <a:r>
              <a:rPr lang="id-ID" dirty="0">
                <a:sym typeface="Wingdings" pitchFamily="2" charset="2"/>
              </a:rPr>
              <a:t> 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4567535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KETEMU </a:t>
            </a:r>
            <a:r>
              <a:rPr lang="id-ID" dirty="0">
                <a:sym typeface="Wingdings" pitchFamily="2" charset="2"/>
              </a:rPr>
              <a:t> </a:t>
            </a:r>
            <a:r>
              <a:rPr lang="id-ID" dirty="0" smtClean="0">
                <a:sym typeface="Wingdings" pitchFamily="2" charset="2"/>
              </a:rPr>
              <a:t>TRUE </a:t>
            </a:r>
            <a:r>
              <a:rPr lang="id-ID" dirty="0" smtClean="0"/>
              <a:t>(STOP SEARCH)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612648" y="295260"/>
            <a:ext cx="8153400" cy="990600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id-ID" b="1" dirty="0">
                <a:solidFill>
                  <a:schemeClr val="tx1"/>
                </a:solidFill>
              </a:rPr>
              <a:t>equential Search </a:t>
            </a:r>
            <a:r>
              <a:rPr lang="id-ID" b="1" dirty="0" smtClean="0">
                <a:solidFill>
                  <a:schemeClr val="tx1"/>
                </a:solidFill>
              </a:rPr>
              <a:t>Use Sentinel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8643966" cy="5357826"/>
          </a:xfrm>
        </p:spPr>
        <p:txBody>
          <a:bodyPr>
            <a:noAutofit/>
          </a:bodyPr>
          <a:lstStyle/>
          <a:p>
            <a:pPr marL="2624138" indent="-2624138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u="sng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 SeqSearchBoolean (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 nama_array:tipe_array)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{I.S. : elemen array [1..maks_array] sudah terdefinisi}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{F.S. : menampilkan data yg dicari ditemukan atau tidak ditemukan}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u="sng" dirty="0" smtClean="0">
                <a:latin typeface="Courier New" pitchFamily="49" charset="0"/>
                <a:cs typeface="Courier New" pitchFamily="49" charset="0"/>
              </a:rPr>
              <a:t>Kamus: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	i : 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	ketemu : 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</a:rPr>
              <a:t>boolean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	data_cari : tipedata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u="sng" dirty="0" smtClean="0">
                <a:latin typeface="Courier New" pitchFamily="49" charset="0"/>
                <a:cs typeface="Courier New" pitchFamily="49" charset="0"/>
              </a:rPr>
              <a:t>Algoritma: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(data_cari)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	i 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 1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ketemu  false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while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(not ketemu) 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and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(i ≤ maks_array) 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do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if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(nama_var_array(i) = data_cari)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then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   ketemu   true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else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   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</a:rPr>
              <a:t>i 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 i + 1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endif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endwhile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if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(ketemu)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then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output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(data_cari,’ ditemukan pada indeks ke-’,i)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else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outpu</a:t>
            </a: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t(data_cari,’ tidak ditemukan’)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endif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14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EndProcedure</a:t>
            </a:r>
            <a:endParaRPr lang="id-ID" sz="1400" b="1" u="sng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09574"/>
            <a:ext cx="8153400" cy="990600"/>
          </a:xfrm>
        </p:spPr>
        <p:txBody>
          <a:bodyPr/>
          <a:lstStyle/>
          <a:p>
            <a:r>
              <a:rPr lang="id-ID" b="1" dirty="0" smtClean="0"/>
              <a:t>BINARY SEARCH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6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Data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harus terurut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,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id-ID" dirty="0" smtClean="0">
                <a:sym typeface="Wingdings" pitchFamily="2" charset="2"/>
              </a:rPr>
              <a:t>baik secara </a:t>
            </a:r>
            <a:r>
              <a:rPr lang="id-ID" i="1" dirty="0" smtClean="0">
                <a:sym typeface="Wingdings" pitchFamily="2" charset="2"/>
              </a:rPr>
              <a:t>ascending</a:t>
            </a:r>
            <a:r>
              <a:rPr lang="id-ID" dirty="0" smtClean="0">
                <a:sym typeface="Wingdings" pitchFamily="2" charset="2"/>
              </a:rPr>
              <a:t> atau </a:t>
            </a:r>
            <a:r>
              <a:rPr lang="id-ID" i="1" dirty="0" smtClean="0">
                <a:sym typeface="Wingdings" pitchFamily="2" charset="2"/>
              </a:rPr>
              <a:t>descending</a:t>
            </a:r>
            <a:endParaRPr lang="id-ID" dirty="0" smtClean="0">
              <a:sym typeface="Wingdings" pitchFamily="2" charset="2"/>
            </a:endParaRPr>
          </a:p>
          <a:p>
            <a:pPr marL="514350" indent="-514350">
              <a:lnSpc>
                <a:spcPct val="16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Mekanismenya adalah dengan cara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membagi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larik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menjadi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dua bagian </a:t>
            </a:r>
            <a:r>
              <a:rPr lang="id-ID" dirty="0" smtClean="0">
                <a:sym typeface="Wingdings" pitchFamily="2" charset="2"/>
              </a:rPr>
              <a:t>yaitu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bagian kiri </a:t>
            </a:r>
            <a:r>
              <a:rPr lang="id-ID" dirty="0" smtClean="0">
                <a:sym typeface="Wingdings" pitchFamily="2" charset="2"/>
              </a:rPr>
              <a:t>(indeks terkecil/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Ia</a:t>
            </a:r>
            <a:r>
              <a:rPr lang="id-ID" dirty="0" smtClean="0">
                <a:sym typeface="Wingdings" pitchFamily="2" charset="2"/>
              </a:rPr>
              <a:t>) sampai ke indeks tengah dan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bagian kanan </a:t>
            </a:r>
            <a:r>
              <a:rPr lang="id-ID" dirty="0" smtClean="0">
                <a:sym typeface="Wingdings" pitchFamily="2" charset="2"/>
              </a:rPr>
              <a:t>mulai dari indeks tengah sampai indeks terbesar (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Ib</a:t>
            </a:r>
            <a:r>
              <a:rPr lang="id-ID" dirty="0" smtClean="0">
                <a:sym typeface="Wingdings" pitchFamily="2" charset="2"/>
              </a:rPr>
              <a:t>)</a:t>
            </a:r>
          </a:p>
          <a:p>
            <a:pPr marL="514350" indent="-514350">
              <a:lnSpc>
                <a:spcPct val="16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 Indeks tengah </a:t>
            </a:r>
            <a:r>
              <a:rPr lang="id-ID" dirty="0" smtClean="0">
                <a:sym typeface="Wingdings" pitchFamily="2" charset="2"/>
              </a:rPr>
              <a:t>(k) : (Ia+Ib) </a:t>
            </a:r>
            <a:r>
              <a:rPr lang="id-ID" b="1" u="sng" dirty="0" smtClean="0">
                <a:sym typeface="Wingdings" pitchFamily="2" charset="2"/>
              </a:rPr>
              <a:t>div</a:t>
            </a:r>
            <a:r>
              <a:rPr lang="id-ID" dirty="0" smtClean="0">
                <a:sym typeface="Wingdings" pitchFamily="2" charset="2"/>
              </a:rPr>
              <a:t> 2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posisi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tengah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larik</a:t>
            </a:r>
            <a:r>
              <a:rPr lang="en-US" dirty="0" smtClean="0">
                <a:sym typeface="Wingdings" pitchFamily="2" charset="2"/>
              </a:rPr>
              <a:t>)</a:t>
            </a: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25086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09574"/>
            <a:ext cx="8153400" cy="990600"/>
          </a:xfrm>
        </p:spPr>
        <p:txBody>
          <a:bodyPr/>
          <a:lstStyle/>
          <a:p>
            <a:r>
              <a:rPr lang="id-ID" b="1" dirty="0" smtClean="0"/>
              <a:t>BINARY SEARCH</a:t>
            </a:r>
            <a:r>
              <a:rPr lang="en-US" b="1" dirty="0" smtClean="0"/>
              <a:t>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 startAt="4"/>
            </a:pPr>
            <a:r>
              <a:rPr lang="id-ID" dirty="0" smtClean="0">
                <a:sym typeface="Wingdings" pitchFamily="2" charset="2"/>
              </a:rPr>
              <a:t>Jika data yang dicari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lebih kecil </a:t>
            </a:r>
            <a:r>
              <a:rPr lang="id-ID" dirty="0" smtClean="0">
                <a:sym typeface="Wingdings" pitchFamily="2" charset="2"/>
              </a:rPr>
              <a:t>dari data di </a:t>
            </a:r>
            <a:r>
              <a:rPr lang="en-US" dirty="0" err="1" smtClean="0">
                <a:sym typeface="Wingdings" pitchFamily="2" charset="2"/>
              </a:rPr>
              <a:t>posisi</a:t>
            </a:r>
            <a:r>
              <a:rPr lang="id-ID" dirty="0" smtClean="0">
                <a:sym typeface="Wingdings" pitchFamily="2" charset="2"/>
              </a:rPr>
              <a:t> tengah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id-ID" dirty="0" smtClean="0">
                <a:sym typeface="Wingdings" pitchFamily="2" charset="2"/>
              </a:rPr>
              <a:t> maka pencarian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dilanjutkan ke bagian kiri</a:t>
            </a:r>
            <a:endParaRPr lang="id-ID" dirty="0" smtClean="0">
              <a:sym typeface="Wingdings" pitchFamily="2" charset="2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 startAt="4"/>
            </a:pPr>
            <a:r>
              <a:rPr lang="id-ID" dirty="0" smtClean="0">
                <a:sym typeface="Wingdings" pitchFamily="2" charset="2"/>
              </a:rPr>
              <a:t>Jika data yang dicari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lebih besar</a:t>
            </a:r>
            <a:r>
              <a:rPr lang="id-ID" dirty="0" smtClean="0">
                <a:sym typeface="Wingdings" pitchFamily="2" charset="2"/>
              </a:rPr>
              <a:t> dari data di </a:t>
            </a:r>
            <a:r>
              <a:rPr lang="en-US" dirty="0" err="1" smtClean="0">
                <a:sym typeface="Wingdings" pitchFamily="2" charset="2"/>
              </a:rPr>
              <a:t>posisi</a:t>
            </a:r>
            <a:r>
              <a:rPr lang="id-ID" dirty="0" smtClean="0">
                <a:sym typeface="Wingdings" pitchFamily="2" charset="2"/>
              </a:rPr>
              <a:t> tengah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id-ID" dirty="0" smtClean="0">
                <a:sym typeface="Wingdings" pitchFamily="2" charset="2"/>
              </a:rPr>
              <a:t> maka pencarian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dilanjutkan ke bagian kanan</a:t>
            </a: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80444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09574"/>
            <a:ext cx="8153400" cy="990600"/>
          </a:xfrm>
        </p:spPr>
        <p:txBody>
          <a:bodyPr/>
          <a:lstStyle/>
          <a:p>
            <a:r>
              <a:rPr lang="id-ID" b="1" dirty="0" smtClean="0"/>
              <a:t>KASUS BINARY SEARCH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28192"/>
            <a:ext cx="8298504" cy="49971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id-ID" dirty="0" smtClean="0">
                <a:sym typeface="Wingdings" pitchFamily="2" charset="2"/>
              </a:rPr>
              <a:t>Data yang dicari =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7</a:t>
            </a:r>
            <a:endParaRPr lang="id-ID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id-ID" dirty="0" smtClean="0">
                <a:sym typeface="Wingdings" pitchFamily="2" charset="2"/>
              </a:rPr>
              <a:t>Banyak data =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</a:t>
            </a:r>
            <a:endParaRPr lang="id-ID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dirty="0" err="1" smtClean="0">
                <a:solidFill>
                  <a:srgbClr val="00B050"/>
                </a:solidFill>
                <a:sym typeface="Wingdings" pitchFamily="2" charset="2"/>
              </a:rPr>
              <a:t>Angka</a:t>
            </a:r>
            <a:endParaRPr lang="en-US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en-US" b="1" dirty="0">
              <a:solidFill>
                <a:srgbClr val="00B05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en-US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en-US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dirty="0" err="1" smtClean="0">
                <a:solidFill>
                  <a:srgbClr val="00B050"/>
                </a:solidFill>
                <a:sym typeface="Wingdings" pitchFamily="2" charset="2"/>
              </a:rPr>
              <a:t>Angka</a:t>
            </a:r>
            <a:endParaRPr lang="en-US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1065493"/>
              </p:ext>
            </p:extLst>
          </p:nvPr>
        </p:nvGraphicFramePr>
        <p:xfrm>
          <a:off x="1835696" y="2564904"/>
          <a:ext cx="60960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29</a:t>
                      </a:r>
                      <a:endParaRPr lang="en-US" sz="22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2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4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5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158640" y="3345200"/>
            <a:ext cx="6096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Ia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55096" y="3311664"/>
            <a:ext cx="381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53584" y="3311664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Ib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121696" y="3463271"/>
            <a:ext cx="3048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1911896" y="3614876"/>
            <a:ext cx="23622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340101" y="3463271"/>
            <a:ext cx="3048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5493297" y="3614876"/>
            <a:ext cx="23622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67744" y="3692664"/>
            <a:ext cx="1524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Bag. </a:t>
            </a:r>
            <a:r>
              <a:rPr lang="en-US" sz="2000" b="1" dirty="0" err="1" smtClean="0">
                <a:solidFill>
                  <a:schemeClr val="tx1"/>
                </a:solidFill>
              </a:rPr>
              <a:t>Kiri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21896" y="3692664"/>
            <a:ext cx="1828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Bag. </a:t>
            </a:r>
            <a:r>
              <a:rPr lang="en-US" sz="2000" b="1" dirty="0" err="1" smtClean="0">
                <a:solidFill>
                  <a:schemeClr val="tx1"/>
                </a:solidFill>
              </a:rPr>
              <a:t>Kanan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49009030"/>
              </p:ext>
            </p:extLst>
          </p:nvPr>
        </p:nvGraphicFramePr>
        <p:xfrm>
          <a:off x="1835696" y="4293096"/>
          <a:ext cx="24384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2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2064296" y="5131296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Ia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35896" y="5131296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Ib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92896" y="5420452"/>
            <a:ext cx="381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k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2702530" y="5374958"/>
            <a:ext cx="685006" cy="14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1826546" y="5718174"/>
            <a:ext cx="1219200" cy="82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3045746" y="5718174"/>
            <a:ext cx="1219200" cy="82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331640" y="5794374"/>
            <a:ext cx="1524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Bag. </a:t>
            </a:r>
            <a:r>
              <a:rPr lang="en-US" sz="2000" b="1" dirty="0" err="1" smtClean="0">
                <a:solidFill>
                  <a:schemeClr val="tx1"/>
                </a:solidFill>
              </a:rPr>
              <a:t>Kiri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22848" y="5794374"/>
            <a:ext cx="1981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Bag. </a:t>
            </a:r>
            <a:r>
              <a:rPr lang="en-US" sz="2000" b="1" dirty="0" err="1" smtClean="0">
                <a:solidFill>
                  <a:schemeClr val="tx1"/>
                </a:solidFill>
              </a:rPr>
              <a:t>Kanan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3088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5" grpId="0"/>
      <p:bldP spid="16" grpId="0"/>
      <p:bldP spid="18" grpId="0"/>
      <p:bldP spid="19" grpId="0"/>
      <p:bldP spid="20" grpId="0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KASUS BINARY SEARCH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28192"/>
            <a:ext cx="8298504" cy="49971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dirty="0" err="1" smtClean="0">
                <a:solidFill>
                  <a:srgbClr val="00B050"/>
                </a:solidFill>
                <a:sym typeface="Wingdings" pitchFamily="2" charset="2"/>
              </a:rPr>
              <a:t>Angka</a:t>
            </a:r>
            <a:endParaRPr lang="en-US" b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5769962"/>
              </p:ext>
            </p:extLst>
          </p:nvPr>
        </p:nvGraphicFramePr>
        <p:xfrm>
          <a:off x="1793525" y="1663892"/>
          <a:ext cx="1219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2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2094699" y="2499522"/>
            <a:ext cx="609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Ib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22849" y="2787554"/>
            <a:ext cx="533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Ia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60261" y="3077524"/>
            <a:ext cx="381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787" y="4058323"/>
            <a:ext cx="5093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Jadi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400" b="1" dirty="0" err="1" smtClean="0">
                <a:solidFill>
                  <a:srgbClr val="002060"/>
                </a:solidFill>
              </a:rPr>
              <a:t>Angka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7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ditemukan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pada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indeks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ke</a:t>
            </a:r>
            <a:r>
              <a:rPr lang="en-US" sz="2400" b="1" dirty="0" smtClean="0">
                <a:solidFill>
                  <a:srgbClr val="002060"/>
                </a:solidFill>
              </a:rPr>
              <a:t>-</a:t>
            </a:r>
            <a:r>
              <a:rPr lang="id-ID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2464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</a:rPr>
              <a:t>Binary Search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85818" y="1428736"/>
            <a:ext cx="8358182" cy="5072098"/>
          </a:xfrm>
        </p:spPr>
        <p:txBody>
          <a:bodyPr>
            <a:noAutofit/>
          </a:bodyPr>
          <a:lstStyle/>
          <a:p>
            <a:pPr marL="2624138" indent="-2624138">
              <a:spcBef>
                <a:spcPts val="0"/>
              </a:spcBef>
              <a:buNone/>
            </a:pP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  BinarySearch (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 nama_array : tipe_array)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{I.S. : elemen array yang terurut secara ascending sudah terdefinisi}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{F.S. : menampilkan data yg dicari ditemukan atau tidak ditemukan}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Kamus: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	Ia, Ib, k  :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	ketemu  :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boolean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	data_cari  :  tipedata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Algoritma: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(data_cari)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</a:rPr>
              <a:t>	Ia 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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Ib  maks_array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ketemu  false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while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not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ketemu)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and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(Ia ≤ Ib)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do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k   (Ia + Ib) div 2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if 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(nama_var_array[k] = data_cari)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   ketemu   true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if </a:t>
            </a: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(nama_var_array[k] &lt; data_cari)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then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     Ia    k + 1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else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     Ib    k – 1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  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endif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endif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sz="13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300" b="1" u="sng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endwhile</a:t>
            </a:r>
            <a:endParaRPr lang="id-ID" sz="1300" b="1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id-ID" sz="1300" b="1" u="sng" dirty="0" smtClean="0">
                <a:latin typeface="Courier New" pitchFamily="49" charset="0"/>
                <a:cs typeface="Courier New" pitchFamily="49" charset="0"/>
              </a:rPr>
              <a:t>Endprocedure</a:t>
            </a:r>
            <a:endParaRPr lang="id-ID" sz="1300" b="1" u="sng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LATIHAN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Diketahui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array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Nama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: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Kiki, </a:t>
            </a:r>
            <a:r>
              <a:rPr lang="en-US" b="1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Arif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Sari, Ahmad, </a:t>
            </a:r>
            <a:r>
              <a:rPr lang="en-US" b="1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Doni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en-US" b="1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Maman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Aras, </a:t>
            </a:r>
            <a:r>
              <a:rPr lang="en-US" b="1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Dedi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en-US" b="1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Yuni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en-US" b="1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Murni</a:t>
            </a:r>
            <a:r>
              <a:rPr lang="id-ID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Zenal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.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Dicari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Nama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“</a:t>
            </a:r>
            <a:r>
              <a:rPr lang="en-US" b="1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Wiwin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”,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dengan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menggunakan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metode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b="1" i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Binary Search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pada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data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terurut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secara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b="1" i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Descending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maka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: </a:t>
            </a:r>
            <a:endParaRPr lang="id-ID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Berapa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kali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iterasi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sampai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pencarian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berhenti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?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Berapa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harga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indeks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atas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(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indeks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bawah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(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Ib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)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ketika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pencarian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berhenti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?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Posisi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tengah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pada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iterasi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ke-3 </a:t>
            </a:r>
            <a:r>
              <a:rPr lang="en-US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adalah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…… 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752911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0957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OPERASI ARRAY STATIS</a:t>
            </a:r>
            <a:r>
              <a:rPr lang="en-US" b="1" dirty="0" smtClean="0"/>
              <a:t>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 startAt="3"/>
            </a:pPr>
            <a:r>
              <a:rPr lang="id-ID" b="1" dirty="0" smtClean="0">
                <a:sym typeface="Wingdings" pitchFamily="2" charset="2"/>
              </a:rPr>
              <a:t>Pencarian </a:t>
            </a:r>
            <a:r>
              <a:rPr lang="en-US" b="1" dirty="0" smtClean="0">
                <a:sym typeface="Wingdings" pitchFamily="2" charset="2"/>
              </a:rPr>
              <a:t>(</a:t>
            </a:r>
            <a:r>
              <a:rPr lang="en-US" b="1" i="1" dirty="0" smtClean="0">
                <a:sym typeface="Wingdings" pitchFamily="2" charset="2"/>
              </a:rPr>
              <a:t>searching</a:t>
            </a:r>
            <a:r>
              <a:rPr lang="en-US" b="1" dirty="0" smtClean="0">
                <a:sym typeface="Wingdings" pitchFamily="2" charset="2"/>
              </a:rPr>
              <a:t>) </a:t>
            </a:r>
            <a:r>
              <a:rPr lang="id-ID" b="1" dirty="0" smtClean="0">
                <a:sym typeface="Wingdings" pitchFamily="2" charset="2"/>
              </a:rPr>
              <a:t>array </a:t>
            </a:r>
          </a:p>
          <a:p>
            <a:pPr marL="536575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id-ID" dirty="0" smtClean="0">
                <a:sym typeface="Wingdings" pitchFamily="2" charset="2"/>
              </a:rPr>
              <a:t>Proses men</a:t>
            </a:r>
            <a:r>
              <a:rPr lang="en-US" dirty="0" err="1" smtClean="0">
                <a:sym typeface="Wingdings" pitchFamily="2" charset="2"/>
              </a:rPr>
              <a:t>emukan</a:t>
            </a:r>
            <a:r>
              <a:rPr lang="id-ID" dirty="0" smtClean="0">
                <a:sym typeface="Wingdings" pitchFamily="2" charset="2"/>
              </a:rPr>
              <a:t> suatu data yang terdapat dalam suatu array. Proses ini menghasilkan nilai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benar atau salah</a:t>
            </a:r>
            <a:r>
              <a:rPr lang="id-ID" dirty="0" smtClean="0">
                <a:sym typeface="Wingdings" pitchFamily="2" charset="2"/>
              </a:rPr>
              <a:t>.</a:t>
            </a: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E:\Adam Baru\Modul Adam\Struktur Data\Gambar\albert_einstein-300x3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687402"/>
            <a:ext cx="28575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8913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50957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OPERASI ARRAY STATIS</a:t>
            </a:r>
            <a:r>
              <a:rPr lang="en-US" b="1" dirty="0" smtClean="0"/>
              <a:t>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id-ID" b="1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 startAt="4"/>
            </a:pPr>
            <a:r>
              <a:rPr lang="id-ID" b="1" dirty="0" smtClean="0">
                <a:sym typeface="Wingdings" pitchFamily="2" charset="2"/>
              </a:rPr>
              <a:t>Pengurutan </a:t>
            </a:r>
            <a:r>
              <a:rPr lang="en-US" b="1" dirty="0" smtClean="0">
                <a:sym typeface="Wingdings" pitchFamily="2" charset="2"/>
              </a:rPr>
              <a:t>(</a:t>
            </a:r>
            <a:r>
              <a:rPr lang="en-US" b="1" i="1" dirty="0" smtClean="0">
                <a:sym typeface="Wingdings" pitchFamily="2" charset="2"/>
              </a:rPr>
              <a:t>s</a:t>
            </a:r>
            <a:r>
              <a:rPr lang="id-ID" b="1" i="1" dirty="0" smtClean="0">
                <a:sym typeface="Wingdings" pitchFamily="2" charset="2"/>
              </a:rPr>
              <a:t>orting</a:t>
            </a:r>
            <a:r>
              <a:rPr lang="en-US" b="1" dirty="0" smtClean="0">
                <a:sym typeface="Wingdings" pitchFamily="2" charset="2"/>
              </a:rPr>
              <a:t>) </a:t>
            </a:r>
            <a:r>
              <a:rPr lang="id-ID" b="1" dirty="0" smtClean="0">
                <a:sym typeface="Wingdings" pitchFamily="2" charset="2"/>
              </a:rPr>
              <a:t>array 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ym typeface="Wingdings" pitchFamily="2" charset="2"/>
              </a:rPr>
              <a:t>Bubble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ym typeface="Wingdings" pitchFamily="2" charset="2"/>
              </a:rPr>
              <a:t>Selection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Insertion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Radix Sort 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Merge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Quick Sort</a:t>
            </a:r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E:\Adam Baru\Modul Adam\Struktur Data\Gambar\albert_einstein-300x3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68740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056" y="509574"/>
            <a:ext cx="8153400" cy="990600"/>
          </a:xfrm>
        </p:spPr>
        <p:txBody>
          <a:bodyPr/>
          <a:lstStyle/>
          <a:p>
            <a:r>
              <a:rPr lang="id-ID" b="1" dirty="0" smtClean="0"/>
              <a:t>BUBBLE SORT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997152"/>
          </a:xfrm>
        </p:spPr>
        <p:txBody>
          <a:bodyPr>
            <a:normAutofit/>
          </a:bodyPr>
          <a:lstStyle/>
          <a:p>
            <a:pPr marL="357188" indent="-357188">
              <a:spcBef>
                <a:spcPts val="0"/>
              </a:spcBef>
              <a:buClr>
                <a:schemeClr val="tx1"/>
              </a:buClr>
            </a:pPr>
            <a:r>
              <a:rPr lang="en-US" dirty="0" smtClean="0">
                <a:sym typeface="Wingdings" pitchFamily="2" charset="2"/>
              </a:rPr>
              <a:t>Proses </a:t>
            </a:r>
            <a:r>
              <a:rPr lang="en-US" dirty="0" err="1" smtClean="0">
                <a:sym typeface="Wingdings" pitchFamily="2" charset="2"/>
              </a:rPr>
              <a:t>menyusun</a:t>
            </a:r>
            <a:r>
              <a:rPr lang="en-US" dirty="0" smtClean="0">
                <a:sym typeface="Wingdings" pitchFamily="2" charset="2"/>
              </a:rPr>
              <a:t> data </a:t>
            </a:r>
            <a:r>
              <a:rPr lang="en-US" dirty="0" err="1" smtClean="0">
                <a:sym typeface="Wingdings" pitchFamily="2" charset="2"/>
              </a:rPr>
              <a:t>acak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menggelembungkan</a:t>
            </a:r>
            <a:r>
              <a:rPr lang="en-US" dirty="0" smtClean="0">
                <a:sym typeface="Wingdings" pitchFamily="2" charset="2"/>
              </a:rPr>
              <a:t> data yang </a:t>
            </a:r>
            <a:r>
              <a:rPr lang="en-US" dirty="0" err="1" smtClean="0">
                <a:sym typeface="Wingdings" pitchFamily="2" charset="2"/>
              </a:rPr>
              <a:t>ringan</a:t>
            </a:r>
            <a:r>
              <a:rPr lang="en-US" dirty="0" smtClean="0">
                <a:sym typeface="Wingdings" pitchFamily="2" charset="2"/>
              </a:rPr>
              <a:t>. </a:t>
            </a:r>
          </a:p>
          <a:p>
            <a:pPr marL="357188" indent="-357188">
              <a:spcBef>
                <a:spcPts val="0"/>
              </a:spcBef>
              <a:buClr>
                <a:schemeClr val="tx1"/>
              </a:buClr>
            </a:pPr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disusun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ascending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maka</a:t>
            </a:r>
            <a:r>
              <a:rPr lang="id-ID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penggelembungan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dilakukan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kanan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kiri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bawah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atas</a:t>
            </a:r>
            <a:r>
              <a:rPr lang="en-US" dirty="0" smtClean="0">
                <a:sym typeface="Wingdings" pitchFamily="2" charset="2"/>
              </a:rPr>
              <a:t>). </a:t>
            </a:r>
          </a:p>
          <a:p>
            <a:pPr marL="357188" indent="-357188">
              <a:spcBef>
                <a:spcPts val="0"/>
              </a:spcBef>
              <a:buClr>
                <a:schemeClr val="tx1"/>
              </a:buClr>
            </a:pPr>
            <a:r>
              <a:rPr lang="en-US" dirty="0" err="1" smtClean="0">
                <a:sym typeface="Wingdings" pitchFamily="2" charset="2"/>
              </a:rPr>
              <a:t>Tapi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jika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disusun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descending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maka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penggelembungan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dilakukan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kiri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kanan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atas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bawah</a:t>
            </a:r>
            <a:r>
              <a:rPr lang="en-US" dirty="0" smtClean="0">
                <a:sym typeface="Wingdings" pitchFamily="2" charset="2"/>
              </a:rPr>
              <a:t>)</a:t>
            </a: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958424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434622" y="571480"/>
            <a:ext cx="8423658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Proses Bubble Sort (Ascending)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381148"/>
            <a:ext cx="7848600" cy="5334000"/>
          </a:xfrm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Berikut adalah data yang akan diurutkan secara ascending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marL="0" lvl="1" indent="6350">
              <a:buNone/>
            </a:pPr>
            <a:r>
              <a:rPr lang="id-ID" sz="2400" b="1" dirty="0" smtClean="0">
                <a:latin typeface="Calibri" pitchFamily="34" charset="0"/>
                <a:cs typeface="Calibri" pitchFamily="34" charset="0"/>
              </a:rPr>
              <a:t>6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      	3	9	1	5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6	3	9	1	5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6	3	9	1	5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3	1	9	5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1	3	9	5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1	6	3	9	5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5410200" y="3062286"/>
            <a:ext cx="914400" cy="152400"/>
            <a:chOff x="4114800" y="3352800"/>
            <a:chExt cx="914400" cy="1524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4"/>
          <p:cNvGrpSpPr/>
          <p:nvPr/>
        </p:nvGrpSpPr>
        <p:grpSpPr>
          <a:xfrm>
            <a:off x="4495800" y="3990980"/>
            <a:ext cx="914400" cy="152400"/>
            <a:chOff x="4114800" y="33528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317760" y="326161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oup 19"/>
          <p:cNvGrpSpPr/>
          <p:nvPr/>
        </p:nvGrpSpPr>
        <p:grpSpPr>
          <a:xfrm>
            <a:off x="3611380" y="4919674"/>
            <a:ext cx="914400" cy="152400"/>
            <a:chOff x="4114800" y="3352800"/>
            <a:chExt cx="914400" cy="152400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4373380" y="416227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" name="Group 28"/>
          <p:cNvGrpSpPr/>
          <p:nvPr/>
        </p:nvGrpSpPr>
        <p:grpSpPr>
          <a:xfrm>
            <a:off x="2726960" y="5776930"/>
            <a:ext cx="914400" cy="152400"/>
            <a:chOff x="4114800" y="3352800"/>
            <a:chExt cx="914400" cy="152400"/>
          </a:xfrm>
        </p:grpSpPr>
        <p:cxnSp>
          <p:nvCxnSpPr>
            <p:cNvPr id="21" name="Straight Connector 2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3488960" y="5014209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02180" y="2378440"/>
            <a:ext cx="441522" cy="3361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10800000" flipV="1">
            <a:off x="4572000" y="4063826"/>
            <a:ext cx="838200" cy="57962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95800" y="4068588"/>
            <a:ext cx="838200" cy="50342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3733800" y="4882122"/>
            <a:ext cx="790730" cy="5471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10130" y="4882124"/>
            <a:ext cx="809470" cy="5471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 flipV="1">
            <a:off x="2819400" y="5753118"/>
            <a:ext cx="808220" cy="5334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13220" y="5753119"/>
            <a:ext cx="791980" cy="53340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4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434622" y="571480"/>
            <a:ext cx="8209344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Proses Bubble Sort (Ascending)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6629400" cy="3886200"/>
          </a:xfrm>
        </p:spPr>
        <p:txBody>
          <a:bodyPr>
            <a:normAutofit/>
          </a:bodyPr>
          <a:lstStyle/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 1	6	3	9	5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1	6	3	5	9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1	6	3	5	9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	3	6	</a:t>
            </a: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5943600" y="2544580"/>
            <a:ext cx="914400" cy="152400"/>
            <a:chOff x="4114800" y="3352800"/>
            <a:chExt cx="914400" cy="1524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4"/>
          <p:cNvGrpSpPr/>
          <p:nvPr/>
        </p:nvGrpSpPr>
        <p:grpSpPr>
          <a:xfrm>
            <a:off x="5029200" y="3473970"/>
            <a:ext cx="914400" cy="152400"/>
            <a:chOff x="4114800" y="33528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821180" y="284688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oup 19"/>
          <p:cNvGrpSpPr/>
          <p:nvPr/>
        </p:nvGrpSpPr>
        <p:grpSpPr>
          <a:xfrm>
            <a:off x="4114800" y="4340899"/>
            <a:ext cx="914400" cy="152400"/>
            <a:chOff x="4114800" y="3352800"/>
            <a:chExt cx="914400" cy="152400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4921770" y="373130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05600" y="196621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3505199" y="242216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505199" y="416851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505199" y="331782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V="1">
            <a:off x="6019800" y="2558320"/>
            <a:ext cx="823210" cy="5658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28610" y="2558320"/>
            <a:ext cx="853190" cy="5658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4191000" y="4342148"/>
            <a:ext cx="838200" cy="53465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114800" y="4342149"/>
            <a:ext cx="838200" cy="53465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434622" y="642918"/>
            <a:ext cx="8066468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Proses Bubble Sort (Ascending)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71600" y="1366862"/>
            <a:ext cx="6858000" cy="5491138"/>
          </a:xfrm>
        </p:spPr>
        <p:txBody>
          <a:bodyPr>
            <a:noAutofit/>
          </a:bodyPr>
          <a:lstStyle/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 1	3	6	5	9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1	3	6	5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 1	3	5	6	9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 algn="just">
              <a:spcBef>
                <a:spcPts val="0"/>
              </a:spcBef>
              <a:buNone/>
            </a:pPr>
            <a:r>
              <a:rPr lang="id-ID" sz="2400" b="1" dirty="0" smtClean="0">
                <a:latin typeface="Calibri" pitchFamily="34" charset="0"/>
                <a:cs typeface="Calibri" pitchFamily="34" charset="0"/>
              </a:rPr>
              <a:t>Array setelah diurutkan secara ascending: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</a:p>
          <a:p>
            <a:pPr marL="0" lvl="1" indent="6350" algn="just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0"/>
              </a:spcBef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6096000" y="2067652"/>
            <a:ext cx="914400" cy="152400"/>
            <a:chOff x="4114800" y="3352800"/>
            <a:chExt cx="914400" cy="1524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4"/>
          <p:cNvGrpSpPr/>
          <p:nvPr/>
        </p:nvGrpSpPr>
        <p:grpSpPr>
          <a:xfrm>
            <a:off x="5181590" y="2844642"/>
            <a:ext cx="914400" cy="152400"/>
            <a:chOff x="4114800" y="33528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6002415" y="2299887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4495800" y="1963972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495799" y="3456742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495800" y="2709732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410200" y="4506052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410200" y="5270552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889230" y="4143792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1" name="Group 14"/>
          <p:cNvGrpSpPr/>
          <p:nvPr/>
        </p:nvGrpSpPr>
        <p:grpSpPr>
          <a:xfrm>
            <a:off x="6096000" y="4659702"/>
            <a:ext cx="914400" cy="152400"/>
            <a:chOff x="4114800" y="3352800"/>
            <a:chExt cx="914400" cy="152400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 rot="10800000" flipV="1">
            <a:off x="5257800" y="2847142"/>
            <a:ext cx="838200" cy="381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81600" y="2847142"/>
            <a:ext cx="838200" cy="381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934200" y="1519262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8136"/>
            <a:ext cx="8153400" cy="990600"/>
          </a:xfrm>
        </p:spPr>
        <p:txBody>
          <a:bodyPr/>
          <a:lstStyle/>
          <a:p>
            <a:r>
              <a:rPr lang="id-ID" b="1" dirty="0" smtClean="0"/>
              <a:t>BUBBLE SORT</a:t>
            </a:r>
            <a:r>
              <a:rPr lang="en-US" b="1" dirty="0" smtClean="0"/>
              <a:t> ASC</a:t>
            </a:r>
            <a:endParaRPr lang="id-ID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66335141"/>
              </p:ext>
            </p:extLst>
          </p:nvPr>
        </p:nvGraphicFramePr>
        <p:xfrm>
          <a:off x="2285984" y="2124298"/>
          <a:ext cx="4477590" cy="54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60085"/>
                <a:gridCol w="732445"/>
                <a:gridCol w="746265"/>
                <a:gridCol w="746265"/>
                <a:gridCol w="746265"/>
                <a:gridCol w="746265"/>
              </a:tblGrid>
              <a:tr h="449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Array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Awal: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9700939"/>
              </p:ext>
            </p:extLst>
          </p:nvPr>
        </p:nvGraphicFramePr>
        <p:xfrm>
          <a:off x="2285984" y="2988394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id-ID" sz="18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2389301"/>
              </p:ext>
            </p:extLst>
          </p:nvPr>
        </p:nvGraphicFramePr>
        <p:xfrm>
          <a:off x="2287199" y="3392538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id-ID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id-ID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7147079"/>
              </p:ext>
            </p:extLst>
          </p:nvPr>
        </p:nvGraphicFramePr>
        <p:xfrm>
          <a:off x="2287199" y="3793508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9369587"/>
              </p:ext>
            </p:extLst>
          </p:nvPr>
        </p:nvGraphicFramePr>
        <p:xfrm>
          <a:off x="2287199" y="4195966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469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357158" y="571480"/>
            <a:ext cx="8429684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ea typeface="+mn-ea"/>
                <a:cs typeface="+mn-cs"/>
              </a:rPr>
              <a:t>Bubble Sort Ascending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810275"/>
              </p:ext>
            </p:extLst>
          </p:nvPr>
        </p:nvGraphicFramePr>
        <p:xfrm>
          <a:off x="623655" y="1447824"/>
          <a:ext cx="8091749" cy="54102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8091749"/>
              </a:tblGrid>
              <a:tr h="5410200"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Procedure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BubbleSortAsc(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I/O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nama_var_array : nama_tipe_array</a:t>
                      </a:r>
                      <a:r>
                        <a:rPr lang="id-ID" sz="1600" b="1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none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              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Input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N :</a:t>
                      </a:r>
                      <a:r>
                        <a:rPr lang="id-ID" sz="1600" b="1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{I.S. : array[1..N] sudah terdefinisi}</a:t>
                      </a:r>
                    </a:p>
                    <a:p>
                      <a:pPr marL="688975" indent="-688975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{F.S. : menghasilkan array[1..N] yang tersusun secara ascending}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Kamus: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  i, j 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	temp : tipedata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Algoritma:</a:t>
                      </a:r>
                      <a:endParaRPr lang="id-ID" sz="1600" b="1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for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i  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  1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N-1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for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j     n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downto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i+1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if</a:t>
                      </a:r>
                      <a:r>
                        <a:rPr lang="id-ID" sz="1600" b="1" u="none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(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nama_var_array[j] &lt; nama_var_array[j-1])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then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temp  nama_var_array[j]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nama_var_array[j]  nama_var_array[j-1]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nama_var_array[j-1]    temp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endif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EndProcedure</a:t>
                      </a:r>
                      <a:endParaRPr lang="id-ID" sz="1600" b="1" u="sng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53400" cy="990600"/>
          </a:xfrm>
        </p:spPr>
        <p:txBody>
          <a:bodyPr/>
          <a:lstStyle/>
          <a:p>
            <a:r>
              <a:rPr lang="id-ID" b="1" dirty="0" smtClean="0"/>
              <a:t>SELECTION SORT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9971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dirty="0" smtClean="0">
                <a:sym typeface="Wingdings" pitchFamily="2" charset="2"/>
              </a:rPr>
              <a:t>Proses </a:t>
            </a:r>
            <a:r>
              <a:rPr lang="en-US" dirty="0" err="1" smtClean="0">
                <a:sym typeface="Wingdings" pitchFamily="2" charset="2"/>
              </a:rPr>
              <a:t>menyusun</a:t>
            </a:r>
            <a:r>
              <a:rPr lang="en-US" dirty="0" smtClean="0">
                <a:sym typeface="Wingdings" pitchFamily="2" charset="2"/>
              </a:rPr>
              <a:t> data </a:t>
            </a:r>
            <a:r>
              <a:rPr lang="en-US" dirty="0" err="1" smtClean="0">
                <a:sym typeface="Wingdings" pitchFamily="2" charset="2"/>
              </a:rPr>
              <a:t>acak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cara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menyeleksi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menentukan</a:t>
            </a:r>
            <a:r>
              <a:rPr lang="en-US" dirty="0" smtClean="0">
                <a:sym typeface="Wingdings" pitchFamily="2" charset="2"/>
              </a:rPr>
              <a:t> data </a:t>
            </a:r>
            <a:r>
              <a:rPr lang="en-US" dirty="0" err="1" smtClean="0">
                <a:sym typeface="Wingdings" pitchFamily="2" charset="2"/>
              </a:rPr>
              <a:t>terbesar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data </a:t>
            </a:r>
            <a:r>
              <a:rPr lang="en-US" dirty="0" err="1" smtClean="0">
                <a:sym typeface="Wingdings" pitchFamily="2" charset="2"/>
              </a:rPr>
              <a:t>terkecil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elemen</a:t>
            </a:r>
            <a:r>
              <a:rPr lang="en-US" dirty="0" smtClean="0">
                <a:sym typeface="Wingdings" pitchFamily="2" charset="2"/>
              </a:rPr>
              <a:t> array yang </a:t>
            </a:r>
            <a:r>
              <a:rPr lang="en-US" dirty="0" err="1" smtClean="0">
                <a:sym typeface="Wingdings" pitchFamily="2" charset="2"/>
              </a:rPr>
              <a:t>ditinjau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Maximum Sort</a:t>
            </a:r>
          </a:p>
          <a:p>
            <a:pPr>
              <a:spcBef>
                <a:spcPts val="0"/>
              </a:spcBef>
              <a:buClr>
                <a:schemeClr val="tx1"/>
              </a:buClr>
              <a:buFontTx/>
              <a:buChar char="-"/>
            </a:pP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Minimum Sort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596248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434622" y="337255"/>
            <a:ext cx="8209344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Proses Maximum Sort (Ascending)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1462110"/>
            <a:ext cx="7010400" cy="5181600"/>
          </a:xfrm>
        </p:spPr>
        <p:txBody>
          <a:bodyPr>
            <a:noAutofit/>
          </a:bodyPr>
          <a:lstStyle/>
          <a:p>
            <a:pPr marL="0" indent="6350">
              <a:spcBef>
                <a:spcPts val="0"/>
              </a:spcBef>
              <a:buNone/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This is an array that will be sorted in Ascending way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: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	3	9	1	5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6	3	9	1	5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	3	5	1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0"/>
              </a:spcBef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3246620" y="2904120"/>
            <a:ext cx="914400" cy="152400"/>
            <a:chOff x="4114800" y="3352800"/>
            <a:chExt cx="914400" cy="1524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4"/>
          <p:cNvGrpSpPr/>
          <p:nvPr/>
        </p:nvGrpSpPr>
        <p:grpSpPr>
          <a:xfrm>
            <a:off x="3260360" y="3672568"/>
            <a:ext cx="1828800" cy="135502"/>
            <a:chOff x="4114800" y="33528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4967990" y="310728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oup 19"/>
          <p:cNvGrpSpPr/>
          <p:nvPr/>
        </p:nvGrpSpPr>
        <p:grpSpPr>
          <a:xfrm>
            <a:off x="5114274" y="4385670"/>
            <a:ext cx="914400" cy="109450"/>
            <a:chOff x="4114800" y="3352800"/>
            <a:chExt cx="914400" cy="152400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5912370" y="388552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" name="Group 28"/>
          <p:cNvGrpSpPr/>
          <p:nvPr/>
        </p:nvGrpSpPr>
        <p:grpSpPr>
          <a:xfrm>
            <a:off x="5105400" y="5104604"/>
            <a:ext cx="1828800" cy="91306"/>
            <a:chOff x="4114800" y="3352800"/>
            <a:chExt cx="914400" cy="152400"/>
          </a:xfrm>
        </p:grpSpPr>
        <p:cxnSp>
          <p:nvCxnSpPr>
            <p:cNvPr id="21" name="Straight Connector 2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6817896" y="4586310"/>
            <a:ext cx="26870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68580" y="240774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19400" y="2452710"/>
            <a:ext cx="838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16706" y="3184730"/>
            <a:ext cx="72590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65098" y="3885520"/>
            <a:ext cx="866272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076" y="4616290"/>
            <a:ext cx="794064" cy="280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24400" y="5395780"/>
            <a:ext cx="747010" cy="181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76718" y="5315588"/>
            <a:ext cx="26870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105400" y="5805510"/>
            <a:ext cx="17526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5181600" y="5805510"/>
            <a:ext cx="16764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434622" y="266720"/>
            <a:ext cx="7995030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Proses Maximum </a:t>
            </a:r>
            <a:r>
              <a:rPr lang="id-ID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Sort (Ascending)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71600" y="1714520"/>
            <a:ext cx="6629400" cy="4572000"/>
          </a:xfrm>
        </p:spPr>
        <p:txBody>
          <a:bodyPr>
            <a:noAutofit/>
          </a:bodyPr>
          <a:lstStyle/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 6	3	5	1	9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3	5	1	9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3	5	1	9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6	3	5	1	9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</a:p>
          <a:p>
            <a:pPr marL="0" lvl="1" indent="6350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1	3	5	6	9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6350"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3399020" y="2489010"/>
            <a:ext cx="914400" cy="152400"/>
            <a:chOff x="4114800" y="3352800"/>
            <a:chExt cx="914400" cy="1524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4"/>
          <p:cNvGrpSpPr/>
          <p:nvPr/>
        </p:nvGrpSpPr>
        <p:grpSpPr>
          <a:xfrm>
            <a:off x="3377520" y="3377504"/>
            <a:ext cx="1828800" cy="152400"/>
            <a:chOff x="4114800" y="33528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060430" y="2868645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oup 19"/>
          <p:cNvGrpSpPr/>
          <p:nvPr/>
        </p:nvGrpSpPr>
        <p:grpSpPr>
          <a:xfrm>
            <a:off x="3392904" y="4267840"/>
            <a:ext cx="2743200" cy="152400"/>
            <a:chOff x="4114800" y="3352800"/>
            <a:chExt cx="914400" cy="152400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6004810" y="3751368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76010" y="197185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6324600" y="236784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324600" y="502734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324600" y="413168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324600" y="326600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141306" y="1991906"/>
            <a:ext cx="653704" cy="208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6480" y="2927470"/>
            <a:ext cx="653712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13210" y="3783818"/>
            <a:ext cx="645704" cy="244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90012" y="4563766"/>
            <a:ext cx="713872" cy="268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536430" y="5219719"/>
            <a:ext cx="24384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 flipV="1">
            <a:off x="3505200" y="5219719"/>
            <a:ext cx="25146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007310" y="461137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0" grpId="0"/>
      <p:bldP spid="25" grpId="0"/>
      <p:bldP spid="26" grpId="0"/>
      <p:bldP spid="27" grpId="0"/>
      <p:bldP spid="28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09574"/>
            <a:ext cx="8153400" cy="990600"/>
          </a:xfrm>
        </p:spPr>
        <p:txBody>
          <a:bodyPr/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600200"/>
            <a:ext cx="6181609" cy="4495800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Sequential / Linear Search</a:t>
            </a:r>
          </a:p>
          <a:p>
            <a:pPr marL="514350" indent="-51435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Binary Search</a:t>
            </a: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755460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434622" y="381024"/>
            <a:ext cx="7923592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Proses </a:t>
            </a:r>
            <a:r>
              <a:rPr lang="id-ID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Maximum Sort (Ascending)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371600" y="1295424"/>
            <a:ext cx="6934200" cy="5562600"/>
          </a:xfrm>
        </p:spPr>
        <p:txBody>
          <a:bodyPr>
            <a:noAutofit/>
          </a:bodyPr>
          <a:lstStyle/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 1	3	5	6	9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	3	5	6	9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	 1 	 3	5	6	9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Array after sorted in descending way: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	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6350">
              <a:spcBef>
                <a:spcPts val="0"/>
              </a:spcBef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0"/>
              </a:spcBef>
              <a:buNone/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6" name="Group 13"/>
          <p:cNvGrpSpPr/>
          <p:nvPr/>
        </p:nvGrpSpPr>
        <p:grpSpPr>
          <a:xfrm>
            <a:off x="3412760" y="2023828"/>
            <a:ext cx="914400" cy="152400"/>
            <a:chOff x="4114800" y="3352800"/>
            <a:chExt cx="914400" cy="1524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14"/>
          <p:cNvGrpSpPr/>
          <p:nvPr/>
        </p:nvGrpSpPr>
        <p:grpSpPr>
          <a:xfrm>
            <a:off x="4265950" y="2759264"/>
            <a:ext cx="914400" cy="136360"/>
            <a:chOff x="4114800" y="3352800"/>
            <a:chExt cx="914400" cy="1524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5074170" y="2268553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410200" y="1923764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410200" y="3352824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410200" y="2623304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480810" y="4800624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480809" y="5545134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235970" y="4433498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1" name="Group 14"/>
          <p:cNvGrpSpPr/>
          <p:nvPr/>
        </p:nvGrpSpPr>
        <p:grpSpPr>
          <a:xfrm>
            <a:off x="3448824" y="4955524"/>
            <a:ext cx="914400" cy="152400"/>
            <a:chOff x="4114800" y="3352800"/>
            <a:chExt cx="914400" cy="152400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3937310" y="2280308"/>
            <a:ext cx="649680" cy="22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48200" y="3048024"/>
            <a:ext cx="685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78332" y="4450596"/>
            <a:ext cx="753992" cy="272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47540" y="5210096"/>
            <a:ext cx="737936" cy="232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181600" y="3016794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13420" y="5169134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068580" y="5638824"/>
            <a:ext cx="383382" cy="230188"/>
            <a:chOff x="7694612" y="3352800"/>
            <a:chExt cx="383382" cy="230188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7696200" y="3429000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3505200"/>
              <a:ext cx="228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7924006" y="3428206"/>
              <a:ext cx="152400" cy="1588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69"/>
            <p:cNvGrpSpPr/>
            <p:nvPr/>
          </p:nvGrpSpPr>
          <p:grpSpPr>
            <a:xfrm>
              <a:off x="7694612" y="3352800"/>
              <a:ext cx="383382" cy="230188"/>
              <a:chOff x="7694612" y="3429000"/>
              <a:chExt cx="383382" cy="230188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5400000">
                <a:off x="7962900" y="3543300"/>
                <a:ext cx="228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7696200" y="3656541"/>
                <a:ext cx="381000" cy="26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7581106" y="3542506"/>
                <a:ext cx="228600" cy="1588"/>
              </a:xfrm>
              <a:prstGeom prst="line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Group 38"/>
          <p:cNvGrpSpPr/>
          <p:nvPr/>
        </p:nvGrpSpPr>
        <p:grpSpPr>
          <a:xfrm>
            <a:off x="5011828" y="3505224"/>
            <a:ext cx="383382" cy="230188"/>
            <a:chOff x="7694612" y="3352800"/>
            <a:chExt cx="383382" cy="230188"/>
          </a:xfrm>
        </p:grpSpPr>
        <p:cxnSp>
          <p:nvCxnSpPr>
            <p:cNvPr id="40" name="Straight Connector 39"/>
            <p:cNvCxnSpPr/>
            <p:nvPr/>
          </p:nvCxnSpPr>
          <p:spPr>
            <a:xfrm rot="5400000">
              <a:off x="7696200" y="3429000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772400" y="3505200"/>
              <a:ext cx="228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924006" y="3428206"/>
              <a:ext cx="152400" cy="1588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60"/>
            <p:cNvGrpSpPr/>
            <p:nvPr/>
          </p:nvGrpSpPr>
          <p:grpSpPr>
            <a:xfrm>
              <a:off x="7694612" y="3352800"/>
              <a:ext cx="383382" cy="230188"/>
              <a:chOff x="7694612" y="3429000"/>
              <a:chExt cx="383382" cy="230188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>
                <a:off x="7962900" y="3543300"/>
                <a:ext cx="228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7696200" y="3656541"/>
                <a:ext cx="381000" cy="26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7581106" y="3542506"/>
                <a:ext cx="228600" cy="1588"/>
              </a:xfrm>
              <a:prstGeom prst="line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Rectangle 46"/>
          <p:cNvSpPr/>
          <p:nvPr/>
        </p:nvSpPr>
        <p:spPr>
          <a:xfrm>
            <a:off x="3141306" y="1467880"/>
            <a:ext cx="653704" cy="208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max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5" dur="8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6" dur="8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8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4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38136"/>
            <a:ext cx="8153400" cy="990600"/>
          </a:xfrm>
        </p:spPr>
        <p:txBody>
          <a:bodyPr/>
          <a:lstStyle/>
          <a:p>
            <a:r>
              <a:rPr lang="en-US" b="1" dirty="0" smtClean="0"/>
              <a:t>MAXIMUM SORT ASC</a:t>
            </a:r>
            <a:endParaRPr lang="id-ID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9175585"/>
              </p:ext>
            </p:extLst>
          </p:nvPr>
        </p:nvGraphicFramePr>
        <p:xfrm>
          <a:off x="1850414" y="2052860"/>
          <a:ext cx="4477590" cy="54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60085"/>
                <a:gridCol w="732445"/>
                <a:gridCol w="746265"/>
                <a:gridCol w="746265"/>
                <a:gridCol w="746265"/>
                <a:gridCol w="746265"/>
              </a:tblGrid>
              <a:tr h="449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Array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Awal: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8899416"/>
              </p:ext>
            </p:extLst>
          </p:nvPr>
        </p:nvGraphicFramePr>
        <p:xfrm>
          <a:off x="1850414" y="2916956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id-ID" sz="18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8614306"/>
              </p:ext>
            </p:extLst>
          </p:nvPr>
        </p:nvGraphicFramePr>
        <p:xfrm>
          <a:off x="1851629" y="3321100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2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5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</a:rPr>
                        <a:t>6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</a:rPr>
                        <a:t>9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0112952"/>
              </p:ext>
            </p:extLst>
          </p:nvPr>
        </p:nvGraphicFramePr>
        <p:xfrm>
          <a:off x="1851629" y="3722070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3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endParaRPr lang="id-ID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</a:rPr>
                        <a:t>5</a:t>
                      </a:r>
                      <a:endParaRPr lang="id-ID" sz="18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</a:rPr>
                        <a:t>6</a:t>
                      </a:r>
                      <a:endParaRPr lang="id-ID" sz="18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</a:rPr>
                        <a:t>9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5722392"/>
              </p:ext>
            </p:extLst>
          </p:nvPr>
        </p:nvGraphicFramePr>
        <p:xfrm>
          <a:off x="1851629" y="4124528"/>
          <a:ext cx="4577759" cy="376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step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id-ID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</a:rPr>
                        <a:t>3</a:t>
                      </a:r>
                      <a:endParaRPr lang="id-ID" sz="18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/>
                        </a:rPr>
                        <a:t>5</a:t>
                      </a:r>
                      <a:endParaRPr lang="id-ID" sz="18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</a:rPr>
                        <a:t>6</a:t>
                      </a:r>
                      <a:endParaRPr lang="id-ID" sz="1800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/>
                        </a:rPr>
                        <a:t>9</a:t>
                      </a:r>
                      <a:endParaRPr lang="id-ID" sz="1800" b="1" dirty="0">
                        <a:solidFill>
                          <a:srgbClr val="C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7993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6698"/>
            <a:ext cx="8153400" cy="9906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SELECTION SORT (</a:t>
            </a:r>
            <a:r>
              <a:rPr lang="en-US" sz="3800" b="1" dirty="0" err="1" smtClean="0"/>
              <a:t>lanjutan</a:t>
            </a:r>
            <a:r>
              <a:rPr lang="en-US" sz="3800" b="1" dirty="0" smtClean="0"/>
              <a:t>)</a:t>
            </a:r>
            <a:endParaRPr lang="id-ID" sz="3800" b="1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83416860"/>
              </p:ext>
            </p:extLst>
          </p:nvPr>
        </p:nvGraphicFramePr>
        <p:xfrm>
          <a:off x="2308988" y="1772816"/>
          <a:ext cx="4477590" cy="54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60085"/>
                <a:gridCol w="732445"/>
                <a:gridCol w="746265"/>
                <a:gridCol w="746265"/>
                <a:gridCol w="746265"/>
                <a:gridCol w="746265"/>
              </a:tblGrid>
              <a:tr h="449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Array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Awal: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6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9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5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835696" y="2708920"/>
            <a:ext cx="6022420" cy="172819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SILAKAN DICOBA</a:t>
            </a:r>
            <a:r>
              <a:rPr lang="en-US" sz="2800" b="1" dirty="0" smtClean="0">
                <a:solidFill>
                  <a:schemeClr val="tx1"/>
                </a:solidFill>
              </a:rPr>
              <a:t> UNTUK MAXIMUM SORT DSC, MINIMUM SORT ASC </a:t>
            </a:r>
            <a:r>
              <a:rPr lang="en-US" sz="2800" b="1" dirty="0" err="1" smtClean="0">
                <a:solidFill>
                  <a:schemeClr val="tx1"/>
                </a:solidFill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</a:rPr>
              <a:t> MINIMUM SORT DSC </a:t>
            </a:r>
            <a:r>
              <a:rPr lang="id-ID" sz="2800" b="1" dirty="0" smtClean="0">
                <a:solidFill>
                  <a:schemeClr val="tx1"/>
                </a:solidFill>
              </a:rPr>
              <a:t>!!!</a:t>
            </a:r>
            <a:endParaRPr lang="id-ID" sz="28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E:\Adam Baru\Modul Adam\Struktur Data\Gambar\albert_einstein-300x3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640162"/>
            <a:ext cx="1901838" cy="1901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30755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OPERASI ARRAY STATIS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 startAt="5"/>
            </a:pPr>
            <a:r>
              <a:rPr lang="id-ID" b="1" dirty="0" smtClean="0">
                <a:sym typeface="Wingdings" pitchFamily="2" charset="2"/>
              </a:rPr>
              <a:t>Penghancuran </a:t>
            </a:r>
            <a:r>
              <a:rPr lang="en-US" b="1" dirty="0" smtClean="0">
                <a:sym typeface="Wingdings" pitchFamily="2" charset="2"/>
              </a:rPr>
              <a:t>(destroy) </a:t>
            </a:r>
            <a:r>
              <a:rPr lang="id-ID" b="1" dirty="0" smtClean="0">
                <a:sym typeface="Wingdings" pitchFamily="2" charset="2"/>
              </a:rPr>
              <a:t>array </a:t>
            </a:r>
          </a:p>
          <a:p>
            <a:pPr marL="536575" indent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id-ID" dirty="0" smtClean="0">
                <a:sym typeface="Wingdings" pitchFamily="2" charset="2"/>
              </a:rPr>
              <a:t>Proses mengembalikan data array ke nilai awal</a:t>
            </a: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E:\Adam Baru\Modul Adam\Struktur Data\Gambar\albert_einstein-300x3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687402"/>
            <a:ext cx="28575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18248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OPERASI ARRAY STATIS</a:t>
            </a:r>
            <a:r>
              <a:rPr lang="en-US" b="1" dirty="0" smtClean="0"/>
              <a:t>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99715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 startAt="4"/>
            </a:pPr>
            <a:r>
              <a:rPr lang="id-ID" b="1" dirty="0" smtClean="0">
                <a:sym typeface="Wingdings" pitchFamily="2" charset="2"/>
              </a:rPr>
              <a:t>Pengurutan (</a:t>
            </a:r>
            <a:r>
              <a:rPr lang="id-ID" b="1" i="1" dirty="0" smtClean="0">
                <a:sym typeface="Wingdings" pitchFamily="2" charset="2"/>
              </a:rPr>
              <a:t>Sorting</a:t>
            </a:r>
            <a:r>
              <a:rPr lang="id-ID" b="1" dirty="0" smtClean="0">
                <a:sym typeface="Wingdings" pitchFamily="2" charset="2"/>
              </a:rPr>
              <a:t>)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ym typeface="Wingdings" pitchFamily="2" charset="2"/>
              </a:rPr>
              <a:t>Bubble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ym typeface="Wingdings" pitchFamily="2" charset="2"/>
              </a:rPr>
              <a:t>Selection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Insertion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Radix Sort 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Merge Sort</a:t>
            </a:r>
          </a:p>
          <a:p>
            <a:pPr marL="1074738" indent="-536575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Quick Sort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ight Brace 5"/>
          <p:cNvSpPr/>
          <p:nvPr/>
        </p:nvSpPr>
        <p:spPr>
          <a:xfrm>
            <a:off x="3851920" y="3429000"/>
            <a:ext cx="1008112" cy="135886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3723709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400" b="1" dirty="0" smtClean="0">
                <a:solidFill>
                  <a:srgbClr val="FF0000"/>
                </a:solidFill>
              </a:rPr>
              <a:t>TUGAS</a:t>
            </a:r>
            <a:endParaRPr lang="id-ID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588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TUGAS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dirty="0" err="1" smtClean="0">
                <a:solidFill>
                  <a:srgbClr val="C00000"/>
                </a:solidFill>
                <a:sym typeface="Wingdings" pitchFamily="2" charset="2"/>
              </a:rPr>
              <a:t>Kelompok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sym typeface="Wingdings" pitchFamily="2" charset="2"/>
              </a:rPr>
              <a:t>Tugas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Sequential Search </a:t>
            </a:r>
            <a:r>
              <a:rPr lang="en-US" dirty="0" err="1" smtClean="0">
                <a:sym typeface="Wingdings" pitchFamily="2" charset="2"/>
              </a:rPr>
              <a:t>Tanpa</a:t>
            </a:r>
            <a:r>
              <a:rPr lang="en-US" dirty="0" smtClean="0">
                <a:sym typeface="Wingdings" pitchFamily="2" charset="2"/>
              </a:rPr>
              <a:t> Sentinel (Insertion Sort </a:t>
            </a:r>
            <a:r>
              <a:rPr lang="en-US" dirty="0" err="1" smtClean="0">
                <a:sym typeface="Wingdings" pitchFamily="2" charset="2"/>
              </a:rPr>
              <a:t>Asc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Sequential Search </a:t>
            </a:r>
            <a:r>
              <a:rPr lang="en-US" dirty="0" err="1">
                <a:sym typeface="Wingdings" pitchFamily="2" charset="2"/>
              </a:rPr>
              <a:t>Tanpa</a:t>
            </a:r>
            <a:r>
              <a:rPr lang="en-US" dirty="0">
                <a:sym typeface="Wingdings" pitchFamily="2" charset="2"/>
              </a:rPr>
              <a:t> Sentinel </a:t>
            </a:r>
            <a:r>
              <a:rPr lang="en-US" dirty="0" smtClean="0">
                <a:sym typeface="Wingdings" pitchFamily="2" charset="2"/>
              </a:rPr>
              <a:t>(Radix </a:t>
            </a:r>
            <a:r>
              <a:rPr lang="en-US" dirty="0">
                <a:sym typeface="Wingdings" pitchFamily="2" charset="2"/>
              </a:rPr>
              <a:t>Sort </a:t>
            </a:r>
            <a:r>
              <a:rPr lang="en-US" dirty="0" err="1">
                <a:sym typeface="Wingdings" pitchFamily="2" charset="2"/>
              </a:rPr>
              <a:t>Asc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Sequential Search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Sentinel (Merge Sort </a:t>
            </a:r>
            <a:r>
              <a:rPr lang="en-US" dirty="0" err="1" smtClean="0">
                <a:sym typeface="Wingdings" pitchFamily="2" charset="2"/>
              </a:rPr>
              <a:t>Asc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Sequential Search </a:t>
            </a:r>
            <a:r>
              <a:rPr lang="en-US" dirty="0" err="1">
                <a:sym typeface="Wingdings" pitchFamily="2" charset="2"/>
              </a:rPr>
              <a:t>Dengan</a:t>
            </a:r>
            <a:r>
              <a:rPr lang="en-US" dirty="0">
                <a:sym typeface="Wingdings" pitchFamily="2" charset="2"/>
              </a:rPr>
              <a:t> Sentinel </a:t>
            </a:r>
            <a:r>
              <a:rPr lang="en-US" dirty="0" smtClean="0">
                <a:sym typeface="Wingdings" pitchFamily="2" charset="2"/>
              </a:rPr>
              <a:t>(Quick </a:t>
            </a:r>
            <a:r>
              <a:rPr lang="en-US" dirty="0">
                <a:sym typeface="Wingdings" pitchFamily="2" charset="2"/>
              </a:rPr>
              <a:t>Sort </a:t>
            </a:r>
            <a:r>
              <a:rPr lang="en-US" dirty="0" err="1">
                <a:sym typeface="Wingdings" pitchFamily="2" charset="2"/>
              </a:rPr>
              <a:t>Asc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Sequential Search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Boolean </a:t>
            </a:r>
            <a:r>
              <a:rPr lang="en-US" dirty="0">
                <a:sym typeface="Wingdings" pitchFamily="2" charset="2"/>
              </a:rPr>
              <a:t>(Insertion Sort </a:t>
            </a:r>
            <a:r>
              <a:rPr lang="en-US" dirty="0" err="1" smtClean="0">
                <a:sym typeface="Wingdings" pitchFamily="2" charset="2"/>
              </a:rPr>
              <a:t>Dsc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Sequential Search </a:t>
            </a:r>
            <a:r>
              <a:rPr lang="en-US" dirty="0" err="1">
                <a:sym typeface="Wingdings" pitchFamily="2" charset="2"/>
              </a:rPr>
              <a:t>Dengan</a:t>
            </a:r>
            <a:r>
              <a:rPr lang="en-US" dirty="0">
                <a:sym typeface="Wingdings" pitchFamily="2" charset="2"/>
              </a:rPr>
              <a:t> Boolean </a:t>
            </a:r>
            <a:r>
              <a:rPr lang="en-US" dirty="0" smtClean="0">
                <a:sym typeface="Wingdings" pitchFamily="2" charset="2"/>
              </a:rPr>
              <a:t>(Radix </a:t>
            </a:r>
            <a:r>
              <a:rPr lang="en-US" dirty="0">
                <a:sym typeface="Wingdings" pitchFamily="2" charset="2"/>
              </a:rPr>
              <a:t>Sort </a:t>
            </a:r>
            <a:r>
              <a:rPr lang="en-US" dirty="0" err="1" smtClean="0">
                <a:sym typeface="Wingdings" pitchFamily="2" charset="2"/>
              </a:rPr>
              <a:t>Dsc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Binary Search (Merge Sort </a:t>
            </a:r>
            <a:r>
              <a:rPr lang="en-US" dirty="0" err="1" smtClean="0">
                <a:sym typeface="Wingdings" pitchFamily="2" charset="2"/>
              </a:rPr>
              <a:t>Dsc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Binary Search </a:t>
            </a:r>
            <a:r>
              <a:rPr lang="en-US" dirty="0" smtClean="0">
                <a:sym typeface="Wingdings" pitchFamily="2" charset="2"/>
              </a:rPr>
              <a:t>(Quick </a:t>
            </a:r>
            <a:r>
              <a:rPr lang="en-US" dirty="0">
                <a:sym typeface="Wingdings" pitchFamily="2" charset="2"/>
              </a:rPr>
              <a:t>Sort </a:t>
            </a:r>
            <a:r>
              <a:rPr lang="en-US" dirty="0" err="1" smtClean="0">
                <a:sym typeface="Wingdings" pitchFamily="2" charset="2"/>
              </a:rPr>
              <a:t>Dsc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endParaRPr lang="en-US" dirty="0">
              <a:sym typeface="Wingdings" pitchFamily="2" charset="2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dirty="0" err="1" smtClean="0">
                <a:solidFill>
                  <a:srgbClr val="C00000"/>
                </a:solidFill>
                <a:sym typeface="Wingdings" pitchFamily="2" charset="2"/>
              </a:rPr>
              <a:t>Catatan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: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dirty="0" err="1" smtClean="0">
                <a:sym typeface="Wingdings" pitchFamily="2" charset="2"/>
              </a:rPr>
              <a:t>Kasus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diambil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setiap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kelompok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harus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berbeda</a:t>
            </a:r>
            <a:endParaRPr lang="en-US" dirty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79564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TUGAS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id-ID" dirty="0" smtClean="0">
                <a:sym typeface="Wingdings" pitchFamily="2" charset="2"/>
              </a:rPr>
              <a:t>Buatlah </a:t>
            </a:r>
            <a:r>
              <a:rPr lang="en-US" dirty="0" err="1" smtClean="0">
                <a:sym typeface="Wingdings" pitchFamily="2" charset="2"/>
              </a:rPr>
              <a:t>Makalah</a:t>
            </a:r>
            <a:r>
              <a:rPr lang="id-ID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per </a:t>
            </a:r>
            <a:r>
              <a:rPr lang="en-US" dirty="0" err="1" smtClean="0">
                <a:sym typeface="Wingdings" pitchFamily="2" charset="2"/>
              </a:rPr>
              <a:t>kelompok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id-ID" dirty="0" smtClean="0">
                <a:sym typeface="Wingdings" pitchFamily="2" charset="2"/>
              </a:rPr>
              <a:t>(Algoritma dan </a:t>
            </a:r>
            <a:r>
              <a:rPr lang="en-US" dirty="0" smtClean="0">
                <a:sym typeface="Wingdings" pitchFamily="2" charset="2"/>
              </a:rPr>
              <a:t>Program</a:t>
            </a:r>
            <a:r>
              <a:rPr lang="id-ID" dirty="0" smtClean="0">
                <a:sym typeface="Wingdings" pitchFamily="2" charset="2"/>
              </a:rPr>
              <a:t>)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ketentuan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sebagai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berikut</a:t>
            </a:r>
            <a:r>
              <a:rPr lang="en-US" dirty="0" smtClean="0">
                <a:sym typeface="Wingdings" pitchFamily="2" charset="2"/>
              </a:rPr>
              <a:t>:</a:t>
            </a:r>
            <a:endParaRPr lang="id-ID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Kasus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Asumsi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err="1" smtClean="0">
                <a:sym typeface="Wingdings" pitchFamily="2" charset="2"/>
              </a:rPr>
              <a:t>Batasan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Teori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Metode</a:t>
            </a:r>
            <a:r>
              <a:rPr lang="en-US" dirty="0" smtClean="0">
                <a:sym typeface="Wingdings" pitchFamily="2" charset="2"/>
              </a:rPr>
              <a:t> Sorting yang </a:t>
            </a:r>
            <a:r>
              <a:rPr lang="en-US" dirty="0" err="1" smtClean="0">
                <a:sym typeface="Wingdings" pitchFamily="2" charset="2"/>
              </a:rPr>
              <a:t>digunakan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Algoritma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kasus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harus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diselesaikan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Listing program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Layar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tampilan</a:t>
            </a:r>
            <a:endParaRPr lang="id-ID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Kontribusi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masing-masing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anggota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kelompok</a:t>
            </a: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2320" y="5229200"/>
            <a:ext cx="1197884" cy="119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7151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7586" y="5731578"/>
            <a:ext cx="983570" cy="983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TUGAS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Clr>
                <a:schemeClr val="tx1"/>
              </a:buClr>
              <a:buNone/>
            </a:pPr>
            <a:r>
              <a:rPr lang="en-US" b="1" u="sng" dirty="0" err="1" smtClean="0">
                <a:solidFill>
                  <a:srgbClr val="FF0000"/>
                </a:solidFill>
                <a:sym typeface="Wingdings" pitchFamily="2" charset="2"/>
              </a:rPr>
              <a:t>Ketentuan</a:t>
            </a:r>
            <a:r>
              <a:rPr lang="en-US" dirty="0" smtClean="0">
                <a:sym typeface="Wingdings" pitchFamily="2" charset="2"/>
              </a:rPr>
              <a:t>:</a:t>
            </a:r>
            <a:endParaRPr lang="id-ID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Buat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menjadi</a:t>
            </a:r>
            <a:r>
              <a:rPr lang="en-US" dirty="0" smtClean="0">
                <a:sym typeface="Wingdings" pitchFamily="2" charset="2"/>
              </a:rPr>
              <a:t> 8 </a:t>
            </a:r>
            <a:r>
              <a:rPr lang="en-US" dirty="0" err="1" smtClean="0">
                <a:sym typeface="Wingdings" pitchFamily="2" charset="2"/>
              </a:rPr>
              <a:t>kelompok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Tipe</a:t>
            </a:r>
            <a:r>
              <a:rPr lang="en-US" dirty="0" smtClean="0">
                <a:sym typeface="Wingdings" pitchFamily="2" charset="2"/>
              </a:rPr>
              <a:t> data yang </a:t>
            </a:r>
            <a:r>
              <a:rPr lang="en-US" dirty="0" err="1" smtClean="0">
                <a:sym typeface="Wingdings" pitchFamily="2" charset="2"/>
              </a:rPr>
              <a:t>digunakan</a:t>
            </a:r>
            <a:r>
              <a:rPr lang="en-US" dirty="0" smtClean="0">
                <a:sym typeface="Wingdings" pitchFamily="2" charset="2"/>
              </a:rPr>
              <a:t> minimal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array of record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minimal </a:t>
            </a:r>
            <a:r>
              <a:rPr lang="en-US" dirty="0" err="1" smtClean="0">
                <a:sym typeface="Wingdings" pitchFamily="2" charset="2"/>
              </a:rPr>
              <a:t>jumlah</a:t>
            </a:r>
            <a:r>
              <a:rPr lang="en-US" dirty="0" smtClean="0">
                <a:sym typeface="Wingdings" pitchFamily="2" charset="2"/>
              </a:rPr>
              <a:t> field =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modul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subrutin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berparameter</a:t>
            </a:r>
            <a:r>
              <a:rPr lang="en-US" dirty="0" smtClean="0">
                <a:sym typeface="Wingdings" pitchFamily="2" charset="2"/>
              </a:rPr>
              <a:t> (minimal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prosedur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fungsi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operasi-operasi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telah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dijelaskan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mulai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operasi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penciptaan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sampai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operasi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penghancuran</a:t>
            </a:r>
            <a:endParaRPr lang="en-US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Penyelesaian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kasus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menggunakan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menu </a:t>
            </a:r>
            <a:r>
              <a:rPr lang="en-US" b="1" dirty="0" err="1" smtClean="0">
                <a:solidFill>
                  <a:srgbClr val="FF0000"/>
                </a:solidFill>
                <a:sym typeface="Wingdings" pitchFamily="2" charset="2"/>
              </a:rPr>
              <a:t>pilihan</a:t>
            </a:r>
            <a:endParaRPr lang="en-US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514350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Cover </a:t>
            </a:r>
            <a:r>
              <a:rPr lang="en-US" dirty="0" err="1" smtClean="0">
                <a:sym typeface="Wingdings" pitchFamily="2" charset="2"/>
              </a:rPr>
              <a:t>berisi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judul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N</a:t>
            </a:r>
            <a:r>
              <a:rPr lang="en-US" dirty="0" err="1" smtClean="0">
                <a:sym typeface="Wingdings" pitchFamily="2" charset="2"/>
              </a:rPr>
              <a:t>ama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NIM, </a:t>
            </a:r>
            <a:r>
              <a:rPr lang="en-US" dirty="0" err="1" smtClean="0">
                <a:sym typeface="Wingdings" pitchFamily="2" charset="2"/>
              </a:rPr>
              <a:t>serta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kelas</a:t>
            </a:r>
            <a:endParaRPr lang="en-US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6323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000" dirty="0" err="1" smtClean="0"/>
              <a:t>Tugas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 Data </a:t>
            </a:r>
            <a:r>
              <a:rPr lang="en-US" sz="2000" dirty="0" err="1" smtClean="0"/>
              <a:t>ke</a:t>
            </a:r>
            <a:r>
              <a:rPr lang="en-US" sz="2000" dirty="0" smtClean="0"/>
              <a:t>-</a:t>
            </a:r>
            <a:r>
              <a:rPr lang="id-ID" sz="2000" dirty="0" smtClean="0"/>
              <a:t>1</a:t>
            </a:r>
            <a:endParaRPr lang="en-US" sz="20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i="1" dirty="0" smtClean="0"/>
              <a:t>Sequential Search </a:t>
            </a:r>
            <a:r>
              <a:rPr lang="en-US" sz="2600" b="1" dirty="0" err="1" smtClean="0"/>
              <a:t>Tanpa</a:t>
            </a:r>
            <a:r>
              <a:rPr lang="en-US" sz="2600" b="1" dirty="0" smtClean="0"/>
              <a:t> </a:t>
            </a:r>
            <a:r>
              <a:rPr lang="en-US" sz="2600" b="1" i="1" dirty="0" smtClean="0"/>
              <a:t>Sentinel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err="1" smtClean="0"/>
              <a:t>Dengan</a:t>
            </a:r>
            <a:r>
              <a:rPr lang="en-US" sz="2600" b="1" dirty="0" smtClean="0"/>
              <a:t> </a:t>
            </a:r>
            <a:r>
              <a:rPr lang="en-US" sz="2600" b="1" i="1" dirty="0" smtClean="0"/>
              <a:t>Insertion Sort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secara</a:t>
            </a:r>
            <a:r>
              <a:rPr lang="en-US" sz="2600" b="1" dirty="0" smtClean="0"/>
              <a:t> </a:t>
            </a:r>
            <a:r>
              <a:rPr lang="en-US" sz="2600" b="1" i="1" dirty="0" smtClean="0"/>
              <a:t>Ascending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err="1" smtClean="0"/>
              <a:t>Oleh</a:t>
            </a:r>
            <a:r>
              <a:rPr lang="en-US" sz="2600" b="1" dirty="0" smtClean="0"/>
              <a:t>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smtClean="0"/>
              <a:t>N</a:t>
            </a:r>
            <a:r>
              <a:rPr lang="id-ID" sz="2600" b="1" dirty="0" smtClean="0"/>
              <a:t>IM</a:t>
            </a:r>
            <a:r>
              <a:rPr lang="en-US" sz="2600" b="1" dirty="0" smtClean="0"/>
              <a:t> </a:t>
            </a:r>
            <a:r>
              <a:rPr lang="en-US" sz="2600" b="1" dirty="0" smtClean="0"/>
              <a:t>– </a:t>
            </a:r>
            <a:r>
              <a:rPr lang="en-US" sz="2600" b="1" dirty="0" smtClean="0"/>
              <a:t>N</a:t>
            </a:r>
            <a:r>
              <a:rPr lang="id-ID" sz="2600" b="1" dirty="0" smtClean="0"/>
              <a:t>ama</a:t>
            </a:r>
            <a:endParaRPr lang="en-US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err="1" smtClean="0"/>
              <a:t>Kelas</a:t>
            </a:r>
            <a:r>
              <a:rPr lang="en-US" sz="2600" b="1" dirty="0" smtClean="0"/>
              <a:t> : </a:t>
            </a:r>
            <a:r>
              <a:rPr lang="id-ID" sz="2600" b="1" dirty="0" smtClean="0"/>
              <a:t>Strukdat</a:t>
            </a:r>
            <a:r>
              <a:rPr lang="en-US" sz="2600" b="1" dirty="0" smtClean="0"/>
              <a:t>-……</a:t>
            </a:r>
            <a:endParaRPr lang="en-US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id-ID" sz="2600" b="1" dirty="0" smtClean="0"/>
              <a:t>Kelompok: </a:t>
            </a:r>
            <a:endParaRPr lang="en-US" sz="26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smtClean="0"/>
              <a:t>{logo UNIKOM}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smtClean="0"/>
              <a:t>Program </a:t>
            </a:r>
            <a:r>
              <a:rPr lang="en-US" sz="2600" b="1" dirty="0" err="1" smtClean="0"/>
              <a:t>Studi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Teknik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Informatika</a:t>
            </a:r>
            <a:endParaRPr lang="en-US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err="1" smtClean="0"/>
              <a:t>Fakultas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Teknik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Ilmu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Komputer</a:t>
            </a:r>
            <a:endParaRPr lang="en-US" sz="26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smtClean="0"/>
              <a:t>UNIKOM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 smtClean="0"/>
              <a:t>201</a:t>
            </a:r>
            <a:r>
              <a:rPr lang="id-ID" sz="2600" b="1" dirty="0" smtClean="0"/>
              <a:t>4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xmlns="" val="150423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515" y="260648"/>
            <a:ext cx="8153400" cy="990600"/>
          </a:xfrm>
        </p:spPr>
        <p:txBody>
          <a:bodyPr/>
          <a:lstStyle/>
          <a:p>
            <a:r>
              <a:rPr lang="en-US" b="1" dirty="0" smtClean="0"/>
              <a:t>MATERI</a:t>
            </a:r>
            <a:r>
              <a:rPr lang="id-ID" b="1" dirty="0" smtClean="0"/>
              <a:t> SELANJUTNYA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640960" cy="489654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sz="5400" b="1" dirty="0" smtClean="0">
                <a:sym typeface="Wingdings" pitchFamily="2" charset="2"/>
              </a:rPr>
              <a:t>SINGLE </a:t>
            </a:r>
            <a:r>
              <a:rPr lang="id-ID" sz="5400" b="1" dirty="0" smtClean="0">
                <a:sym typeface="Wingdings" pitchFamily="2" charset="2"/>
              </a:rPr>
              <a:t>LINKED LIST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  <a:p>
            <a:pPr marL="0" indent="0" algn="ctr">
              <a:lnSpc>
                <a:spcPct val="150000"/>
              </a:lnSpc>
              <a:buClr>
                <a:schemeClr val="tx1"/>
              </a:buClr>
              <a:buNone/>
            </a:pPr>
            <a:r>
              <a:rPr lang="id-ID" dirty="0" smtClean="0">
                <a:sym typeface="Wingdings" pitchFamily="2" charset="2"/>
              </a:rPr>
              <a:t>See u next week...   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4634" y="4189033"/>
            <a:ext cx="3557960" cy="231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6563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09574"/>
            <a:ext cx="8153400" cy="990600"/>
          </a:xfrm>
        </p:spPr>
        <p:txBody>
          <a:bodyPr/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r>
              <a:rPr lang="en-US" b="1" dirty="0" smtClean="0"/>
              <a:t> (</a:t>
            </a:r>
            <a:r>
              <a:rPr lang="en-US" b="1" dirty="0" err="1" smtClean="0"/>
              <a:t>lanjutan</a:t>
            </a:r>
            <a:r>
              <a:rPr lang="en-US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5418184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id-ID" b="1" dirty="0" smtClean="0">
                <a:sym typeface="Wingdings" pitchFamily="2" charset="2"/>
              </a:rPr>
              <a:t>Sequential / Linear Search: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Tanpa Boolean</a:t>
            </a:r>
          </a:p>
          <a:p>
            <a:pPr marL="900113" indent="-361950">
              <a:lnSpc>
                <a:spcPct val="150000"/>
              </a:lnSpc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ym typeface="Wingdings" pitchFamily="2" charset="2"/>
              </a:rPr>
              <a:t>Tanpa Sentinel </a:t>
            </a:r>
          </a:p>
          <a:p>
            <a:pPr marL="900113" indent="-361950">
              <a:lnSpc>
                <a:spcPct val="150000"/>
              </a:lnSpc>
              <a:buClr>
                <a:schemeClr val="tx1"/>
              </a:buClr>
              <a:buFont typeface="+mj-lt"/>
              <a:buAutoNum type="alphaLcPeriod"/>
            </a:pPr>
            <a:r>
              <a:rPr lang="id-ID" dirty="0" smtClean="0">
                <a:sym typeface="Wingdings" pitchFamily="2" charset="2"/>
              </a:rPr>
              <a:t>Dengan Sentinel</a:t>
            </a:r>
          </a:p>
          <a:p>
            <a:pPr marL="514350" indent="-514350">
              <a:lnSpc>
                <a:spcPct val="150000"/>
              </a:lnSpc>
              <a:buClr>
                <a:schemeClr val="tx1"/>
              </a:buClr>
              <a:buFont typeface="+mj-lt"/>
              <a:buAutoNum type="arabicPeriod" startAt="2"/>
            </a:pP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Dengan Boolean</a:t>
            </a: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97211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81012"/>
            <a:ext cx="8153400" cy="990600"/>
          </a:xfrm>
        </p:spPr>
        <p:txBody>
          <a:bodyPr>
            <a:normAutofit/>
          </a:bodyPr>
          <a:lstStyle/>
          <a:p>
            <a:r>
              <a:rPr lang="id-ID" sz="4000" b="1" dirty="0" smtClean="0"/>
              <a:t>SEQUENTIAL SEARCH</a:t>
            </a:r>
            <a:r>
              <a:rPr lang="en-US" sz="4000" b="1" dirty="0" smtClean="0"/>
              <a:t> 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6210272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id-ID" b="1" dirty="0" smtClean="0">
                <a:sym typeface="Wingdings" pitchFamily="2" charset="2"/>
              </a:rPr>
              <a:t>Tanpa boolean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tanpa sentinel</a:t>
            </a:r>
            <a:r>
              <a:rPr lang="id-ID" dirty="0" smtClean="0">
                <a:sym typeface="Wingdings" pitchFamily="2" charset="2"/>
              </a:rPr>
              <a:t>: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Tidak menggunakan variabel boolean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Tidak mempunyai tambahan elemen di akhir array.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261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34622" y="480131"/>
            <a:ext cx="7923592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ea typeface="+mn-ea"/>
                <a:cs typeface="+mn-cs"/>
              </a:rPr>
              <a:t>Sequential Search tanpa Sentinel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343400"/>
          </a:xfrm>
        </p:spPr>
        <p:txBody>
          <a:bodyPr>
            <a:noAutofit/>
          </a:bodyPr>
          <a:lstStyle/>
          <a:p>
            <a:pPr marL="284163" indent="-284163"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id-ID" sz="2400" dirty="0" smtClean="0"/>
              <a:t>berikut ini terdapat array yang akan diproses:</a:t>
            </a:r>
            <a:endParaRPr lang="en-US" sz="2400" dirty="0" smtClean="0"/>
          </a:p>
          <a:p>
            <a:pPr marL="284163" indent="-284163">
              <a:spcBef>
                <a:spcPts val="0"/>
              </a:spcBef>
              <a:buNone/>
            </a:pPr>
            <a:endParaRPr lang="en-US" sz="2400" dirty="0"/>
          </a:p>
          <a:p>
            <a:pPr marL="284163" indent="-284163">
              <a:spcBef>
                <a:spcPts val="0"/>
              </a:spcBef>
              <a:buNone/>
            </a:pPr>
            <a:r>
              <a:rPr lang="en-US" sz="2400" dirty="0" smtClean="0"/>
              <a:t>    </a:t>
            </a:r>
            <a:r>
              <a:rPr lang="id-ID" sz="2400" b="1" dirty="0" smtClean="0">
                <a:solidFill>
                  <a:srgbClr val="00B050"/>
                </a:solidFill>
              </a:rPr>
              <a:t>Number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marL="284163" indent="-284163">
              <a:spcBef>
                <a:spcPts val="0"/>
              </a:spcBef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284163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284163" indent="0">
              <a:spcBef>
                <a:spcPts val="0"/>
              </a:spcBef>
              <a:buNone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Data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yang akan dicari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</a:t>
            </a:r>
          </a:p>
          <a:p>
            <a:pPr marL="627063">
              <a:spcBef>
                <a:spcPts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Number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[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]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= 9? </a:t>
            </a:r>
          </a:p>
          <a:p>
            <a:pPr marL="627063">
              <a:spcBef>
                <a:spcPts val="0"/>
              </a:spcBef>
            </a:pPr>
            <a:r>
              <a:rPr lang="id-ID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Number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[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]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= 9? </a:t>
            </a:r>
          </a:p>
          <a:p>
            <a:pPr marL="627063">
              <a:spcBef>
                <a:spcPts val="0"/>
              </a:spcBef>
            </a:pPr>
            <a:r>
              <a:rPr lang="id-ID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dirty="0" smtClean="0">
                <a:latin typeface="Calibri" pitchFamily="34" charset="0"/>
                <a:cs typeface="Calibri" pitchFamily="34" charset="0"/>
              </a:rPr>
              <a:t>Number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[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id-ID" sz="2400" dirty="0">
                <a:latin typeface="Calibri" pitchFamily="34" charset="0"/>
                <a:cs typeface="Calibri" pitchFamily="34" charset="0"/>
              </a:rPr>
              <a:t>]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= 9? </a:t>
            </a:r>
          </a:p>
          <a:p>
            <a:pPr marL="284163" indent="0">
              <a:spcBef>
                <a:spcPts val="0"/>
              </a:spcBef>
              <a:buNone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	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284163" indent="0" algn="just">
              <a:spcBef>
                <a:spcPts val="0"/>
              </a:spcBef>
              <a:buNone/>
            </a:pPr>
            <a:r>
              <a:rPr lang="id-ID" sz="2400" dirty="0" smtClean="0">
                <a:latin typeface="Calibri" pitchFamily="34" charset="0"/>
                <a:cs typeface="Calibri" pitchFamily="34" charset="0"/>
              </a:rPr>
              <a:t>hasil: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 ditemukan pada indeks ke- [3]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6355088"/>
              </p:ext>
            </p:extLst>
          </p:nvPr>
        </p:nvGraphicFramePr>
        <p:xfrm>
          <a:off x="2340426" y="2209800"/>
          <a:ext cx="54102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040"/>
                <a:gridCol w="1082040"/>
                <a:gridCol w="1082040"/>
                <a:gridCol w="1082040"/>
                <a:gridCol w="108204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2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4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5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05200" y="383902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i </a:t>
            </a:r>
            <a:r>
              <a:rPr lang="id-ID" dirty="0" smtClean="0">
                <a:sym typeface="Wingdings" pitchFamily="2" charset="2"/>
              </a:rPr>
              <a:t> i + 1</a:t>
            </a:r>
            <a:endParaRPr lang="en-US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5200" y="4199324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i </a:t>
            </a:r>
            <a:r>
              <a:rPr lang="id-ID" dirty="0">
                <a:sym typeface="Wingdings" pitchFamily="2" charset="2"/>
              </a:rPr>
              <a:t> i + </a:t>
            </a:r>
            <a:r>
              <a:rPr lang="id-ID" dirty="0" smtClean="0">
                <a:sym typeface="Wingdings" pitchFamily="2" charset="2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456753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i (STOP SEARCH)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S</a:t>
            </a:r>
            <a:r>
              <a:rPr lang="id-ID" b="1" dirty="0" smtClean="0">
                <a:solidFill>
                  <a:schemeClr val="tx1"/>
                </a:solidFill>
                <a:ea typeface="+mn-ea"/>
                <a:cs typeface="+mn-cs"/>
              </a:rPr>
              <a:t>equential Search tanpa Sentinel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858280" cy="5257800"/>
          </a:xfrm>
        </p:spPr>
        <p:txBody>
          <a:bodyPr>
            <a:noAutofit/>
          </a:bodyPr>
          <a:lstStyle/>
          <a:p>
            <a:pPr marL="2624138" indent="-2624138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u="sng" noProof="1" smtClean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 SeqSearchTanpaSentinel (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 nama_array:tipe_array)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{I.S. : elemen array [1..maks_array] sudah terdefinisi}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{F.S. : menampilkan hasil pencarian (ditemukan/tidak)}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u="sng" noProof="1" smtClean="0">
                <a:latin typeface="Courier New" pitchFamily="49" charset="0"/>
                <a:cs typeface="Courier New" pitchFamily="49" charset="0"/>
              </a:rPr>
              <a:t>Kamus: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	i : 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	data_cari  :  tipedata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u="sng" noProof="1" smtClean="0">
                <a:latin typeface="Courier New" pitchFamily="49" charset="0"/>
                <a:cs typeface="Courier New" pitchFamily="49" charset="0"/>
              </a:rPr>
              <a:t>Algoritma: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(data_cari)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</a:rPr>
              <a:t>	i 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 1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while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(nama_array [i] ≠ data_cari) 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and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(i &lt; maks_array) 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do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i  i + 1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endwhile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if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(nama_array[i] = data_cari)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then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output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(data_cari,’ ditemukan pada indeks ke-’,i)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else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outpu</a:t>
            </a: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t(data_cari,’ tidak ditemukan’)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endif</a:t>
            </a:r>
          </a:p>
          <a:p>
            <a:pPr marL="514350" indent="-514350">
              <a:lnSpc>
                <a:spcPts val="2200"/>
              </a:lnSpc>
              <a:spcBef>
                <a:spcPts val="0"/>
              </a:spcBef>
              <a:buNone/>
            </a:pPr>
            <a:r>
              <a:rPr lang="id-ID" sz="1600" b="1" u="sng" noProof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EndProcedure</a:t>
            </a:r>
            <a:endParaRPr lang="id-ID" sz="1600" b="1" u="sng" noProof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id-ID" sz="1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20"/>
                            </p:stCondLst>
                            <p:childTnLst>
                              <p:par>
                                <p:cTn id="4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20"/>
                            </p:stCondLst>
                            <p:childTnLst>
                              <p:par>
                                <p:cTn id="4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120"/>
                            </p:stCondLst>
                            <p:childTnLst>
                              <p:par>
                                <p:cTn id="5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320"/>
                            </p:stCondLst>
                            <p:childTnLst>
                              <p:par>
                                <p:cTn id="6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720"/>
                            </p:stCondLst>
                            <p:childTnLst>
                              <p:par>
                                <p:cTn id="6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81012"/>
            <a:ext cx="8153400" cy="990600"/>
          </a:xfrm>
        </p:spPr>
        <p:txBody>
          <a:bodyPr>
            <a:normAutofit/>
          </a:bodyPr>
          <a:lstStyle/>
          <a:p>
            <a:r>
              <a:rPr lang="id-ID" sz="4000" b="1" dirty="0" smtClean="0"/>
              <a:t>SEQUENTIAL SEARCH</a:t>
            </a:r>
            <a:r>
              <a:rPr lang="en-US" sz="4000" b="1" dirty="0" smtClean="0"/>
              <a:t> (</a:t>
            </a:r>
            <a:r>
              <a:rPr lang="en-US" sz="4000" b="1" dirty="0" err="1" smtClean="0"/>
              <a:t>lanjutan</a:t>
            </a:r>
            <a:r>
              <a:rPr lang="en-US" sz="4000" b="1" dirty="0" smtClean="0"/>
              <a:t>)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600200"/>
            <a:ext cx="6017290" cy="4495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None/>
            </a:pPr>
            <a:r>
              <a:rPr lang="id-ID" b="1" dirty="0" smtClean="0">
                <a:sym typeface="Wingdings" pitchFamily="2" charset="2"/>
              </a:rPr>
              <a:t>Tanpa boolean </a:t>
            </a:r>
            <a:r>
              <a:rPr lang="id-ID" b="1" dirty="0" smtClean="0">
                <a:solidFill>
                  <a:srgbClr val="FF0000"/>
                </a:solidFill>
                <a:sym typeface="Wingdings" pitchFamily="2" charset="2"/>
              </a:rPr>
              <a:t>dengan sentinel</a:t>
            </a:r>
            <a:r>
              <a:rPr lang="id-ID" dirty="0" smtClean="0">
                <a:sym typeface="Wingdings" pitchFamily="2" charset="2"/>
              </a:rPr>
              <a:t>:</a:t>
            </a:r>
          </a:p>
          <a:p>
            <a:pPr marL="514350" indent="-51435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Tidak menggunakan variabel boolean</a:t>
            </a:r>
          </a:p>
          <a:p>
            <a:pPr marL="514350" indent="-51435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id-ID" dirty="0" smtClean="0">
                <a:sym typeface="Wingdings" pitchFamily="2" charset="2"/>
              </a:rPr>
              <a:t>Mempunyai tambahan elemen di akhir array untuk menyimpan data cari apabila data cari tidak ditemukan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id-ID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16" y="0"/>
            <a:ext cx="1285884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736421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220308" y="551569"/>
            <a:ext cx="8352220" cy="734291"/>
          </a:xfrm>
        </p:spPr>
        <p:txBody>
          <a:bodyPr anchor="b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  <a:ea typeface="+mn-ea"/>
                <a:cs typeface="+mn-cs"/>
              </a:rPr>
              <a:t>Sequential Search dengan Sentinel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427185"/>
            <a:ext cx="8248680" cy="5287963"/>
          </a:xfrm>
        </p:spPr>
        <p:txBody>
          <a:bodyPr>
            <a:noAutofit/>
          </a:bodyPr>
          <a:lstStyle/>
          <a:p>
            <a:pPr marL="225425" indent="-225425">
              <a:spcBef>
                <a:spcPts val="0"/>
              </a:spcBef>
              <a:buNone/>
            </a:pPr>
            <a:r>
              <a:rPr lang="id-ID" sz="2400" dirty="0" smtClean="0"/>
              <a:t>Data yang dicari: 9</a:t>
            </a:r>
            <a:endParaRPr lang="en-US" sz="2400" dirty="0" smtClean="0"/>
          </a:p>
          <a:p>
            <a:pPr marL="514350" indent="-514350">
              <a:spcBef>
                <a:spcPts val="0"/>
              </a:spcBef>
              <a:buNone/>
            </a:pPr>
            <a:endParaRPr lang="id-ID" sz="2400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sz="2400" dirty="0"/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dirty="0" smtClean="0"/>
              <a:t> </a:t>
            </a:r>
            <a:r>
              <a:rPr lang="id-ID" sz="2400" b="1" dirty="0" smtClean="0">
                <a:solidFill>
                  <a:srgbClr val="00B050"/>
                </a:solidFill>
              </a:rPr>
              <a:t>Number</a:t>
            </a:r>
          </a:p>
          <a:p>
            <a:pPr marL="514350" indent="-514350">
              <a:spcBef>
                <a:spcPts val="0"/>
              </a:spcBef>
              <a:buNone/>
            </a:pPr>
            <a:endParaRPr lang="id-ID" sz="2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00B050"/>
                </a:solidFill>
              </a:rPr>
              <a:t>Hasil: </a:t>
            </a:r>
            <a:r>
              <a:rPr lang="id-ID" sz="2400" b="1" dirty="0">
                <a:solidFill>
                  <a:srgbClr val="00B050"/>
                </a:solidFill>
              </a:rPr>
              <a:t>Data </a:t>
            </a:r>
            <a:r>
              <a:rPr lang="id-ID" sz="2400" b="1" dirty="0" smtClean="0">
                <a:solidFill>
                  <a:srgbClr val="00B050"/>
                </a:solidFill>
              </a:rPr>
              <a:t>ditemukan pada indeks ke- 3</a:t>
            </a:r>
            <a:endParaRPr lang="id-ID" sz="2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id-ID" sz="2400" b="1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id-ID" sz="2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id-ID" sz="2400" dirty="0"/>
              <a:t>Data </a:t>
            </a:r>
            <a:r>
              <a:rPr lang="id-ID" sz="2400" dirty="0" smtClean="0"/>
              <a:t>yang dicari: 10</a:t>
            </a:r>
            <a:endParaRPr lang="id-ID" sz="2400" b="1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id-ID" sz="2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endParaRPr lang="id-ID" sz="2400" b="1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00B050"/>
                </a:solidFill>
              </a:rPr>
              <a:t>Number</a:t>
            </a:r>
          </a:p>
          <a:p>
            <a:pPr marL="514350" indent="-514350">
              <a:spcBef>
                <a:spcPts val="0"/>
              </a:spcBef>
              <a:buNone/>
            </a:pPr>
            <a:endParaRPr lang="id-ID" sz="2400" b="1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id-ID" sz="2400" b="1" dirty="0">
                <a:solidFill>
                  <a:srgbClr val="00B050"/>
                </a:solidFill>
              </a:rPr>
              <a:t>Result: Data </a:t>
            </a:r>
            <a:r>
              <a:rPr lang="id-ID" sz="2400" b="1" dirty="0" smtClean="0">
                <a:solidFill>
                  <a:srgbClr val="00B050"/>
                </a:solidFill>
              </a:rPr>
              <a:t>tidak ditemukan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747713" indent="0">
              <a:spcBef>
                <a:spcPts val="0"/>
              </a:spcBef>
              <a:buNone/>
            </a:pPr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8436630"/>
              </p:ext>
            </p:extLst>
          </p:nvPr>
        </p:nvGraphicFramePr>
        <p:xfrm>
          <a:off x="2133600" y="2067561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2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4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5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rgbClr val="FF0000"/>
                          </a:solidFill>
                        </a:rPr>
                        <a:t>[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id-ID" sz="1600" b="1" dirty="0" smtClean="0">
                          <a:solidFill>
                            <a:srgbClr val="FF0000"/>
                          </a:solidFill>
                        </a:rPr>
                        <a:t>]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6200000" flipV="1">
            <a:off x="7200900" y="17907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553200" y="1371600"/>
            <a:ext cx="1676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sentinel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0963114"/>
              </p:ext>
            </p:extLst>
          </p:nvPr>
        </p:nvGraphicFramePr>
        <p:xfrm>
          <a:off x="2133600" y="4963161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1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2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4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[</a:t>
                      </a:r>
                      <a:r>
                        <a:rPr lang="en-US" sz="1600" dirty="0" smtClean="0"/>
                        <a:t>5</a:t>
                      </a:r>
                      <a:r>
                        <a:rPr lang="id-ID" sz="160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rgbClr val="FF0000"/>
                          </a:solidFill>
                        </a:rPr>
                        <a:t>[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id-ID" sz="1600" b="1" dirty="0" smtClean="0">
                          <a:solidFill>
                            <a:srgbClr val="FF0000"/>
                          </a:solidFill>
                        </a:rPr>
                        <a:t>]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16200000" flipV="1">
            <a:off x="7200900" y="46863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553200" y="4267200"/>
            <a:ext cx="1676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sentinel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2415</TotalTime>
  <Words>1335</Words>
  <Application>Microsoft Office PowerPoint</Application>
  <PresentationFormat>On-screen Show (4:3)</PresentationFormat>
  <Paragraphs>571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Median</vt:lpstr>
      <vt:lpstr>DIKTAT struktur data</vt:lpstr>
      <vt:lpstr>OPERASI ARRAY STATIS (lanjutan)</vt:lpstr>
      <vt:lpstr>Metode Pencarian</vt:lpstr>
      <vt:lpstr>Metode Pencarian (lanjutan)</vt:lpstr>
      <vt:lpstr>SEQUENTIAL SEARCH </vt:lpstr>
      <vt:lpstr>Sequential Search tanpa Sentinel</vt:lpstr>
      <vt:lpstr>Sequential Search tanpa Sentinel</vt:lpstr>
      <vt:lpstr>SEQUENTIAL SEARCH (lanjutan)</vt:lpstr>
      <vt:lpstr>Sequential Search dengan Sentinel</vt:lpstr>
      <vt:lpstr>Sequential Search Use Sentinel</vt:lpstr>
      <vt:lpstr>SEQUENTIAL SEARCH (lanjutan)</vt:lpstr>
      <vt:lpstr>Sequential Search dengan Boolean</vt:lpstr>
      <vt:lpstr>Sequential Search Use Sentinel</vt:lpstr>
      <vt:lpstr>BINARY SEARCH</vt:lpstr>
      <vt:lpstr>BINARY SEARCH (lanjutan)</vt:lpstr>
      <vt:lpstr>KASUS BINARY SEARCH</vt:lpstr>
      <vt:lpstr>KASUS BINARY SEARCH</vt:lpstr>
      <vt:lpstr>Binary Search</vt:lpstr>
      <vt:lpstr>LATIHAN</vt:lpstr>
      <vt:lpstr>OPERASI ARRAY STATIS (lanjutan)</vt:lpstr>
      <vt:lpstr>BUBBLE SORT</vt:lpstr>
      <vt:lpstr>Proses Bubble Sort (Ascending)</vt:lpstr>
      <vt:lpstr>Proses Bubble Sort (Ascending)</vt:lpstr>
      <vt:lpstr>Proses Bubble Sort (Ascending)</vt:lpstr>
      <vt:lpstr>BUBBLE SORT ASC</vt:lpstr>
      <vt:lpstr>Bubble Sort Ascending</vt:lpstr>
      <vt:lpstr>SELECTION SORT</vt:lpstr>
      <vt:lpstr>Proses Maximum Sort (Ascending)</vt:lpstr>
      <vt:lpstr>Proses Maximum Sort (Ascending)</vt:lpstr>
      <vt:lpstr>Proses Maximum Sort (Ascending)</vt:lpstr>
      <vt:lpstr>MAXIMUM SORT ASC</vt:lpstr>
      <vt:lpstr>SELECTION SORT (lanjutan)</vt:lpstr>
      <vt:lpstr>OPERASI ARRAY STATIS</vt:lpstr>
      <vt:lpstr>OPERASI ARRAY STATIS (lanjutan)</vt:lpstr>
      <vt:lpstr>TUGAS</vt:lpstr>
      <vt:lpstr>TUGAS</vt:lpstr>
      <vt:lpstr>TUGAS</vt:lpstr>
      <vt:lpstr>Contoh Cover</vt:lpstr>
      <vt:lpstr>MATERI SELANJUTNYA</vt:lpstr>
    </vt:vector>
  </TitlesOfParts>
  <Company>Teknik Informatika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III - Array Statis 2</dc:title>
  <dc:creator>7 Ultimate</dc:creator>
  <cp:lastModifiedBy>7 Ultimate</cp:lastModifiedBy>
  <cp:revision>292</cp:revision>
  <dcterms:created xsi:type="dcterms:W3CDTF">2010-02-18T01:05:10Z</dcterms:created>
  <dcterms:modified xsi:type="dcterms:W3CDTF">2014-03-20T12:50:57Z</dcterms:modified>
</cp:coreProperties>
</file>