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4DB19D-86E8-453E-8A81-56397B20CF0B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89171F-1C78-48B9-90DA-EE04B04F67D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0B60F-5DCD-4CC9-ABD6-6C3F7D6433F1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4F6BB-56EA-4FA5-926D-CF7E5F518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4F6BB-56EA-4FA5-926D-CF7E5F51810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4497-E350-4D3C-8E2C-F96EEDA4C81E}" type="datetime1">
              <a:rPr lang="en-US" smtClean="0"/>
              <a:pPr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B7A-C6FB-4C48-B97D-AD3C8C088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CFD99-98C4-4BD6-B1B0-8B1CEA7BFE50}" type="datetime1">
              <a:rPr lang="en-US" smtClean="0"/>
              <a:pPr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B7A-C6FB-4C48-B97D-AD3C8C088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C232-C698-4483-B214-555616B07367}" type="datetime1">
              <a:rPr lang="en-US" smtClean="0"/>
              <a:pPr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B7A-C6FB-4C48-B97D-AD3C8C088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2B91-E732-407F-A30F-6AC5C654D513}" type="datetime1">
              <a:rPr lang="en-US" smtClean="0"/>
              <a:pPr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B7A-C6FB-4C48-B97D-AD3C8C088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7961-78E7-410E-B5EA-4F65AFD5F168}" type="datetime1">
              <a:rPr lang="en-US" smtClean="0"/>
              <a:pPr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B7A-C6FB-4C48-B97D-AD3C8C088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0A54-74BB-47A7-8877-E42BE378C198}" type="datetime1">
              <a:rPr lang="en-US" smtClean="0"/>
              <a:pPr/>
              <a:t>3/14/2014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B7A-C6FB-4C48-B97D-AD3C8C088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242CD-5E92-423A-817C-C81944DAABBF}" type="datetime1">
              <a:rPr lang="en-US" smtClean="0"/>
              <a:pPr/>
              <a:t>3/14/2014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B7A-C6FB-4C48-B97D-AD3C8C088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9BEE4-E4A3-47DA-A077-BD65F051CE0F}" type="datetime1">
              <a:rPr lang="en-US" smtClean="0"/>
              <a:pPr/>
              <a:t>3/14/2014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B7A-C6FB-4C48-B97D-AD3C8C088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FE2E-9E76-49D7-8308-39AEEEF3A781}" type="datetime1">
              <a:rPr lang="en-US" smtClean="0"/>
              <a:pPr/>
              <a:t>3/14/2014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B7A-C6FB-4C48-B97D-AD3C8C088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8E52-2AEE-4BEA-9955-1639B5E948E3}" type="datetime1">
              <a:rPr lang="en-US" smtClean="0"/>
              <a:pPr/>
              <a:t>3/14/2014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B7A-C6FB-4C48-B97D-AD3C8C088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50699-18B5-45B5-803F-03CF3BFDD350}" type="datetime1">
              <a:rPr lang="en-US" smtClean="0"/>
              <a:pPr/>
              <a:t>3/14/2014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B7A-C6FB-4C48-B97D-AD3C8C088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EDCD9-67AC-44B6-8126-7B52721266A9}" type="datetime1">
              <a:rPr lang="en-US" smtClean="0"/>
              <a:pPr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HandOut Proses Legislatif,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58B7A-C6FB-4C48-B97D-AD3C8C088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6764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MATERI PERKULIAHAN PROLEG</a:t>
            </a:r>
            <a:br>
              <a:rPr lang="en-US" dirty="0" smtClean="0"/>
            </a:br>
            <a:r>
              <a:rPr lang="en-US" dirty="0" smtClean="0"/>
              <a:t>TENTANG</a:t>
            </a:r>
            <a:br>
              <a:rPr lang="en-US" dirty="0" smtClean="0"/>
            </a:br>
            <a:r>
              <a:rPr lang="en-US" dirty="0" smtClean="0"/>
              <a:t>LOKUS DAN FOKUS PROLEG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2"/>
                </a:solidFill>
              </a:rPr>
              <a:t>Dosen</a:t>
            </a:r>
            <a:r>
              <a:rPr lang="en-US" b="1" dirty="0" smtClean="0">
                <a:solidFill>
                  <a:schemeClr val="tx2"/>
                </a:solidFill>
              </a:rPr>
              <a:t> :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TATIK ROHMAWATI, </a:t>
            </a:r>
            <a:r>
              <a:rPr lang="en-US" b="1" dirty="0" err="1" smtClean="0">
                <a:solidFill>
                  <a:schemeClr val="tx2"/>
                </a:solidFill>
              </a:rPr>
              <a:t>S.IP.,M.Si</a:t>
            </a:r>
            <a:endParaRPr lang="en-US" b="1" dirty="0" smtClean="0">
              <a:solidFill>
                <a:schemeClr val="tx2"/>
              </a:solidFill>
            </a:endParaRPr>
          </a:p>
          <a:p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1FBA-AAFE-495C-A9CC-A1E24D45EC06}" type="datetime1">
              <a:rPr lang="en-US" smtClean="0">
                <a:solidFill>
                  <a:schemeClr val="tx1"/>
                </a:solidFill>
              </a:rPr>
              <a:pPr/>
              <a:t>3/14/2014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B7A-C6FB-4C48-B97D-AD3C8C08891D}" type="slidenum">
              <a:rPr lang="en-US" smtClean="0">
                <a:solidFill>
                  <a:schemeClr val="tx1"/>
                </a:solidFill>
              </a:rPr>
              <a:pPr/>
              <a:t>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Proses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Legislatif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S.IP.,M.Si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1"/>
            <a:ext cx="7772400" cy="7619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LOKUS DAN FOKUS PROLEG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95400"/>
            <a:ext cx="7924800" cy="5334000"/>
          </a:xfrm>
        </p:spPr>
        <p:txBody>
          <a:bodyPr>
            <a:normAutofit fontScale="92500"/>
          </a:bodyPr>
          <a:lstStyle/>
          <a:p>
            <a:pPr lvl="0" algn="just"/>
            <a:r>
              <a:rPr lang="en-US" sz="2000" b="1" dirty="0" err="1">
                <a:solidFill>
                  <a:schemeClr val="tx1"/>
                </a:solidFill>
              </a:rPr>
              <a:t>Lokus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yaitu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tempat</a:t>
            </a:r>
            <a:endParaRPr lang="en-US" sz="2000" b="1" dirty="0">
              <a:solidFill>
                <a:schemeClr val="tx1"/>
              </a:solidFill>
            </a:endParaRPr>
          </a:p>
          <a:p>
            <a:pPr lvl="0" algn="just"/>
            <a:r>
              <a:rPr lang="en-US" sz="2000" b="1" dirty="0" err="1">
                <a:solidFill>
                  <a:schemeClr val="tx1"/>
                </a:solidFill>
              </a:rPr>
              <a:t>Lokus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kita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mempelajari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proses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legislatif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yaitu</a:t>
            </a:r>
            <a:r>
              <a:rPr lang="en-US" sz="2000" b="1" dirty="0">
                <a:solidFill>
                  <a:schemeClr val="tx1"/>
                </a:solidFill>
              </a:rPr>
              <a:t> DPR/DPRD</a:t>
            </a:r>
          </a:p>
          <a:p>
            <a:pPr lvl="0" algn="just"/>
            <a:r>
              <a:rPr lang="en-US" sz="2000" b="1" dirty="0" err="1">
                <a:solidFill>
                  <a:schemeClr val="tx1"/>
                </a:solidFill>
              </a:rPr>
              <a:t>Fokus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yaitu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objek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kajian</a:t>
            </a:r>
            <a:r>
              <a:rPr lang="en-US" sz="2000" b="1" dirty="0">
                <a:solidFill>
                  <a:schemeClr val="tx1"/>
                </a:solidFill>
              </a:rPr>
              <a:t>/</a:t>
            </a:r>
            <a:r>
              <a:rPr lang="en-US" sz="2000" b="1" dirty="0" err="1">
                <a:solidFill>
                  <a:schemeClr val="tx1"/>
                </a:solidFill>
              </a:rPr>
              <a:t>pokok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bahasan</a:t>
            </a:r>
            <a:endParaRPr lang="en-US" sz="2000" b="1" dirty="0">
              <a:solidFill>
                <a:schemeClr val="tx1"/>
              </a:solidFill>
            </a:endParaRPr>
          </a:p>
          <a:p>
            <a:pPr lvl="0" algn="just"/>
            <a:r>
              <a:rPr lang="en-US" sz="2000" b="1" dirty="0" err="1">
                <a:solidFill>
                  <a:schemeClr val="tx1"/>
                </a:solidFill>
              </a:rPr>
              <a:t>Fokus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kita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mempelajari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proses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legislatif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yaitu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proses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teknik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perundangan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</a:p>
          <a:p>
            <a:pPr lvl="0" algn="just"/>
            <a:r>
              <a:rPr lang="en-US" sz="2000" b="1" dirty="0" err="1">
                <a:solidFill>
                  <a:schemeClr val="tx1"/>
                </a:solidFill>
              </a:rPr>
              <a:t>Melihat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perkembangannya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proleg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berasal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dari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ilmu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pengetahuan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perundang-undangan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oleh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seorang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ahli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yaitu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Burkhard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Krems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didefinisikan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sebagai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suatu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disiplin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ilmu</a:t>
            </a:r>
            <a:r>
              <a:rPr lang="en-US" sz="2000" b="1" dirty="0">
                <a:solidFill>
                  <a:schemeClr val="tx1"/>
                </a:solidFill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</a:rPr>
              <a:t>interdisiplin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tentang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pembuatan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peraturan</a:t>
            </a:r>
            <a:r>
              <a:rPr lang="en-US" sz="2000" b="1" dirty="0">
                <a:solidFill>
                  <a:schemeClr val="tx1"/>
                </a:solidFill>
              </a:rPr>
              <a:t> Negara. </a:t>
            </a:r>
            <a:r>
              <a:rPr lang="en-US" sz="2000" b="1" dirty="0" err="1">
                <a:solidFill>
                  <a:schemeClr val="tx1"/>
                </a:solidFill>
              </a:rPr>
              <a:t>Pendapat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ini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didukung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oleh</a:t>
            </a:r>
            <a:r>
              <a:rPr lang="en-US" sz="2000" b="1" dirty="0">
                <a:solidFill>
                  <a:schemeClr val="tx1"/>
                </a:solidFill>
              </a:rPr>
              <a:t> Weiner </a:t>
            </a:r>
            <a:r>
              <a:rPr lang="en-US" sz="2000" b="1" dirty="0" err="1">
                <a:solidFill>
                  <a:schemeClr val="tx1"/>
                </a:solidFill>
              </a:rPr>
              <a:t>Malhofer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dan</a:t>
            </a:r>
            <a:r>
              <a:rPr lang="en-US" sz="2000" b="1" dirty="0">
                <a:solidFill>
                  <a:schemeClr val="tx1"/>
                </a:solidFill>
              </a:rPr>
              <a:t> Peter </a:t>
            </a:r>
            <a:r>
              <a:rPr lang="en-US" sz="2000" b="1" dirty="0" err="1">
                <a:solidFill>
                  <a:schemeClr val="tx1"/>
                </a:solidFill>
              </a:rPr>
              <a:t>Nall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</a:p>
          <a:p>
            <a:pPr lvl="0" algn="just"/>
            <a:r>
              <a:rPr lang="en-US" sz="2000" b="1" dirty="0" err="1">
                <a:solidFill>
                  <a:schemeClr val="tx1"/>
                </a:solidFill>
              </a:rPr>
              <a:t>Interdisipliner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yaitu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saling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berkaitan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dengan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ilmu-ilmu</a:t>
            </a:r>
            <a:r>
              <a:rPr lang="en-US" sz="2000" b="1" dirty="0">
                <a:solidFill>
                  <a:schemeClr val="tx1"/>
                </a:solidFill>
              </a:rPr>
              <a:t> lain (</a:t>
            </a:r>
            <a:r>
              <a:rPr lang="en-US" sz="2000" b="1" dirty="0" err="1">
                <a:solidFill>
                  <a:schemeClr val="tx1"/>
                </a:solidFill>
              </a:rPr>
              <a:t>ilmu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hukum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ilmu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sosial</a:t>
            </a:r>
            <a:r>
              <a:rPr lang="en-US" sz="2000" b="1" dirty="0">
                <a:solidFill>
                  <a:schemeClr val="tx1"/>
                </a:solidFill>
              </a:rPr>
              <a:t>)</a:t>
            </a:r>
          </a:p>
          <a:p>
            <a:pPr lvl="0" algn="just"/>
            <a:r>
              <a:rPr lang="en-US" sz="2000" b="1" dirty="0" err="1">
                <a:solidFill>
                  <a:schemeClr val="tx1"/>
                </a:solidFill>
              </a:rPr>
              <a:t>Ilmu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pengetahuan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perundang-undangan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menurut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ketiga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ahli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ini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merupakan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bagian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dari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ilmu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hukum</a:t>
            </a:r>
            <a:r>
              <a:rPr lang="en-US" sz="2000" b="1" dirty="0">
                <a:solidFill>
                  <a:schemeClr val="tx1"/>
                </a:solidFill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</a:rPr>
              <a:t>bukan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bersifat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dokmatis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tetapi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ilmu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hukumnya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dalam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arti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luas</a:t>
            </a:r>
            <a:r>
              <a:rPr lang="en-US" sz="2000" b="1" dirty="0">
                <a:solidFill>
                  <a:schemeClr val="tx1"/>
                </a:solidFill>
              </a:rPr>
              <a:t>. Kita </a:t>
            </a:r>
            <a:r>
              <a:rPr lang="en-US" sz="2000" b="1" dirty="0" err="1">
                <a:solidFill>
                  <a:schemeClr val="tx1"/>
                </a:solidFill>
              </a:rPr>
              <a:t>tetap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mempelajari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proleg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ini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karena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termasuk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interdisiplin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dalam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suatu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peraturan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perundang-undangan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tidak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bisa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terlepas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dari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aspek-aspek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politik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(</a:t>
            </a:r>
            <a:r>
              <a:rPr lang="en-US" sz="2000" b="1" dirty="0" err="1">
                <a:solidFill>
                  <a:schemeClr val="tx1"/>
                </a:solidFill>
              </a:rPr>
              <a:t>kekuasaan</a:t>
            </a:r>
            <a:r>
              <a:rPr lang="en-US" sz="2000" b="1" dirty="0">
                <a:solidFill>
                  <a:schemeClr val="tx1"/>
                </a:solidFill>
              </a:rPr>
              <a:t>), </a:t>
            </a:r>
            <a:r>
              <a:rPr lang="en-US" sz="2000" b="1" dirty="0" err="1">
                <a:solidFill>
                  <a:schemeClr val="tx1"/>
                </a:solidFill>
              </a:rPr>
              <a:t>hubungan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antar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lembaga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6367-BF63-4A16-AD81-880C4D45D10A}" type="datetime1">
              <a:rPr lang="en-US" smtClean="0"/>
              <a:pPr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Proses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Legislatif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B7A-C6FB-4C48-B97D-AD3C8C08891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1"/>
            <a:ext cx="7772400" cy="838199"/>
          </a:xfrm>
        </p:spPr>
        <p:txBody>
          <a:bodyPr/>
          <a:lstStyle/>
          <a:p>
            <a:r>
              <a:rPr lang="en-US" b="1" dirty="0" smtClean="0"/>
              <a:t>LANJUTAN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371600"/>
            <a:ext cx="8534400" cy="4953000"/>
          </a:xfrm>
        </p:spPr>
        <p:txBody>
          <a:bodyPr>
            <a:normAutofit/>
          </a:bodyPr>
          <a:lstStyle/>
          <a:p>
            <a:pPr lvl="0" algn="just"/>
            <a:r>
              <a:rPr lang="en-US" sz="2000" dirty="0" err="1" smtClean="0">
                <a:solidFill>
                  <a:schemeClr val="tx1"/>
                </a:solidFill>
                <a:latin typeface="Arial Black" pitchFamily="34" charset="0"/>
              </a:rPr>
              <a:t>Burkhard</a:t>
            </a:r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Krems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membagi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ilmu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pengetahuan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perundang-undangan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menjadi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: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Teori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Black" pitchFamily="34" charset="0"/>
              </a:rPr>
              <a:t>perundang-undangan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Black" pitchFamily="34" charset="0"/>
              </a:rPr>
              <a:t>Yaitu</a:t>
            </a:r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bersifat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kognitif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artinya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berusaha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mencari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kejelasan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dari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makna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atau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pengertian-pengertian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Ilmu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perundang-undangan</a:t>
            </a:r>
            <a:endParaRPr lang="en-US" sz="2000" dirty="0">
              <a:solidFill>
                <a:schemeClr val="tx1"/>
              </a:solidFill>
              <a:latin typeface="Arial Black" pitchFamily="34" charset="0"/>
            </a:endParaRPr>
          </a:p>
          <a:p>
            <a:pPr marL="457200" indent="-457200" algn="just"/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lang="en-US" sz="2000" dirty="0" err="1" smtClean="0">
                <a:solidFill>
                  <a:schemeClr val="tx1"/>
                </a:solidFill>
                <a:latin typeface="Arial Black" pitchFamily="34" charset="0"/>
              </a:rPr>
              <a:t>Yaitu</a:t>
            </a:r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bersifat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normatif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artinya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membahas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tentang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proses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pembuatan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peraturn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Negara.</a:t>
            </a:r>
          </a:p>
          <a:p>
            <a:pPr lvl="0" algn="just"/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Ilmu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Perundang-undangan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dibagi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menjadi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3 sub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bagian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yaitu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:</a:t>
            </a:r>
          </a:p>
          <a:p>
            <a:pPr lvl="0" algn="just"/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</a:rPr>
              <a:t>1) </a:t>
            </a:r>
            <a:r>
              <a:rPr lang="en-US" sz="2000" dirty="0" err="1" smtClean="0">
                <a:solidFill>
                  <a:schemeClr val="tx1"/>
                </a:solidFill>
                <a:latin typeface="Arial Black" pitchFamily="34" charset="0"/>
              </a:rPr>
              <a:t>Proses</a:t>
            </a:r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perundang-undangan</a:t>
            </a:r>
            <a:endParaRPr lang="en-US" sz="2000" dirty="0">
              <a:solidFill>
                <a:schemeClr val="tx1"/>
              </a:solidFill>
              <a:latin typeface="Arial Black" pitchFamily="34" charset="0"/>
            </a:endParaRPr>
          </a:p>
          <a:p>
            <a:pPr lvl="0" algn="just"/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</a:rPr>
              <a:t>2) </a:t>
            </a:r>
            <a:r>
              <a:rPr lang="en-US" sz="2000" dirty="0" err="1" smtClean="0">
                <a:solidFill>
                  <a:schemeClr val="tx1"/>
                </a:solidFill>
                <a:latin typeface="Arial Black" pitchFamily="34" charset="0"/>
              </a:rPr>
              <a:t>Metode</a:t>
            </a:r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perundang-undangan</a:t>
            </a:r>
            <a:endParaRPr lang="en-US" sz="2000" dirty="0">
              <a:solidFill>
                <a:schemeClr val="tx1"/>
              </a:solidFill>
              <a:latin typeface="Arial Black" pitchFamily="34" charset="0"/>
            </a:endParaRPr>
          </a:p>
          <a:p>
            <a:pPr lvl="0" algn="just"/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</a:rPr>
              <a:t>3) </a:t>
            </a:r>
            <a:r>
              <a:rPr lang="en-US" sz="2000" dirty="0" err="1" smtClean="0">
                <a:solidFill>
                  <a:schemeClr val="tx1"/>
                </a:solidFill>
                <a:latin typeface="Arial Black" pitchFamily="34" charset="0"/>
              </a:rPr>
              <a:t>Teknik</a:t>
            </a:r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perundang-undangan</a:t>
            </a:r>
            <a:endParaRPr lang="en-US" sz="2000" dirty="0">
              <a:solidFill>
                <a:schemeClr val="tx1"/>
              </a:solidFill>
              <a:latin typeface="Arial Black" pitchFamily="34" charset="0"/>
            </a:endParaRPr>
          </a:p>
          <a:p>
            <a:pPr algn="just"/>
            <a:endParaRPr lang="en-US" sz="20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3F6B4-04EE-4321-868C-49DC80AC1878}" type="datetime1">
              <a:rPr lang="en-US" smtClean="0">
                <a:solidFill>
                  <a:schemeClr val="tx1"/>
                </a:solidFill>
              </a:rPr>
              <a:pPr/>
              <a:t>3/14/2014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HandOut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Proses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Legislatif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By </a:t>
            </a:r>
            <a:r>
              <a:rPr lang="en-US" b="1" dirty="0" err="1" smtClean="0">
                <a:solidFill>
                  <a:schemeClr val="tx1"/>
                </a:solidFill>
              </a:rPr>
              <a:t>Tatik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Rohmawati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S.IP.,M.Si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B7A-C6FB-4C48-B97D-AD3C8C08891D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1"/>
            <a:ext cx="7772400" cy="838199"/>
          </a:xfrm>
        </p:spPr>
        <p:txBody>
          <a:bodyPr/>
          <a:lstStyle/>
          <a:p>
            <a:r>
              <a:rPr lang="en-US" b="1" dirty="0" smtClean="0"/>
              <a:t>LANJUTAN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229600" cy="4724400"/>
          </a:xfrm>
        </p:spPr>
        <p:txBody>
          <a:bodyPr>
            <a:normAutofit fontScale="92500"/>
          </a:bodyPr>
          <a:lstStyle/>
          <a:p>
            <a:pPr lvl="0" algn="just"/>
            <a:r>
              <a:rPr lang="en-US" sz="2400" dirty="0">
                <a:solidFill>
                  <a:schemeClr val="tx1"/>
                </a:solidFill>
              </a:rPr>
              <a:t>Weiner </a:t>
            </a:r>
            <a:r>
              <a:rPr lang="en-US" sz="2400" dirty="0" err="1">
                <a:solidFill>
                  <a:schemeClr val="tx1"/>
                </a:solidFill>
              </a:rPr>
              <a:t>Malhofer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membagi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ilmu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pengetahuan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perundang-undangan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menjadi</a:t>
            </a:r>
            <a:r>
              <a:rPr lang="en-US" sz="2400" dirty="0">
                <a:solidFill>
                  <a:schemeClr val="tx1"/>
                </a:solidFill>
              </a:rPr>
              <a:t> :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 err="1">
                <a:solidFill>
                  <a:schemeClr val="tx1"/>
                </a:solidFill>
              </a:rPr>
              <a:t>P</a:t>
            </a:r>
            <a:r>
              <a:rPr lang="en-US" sz="2400" dirty="0" err="1" smtClean="0">
                <a:solidFill>
                  <a:schemeClr val="tx1"/>
                </a:solidFill>
              </a:rPr>
              <a:t>enelitian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kenyataan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hukum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yaitu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membahas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tentang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uu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pembentuk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pembentukan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uu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 err="1">
                <a:solidFill>
                  <a:schemeClr val="tx1"/>
                </a:solidFill>
              </a:rPr>
              <a:t>Ilmu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perundang-undangan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yaitu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bagian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ilmu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politik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hukum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yang </a:t>
            </a:r>
            <a:r>
              <a:rPr lang="en-US" sz="2400" dirty="0" err="1">
                <a:solidFill>
                  <a:schemeClr val="tx1"/>
                </a:solidFill>
              </a:rPr>
              <a:t>didasarkan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pengalaman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hukum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serta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merupakan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petunjuk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dalam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pembentukan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hukum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lvl="0" algn="just"/>
            <a:r>
              <a:rPr lang="en-US" sz="2400" dirty="0" err="1">
                <a:solidFill>
                  <a:schemeClr val="tx1"/>
                </a:solidFill>
              </a:rPr>
              <a:t>Ilmu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perundang-undangan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dibagi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menjadi</a:t>
            </a:r>
            <a:r>
              <a:rPr lang="en-US" sz="2400" dirty="0">
                <a:solidFill>
                  <a:schemeClr val="tx1"/>
                </a:solidFill>
              </a:rPr>
              <a:t> :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 err="1">
                <a:solidFill>
                  <a:schemeClr val="tx1"/>
                </a:solidFill>
              </a:rPr>
              <a:t>Teknik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perundang-undangan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yaitu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strukturnya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 err="1">
                <a:solidFill>
                  <a:schemeClr val="tx1"/>
                </a:solidFill>
              </a:rPr>
              <a:t>Metode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perundang-undangan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yaitu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cara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kerjanya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 err="1">
                <a:solidFill>
                  <a:schemeClr val="tx1"/>
                </a:solidFill>
              </a:rPr>
              <a:t>Analitik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perundang-undangan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yaitu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maknanya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 err="1">
                <a:solidFill>
                  <a:schemeClr val="tx1"/>
                </a:solidFill>
              </a:rPr>
              <a:t>Taktik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perundang-undangan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yaitu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ragam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bahasanya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atau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strategi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D4A96-F983-4A2C-AAA1-1475777EB25A}" type="datetime1">
              <a:rPr lang="en-US" smtClean="0">
                <a:solidFill>
                  <a:schemeClr val="tx1"/>
                </a:solidFill>
              </a:rPr>
              <a:pPr/>
              <a:t>3/14/2014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Proses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Legislatif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B7A-C6FB-4C48-B97D-AD3C8C08891D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LANJUTAN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371600"/>
            <a:ext cx="8077200" cy="4953000"/>
          </a:xfrm>
        </p:spPr>
        <p:txBody>
          <a:bodyPr>
            <a:normAutofit/>
          </a:bodyPr>
          <a:lstStyle/>
          <a:p>
            <a:pPr lvl="0" algn="just"/>
            <a:r>
              <a:rPr lang="en-US" sz="2400" b="1" dirty="0" err="1">
                <a:solidFill>
                  <a:schemeClr val="tx1"/>
                </a:solidFill>
              </a:rPr>
              <a:t>Dalam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proses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perundang-undangan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ada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tahap-tahap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atau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tingkatan-tingkatannya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yaitu</a:t>
            </a:r>
            <a:r>
              <a:rPr lang="en-US" sz="2400" b="1" dirty="0">
                <a:solidFill>
                  <a:schemeClr val="tx1"/>
                </a:solidFill>
              </a:rPr>
              <a:t> :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b="1" dirty="0" err="1">
                <a:solidFill>
                  <a:schemeClr val="tx1"/>
                </a:solidFill>
              </a:rPr>
              <a:t>Persiapan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membuat</a:t>
            </a:r>
            <a:r>
              <a:rPr lang="en-US" sz="2400" b="1" dirty="0">
                <a:solidFill>
                  <a:schemeClr val="tx1"/>
                </a:solidFill>
              </a:rPr>
              <a:t> RUU (</a:t>
            </a:r>
            <a:r>
              <a:rPr lang="en-US" sz="2400" b="1" dirty="0" err="1">
                <a:solidFill>
                  <a:schemeClr val="tx1"/>
                </a:solidFill>
              </a:rPr>
              <a:t>Naskah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akademik</a:t>
            </a:r>
            <a:r>
              <a:rPr lang="en-US" sz="2400" b="1" dirty="0">
                <a:solidFill>
                  <a:schemeClr val="tx1"/>
                </a:solidFill>
              </a:rPr>
              <a:t>)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b="1" dirty="0" err="1">
                <a:solidFill>
                  <a:schemeClr val="tx1"/>
                </a:solidFill>
              </a:rPr>
              <a:t>Penetapan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yaitu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ketika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peraturan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itu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sudah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disyahkan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b="1" dirty="0" err="1">
                <a:solidFill>
                  <a:schemeClr val="tx1"/>
                </a:solidFill>
              </a:rPr>
              <a:t>Pelaksanaan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yaitu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ketika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peraturan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itu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sudah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dilaksanakan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b="1" dirty="0" err="1">
                <a:solidFill>
                  <a:schemeClr val="tx1"/>
                </a:solidFill>
              </a:rPr>
              <a:t>Evaluasi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yaitu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peninjauan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kembali</a:t>
            </a:r>
            <a:endParaRPr lang="en-US" sz="2400" b="1" dirty="0">
              <a:solidFill>
                <a:schemeClr val="tx1"/>
              </a:solidFill>
            </a:endParaRPr>
          </a:p>
          <a:p>
            <a:pPr lvl="0" algn="just"/>
            <a:r>
              <a:rPr lang="en-US" sz="2400" b="1" dirty="0" err="1">
                <a:solidFill>
                  <a:schemeClr val="tx1"/>
                </a:solidFill>
              </a:rPr>
              <a:t>Metode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perundang-undangan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yaitu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berbicara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tentang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isi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dari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suatu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peraturan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bagaimana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isi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itu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dapat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mencapai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tujuannya</a:t>
            </a:r>
            <a:r>
              <a:rPr lang="en-US" sz="2400" b="1" dirty="0">
                <a:solidFill>
                  <a:schemeClr val="tx1"/>
                </a:solidFill>
              </a:rPr>
              <a:t> (</a:t>
            </a:r>
            <a:r>
              <a:rPr lang="en-US" sz="2400" b="1" dirty="0" err="1">
                <a:solidFill>
                  <a:schemeClr val="tx1"/>
                </a:solidFill>
              </a:rPr>
              <a:t>substansi</a:t>
            </a:r>
            <a:r>
              <a:rPr lang="en-US" sz="2400" b="1" dirty="0">
                <a:solidFill>
                  <a:schemeClr val="tx1"/>
                </a:solidFill>
              </a:rPr>
              <a:t>). </a:t>
            </a:r>
            <a:r>
              <a:rPr lang="en-US" sz="2400" b="1" dirty="0" err="1">
                <a:solidFill>
                  <a:schemeClr val="tx1"/>
                </a:solidFill>
              </a:rPr>
              <a:t>Isi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ini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dipelajari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oleh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ilmu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hukum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yang </a:t>
            </a:r>
            <a:r>
              <a:rPr lang="en-US" sz="2400" b="1" dirty="0" err="1">
                <a:solidFill>
                  <a:schemeClr val="tx1"/>
                </a:solidFill>
              </a:rPr>
              <a:t>disebut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i="1" dirty="0">
                <a:solidFill>
                  <a:schemeClr val="tx1"/>
                </a:solidFill>
              </a:rPr>
              <a:t>legal drafting</a:t>
            </a:r>
            <a:r>
              <a:rPr lang="en-US" sz="2400" b="1" dirty="0">
                <a:solidFill>
                  <a:schemeClr val="tx1"/>
                </a:solidFill>
              </a:rPr>
              <a:t> (</a:t>
            </a:r>
            <a:r>
              <a:rPr lang="en-US" sz="2400" b="1" dirty="0" err="1">
                <a:solidFill>
                  <a:schemeClr val="tx1"/>
                </a:solidFill>
              </a:rPr>
              <a:t>ketentuan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pembuatan</a:t>
            </a:r>
            <a:r>
              <a:rPr lang="en-US" sz="2400" b="1" dirty="0">
                <a:solidFill>
                  <a:schemeClr val="tx1"/>
                </a:solidFill>
              </a:rPr>
              <a:t>)</a:t>
            </a:r>
          </a:p>
          <a:p>
            <a:pPr algn="just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48412-44BB-4B58-80FC-29473679DA5C}" type="datetime1">
              <a:rPr lang="en-US" smtClean="0">
                <a:solidFill>
                  <a:schemeClr val="tx1"/>
                </a:solidFill>
              </a:rPr>
              <a:pPr/>
              <a:t>3/14/2014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Proses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Legislatif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B7A-C6FB-4C48-B97D-AD3C8C08891D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990600"/>
          </a:xfrm>
        </p:spPr>
        <p:txBody>
          <a:bodyPr/>
          <a:lstStyle/>
          <a:p>
            <a:r>
              <a:rPr lang="en-US" b="1" dirty="0" smtClean="0"/>
              <a:t>LANJUTAN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752600"/>
            <a:ext cx="7620000" cy="4267200"/>
          </a:xfrm>
        </p:spPr>
        <p:txBody>
          <a:bodyPr>
            <a:normAutofit/>
          </a:bodyPr>
          <a:lstStyle/>
          <a:p>
            <a:pPr lvl="0" algn="just"/>
            <a:r>
              <a:rPr lang="en-US" sz="2000" b="1" dirty="0" err="1" smtClean="0">
                <a:solidFill>
                  <a:schemeClr val="tx1"/>
                </a:solidFill>
              </a:rPr>
              <a:t>Teknik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perundang-undangan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berbicara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tentang</a:t>
            </a:r>
            <a:r>
              <a:rPr lang="en-US" sz="2000" b="1" dirty="0" smtClean="0">
                <a:solidFill>
                  <a:schemeClr val="tx1"/>
                </a:solidFill>
              </a:rPr>
              <a:t>:</a:t>
            </a:r>
          </a:p>
          <a:p>
            <a:pPr lvl="0" algn="just"/>
            <a:r>
              <a:rPr lang="en-US" sz="2000" b="1" dirty="0" smtClean="0">
                <a:solidFill>
                  <a:schemeClr val="tx1"/>
                </a:solidFill>
              </a:rPr>
              <a:t>1) </a:t>
            </a:r>
            <a:r>
              <a:rPr lang="en-US" sz="2000" b="1" dirty="0" err="1" smtClean="0">
                <a:solidFill>
                  <a:schemeClr val="tx1"/>
                </a:solidFill>
              </a:rPr>
              <a:t>Bentuk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luar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000" b="1" dirty="0" smtClean="0">
                <a:solidFill>
                  <a:schemeClr val="tx1"/>
                </a:solidFill>
              </a:rPr>
              <a:t>     - </a:t>
            </a:r>
            <a:r>
              <a:rPr lang="en-US" sz="2000" b="1" dirty="0" err="1" smtClean="0">
                <a:solidFill>
                  <a:schemeClr val="tx1"/>
                </a:solidFill>
              </a:rPr>
              <a:t>Masalah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penamaan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suatu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perundang-undangan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000" b="1" dirty="0" smtClean="0">
                <a:solidFill>
                  <a:schemeClr val="tx1"/>
                </a:solidFill>
              </a:rPr>
              <a:t>     - </a:t>
            </a:r>
            <a:r>
              <a:rPr lang="en-US" sz="2000" b="1" dirty="0" err="1" smtClean="0">
                <a:solidFill>
                  <a:schemeClr val="tx1"/>
                </a:solidFill>
              </a:rPr>
              <a:t>Pembukaan</a:t>
            </a:r>
            <a:r>
              <a:rPr lang="en-US" sz="2000" b="1" dirty="0" smtClean="0">
                <a:solidFill>
                  <a:schemeClr val="tx1"/>
                </a:solidFill>
              </a:rPr>
              <a:t>/</a:t>
            </a:r>
            <a:r>
              <a:rPr lang="en-US" sz="2000" b="1" dirty="0" err="1" smtClean="0">
                <a:solidFill>
                  <a:schemeClr val="tx1"/>
                </a:solidFill>
              </a:rPr>
              <a:t>pendahuluan</a:t>
            </a:r>
            <a:r>
              <a:rPr lang="en-US" sz="2000" b="1" dirty="0" smtClean="0">
                <a:solidFill>
                  <a:schemeClr val="tx1"/>
                </a:solidFill>
              </a:rPr>
              <a:t> (</a:t>
            </a:r>
            <a:r>
              <a:rPr lang="en-US" sz="2000" b="1" dirty="0" err="1" smtClean="0">
                <a:solidFill>
                  <a:schemeClr val="tx1"/>
                </a:solidFill>
              </a:rPr>
              <a:t>pengertian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umum</a:t>
            </a:r>
            <a:r>
              <a:rPr lang="en-US" sz="2000" b="1" dirty="0" smtClean="0">
                <a:solidFill>
                  <a:schemeClr val="tx1"/>
                </a:solidFill>
              </a:rPr>
              <a:t>)</a:t>
            </a:r>
          </a:p>
          <a:p>
            <a:pPr lvl="0" algn="just"/>
            <a:r>
              <a:rPr lang="en-US" sz="2000" b="1" dirty="0" smtClean="0">
                <a:solidFill>
                  <a:schemeClr val="tx1"/>
                </a:solidFill>
              </a:rPr>
              <a:t>     - </a:t>
            </a:r>
            <a:r>
              <a:rPr lang="en-US" sz="2000" b="1" dirty="0" err="1" smtClean="0">
                <a:solidFill>
                  <a:schemeClr val="tx1"/>
                </a:solidFill>
              </a:rPr>
              <a:t>Batang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tubuh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000" b="1" dirty="0" smtClean="0">
                <a:solidFill>
                  <a:schemeClr val="tx1"/>
                </a:solidFill>
              </a:rPr>
              <a:t>     - </a:t>
            </a:r>
            <a:r>
              <a:rPr lang="en-US" sz="2000" b="1" dirty="0" err="1" smtClean="0">
                <a:solidFill>
                  <a:schemeClr val="tx1"/>
                </a:solidFill>
              </a:rPr>
              <a:t>Penutup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</a:p>
          <a:p>
            <a:pPr lvl="0" algn="just"/>
            <a:r>
              <a:rPr lang="en-US" sz="2000" b="1" dirty="0" smtClean="0">
                <a:solidFill>
                  <a:schemeClr val="tx1"/>
                </a:solidFill>
              </a:rPr>
              <a:t>2) </a:t>
            </a:r>
            <a:r>
              <a:rPr lang="en-US" sz="2000" b="1" dirty="0" err="1" smtClean="0">
                <a:solidFill>
                  <a:schemeClr val="tx1"/>
                </a:solidFill>
              </a:rPr>
              <a:t>Bentuk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dalam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000" b="1" dirty="0" smtClean="0">
                <a:solidFill>
                  <a:schemeClr val="tx1"/>
                </a:solidFill>
              </a:rPr>
              <a:t>     - </a:t>
            </a:r>
            <a:r>
              <a:rPr lang="en-US" sz="2000" b="1" dirty="0" err="1" smtClean="0">
                <a:solidFill>
                  <a:schemeClr val="tx1"/>
                </a:solidFill>
              </a:rPr>
              <a:t>Sistematika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peraturan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</a:rPr>
              <a:t>yaitu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urutan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bagian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</a:rPr>
              <a:t>bab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</a:rPr>
              <a:t>pasal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ayat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</a:p>
          <a:p>
            <a:pPr lvl="0" algn="just"/>
            <a:r>
              <a:rPr lang="en-US" sz="2000" b="1" dirty="0" smtClean="0">
                <a:solidFill>
                  <a:schemeClr val="tx1"/>
                </a:solidFill>
              </a:rPr>
              <a:t>     - </a:t>
            </a:r>
            <a:r>
              <a:rPr lang="en-US" sz="2000" b="1" dirty="0" err="1" smtClean="0">
                <a:solidFill>
                  <a:schemeClr val="tx1"/>
                </a:solidFill>
              </a:rPr>
              <a:t>Definisi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</a:rPr>
              <a:t>yaitu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suatu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peristilahan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3) </a:t>
            </a:r>
            <a:r>
              <a:rPr lang="en-US" sz="2000" b="1" dirty="0" err="1" smtClean="0">
                <a:solidFill>
                  <a:schemeClr val="tx1"/>
                </a:solidFill>
              </a:rPr>
              <a:t>Ragam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bahasa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</a:rPr>
              <a:t>ungkapan</a:t>
            </a:r>
            <a:r>
              <a:rPr lang="en-US" sz="2000" b="1" dirty="0" smtClean="0">
                <a:solidFill>
                  <a:schemeClr val="tx1"/>
                </a:solidFill>
              </a:rPr>
              <a:t>. 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610C-904A-4519-8C96-1911E105A6E6}" type="datetime1">
              <a:rPr lang="en-US" smtClean="0">
                <a:solidFill>
                  <a:schemeClr val="tx1"/>
                </a:solidFill>
              </a:rPr>
              <a:pPr/>
              <a:t>3/14/2014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Proses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Legislatif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B7A-C6FB-4C48-B97D-AD3C8C08891D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468</Words>
  <Application>Microsoft Office PowerPoint</Application>
  <PresentationFormat>On-screen Show (4:3)</PresentationFormat>
  <Paragraphs>72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MATERI PERKULIAHAN PROLEG TENTANG LOKUS DAN FOKUS PROLEG</vt:lpstr>
      <vt:lpstr>LOKUS DAN FOKUS PROLEG </vt:lpstr>
      <vt:lpstr>LANJUTAN</vt:lpstr>
      <vt:lpstr>LANJUTAN</vt:lpstr>
      <vt:lpstr>LANJUTAN</vt:lpstr>
      <vt:lpstr>LANJUTAN</vt:lpstr>
    </vt:vector>
  </TitlesOfParts>
  <Company>Lenovo (Beijing)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 PERKULIAHAN PROLEG TENTANG LOKUS DAN FOKUS PROLEG</dc:title>
  <dc:creator>Lenovo User</dc:creator>
  <cp:lastModifiedBy>IK-dosen</cp:lastModifiedBy>
  <cp:revision>21</cp:revision>
  <dcterms:created xsi:type="dcterms:W3CDTF">2010-03-16T10:58:01Z</dcterms:created>
  <dcterms:modified xsi:type="dcterms:W3CDTF">2014-03-14T07:42:16Z</dcterms:modified>
</cp:coreProperties>
</file>