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401B6-8942-4878-B569-07BE5BCB4A10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951E3-EF95-4899-9200-84BC9BCA6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696F-92A6-43A9-B5A5-5C5A4D5E3AF5}" type="datetime1">
              <a:rPr lang="en-US" smtClean="0"/>
              <a:pPr/>
              <a:t>3/7/2012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559E34A-CED6-4823-BCD9-998BE63CA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7CFB-DF79-4645-B5C5-CFBF2E03D0BA}" type="datetime1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08A2-FCEF-49F2-8C66-FDA3B6FDE0FE}" type="datetime1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3C6C-551A-4C0C-91FA-CB5437CC3985}" type="datetime1">
              <a:rPr lang="en-US" smtClean="0"/>
              <a:pPr/>
              <a:t>3/7/2012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559E34A-CED6-4823-BCD9-998BE63CA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79DD-36ED-4FE8-AC90-B0EA7014EF81}" type="datetime1">
              <a:rPr lang="en-US" smtClean="0"/>
              <a:pPr/>
              <a:t>3/7/2012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29522-C999-450A-8D20-36FAF4BCB19E}" type="datetime1">
              <a:rPr lang="en-US" smtClean="0"/>
              <a:pPr/>
              <a:t>3/7/2012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F7A5-E98F-4E0A-8709-4BEE997503DD}" type="datetime1">
              <a:rPr lang="en-US" smtClean="0"/>
              <a:pPr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559E34A-CED6-4823-BCD9-998BE63CAB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B456-AA09-4BBA-A2C3-647E764EA580}" type="datetime1">
              <a:rPr lang="en-US" smtClean="0"/>
              <a:pPr/>
              <a:t>3/7/2012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7482A-3327-44B7-8656-6A46996028FF}" type="datetime1">
              <a:rPr lang="en-US" smtClean="0"/>
              <a:pPr/>
              <a:t>3/7/2012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3ABF-FD4F-48AB-A709-A346C9626C39}" type="datetime1">
              <a:rPr lang="en-US" smtClean="0"/>
              <a:pPr/>
              <a:t>3/7/2012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B663-092C-4EE4-86C5-F025815C96A8}" type="datetime1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2FBB238-44E6-4630-B929-D70BDE6B9A09}" type="datetime1">
              <a:rPr lang="en-US" smtClean="0"/>
              <a:pPr/>
              <a:t>3/7/2012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59E34A-CED6-4823-BCD9-998BE63CAB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8458200" cy="19812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KNOW YOUR USERS </a:t>
            </a:r>
          </a:p>
          <a:p>
            <a:pPr algn="ctr"/>
            <a:r>
              <a:rPr lang="en-US" sz="4000" b="1" dirty="0" smtClean="0"/>
              <a:t>&amp; </a:t>
            </a:r>
          </a:p>
          <a:p>
            <a:pPr algn="ctr"/>
            <a:r>
              <a:rPr lang="en-US" sz="4000" b="1" dirty="0" smtClean="0"/>
              <a:t>CLIENTS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the user’s physical characteristics</a:t>
            </a:r>
            <a:endParaRPr lang="en-US" dirty="0"/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ph idx="1"/>
          </p:nvPr>
        </p:nvGraphicFramePr>
        <p:xfrm>
          <a:off x="304800" y="1828800"/>
          <a:ext cx="8153400" cy="4343399"/>
        </p:xfrm>
        <a:graphic>
          <a:graphicData uri="http://schemas.openxmlformats.org/drawingml/2006/table">
            <a:tbl>
              <a:tblPr/>
              <a:tblGrid>
                <a:gridCol w="2121496"/>
                <a:gridCol w="6031904"/>
              </a:tblGrid>
              <a:tr h="114157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PHYSICAL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CHARACTERISTICS</a:t>
                      </a: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66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Age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Young,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middle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aged,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elderly.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7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Gender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Male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female.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66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Handedness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Left,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right,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ambidextrous.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Disabilities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Blind,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defective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vision,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deafness,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motor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handicap.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Employ recommended methods for gaining understanding of users.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1325562"/>
            <a:ext cx="8686800" cy="5532438"/>
          </a:xfrm>
        </p:spPr>
        <p:txBody>
          <a:bodyPr>
            <a:noAutofit/>
          </a:bodyPr>
          <a:lstStyle/>
          <a:p>
            <a:pPr algn="just"/>
            <a:r>
              <a:rPr lang="id-ID" sz="1600" dirty="0" smtClean="0"/>
              <a:t>Direkomendasikan menggunakan metode untuk mendapatkan pemahaman pengguna.</a:t>
            </a:r>
            <a:endParaRPr lang="en-US" sz="1600" dirty="0" smtClean="0"/>
          </a:p>
          <a:p>
            <a:pPr algn="just"/>
            <a:r>
              <a:rPr lang="id-ID" sz="1600" dirty="0" smtClean="0"/>
              <a:t>Kunjungi lokasi pengguna, khususnya jika mereka asing bagi Anda, untuk memperoleh pemahaman tentang lingkungan kerja pengguna.</a:t>
            </a:r>
            <a:endParaRPr lang="en-US" sz="1600" dirty="0" smtClean="0"/>
          </a:p>
          <a:p>
            <a:pPr algn="just"/>
            <a:r>
              <a:rPr lang="id-ID" sz="1600" dirty="0" smtClean="0"/>
              <a:t>Bicarakan dengan pengguna tentang masalah mereka, kesulitan, keinginan, dan apa yang bekerja dengan baik sekarang.</a:t>
            </a:r>
            <a:endParaRPr lang="en-US" sz="1600" dirty="0" smtClean="0"/>
          </a:p>
          <a:p>
            <a:pPr algn="just"/>
            <a:r>
              <a:rPr lang="id-ID" sz="1600" dirty="0" smtClean="0"/>
              <a:t>Kontak langsung </a:t>
            </a:r>
            <a:r>
              <a:rPr lang="en-US" sz="1600" dirty="0" smtClean="0"/>
              <a:t>;</a:t>
            </a:r>
            <a:r>
              <a:rPr lang="id-ID" sz="1600" dirty="0" smtClean="0"/>
              <a:t>hindari mengandalkan perantara.</a:t>
            </a:r>
            <a:endParaRPr lang="en-US" sz="1600" dirty="0" smtClean="0"/>
          </a:p>
          <a:p>
            <a:pPr algn="just"/>
            <a:r>
              <a:rPr lang="id-ID" sz="1600" dirty="0" smtClean="0"/>
              <a:t>Amati pengguna bekerja atau melaksanakan tugas untuk melihat apa yang mereka lakukan, kesulitan mereka, dan masalah mereka.</a:t>
            </a:r>
            <a:endParaRPr lang="en-US" sz="1600" dirty="0" smtClean="0"/>
          </a:p>
          <a:p>
            <a:pPr algn="just"/>
            <a:r>
              <a:rPr lang="en-US" sz="1600" dirty="0" err="1" smtClean="0"/>
              <a:t>Rekam</a:t>
            </a:r>
            <a:r>
              <a:rPr lang="en-US" sz="1600" dirty="0" smtClean="0"/>
              <a:t>  </a:t>
            </a:r>
            <a:r>
              <a:rPr lang="en-US" sz="1600" dirty="0" err="1" smtClean="0"/>
              <a:t>saat</a:t>
            </a:r>
            <a:r>
              <a:rPr lang="en-US" sz="1600" dirty="0" smtClean="0"/>
              <a:t> </a:t>
            </a:r>
            <a:r>
              <a:rPr lang="id-ID" sz="1600" dirty="0" smtClean="0"/>
              <a:t>pengguna bekerja atau melakukan tugas untuk menggambarkan dan mempelajari masalah dan kesulitan.</a:t>
            </a:r>
            <a:endParaRPr lang="en-US" sz="1600" dirty="0" smtClean="0"/>
          </a:p>
          <a:p>
            <a:pPr algn="just"/>
            <a:r>
              <a:rPr lang="id-ID" sz="1600" dirty="0" smtClean="0"/>
              <a:t>Pelajari tentang organisasi kerja dimana sistem dapat diinstal.</a:t>
            </a:r>
            <a:endParaRPr lang="en-US" sz="1600" dirty="0" smtClean="0"/>
          </a:p>
          <a:p>
            <a:pPr algn="just"/>
            <a:r>
              <a:rPr lang="id-ID" sz="1600" dirty="0" smtClean="0"/>
              <a:t>Apakah pengguna berpikir keras seperti </a:t>
            </a:r>
            <a:r>
              <a:rPr lang="en-US" sz="1600" dirty="0" err="1" smtClean="0"/>
              <a:t>sesuatu</a:t>
            </a:r>
            <a:r>
              <a:rPr lang="en-US" sz="1600" dirty="0" smtClean="0"/>
              <a:t> </a:t>
            </a:r>
            <a:r>
              <a:rPr lang="id-ID" sz="1600" dirty="0" smtClean="0"/>
              <a:t>yang mereka lakukan untuk mengungkap rincian yang mungkin tidak lain yang dapat diminta.</a:t>
            </a:r>
            <a:endParaRPr lang="en-US" sz="1600" dirty="0" smtClean="0"/>
          </a:p>
          <a:p>
            <a:pPr algn="just"/>
            <a:r>
              <a:rPr lang="id-ID" sz="1600" dirty="0" smtClean="0"/>
              <a:t>Coba </a:t>
            </a:r>
            <a:r>
              <a:rPr lang="en-US" sz="1600" dirty="0" err="1" smtClean="0"/>
              <a:t>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pekerjaan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</a:t>
            </a:r>
            <a:r>
              <a:rPr lang="en-US" sz="1600" dirty="0" err="1" smtClean="0"/>
              <a:t>sendiri</a:t>
            </a:r>
            <a:r>
              <a:rPr lang="en-US" sz="1600" dirty="0" smtClean="0"/>
              <a:t> . </a:t>
            </a:r>
            <a:r>
              <a:rPr lang="id-ID" sz="1600" dirty="0" smtClean="0"/>
              <a:t>Mungkin mengekspos kesulitan yang tidak diketahui atau dinyatakan oleh pengguna.</a:t>
            </a:r>
            <a:endParaRPr lang="en-US" sz="1600" dirty="0" smtClean="0"/>
          </a:p>
          <a:p>
            <a:pPr algn="just"/>
            <a:r>
              <a:rPr lang="id-ID" sz="1600" dirty="0" smtClean="0"/>
              <a:t>Siapkan survei dan kuesioner untuk mendapatkan sampel yang lebih besar dari pendapat pengguna.</a:t>
            </a:r>
            <a:endParaRPr lang="en-US" sz="1600" dirty="0" smtClean="0"/>
          </a:p>
          <a:p>
            <a:pPr algn="just"/>
            <a:r>
              <a:rPr lang="id-ID" sz="1600" dirty="0" smtClean="0"/>
              <a:t>Menetapkan target sasaran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id-ID" sz="1600" dirty="0" smtClean="0"/>
              <a:t>diuji perilaku</a:t>
            </a:r>
            <a:r>
              <a:rPr lang="en-US" sz="1600" dirty="0" err="1" smtClean="0"/>
              <a:t>nya</a:t>
            </a:r>
            <a:r>
              <a:rPr lang="en-US" sz="1600" dirty="0" smtClean="0"/>
              <a:t>, </a:t>
            </a:r>
            <a:r>
              <a:rPr lang="en-US" sz="1600" dirty="0" err="1" smtClean="0"/>
              <a:t>sehingga</a:t>
            </a:r>
            <a:r>
              <a:rPr lang="en-US" sz="1600" dirty="0" smtClean="0"/>
              <a:t> </a:t>
            </a:r>
            <a:r>
              <a:rPr lang="id-ID" sz="1600" dirty="0" smtClean="0"/>
              <a:t>memberikan ukuran </a:t>
            </a:r>
            <a:r>
              <a:rPr lang="en-US" sz="1600" dirty="0" err="1" smtClean="0"/>
              <a:t>pakah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dibuat</a:t>
            </a:r>
            <a:r>
              <a:rPr lang="en-US" sz="1600" dirty="0" smtClean="0"/>
              <a:t>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kebutuhan</a:t>
            </a:r>
            <a:r>
              <a:rPr lang="en-US" sz="1600" dirty="0" smtClean="0"/>
              <a:t> </a:t>
            </a:r>
            <a:r>
              <a:rPr lang="en-US" sz="1600" dirty="0" err="1" smtClean="0"/>
              <a:t>pengguna</a:t>
            </a:r>
            <a:r>
              <a:rPr lang="en-US" sz="1600" dirty="0" smtClean="0"/>
              <a:t>/</a:t>
            </a:r>
            <a:r>
              <a:rPr lang="en-US" sz="1600" dirty="0" err="1" smtClean="0"/>
              <a:t>apakah</a:t>
            </a:r>
            <a:r>
              <a:rPr lang="en-US" sz="1600" dirty="0" smtClean="0"/>
              <a:t> yang  </a:t>
            </a:r>
            <a:r>
              <a:rPr lang="en-US" sz="1600" dirty="0" err="1" smtClean="0"/>
              <a:t>dibuat</a:t>
            </a:r>
            <a:r>
              <a:rPr lang="en-US" sz="1600" dirty="0" smtClean="0"/>
              <a:t> </a:t>
            </a:r>
            <a:r>
              <a:rPr lang="en-US" sz="1600" dirty="0" err="1" smtClean="0"/>
              <a:t>sudah</a:t>
            </a:r>
            <a:r>
              <a:rPr lang="en-US" sz="1600" dirty="0" smtClean="0"/>
              <a:t> </a:t>
            </a:r>
            <a:r>
              <a:rPr lang="en-US" sz="1600" dirty="0" err="1" smtClean="0"/>
              <a:t>ada</a:t>
            </a:r>
            <a:r>
              <a:rPr lang="en-US" sz="1600" dirty="0" smtClean="0"/>
              <a:t> </a:t>
            </a:r>
            <a:r>
              <a:rPr lang="en-US" sz="1600" dirty="0" err="1" smtClean="0"/>
              <a:t>kemajuan</a:t>
            </a:r>
            <a:r>
              <a:rPr lang="en-US" sz="1600" dirty="0" smtClean="0"/>
              <a:t> 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Understand how people interact with computers.</a:t>
            </a:r>
          </a:p>
          <a:p>
            <a:r>
              <a:rPr lang="en-US" dirty="0" smtClean="0"/>
              <a:t>Understand the human characteristics important in design.</a:t>
            </a:r>
          </a:p>
          <a:p>
            <a:r>
              <a:rPr lang="en-US" dirty="0" smtClean="0"/>
              <a:t>Identify the user’s level of knowledge and experience.</a:t>
            </a:r>
          </a:p>
          <a:p>
            <a:r>
              <a:rPr lang="en-US" dirty="0" smtClean="0"/>
              <a:t>Identify the characteristics of the user’s needs, tasks, and jobs.</a:t>
            </a:r>
          </a:p>
          <a:p>
            <a:r>
              <a:rPr lang="en-US" dirty="0" smtClean="0"/>
              <a:t>Identify the user’s psychological characteristics.</a:t>
            </a:r>
          </a:p>
          <a:p>
            <a:r>
              <a:rPr lang="en-US" dirty="0" smtClean="0"/>
              <a:t>Identify the user’s physical characteristics.</a:t>
            </a:r>
          </a:p>
          <a:p>
            <a:r>
              <a:rPr lang="en-US" dirty="0" smtClean="0"/>
              <a:t>Employ recommended methods for gaining understanding of users.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 how people interact with computers.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3.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dievaluasi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fleksibilitas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dirty="0" err="1" smtClean="0"/>
              <a:t>Penggunaan</a:t>
            </a:r>
            <a:r>
              <a:rPr lang="en-US" dirty="0" smtClean="0"/>
              <a:t> jargon</a:t>
            </a:r>
            <a:br>
              <a:rPr lang="en-US" dirty="0" smtClean="0"/>
            </a:br>
            <a:r>
              <a:rPr lang="en-US" dirty="0" smtClean="0"/>
              <a:t>3.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jelasnya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4.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5.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Verdana" pitchFamily="34" charset="0"/>
              </a:rPr>
              <a:t>Understand how people interact with computers.</a:t>
            </a:r>
            <a:br>
              <a:rPr lang="en-US" dirty="0" smtClean="0">
                <a:solidFill>
                  <a:schemeClr val="accent2"/>
                </a:solidFill>
                <a:latin typeface="Verdana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Tanggapan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id-ID" dirty="0" smtClean="0"/>
              <a:t> Desain Miskin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)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Tanggapan psikologis yang khas untuk desain miskin adalah:</a:t>
            </a:r>
            <a:br>
              <a:rPr lang="id-ID" dirty="0" smtClean="0"/>
            </a:br>
            <a:r>
              <a:rPr lang="id-ID" dirty="0" smtClean="0"/>
              <a:t>Kebingungan,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terganggu</a:t>
            </a:r>
            <a:r>
              <a:rPr lang="en-US" dirty="0" smtClean="0"/>
              <a:t> (</a:t>
            </a:r>
            <a:r>
              <a:rPr lang="id-ID" dirty="0" smtClean="0"/>
              <a:t>Annoyance</a:t>
            </a:r>
            <a:r>
              <a:rPr lang="en-US" dirty="0" smtClean="0"/>
              <a:t>)</a:t>
            </a:r>
            <a:r>
              <a:rPr lang="id-ID" dirty="0" smtClean="0"/>
              <a:t>, Frustrasi, Panic / stres, Kebosanan.</a:t>
            </a:r>
            <a:br>
              <a:rPr lang="id-ID" dirty="0" smtClean="0"/>
            </a:br>
            <a:endParaRPr lang="en-US" dirty="0" smtClean="0"/>
          </a:p>
          <a:p>
            <a:r>
              <a:rPr lang="en-US" dirty="0" smtClean="0"/>
              <a:t>R</a:t>
            </a:r>
            <a:r>
              <a:rPr lang="id-ID" dirty="0" smtClean="0"/>
              <a:t>eaksi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phisik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id-ID" dirty="0" smtClean="0"/>
              <a:t>berikut:</a:t>
            </a:r>
            <a:br>
              <a:rPr lang="id-ID" dirty="0" smtClean="0"/>
            </a:br>
            <a:r>
              <a:rPr lang="id-ID" dirty="0" smtClean="0"/>
              <a:t>Meninggalkan sistem.</a:t>
            </a:r>
            <a:br>
              <a:rPr lang="id-ID" dirty="0" smtClean="0"/>
            </a:br>
            <a:r>
              <a:rPr lang="en-US" dirty="0" smtClean="0"/>
              <a:t>P</a:t>
            </a:r>
            <a:r>
              <a:rPr lang="id-ID" dirty="0" smtClean="0"/>
              <a:t>enggunaan sistem</a:t>
            </a:r>
            <a:r>
              <a:rPr lang="en-US" dirty="0" smtClean="0"/>
              <a:t> yang p</a:t>
            </a:r>
            <a:r>
              <a:rPr lang="id-ID" dirty="0" smtClean="0"/>
              <a:t>arsial .</a:t>
            </a:r>
            <a:br>
              <a:rPr lang="id-ID" dirty="0" smtClean="0"/>
            </a:br>
            <a:r>
              <a:rPr lang="en-US" dirty="0" smtClean="0"/>
              <a:t>P</a:t>
            </a:r>
            <a:r>
              <a:rPr lang="id-ID" dirty="0" smtClean="0"/>
              <a:t>enggunaan sistem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t</a:t>
            </a:r>
            <a:r>
              <a:rPr lang="id-ID" dirty="0" smtClean="0"/>
              <a:t>idak langsung .</a:t>
            </a:r>
            <a:br>
              <a:rPr lang="id-ID" dirty="0" smtClean="0"/>
            </a:br>
            <a:r>
              <a:rPr lang="en-US" dirty="0" smtClean="0"/>
              <a:t>T</a:t>
            </a:r>
            <a:r>
              <a:rPr lang="id-ID" dirty="0" smtClean="0"/>
              <a:t>ugas </a:t>
            </a:r>
            <a:r>
              <a:rPr lang="en-US" dirty="0" err="1" smtClean="0"/>
              <a:t>harus</a:t>
            </a:r>
            <a:r>
              <a:rPr lang="en-US" dirty="0" smtClean="0"/>
              <a:t> dim</a:t>
            </a:r>
            <a:r>
              <a:rPr lang="id-ID" dirty="0" smtClean="0"/>
              <a:t>odifikasi.</a:t>
            </a:r>
            <a:br>
              <a:rPr lang="id-ID" dirty="0" smtClean="0"/>
            </a:br>
            <a:r>
              <a:rPr lang="en-US" dirty="0" err="1" smtClean="0"/>
              <a:t>Adanya</a:t>
            </a:r>
            <a:r>
              <a:rPr lang="en-US" dirty="0" smtClean="0"/>
              <a:t> k</a:t>
            </a:r>
            <a:r>
              <a:rPr lang="id-ID" dirty="0" smtClean="0"/>
              <a:t>ompensasi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id-ID" dirty="0" smtClean="0"/>
              <a:t>aktivitas.</a:t>
            </a:r>
            <a:br>
              <a:rPr lang="id-ID" dirty="0" smtClean="0"/>
            </a:br>
            <a:r>
              <a:rPr lang="en-US" dirty="0" err="1" smtClean="0"/>
              <a:t>Adanya</a:t>
            </a:r>
            <a:r>
              <a:rPr lang="en-US" dirty="0" smtClean="0"/>
              <a:t> p</a:t>
            </a:r>
            <a:r>
              <a:rPr lang="id-ID" dirty="0" smtClean="0"/>
              <a:t>enyalahgunaan sistem.</a:t>
            </a:r>
            <a:br>
              <a:rPr lang="id-ID" dirty="0" smtClean="0"/>
            </a:b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id-ID" dirty="0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id-ID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 the human characteristics important in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Persepsi</a:t>
            </a:r>
            <a:endParaRPr lang="en-US" dirty="0" smtClean="0"/>
          </a:p>
          <a:p>
            <a:r>
              <a:rPr lang="id-ID" dirty="0" smtClean="0"/>
              <a:t>Memori</a:t>
            </a:r>
            <a:endParaRPr lang="en-US" dirty="0" smtClean="0"/>
          </a:p>
          <a:p>
            <a:r>
              <a:rPr lang="id-ID" dirty="0" smtClean="0"/>
              <a:t>Sensor</a:t>
            </a:r>
            <a:r>
              <a:rPr lang="en-US" dirty="0" smtClean="0"/>
              <a:t> </a:t>
            </a:r>
            <a:r>
              <a:rPr lang="id-ID" dirty="0" smtClean="0"/>
              <a:t>penyimpanan</a:t>
            </a:r>
            <a:endParaRPr lang="en-US" dirty="0" smtClean="0"/>
          </a:p>
          <a:p>
            <a:r>
              <a:rPr lang="id-ID" dirty="0" smtClean="0"/>
              <a:t>Visual ketajaman</a:t>
            </a:r>
            <a:endParaRPr lang="en-US" dirty="0" smtClean="0"/>
          </a:p>
          <a:p>
            <a:r>
              <a:rPr lang="id-ID" dirty="0" smtClean="0"/>
              <a:t>Foveal dan Visi Peripheral</a:t>
            </a:r>
            <a:endParaRPr lang="en-US" dirty="0" smtClean="0"/>
          </a:p>
          <a:p>
            <a:r>
              <a:rPr lang="id-ID" dirty="0" smtClean="0"/>
              <a:t>Proses Informasi</a:t>
            </a:r>
            <a:endParaRPr lang="en-US" dirty="0" smtClean="0"/>
          </a:p>
          <a:p>
            <a:r>
              <a:rPr lang="id-ID" dirty="0" smtClean="0"/>
              <a:t>Mental Model</a:t>
            </a:r>
            <a:endParaRPr lang="en-US" dirty="0" smtClean="0"/>
          </a:p>
          <a:p>
            <a:r>
              <a:rPr lang="id-ID" dirty="0" smtClean="0"/>
              <a:t>Kontrol Gerakan</a:t>
            </a:r>
            <a:endParaRPr lang="en-US" dirty="0" smtClean="0"/>
          </a:p>
          <a:p>
            <a:r>
              <a:rPr lang="id-ID" dirty="0" smtClean="0"/>
              <a:t>Belajar</a:t>
            </a:r>
            <a:endParaRPr lang="en-US" dirty="0" smtClean="0"/>
          </a:p>
          <a:p>
            <a:r>
              <a:rPr lang="id-ID" dirty="0" smtClean="0"/>
              <a:t>Ket</a:t>
            </a:r>
            <a:r>
              <a:rPr lang="en-US" dirty="0" smtClean="0"/>
              <a:t>e</a:t>
            </a:r>
            <a:r>
              <a:rPr lang="id-ID" dirty="0" smtClean="0"/>
              <a:t>rampilan</a:t>
            </a:r>
            <a:endParaRPr lang="en-US" dirty="0" smtClean="0"/>
          </a:p>
          <a:p>
            <a:r>
              <a:rPr lang="id-ID" dirty="0" smtClean="0"/>
              <a:t>Kinerja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memproses</a:t>
            </a:r>
            <a:r>
              <a:rPr lang="en-US" dirty="0" smtClean="0"/>
              <a:t> </a:t>
            </a:r>
          </a:p>
          <a:p>
            <a:r>
              <a:rPr lang="id-ID" dirty="0" smtClean="0"/>
              <a:t>Perbedaan Individu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Considerations in the Design of Business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Pengetahuan dan Pengalaman</a:t>
            </a:r>
            <a:r>
              <a:rPr lang="en-US" dirty="0" smtClean="0"/>
              <a:t> </a:t>
            </a:r>
            <a:r>
              <a:rPr lang="id-ID" dirty="0" smtClean="0"/>
              <a:t>Pengguna</a:t>
            </a:r>
            <a:r>
              <a:rPr lang="en-US" dirty="0" smtClean="0"/>
              <a:t> (The User’s Knowledge and Experience )</a:t>
            </a:r>
          </a:p>
          <a:p>
            <a:r>
              <a:rPr lang="id-ID" dirty="0" smtClean="0"/>
              <a:t>Tugas dan Kebutuhan</a:t>
            </a:r>
            <a:r>
              <a:rPr lang="en-US" dirty="0" smtClean="0"/>
              <a:t> </a:t>
            </a:r>
            <a:r>
              <a:rPr lang="id-ID" dirty="0" smtClean="0"/>
              <a:t>Pengguna</a:t>
            </a:r>
            <a:r>
              <a:rPr lang="en-US" dirty="0" smtClean="0"/>
              <a:t> (The User’s Tasks and Needs )</a:t>
            </a:r>
            <a:r>
              <a:rPr lang="id-ID" dirty="0" smtClean="0"/>
              <a:t> </a:t>
            </a:r>
            <a:endParaRPr lang="en-US" dirty="0" smtClean="0"/>
          </a:p>
          <a:p>
            <a:r>
              <a:rPr lang="id-ID" dirty="0" smtClean="0"/>
              <a:t>Karakteristik Psikologis</a:t>
            </a:r>
            <a:r>
              <a:rPr lang="en-US" dirty="0" smtClean="0"/>
              <a:t> </a:t>
            </a:r>
            <a:r>
              <a:rPr lang="id-ID" dirty="0" smtClean="0"/>
              <a:t>Pengguna </a:t>
            </a:r>
            <a:r>
              <a:rPr lang="en-US" dirty="0" smtClean="0"/>
              <a:t>(The User’s Psychological Characteristics)</a:t>
            </a:r>
          </a:p>
          <a:p>
            <a:r>
              <a:rPr lang="id-ID" dirty="0" smtClean="0"/>
              <a:t>Karakteristik Fisik</a:t>
            </a:r>
            <a:r>
              <a:rPr lang="en-US" dirty="0" smtClean="0"/>
              <a:t> </a:t>
            </a:r>
            <a:r>
              <a:rPr lang="id-ID" dirty="0" smtClean="0"/>
              <a:t>Pengguna </a:t>
            </a:r>
            <a:r>
              <a:rPr lang="en-US" dirty="0" smtClean="0"/>
              <a:t>(The User’s Physical Characteristics)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the user’s level of knowledge and experience.</a:t>
            </a:r>
            <a:endParaRPr lang="en-US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534400" cy="4641536"/>
        </p:xfrm>
        <a:graphic>
          <a:graphicData uri="http://schemas.openxmlformats.org/drawingml/2006/table">
            <a:tbl>
              <a:tblPr/>
              <a:tblGrid>
                <a:gridCol w="3018598"/>
                <a:gridCol w="5515802"/>
              </a:tblGrid>
              <a:tr h="3825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KNOWLEDGE  AND EXPERIENCE</a:t>
                      </a: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Computer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Literacy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Highly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technical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experienced,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moderate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computer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experience,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none.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System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Experience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High,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moderate,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low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knowledge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of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particular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system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and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its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methods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of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interaction.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Application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Experience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High,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moderate,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low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knowledge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of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similar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systems.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Task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Experience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Level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of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knowledge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of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job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and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job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tasks.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Other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Systems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Use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Frequent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infrequent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use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of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other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systems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doing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job.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Education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High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school,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college,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advanced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degree.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Reading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Level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Less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than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5th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grade,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5th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–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12th,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more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than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12th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grade.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Typing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Skill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Expert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(135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WPM),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skilled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(90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WPM),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good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(55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WPM),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average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(40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WPM),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“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hunt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and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peck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”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WPM).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Native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Language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Culture</a:t>
                      </a: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English,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another,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several.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the characteristics of the user’s needs, tasks, and jobs.</a:t>
            </a:r>
            <a:endParaRPr lang="en-US" dirty="0"/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458200" cy="5002214"/>
        </p:xfrm>
        <a:graphic>
          <a:graphicData uri="http://schemas.openxmlformats.org/drawingml/2006/table">
            <a:tbl>
              <a:tblPr/>
              <a:tblGrid>
                <a:gridCol w="2176577"/>
                <a:gridCol w="6281623"/>
              </a:tblGrid>
              <a:tr h="4524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JOB / TASK / NEED</a:t>
                      </a: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Type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of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System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Use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Mandatory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discretionary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use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of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the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system.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Frequency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of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Use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Continual,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frequent,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occasional,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once-in-a-lifetime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use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of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system.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Task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Need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Importance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High,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moderate,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low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importance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of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the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task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being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performed.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Task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Structure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Repetitiveness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predictability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of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tasks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being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automated,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high,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moderate,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low.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Social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Interactions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Verbal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communication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with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another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person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required/not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required.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Primary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Training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Extensive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formal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training,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self-training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through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manuals,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no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training.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Turnover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Rate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High,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moderate,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low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turnover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rate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for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jobholders.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Job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Category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Executive,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manager,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professional,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secretary,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clerk.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Lifestyle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For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Web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e-commerce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systems,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includes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hobbies,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recreational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pursuits,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and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economic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status.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the user’s psychological characteristics.</a:t>
            </a:r>
            <a:endParaRPr lang="en-US" dirty="0"/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ph idx="1"/>
          </p:nvPr>
        </p:nvGraphicFramePr>
        <p:xfrm>
          <a:off x="304800" y="1676399"/>
          <a:ext cx="8305801" cy="4419600"/>
        </p:xfrm>
        <a:graphic>
          <a:graphicData uri="http://schemas.openxmlformats.org/drawingml/2006/table">
            <a:tbl>
              <a:tblPr/>
              <a:tblGrid>
                <a:gridCol w="2161089"/>
                <a:gridCol w="6144712"/>
              </a:tblGrid>
              <a:tr h="74370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PSYCHOLOGICAL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CHARACTERISTICS</a:t>
                      </a: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0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Attitude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Positive,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neutral,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negative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feeling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toward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job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system.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Motivation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Low,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moderate,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high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due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to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interest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fear.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Patience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Patience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impatience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expected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accomplishing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goal.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Expectations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Kinds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and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reasonableness.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1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Stress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Level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High,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some,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no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stress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generally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resulting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from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task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performance.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1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Cognitive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Style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anchor="ctr" horzOverflow="overflow">
                    <a:lnL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Verbal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spatial,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analytic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intuitive,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concrete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Verdana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abstract.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E34A-CED6-4823-BCD9-998BE63CAB7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</TotalTime>
  <Words>473</Words>
  <Application>Microsoft Office PowerPoint</Application>
  <PresentationFormat>On-screen Show (4:3)</PresentationFormat>
  <Paragraphs>123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Slide 1</vt:lpstr>
      <vt:lpstr>Content</vt:lpstr>
      <vt:lpstr>Understand how people interact with computers.</vt:lpstr>
      <vt:lpstr>Understand how people interact with computers. </vt:lpstr>
      <vt:lpstr>Understand the human characteristics important in design</vt:lpstr>
      <vt:lpstr>Human Considerations in the Design of Business Systems</vt:lpstr>
      <vt:lpstr>Identify the user’s level of knowledge and experience.</vt:lpstr>
      <vt:lpstr>Identify the characteristics of the user’s needs, tasks, and jobs.</vt:lpstr>
      <vt:lpstr>Identify the user’s psychological characteristics.</vt:lpstr>
      <vt:lpstr>Identify the user’s physical characteristics</vt:lpstr>
      <vt:lpstr>Employ recommended methods for gaining understanding of users.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Valued Acer Customer</cp:lastModifiedBy>
  <cp:revision>18</cp:revision>
  <dcterms:created xsi:type="dcterms:W3CDTF">2011-03-30T07:08:05Z</dcterms:created>
  <dcterms:modified xsi:type="dcterms:W3CDTF">2012-03-07T06:24:16Z</dcterms:modified>
</cp:coreProperties>
</file>