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76" r:id="rId16"/>
    <p:sldId id="266" r:id="rId17"/>
    <p:sldId id="267" r:id="rId18"/>
    <p:sldId id="277" r:id="rId19"/>
    <p:sldId id="278" r:id="rId20"/>
    <p:sldId id="279" r:id="rId21"/>
    <p:sldId id="268" r:id="rId22"/>
    <p:sldId id="280" r:id="rId23"/>
    <p:sldId id="281" r:id="rId24"/>
    <p:sldId id="282" r:id="rId25"/>
    <p:sldId id="285" r:id="rId26"/>
    <p:sldId id="283" r:id="rId27"/>
    <p:sldId id="286" r:id="rId28"/>
    <p:sldId id="284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5E89-AF8F-428E-83A4-B83B18FEBD3B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B35F-89AA-4C91-B5DD-85986BB7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 L U I D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10 cm^2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 N.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F = 50 N</a:t>
            </a:r>
          </a:p>
          <a:p>
            <a:pPr>
              <a:buNone/>
            </a:pPr>
            <a:r>
              <a:rPr lang="en-US" dirty="0" smtClean="0"/>
              <a:t>A = 10 cm^2 = 0,01 m^2</a:t>
            </a:r>
          </a:p>
          <a:p>
            <a:pPr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P ?</a:t>
            </a:r>
          </a:p>
          <a:p>
            <a:pPr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724400"/>
            <a:ext cx="39878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hidrolik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piston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50 cm.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piston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10 cm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2500 kg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hidrostatik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76 cm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raksa</a:t>
            </a:r>
            <a:r>
              <a:rPr lang="en-US" dirty="0" smtClean="0"/>
              <a:t>. ( </a:t>
            </a:r>
            <a:r>
              <a:rPr lang="el-GR" dirty="0" smtClean="0"/>
              <a:t>ρ</a:t>
            </a:r>
            <a:r>
              <a:rPr lang="en-US" dirty="0" smtClean="0"/>
              <a:t> air = 1 </a:t>
            </a:r>
            <a:r>
              <a:rPr lang="en-US" dirty="0" err="1" smtClean="0"/>
              <a:t>gr</a:t>
            </a:r>
            <a:r>
              <a:rPr lang="en-US" dirty="0" smtClean="0"/>
              <a:t>/cm^3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/>
              <a:t>ρ</a:t>
            </a:r>
            <a:r>
              <a:rPr lang="en-US" dirty="0" smtClean="0"/>
              <a:t> air </a:t>
            </a:r>
            <a:r>
              <a:rPr lang="en-US" dirty="0" err="1" smtClean="0"/>
              <a:t>raksa</a:t>
            </a:r>
            <a:r>
              <a:rPr lang="en-US" dirty="0" smtClean="0"/>
              <a:t> = 13.6 </a:t>
            </a:r>
            <a:r>
              <a:rPr lang="en-US" dirty="0" err="1" smtClean="0"/>
              <a:t>gr</a:t>
            </a:r>
            <a:r>
              <a:rPr lang="en-US" dirty="0" smtClean="0"/>
              <a:t>/cm^3)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(3)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hidrostatik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air </a:t>
            </a:r>
            <a:r>
              <a:rPr lang="en-US" dirty="0" err="1" smtClean="0"/>
              <a:t>ledeng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270 </a:t>
            </a:r>
            <a:r>
              <a:rPr lang="en-US" dirty="0" err="1" smtClean="0"/>
              <a:t>kpa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air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ledeng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(4)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8 cm^2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memompa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( </a:t>
            </a:r>
            <a:r>
              <a:rPr lang="el-GR" dirty="0" smtClean="0"/>
              <a:t>ρ</a:t>
            </a:r>
            <a:r>
              <a:rPr lang="en-US" dirty="0" smtClean="0"/>
              <a:t> = 0.78 </a:t>
            </a:r>
            <a:r>
              <a:rPr lang="en-US" dirty="0" err="1" smtClean="0"/>
              <a:t>gr</a:t>
            </a:r>
            <a:r>
              <a:rPr lang="en-US" dirty="0" smtClean="0"/>
              <a:t>/cm^3)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6 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Prinsip</a:t>
            </a:r>
            <a:r>
              <a:rPr lang="en-US" altLang="ja-JP" dirty="0" smtClean="0"/>
              <a:t> Archimedes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ja-JP" dirty="0" err="1" smtClean="0"/>
              <a:t>Mengukur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berat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suatu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benda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di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udara</a:t>
            </a:r>
            <a:r>
              <a:rPr kumimoji="0" lang="en-US" altLang="ja-JP" dirty="0" smtClean="0"/>
              <a:t> (W</a:t>
            </a:r>
            <a:r>
              <a:rPr kumimoji="0" lang="en-US" altLang="ja-JP" baseline="-25000" dirty="0" smtClean="0"/>
              <a:t>1</a:t>
            </a:r>
            <a:r>
              <a:rPr kumimoji="0" lang="en-US" altLang="ja-JP" dirty="0" smtClean="0"/>
              <a:t>) </a:t>
            </a:r>
            <a:r>
              <a:rPr kumimoji="0" lang="en-US" altLang="ja-JP" dirty="0" err="1" smtClean="0"/>
              <a:t>ternyata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berbeda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dengan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berat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benda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tersebut</a:t>
            </a:r>
            <a:r>
              <a:rPr kumimoji="0" lang="en-US" altLang="ja-JP" dirty="0" smtClean="0"/>
              <a:t> </a:t>
            </a:r>
            <a:r>
              <a:rPr kumimoji="0" lang="en-US" altLang="ja-JP" dirty="0" err="1" smtClean="0"/>
              <a:t>di</a:t>
            </a:r>
            <a:r>
              <a:rPr kumimoji="0" lang="en-US" altLang="ja-JP" dirty="0" smtClean="0"/>
              <a:t> air (W</a:t>
            </a:r>
            <a:r>
              <a:rPr kumimoji="0" lang="en-US" altLang="ja-JP" baseline="-25000" dirty="0" smtClean="0"/>
              <a:t>2</a:t>
            </a:r>
            <a:r>
              <a:rPr kumimoji="0" lang="en-US" altLang="ja-JP" dirty="0" smtClean="0"/>
              <a:t>) </a:t>
            </a:r>
            <a:endParaRPr kumimoji="0" lang="en-US" altLang="ja-JP" baseline="-25000" dirty="0" smtClean="0"/>
          </a:p>
          <a:p>
            <a:pPr>
              <a:buNone/>
            </a:pPr>
            <a:endParaRPr lang="en-US" dirty="0" smtClean="0"/>
          </a:p>
          <a:p>
            <a:pPr marL="342900" lvl="2" indent="-342900"/>
            <a:r>
              <a:rPr lang="en-US" altLang="ja-JP" sz="3200" dirty="0" err="1"/>
              <a:t>Karena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tekanan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pada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bagian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bawah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benda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lebih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besar</a:t>
            </a:r>
            <a:r>
              <a:rPr lang="en-US" altLang="ja-JP" sz="3200" dirty="0"/>
              <a:t> </a:t>
            </a:r>
            <a:r>
              <a:rPr lang="en-US" altLang="ja-JP" sz="3200" dirty="0" err="1"/>
              <a:t>daripada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bagian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atasnya</a:t>
            </a:r>
            <a:r>
              <a:rPr lang="en-US" altLang="ja-JP" sz="3200" dirty="0"/>
              <a:t>, air </a:t>
            </a:r>
            <a:r>
              <a:rPr lang="en-US" altLang="ja-JP" sz="3200" dirty="0" err="1"/>
              <a:t>memberikan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gaya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resultan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ke</a:t>
            </a:r>
            <a:r>
              <a:rPr lang="en-US" altLang="ja-JP" sz="3200" dirty="0"/>
              <a:t> </a:t>
            </a:r>
            <a:r>
              <a:rPr lang="en-US" altLang="ja-JP" sz="3200" dirty="0" err="1"/>
              <a:t>atas</a:t>
            </a:r>
            <a:r>
              <a:rPr lang="en-US" altLang="ja-JP" sz="3200" dirty="0"/>
              <a:t>, </a:t>
            </a:r>
            <a:r>
              <a:rPr lang="en-US" altLang="ja-JP" sz="3200" u="sng" dirty="0" err="1"/>
              <a:t>gaya</a:t>
            </a:r>
            <a:r>
              <a:rPr lang="en-US" altLang="ja-JP" sz="3200" u="sng" dirty="0"/>
              <a:t> </a:t>
            </a:r>
            <a:r>
              <a:rPr lang="en-US" altLang="ja-JP" sz="3200" u="sng" dirty="0" err="1"/>
              <a:t>apung</a:t>
            </a:r>
            <a:r>
              <a:rPr lang="en-US" altLang="ja-JP" sz="3200" u="sng" dirty="0"/>
              <a:t>,</a:t>
            </a:r>
            <a:r>
              <a:rPr lang="en-US" altLang="ja-JP" sz="3200" dirty="0"/>
              <a:t> </a:t>
            </a:r>
            <a:r>
              <a:rPr lang="en-US" altLang="ja-JP" sz="3200" dirty="0" err="1"/>
              <a:t>pada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benda</a:t>
            </a:r>
            <a:r>
              <a:rPr lang="en-US" altLang="ja-JP" sz="3200" dirty="0"/>
              <a:t>.</a:t>
            </a:r>
          </a:p>
          <a:p>
            <a:endParaRPr lang="en-US" dirty="0"/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2819400" y="3276600"/>
            <a:ext cx="1600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2000" b="1" dirty="0">
                <a:latin typeface="Comic Sans MS" pitchFamily="66" charset="0"/>
              </a:rPr>
              <a:t>W</a:t>
            </a:r>
            <a:r>
              <a:rPr kumimoji="0" lang="en-US" altLang="ja-JP" sz="2000" b="1" baseline="-25000" dirty="0">
                <a:latin typeface="Comic Sans MS" pitchFamily="66" charset="0"/>
              </a:rPr>
              <a:t>1</a:t>
            </a:r>
            <a:r>
              <a:rPr kumimoji="0" lang="en-US" altLang="ja-JP" sz="2000" b="1" dirty="0">
                <a:latin typeface="Comic Sans MS" pitchFamily="66" charset="0"/>
              </a:rPr>
              <a:t> &gt; W</a:t>
            </a:r>
            <a:r>
              <a:rPr kumimoji="0" lang="en-US" altLang="ja-JP" sz="2000" b="1" baseline="-25000" dirty="0">
                <a:latin typeface="Comic Sans MS" pitchFamily="66" charset="0"/>
              </a:rPr>
              <a:t>2</a:t>
            </a:r>
            <a:endParaRPr kumimoji="0" lang="en-US" altLang="ja-JP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Prinsip</a:t>
            </a:r>
            <a:r>
              <a:rPr lang="en-US" altLang="ja-JP" dirty="0" smtClean="0"/>
              <a:t> Archimedes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dicelupkan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keatas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didesak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4400" y="3276600"/>
            <a:ext cx="2286000" cy="12629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FFFF66"/>
                </a:solidFill>
              </a:rPr>
              <a:t>  </a:t>
            </a:r>
            <a:r>
              <a:rPr lang="en-US" sz="4000" dirty="0" err="1">
                <a:solidFill>
                  <a:srgbClr val="FFFF66"/>
                </a:solidFill>
              </a:rPr>
              <a:t>F</a:t>
            </a:r>
            <a:r>
              <a:rPr lang="en-US" sz="4000" baseline="-25000" dirty="0" err="1">
                <a:solidFill>
                  <a:srgbClr val="FFFF66"/>
                </a:solidFill>
              </a:rPr>
              <a:t>a</a:t>
            </a:r>
            <a:r>
              <a:rPr lang="en-US" sz="4000" dirty="0">
                <a:solidFill>
                  <a:srgbClr val="FFFF66"/>
                </a:solidFill>
              </a:rPr>
              <a:t> = </a:t>
            </a:r>
            <a:r>
              <a:rPr lang="en-US" sz="4000" dirty="0" err="1">
                <a:solidFill>
                  <a:srgbClr val="FFFF66"/>
                </a:solidFill>
              </a:rPr>
              <a:t>V.</a:t>
            </a:r>
            <a:r>
              <a:rPr lang="en-US" sz="4000" dirty="0" err="1">
                <a:solidFill>
                  <a:srgbClr val="FFFF66"/>
                </a:solidFill>
                <a:latin typeface="Symbol" pitchFamily="18" charset="2"/>
              </a:rPr>
              <a:t>r</a:t>
            </a:r>
            <a:r>
              <a:rPr lang="en-US" sz="4000" dirty="0" err="1">
                <a:solidFill>
                  <a:srgbClr val="FFFF66"/>
                </a:solidFill>
              </a:rPr>
              <a:t>.g</a:t>
            </a:r>
            <a:endParaRPr lang="en-US" sz="4000" dirty="0">
              <a:solidFill>
                <a:srgbClr val="FFFF66"/>
              </a:solidFill>
            </a:endParaRPr>
          </a:p>
          <a:p>
            <a:pPr>
              <a:lnSpc>
                <a:spcPct val="30000"/>
              </a:lnSpc>
            </a:pPr>
            <a:endParaRPr lang="en-US" sz="5400" dirty="0">
              <a:solidFill>
                <a:srgbClr val="FFFF66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81400" y="3200400"/>
            <a:ext cx="4724400" cy="206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3200" dirty="0"/>
              <a:t>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/>
              <a:t> =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cair</a:t>
            </a:r>
            <a:r>
              <a:rPr lang="en-US" sz="2400" dirty="0"/>
              <a:t> ---- kg/m</a:t>
            </a:r>
            <a:r>
              <a:rPr lang="en-US" sz="2400" baseline="30000" dirty="0"/>
              <a:t>3</a:t>
            </a:r>
            <a:endParaRPr lang="en-US" sz="2400" dirty="0"/>
          </a:p>
          <a:p>
            <a:r>
              <a:rPr lang="en-US" sz="2400" dirty="0"/>
              <a:t> V = volume </a:t>
            </a:r>
            <a:r>
              <a:rPr lang="en-US" sz="2400" dirty="0" err="1"/>
              <a:t>benda</a:t>
            </a:r>
            <a:r>
              <a:rPr lang="en-US" sz="2400" dirty="0"/>
              <a:t> yang  </a:t>
            </a:r>
            <a:r>
              <a:rPr lang="en-US" sz="2400" dirty="0" err="1"/>
              <a:t>tercelup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cair</a:t>
            </a:r>
            <a:r>
              <a:rPr lang="en-US" sz="2400" dirty="0"/>
              <a:t> -------- m</a:t>
            </a:r>
            <a:r>
              <a:rPr lang="en-US" sz="2400" baseline="30000" dirty="0"/>
              <a:t>3</a:t>
            </a:r>
            <a:endParaRPr lang="en-US" sz="2400" dirty="0"/>
          </a:p>
          <a:p>
            <a:r>
              <a:rPr lang="en-US" sz="2400" dirty="0"/>
              <a:t> g =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----- m/dt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F</a:t>
            </a:r>
            <a:r>
              <a:rPr lang="en-US" sz="2400" baseline="-25000" dirty="0" err="1"/>
              <a:t>a</a:t>
            </a:r>
            <a:r>
              <a:rPr lang="en-US" sz="2400" dirty="0"/>
              <a:t> =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keatas</a:t>
            </a:r>
            <a:r>
              <a:rPr lang="en-US" sz="2400" dirty="0"/>
              <a:t> ---------------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Prinsip</a:t>
            </a:r>
            <a:r>
              <a:rPr lang="en-US" altLang="ja-JP" dirty="0" smtClean="0"/>
              <a:t> Archimedes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n-US" dirty="0" err="1" smtClean="0"/>
              <a:t>Terapung</a:t>
            </a:r>
            <a:endParaRPr lang="en-US" dirty="0" smtClean="0"/>
          </a:p>
          <a:p>
            <a:pPr marL="609600" indent="-609600">
              <a:defRPr/>
            </a:pP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gabus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terapung</a:t>
            </a:r>
            <a:r>
              <a:rPr lang="en-US" dirty="0" smtClean="0"/>
              <a:t>,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 (</a:t>
            </a:r>
            <a:r>
              <a:rPr lang="en-US" dirty="0" err="1" smtClean="0"/>
              <a:t>Fa</a:t>
            </a:r>
            <a:r>
              <a:rPr lang="en-US" dirty="0" smtClean="0"/>
              <a:t>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 </a:t>
            </a:r>
            <a:r>
              <a:rPr lang="en-US" dirty="0" err="1" smtClean="0"/>
              <a:t>gabus</a:t>
            </a:r>
            <a:r>
              <a:rPr lang="en-US" dirty="0" smtClean="0"/>
              <a:t>)</a:t>
            </a:r>
          </a:p>
          <a:p>
            <a:pPr marL="609600" indent="-609600">
              <a:defRPr/>
            </a:pP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tercelup</a:t>
            </a:r>
            <a:r>
              <a:rPr lang="en-US" dirty="0" smtClean="0"/>
              <a:t> (</a:t>
            </a:r>
            <a:r>
              <a:rPr lang="en-US" dirty="0" err="1" smtClean="0"/>
              <a:t>Vt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total (</a:t>
            </a:r>
            <a:r>
              <a:rPr lang="en-US" dirty="0" err="1" smtClean="0"/>
              <a:t>Vb</a:t>
            </a:r>
            <a:r>
              <a:rPr lang="en-US" dirty="0" smtClean="0"/>
              <a:t>)</a:t>
            </a:r>
          </a:p>
          <a:p>
            <a:pPr marL="609600" indent="-609600">
              <a:defRPr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terapung</a:t>
            </a:r>
            <a:r>
              <a:rPr lang="en-US" dirty="0" smtClean="0"/>
              <a:t> </a:t>
            </a:r>
            <a:r>
              <a:rPr lang="el-GR" b="1" i="1" dirty="0" smtClean="0"/>
              <a:t>ρ</a:t>
            </a:r>
            <a:r>
              <a:rPr lang="en-US" b="1" i="1" dirty="0" smtClean="0"/>
              <a:t>b &lt; </a:t>
            </a:r>
            <a:r>
              <a:rPr lang="el-GR" b="1" i="1" dirty="0" smtClean="0"/>
              <a:t>ρ</a:t>
            </a:r>
            <a:r>
              <a:rPr lang="en-US" b="1" i="1" dirty="0" smtClean="0"/>
              <a:t>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Prinsip</a:t>
            </a:r>
            <a:r>
              <a:rPr lang="en-US" altLang="ja-JP" dirty="0" smtClean="0"/>
              <a:t> Archimedes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2"/>
              <a:defRPr/>
            </a:pPr>
            <a:r>
              <a:rPr lang="en-US" dirty="0" err="1" smtClean="0"/>
              <a:t>Melayang</a:t>
            </a:r>
            <a:endParaRPr lang="en-US" dirty="0" smtClean="0"/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melayang</a:t>
            </a:r>
            <a:r>
              <a:rPr lang="en-US" dirty="0" smtClean="0"/>
              <a:t>,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(w).</a:t>
            </a:r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melayang</a:t>
            </a:r>
            <a:r>
              <a:rPr lang="en-US" dirty="0" smtClean="0"/>
              <a:t>,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tercelup</a:t>
            </a:r>
            <a:r>
              <a:rPr lang="en-US" dirty="0" smtClean="0"/>
              <a:t> = volume </a:t>
            </a:r>
            <a:r>
              <a:rPr lang="en-US" dirty="0" err="1" smtClean="0"/>
              <a:t>benda</a:t>
            </a:r>
            <a:r>
              <a:rPr lang="en-US" dirty="0" smtClean="0"/>
              <a:t> total</a:t>
            </a:r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melayang</a:t>
            </a:r>
            <a:r>
              <a:rPr lang="en-US" dirty="0" smtClean="0"/>
              <a:t> </a:t>
            </a:r>
            <a:r>
              <a:rPr lang="el-GR" b="1" i="1" dirty="0" smtClean="0"/>
              <a:t>ρ</a:t>
            </a:r>
            <a:r>
              <a:rPr lang="en-US" b="1" i="1" dirty="0" smtClean="0"/>
              <a:t>b = </a:t>
            </a:r>
            <a:r>
              <a:rPr lang="el-GR" b="1" i="1" dirty="0" smtClean="0"/>
              <a:t>ρ</a:t>
            </a:r>
            <a:r>
              <a:rPr lang="en-US" b="1" i="1" dirty="0" smtClean="0"/>
              <a:t>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).</a:t>
            </a:r>
          </a:p>
          <a:p>
            <a:pPr>
              <a:defRPr/>
            </a:pP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Zat</a:t>
            </a:r>
            <a:r>
              <a:rPr lang="en-US" dirty="0"/>
              <a:t> gas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volume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Prinsip</a:t>
            </a:r>
            <a:r>
              <a:rPr lang="en-US" altLang="ja-JP" dirty="0" smtClean="0"/>
              <a:t> Archimedes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3"/>
              <a:defRPr/>
            </a:pPr>
            <a:r>
              <a:rPr lang="en-US" dirty="0" err="1" smtClean="0"/>
              <a:t>Tenggelam</a:t>
            </a:r>
            <a:endParaRPr lang="en-US" dirty="0" smtClean="0"/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tenggelam</a:t>
            </a:r>
            <a:r>
              <a:rPr lang="en-US" dirty="0" smtClean="0"/>
              <a:t>,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(w)</a:t>
            </a:r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tenggelam</a:t>
            </a:r>
            <a:r>
              <a:rPr lang="en-US" dirty="0" smtClean="0"/>
              <a:t>,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tercelup</a:t>
            </a:r>
            <a:r>
              <a:rPr lang="en-US" dirty="0" smtClean="0"/>
              <a:t> (</a:t>
            </a:r>
            <a:r>
              <a:rPr lang="en-US" dirty="0" err="1" smtClean="0"/>
              <a:t>Vt</a:t>
            </a:r>
            <a:r>
              <a:rPr lang="en-US" dirty="0" smtClean="0"/>
              <a:t>) = volume </a:t>
            </a:r>
            <a:r>
              <a:rPr lang="en-US" dirty="0" err="1" smtClean="0"/>
              <a:t>benda</a:t>
            </a:r>
            <a:r>
              <a:rPr lang="en-US" dirty="0" smtClean="0"/>
              <a:t> total (</a:t>
            </a:r>
            <a:r>
              <a:rPr lang="en-US" dirty="0" err="1" smtClean="0"/>
              <a:t>Vb</a:t>
            </a:r>
            <a:r>
              <a:rPr lang="en-US" dirty="0" smtClean="0"/>
              <a:t>)</a:t>
            </a:r>
          </a:p>
          <a:p>
            <a:pPr marL="609600" indent="-609600">
              <a:buClr>
                <a:schemeClr val="tx1"/>
              </a:buClr>
              <a:defRPr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tenggelam</a:t>
            </a:r>
            <a:r>
              <a:rPr lang="en-US" dirty="0" smtClean="0"/>
              <a:t> </a:t>
            </a:r>
            <a:r>
              <a:rPr lang="el-GR" b="1" i="1" dirty="0" smtClean="0"/>
              <a:t>ρ</a:t>
            </a:r>
            <a:r>
              <a:rPr lang="en-US" b="1" i="1" dirty="0" smtClean="0"/>
              <a:t>b &gt; </a:t>
            </a:r>
            <a:r>
              <a:rPr lang="el-GR" b="1" i="1" dirty="0" smtClean="0"/>
              <a:t>ρ</a:t>
            </a:r>
            <a:r>
              <a:rPr lang="en-US" b="1" i="1" dirty="0" smtClean="0"/>
              <a:t>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546231" y="2228850"/>
            <a:ext cx="2007577" cy="2247900"/>
          </a:xfrm>
          <a:prstGeom prst="rect">
            <a:avLst/>
          </a:prstGeom>
          <a:gradFill rotWithShape="0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447692" y="2209800"/>
            <a:ext cx="2007577" cy="2247900"/>
          </a:xfrm>
          <a:prstGeom prst="rect">
            <a:avLst/>
          </a:prstGeom>
          <a:gradFill rotWithShape="0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12885" y="2228850"/>
            <a:ext cx="2007577" cy="2247900"/>
          </a:xfrm>
          <a:prstGeom prst="rect">
            <a:avLst/>
          </a:prstGeom>
          <a:gradFill rotWithShape="0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Freeform 2"/>
          <p:cNvSpPr>
            <a:spLocks/>
          </p:cNvSpPr>
          <p:nvPr/>
        </p:nvSpPr>
        <p:spPr bwMode="auto">
          <a:xfrm>
            <a:off x="527538" y="1543050"/>
            <a:ext cx="2007577" cy="29527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860"/>
              </a:cxn>
              <a:cxn ang="0">
                <a:pos x="1644" y="1860"/>
              </a:cxn>
              <a:cxn ang="0">
                <a:pos x="1644" y="0"/>
              </a:cxn>
            </a:cxnLst>
            <a:rect l="0" t="0" r="r" b="b"/>
            <a:pathLst>
              <a:path w="1644" h="1860">
                <a:moveTo>
                  <a:pt x="0" y="12"/>
                </a:moveTo>
                <a:lnTo>
                  <a:pt x="0" y="1860"/>
                </a:lnTo>
                <a:lnTo>
                  <a:pt x="1644" y="1860"/>
                </a:lnTo>
                <a:lnTo>
                  <a:pt x="1644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Freeform 3"/>
          <p:cNvSpPr>
            <a:spLocks/>
          </p:cNvSpPr>
          <p:nvPr/>
        </p:nvSpPr>
        <p:spPr bwMode="auto">
          <a:xfrm>
            <a:off x="3560885" y="1543050"/>
            <a:ext cx="2007577" cy="29527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860"/>
              </a:cxn>
              <a:cxn ang="0">
                <a:pos x="1644" y="1860"/>
              </a:cxn>
              <a:cxn ang="0">
                <a:pos x="1644" y="0"/>
              </a:cxn>
            </a:cxnLst>
            <a:rect l="0" t="0" r="r" b="b"/>
            <a:pathLst>
              <a:path w="1644" h="1860">
                <a:moveTo>
                  <a:pt x="0" y="12"/>
                </a:moveTo>
                <a:lnTo>
                  <a:pt x="0" y="1860"/>
                </a:lnTo>
                <a:lnTo>
                  <a:pt x="1644" y="1860"/>
                </a:lnTo>
                <a:lnTo>
                  <a:pt x="1644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6462346" y="1543050"/>
            <a:ext cx="2007577" cy="29527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860"/>
              </a:cxn>
              <a:cxn ang="0">
                <a:pos x="1644" y="1860"/>
              </a:cxn>
              <a:cxn ang="0">
                <a:pos x="1644" y="0"/>
              </a:cxn>
            </a:cxnLst>
            <a:rect l="0" t="0" r="r" b="b"/>
            <a:pathLst>
              <a:path w="1644" h="1860">
                <a:moveTo>
                  <a:pt x="0" y="12"/>
                </a:moveTo>
                <a:lnTo>
                  <a:pt x="0" y="1860"/>
                </a:lnTo>
                <a:lnTo>
                  <a:pt x="1644" y="1860"/>
                </a:lnTo>
                <a:lnTo>
                  <a:pt x="1644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289538" y="3848100"/>
            <a:ext cx="483577" cy="590550"/>
          </a:xfrm>
          <a:prstGeom prst="rect">
            <a:avLst/>
          </a:prstGeom>
          <a:solidFill>
            <a:srgbClr val="6666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322885" y="2990850"/>
            <a:ext cx="483577" cy="590550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195038" y="1885950"/>
            <a:ext cx="483577" cy="5905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914400" y="1143000"/>
            <a:ext cx="117782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tenggelam</a:t>
            </a:r>
            <a:endParaRPr lang="en-US" dirty="0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114800" y="1143000"/>
            <a:ext cx="108581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melayang</a:t>
            </a:r>
            <a:endParaRPr lang="en-US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934200" y="1143000"/>
            <a:ext cx="10350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terapung</a:t>
            </a:r>
            <a:endParaRPr lang="en-US" dirty="0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62000" y="4953000"/>
            <a:ext cx="1599669" cy="701731"/>
          </a:xfrm>
          <a:prstGeom prst="rect">
            <a:avLst/>
          </a:prstGeom>
          <a:solidFill>
            <a:srgbClr val="66663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FF66"/>
                </a:solidFill>
                <a:latin typeface="Symbol" pitchFamily="18" charset="2"/>
              </a:rPr>
              <a:t>r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baseline="-25000" dirty="0" err="1">
                <a:solidFill>
                  <a:srgbClr val="FFFF66"/>
                </a:solidFill>
              </a:rPr>
              <a:t>benda</a:t>
            </a:r>
            <a:r>
              <a:rPr lang="en-US" dirty="0">
                <a:solidFill>
                  <a:srgbClr val="FFFF66"/>
                </a:solidFill>
              </a:rPr>
              <a:t> &gt; </a:t>
            </a:r>
            <a:r>
              <a:rPr lang="en-US" dirty="0">
                <a:solidFill>
                  <a:srgbClr val="FFFF66"/>
                </a:solidFill>
                <a:latin typeface="Symbol" pitchFamily="18" charset="2"/>
              </a:rPr>
              <a:t>r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baseline="-25000" dirty="0" err="1">
                <a:solidFill>
                  <a:srgbClr val="FFFF66"/>
                </a:solidFill>
              </a:rPr>
              <a:t>zat</a:t>
            </a:r>
            <a:r>
              <a:rPr lang="en-US" baseline="-25000" dirty="0">
                <a:solidFill>
                  <a:srgbClr val="FFFF66"/>
                </a:solidFill>
              </a:rPr>
              <a:t> </a:t>
            </a:r>
            <a:r>
              <a:rPr lang="en-US" baseline="-25000" dirty="0" err="1">
                <a:solidFill>
                  <a:srgbClr val="FFFF66"/>
                </a:solidFill>
              </a:rPr>
              <a:t>cair</a:t>
            </a:r>
            <a:endParaRPr lang="en-US" baseline="-25000" dirty="0">
              <a:solidFill>
                <a:srgbClr val="FFFF66"/>
              </a:solidFill>
            </a:endParaRPr>
          </a:p>
          <a:p>
            <a:pPr>
              <a:lnSpc>
                <a:spcPct val="70000"/>
              </a:lnSpc>
            </a:pP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810000" y="4953000"/>
            <a:ext cx="1599669" cy="701731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aseline="-25000" dirty="0" err="1">
                <a:solidFill>
                  <a:schemeClr val="accent2"/>
                </a:solidFill>
              </a:rPr>
              <a:t>benda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aseline="-25000" dirty="0" err="1">
                <a:solidFill>
                  <a:schemeClr val="accent2"/>
                </a:solidFill>
              </a:rPr>
              <a:t>zat</a:t>
            </a:r>
            <a:r>
              <a:rPr lang="en-US" baseline="-25000" dirty="0">
                <a:solidFill>
                  <a:schemeClr val="accent2"/>
                </a:solidFill>
              </a:rPr>
              <a:t> </a:t>
            </a:r>
            <a:r>
              <a:rPr lang="en-US" baseline="-25000" dirty="0" err="1">
                <a:solidFill>
                  <a:schemeClr val="accent2"/>
                </a:solidFill>
              </a:rPr>
              <a:t>cair</a:t>
            </a:r>
            <a:endParaRPr lang="en-US" baseline="-250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629400" y="4953000"/>
            <a:ext cx="1599669" cy="701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</a:t>
            </a:r>
            <a:r>
              <a:rPr lang="en-US" baseline="-25000" dirty="0" err="1"/>
              <a:t>benda</a:t>
            </a:r>
            <a:r>
              <a:rPr lang="en-US" dirty="0"/>
              <a:t> &lt;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</a:t>
            </a:r>
            <a:r>
              <a:rPr lang="en-US" baseline="-25000" dirty="0" err="1"/>
              <a:t>zat</a:t>
            </a:r>
            <a:r>
              <a:rPr lang="en-US" baseline="-25000" dirty="0"/>
              <a:t> </a:t>
            </a:r>
            <a:r>
              <a:rPr lang="en-US" baseline="-25000" dirty="0" err="1"/>
              <a:t>cair</a:t>
            </a:r>
            <a:endParaRPr lang="en-US" baseline="-25000" dirty="0"/>
          </a:p>
          <a:p>
            <a:pPr>
              <a:lnSpc>
                <a:spcPct val="7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Sebatang</a:t>
            </a:r>
            <a:r>
              <a:rPr lang="en-US" dirty="0" smtClean="0"/>
              <a:t> </a:t>
            </a:r>
            <a:r>
              <a:rPr lang="en-US" dirty="0" err="1" smtClean="0"/>
              <a:t>alumunium</a:t>
            </a:r>
            <a:r>
              <a:rPr lang="en-US" dirty="0" smtClean="0"/>
              <a:t> </a:t>
            </a:r>
            <a:r>
              <a:rPr lang="en-US" dirty="0" err="1" smtClean="0"/>
              <a:t>digantung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seutas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alumunium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celupkan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bejana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air.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almunium</a:t>
            </a:r>
            <a:r>
              <a:rPr lang="en-US" dirty="0" smtClean="0"/>
              <a:t> 1 kg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 2,7 x 10</a:t>
            </a:r>
            <a:r>
              <a:rPr lang="en-US" baseline="30000" dirty="0" smtClean="0"/>
              <a:t>3</a:t>
            </a:r>
            <a:r>
              <a:rPr lang="en-US" dirty="0" smtClean="0"/>
              <a:t> kg/m</a:t>
            </a:r>
            <a:r>
              <a:rPr lang="en-US" baseline="30000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alumunium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celupkan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air.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Sepotong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massanya</a:t>
            </a:r>
            <a:r>
              <a:rPr lang="en-US" dirty="0" smtClean="0"/>
              <a:t> 2 kg,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800 kg/m</a:t>
            </a:r>
            <a:r>
              <a:rPr lang="en-US" baseline="30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beratnya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 </a:t>
            </a:r>
            <a:r>
              <a:rPr lang="en-US" dirty="0" err="1" smtClean="0"/>
              <a:t>N.Tentukan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Benda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beratnya</a:t>
            </a:r>
            <a:r>
              <a:rPr lang="en-US" dirty="0" smtClean="0"/>
              <a:t> 26,03 </a:t>
            </a:r>
            <a:r>
              <a:rPr lang="en-US" dirty="0" err="1" smtClean="0"/>
              <a:t>gr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dicelup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beratnya</a:t>
            </a:r>
            <a:r>
              <a:rPr lang="en-US" dirty="0" smtClean="0"/>
              <a:t> 21,48 gr.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Volume </a:t>
            </a:r>
            <a:r>
              <a:rPr lang="en-US" dirty="0" err="1" smtClean="0"/>
              <a:t>benda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Massa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air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1g/cm</a:t>
            </a:r>
            <a:r>
              <a:rPr lang="en-US" baseline="30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0,6g/cm</a:t>
            </a:r>
            <a:r>
              <a:rPr lang="en-US" baseline="30000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Sepotong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200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 0,8g/cm</a:t>
            </a:r>
            <a:r>
              <a:rPr lang="en-US" baseline="30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volume </a:t>
            </a:r>
            <a:r>
              <a:rPr lang="en-US" dirty="0" err="1" smtClean="0"/>
              <a:t>kayu</a:t>
            </a:r>
            <a:r>
              <a:rPr lang="en-US" dirty="0" smtClean="0"/>
              <a:t> yang </a:t>
            </a:r>
            <a:r>
              <a:rPr lang="en-US" dirty="0" err="1" smtClean="0"/>
              <a:t>terendam</a:t>
            </a:r>
            <a:r>
              <a:rPr lang="en-US" dirty="0" smtClean="0"/>
              <a:t> air.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–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Jadi</a:t>
            </a:r>
            <a:r>
              <a:rPr lang="en-US" dirty="0"/>
              <a:t>, FLUIDA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b="1" dirty="0" err="1" smtClean="0"/>
              <a:t>Fluida</a:t>
            </a:r>
            <a:r>
              <a:rPr lang="en-US" b="1" dirty="0" smtClean="0"/>
              <a:t> </a:t>
            </a:r>
            <a:r>
              <a:rPr lang="en-US" b="1" dirty="0" err="1" smtClean="0"/>
              <a:t>statis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endParaRPr lang="en-US" dirty="0" smtClean="0"/>
          </a:p>
          <a:p>
            <a:r>
              <a:rPr lang="en-US" b="1" dirty="0" err="1" smtClean="0"/>
              <a:t>Fluida</a:t>
            </a:r>
            <a:r>
              <a:rPr lang="en-US" b="1" dirty="0" smtClean="0"/>
              <a:t> </a:t>
            </a:r>
            <a:r>
              <a:rPr lang="en-US" b="1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Ambillah dua papan kayu yang berbeda luasnya kemudian letakkan keduanya di atas air yang tenang</a:t>
            </a:r>
          </a:p>
          <a:p>
            <a:r>
              <a:rPr lang="it-IT" dirty="0" smtClean="0"/>
              <a:t>Jika ditambahkan beban sama beratnya secara terus-menerus, papan kayu manakah yang lebih cepat tenggelam?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it-IT" dirty="0" smtClean="0"/>
              <a:t>Reaksi fluida tersebut biasa disebut sebagai </a:t>
            </a:r>
            <a:r>
              <a:rPr lang="it-IT" b="1" dirty="0" smtClean="0"/>
              <a:t>tekanan</a:t>
            </a:r>
            <a:r>
              <a:rPr lang="it-IT" dirty="0" smtClean="0"/>
              <a:t> ( P),</a:t>
            </a:r>
            <a:r>
              <a:rPr lang="it-IT" b="1" dirty="0" smtClean="0"/>
              <a:t> </a:t>
            </a:r>
            <a:r>
              <a:rPr lang="it-IT" dirty="0" smtClean="0"/>
              <a:t>yaitu besarnya gaya  yang tegak lurus pada fluida (F) dibagi dengan luas bidang tempat gaya tersebut menumpu fluida</a:t>
            </a:r>
            <a:r>
              <a:rPr lang="it-IT" b="1" dirty="0" smtClean="0"/>
              <a:t> </a:t>
            </a:r>
            <a:r>
              <a:rPr lang="it-IT" dirty="0" smtClean="0"/>
              <a:t>(A).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52800" y="5181600"/>
          <a:ext cx="1406525" cy="1246188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85800" y="1524000"/>
            <a:ext cx="2819400" cy="2286000"/>
            <a:chOff x="3840" y="2520"/>
            <a:chExt cx="4440" cy="3600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4680" y="3240"/>
              <a:ext cx="2520" cy="108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4680" y="5040"/>
              <a:ext cx="2520" cy="1080"/>
            </a:xfrm>
            <a:prstGeom prst="ellipse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4680" y="2520"/>
              <a:ext cx="2520" cy="3600"/>
            </a:xfrm>
            <a:prstGeom prst="flowChartMagneticDisk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9"/>
            <p:cNvSpPr>
              <a:spLocks/>
            </p:cNvSpPr>
            <p:nvPr/>
          </p:nvSpPr>
          <p:spPr bwMode="auto">
            <a:xfrm>
              <a:off x="7380" y="3780"/>
              <a:ext cx="180" cy="1801"/>
            </a:xfrm>
            <a:prstGeom prst="rightBrace">
              <a:avLst>
                <a:gd name="adj1" fmla="val 833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7560" y="4320"/>
              <a:ext cx="720" cy="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CCFF99"/>
                  </a:solidFill>
                </a:rPr>
                <a:t>h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760" y="5220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CC6600"/>
                  </a:solidFill>
                </a:rPr>
                <a:t>A</a:t>
              </a:r>
            </a:p>
          </p:txBody>
        </p:sp>
        <p:sp>
          <p:nvSpPr>
            <p:cNvPr id="11" name="AutoShape 12"/>
            <p:cNvSpPr>
              <a:spLocks/>
            </p:cNvSpPr>
            <p:nvPr/>
          </p:nvSpPr>
          <p:spPr bwMode="auto">
            <a:xfrm>
              <a:off x="4320" y="3780"/>
              <a:ext cx="180" cy="9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13"/>
            <p:cNvSpPr>
              <a:spLocks/>
            </p:cNvSpPr>
            <p:nvPr/>
          </p:nvSpPr>
          <p:spPr bwMode="auto">
            <a:xfrm>
              <a:off x="4320" y="4680"/>
              <a:ext cx="180" cy="108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840" y="3960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CCFF99"/>
                  </a:solidFill>
                </a:rPr>
                <a:t>h</a:t>
              </a:r>
              <a:r>
                <a:rPr lang="en-US" sz="1200" baseline="-25000">
                  <a:solidFill>
                    <a:srgbClr val="CCFF99"/>
                  </a:solidFill>
                </a:rPr>
                <a:t>1</a:t>
              </a:r>
              <a:endParaRPr lang="en-US">
                <a:solidFill>
                  <a:srgbClr val="CCFF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840" y="4920"/>
              <a:ext cx="9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solidFill>
                    <a:srgbClr val="CCFF99"/>
                  </a:solidFill>
                </a:rPr>
                <a:t>h</a:t>
              </a:r>
              <a:r>
                <a:rPr lang="en-US" sz="1200" baseline="-25000">
                  <a:solidFill>
                    <a:srgbClr val="CCFF99"/>
                  </a:solidFill>
                </a:rPr>
                <a:t>2</a:t>
              </a:r>
              <a:endParaRPr lang="en-US">
                <a:solidFill>
                  <a:srgbClr val="CCFF99"/>
                </a:solidFill>
              </a:endParaRPr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143000" y="5105400"/>
            <a:ext cx="2743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dirty="0"/>
              <a:t>	</a:t>
            </a:r>
            <a:r>
              <a:rPr lang="en-US" sz="2800" dirty="0"/>
              <a:t>P = </a:t>
            </a:r>
            <a:r>
              <a:rPr lang="el-GR" sz="2800" i="1" dirty="0"/>
              <a:t>ρ</a:t>
            </a:r>
            <a:r>
              <a:rPr lang="en-US" sz="2800" dirty="0" err="1"/>
              <a:t>gh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Paradoks hidrostatis</a:t>
            </a:r>
            <a:r>
              <a:rPr lang="it-IT" dirty="0" smtClean="0"/>
              <a:t>: tekanan fluida bergantung pada ketinggian (</a:t>
            </a:r>
            <a:r>
              <a:rPr lang="it-IT" i="1" dirty="0" smtClean="0"/>
              <a:t>h</a:t>
            </a:r>
            <a:r>
              <a:rPr lang="it-IT" dirty="0" smtClean="0"/>
              <a:t>) bukan bentuk tempat tinggalnya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1752600" y="3429000"/>
            <a:ext cx="4827588" cy="2635250"/>
            <a:chOff x="2020" y="2366"/>
            <a:chExt cx="3041" cy="1660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454" y="2849"/>
              <a:ext cx="130" cy="193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627" y="2752"/>
              <a:ext cx="131" cy="193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455" y="3235"/>
              <a:ext cx="86" cy="145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2541" y="2752"/>
              <a:ext cx="44" cy="628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3019" y="3284"/>
              <a:ext cx="652" cy="96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020" y="2752"/>
              <a:ext cx="174" cy="773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194" y="3380"/>
              <a:ext cx="1781" cy="145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020" y="3525"/>
              <a:ext cx="19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020" y="2559"/>
              <a:ext cx="0" cy="9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194" y="2559"/>
              <a:ext cx="0" cy="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541" y="2559"/>
              <a:ext cx="1" cy="6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585" y="2559"/>
              <a:ext cx="0" cy="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541" y="2559"/>
              <a:ext cx="0" cy="2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3454" y="2849"/>
              <a:ext cx="0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671" y="2559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758" y="2656"/>
              <a:ext cx="0" cy="2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3541" y="3042"/>
              <a:ext cx="0" cy="2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3671" y="2945"/>
              <a:ext cx="0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194" y="3380"/>
              <a:ext cx="2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2455" y="3235"/>
              <a:ext cx="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2455" y="3235"/>
              <a:ext cx="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2585" y="3380"/>
              <a:ext cx="4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3063" y="3284"/>
              <a:ext cx="4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3454" y="3042"/>
              <a:ext cx="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3454" y="2849"/>
              <a:ext cx="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3671" y="2656"/>
              <a:ext cx="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3671" y="2945"/>
              <a:ext cx="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3671" y="3380"/>
              <a:ext cx="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3975" y="3380"/>
              <a:ext cx="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541" y="2752"/>
              <a:ext cx="130" cy="579"/>
            </a:xfrm>
            <a:prstGeom prst="rect">
              <a:avLst/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utoShape 39"/>
            <p:cNvSpPr>
              <a:spLocks noChangeArrowheads="1"/>
            </p:cNvSpPr>
            <p:nvPr/>
          </p:nvSpPr>
          <p:spPr bwMode="auto">
            <a:xfrm rot="10800000">
              <a:off x="2780" y="2752"/>
              <a:ext cx="435" cy="676"/>
            </a:xfrm>
            <a:prstGeom prst="triangle">
              <a:avLst>
                <a:gd name="adj" fmla="val 50000"/>
              </a:avLst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715" y="2559"/>
              <a:ext cx="261" cy="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 flipH="1">
              <a:off x="3063" y="2559"/>
              <a:ext cx="217" cy="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43"/>
            <p:cNvSpPr>
              <a:spLocks noChangeArrowheads="1"/>
            </p:cNvSpPr>
            <p:nvPr/>
          </p:nvSpPr>
          <p:spPr bwMode="auto">
            <a:xfrm rot="10800000">
              <a:off x="4299" y="2592"/>
              <a:ext cx="651" cy="628"/>
            </a:xfrm>
            <a:prstGeom prst="triangle">
              <a:avLst>
                <a:gd name="adj" fmla="val 50000"/>
              </a:avLst>
            </a:prstGeom>
            <a:pattFill prst="zigZ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4559" y="3075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4516" y="3075"/>
              <a:ext cx="217" cy="194"/>
            </a:xfrm>
            <a:prstGeom prst="rect">
              <a:avLst/>
            </a:prstGeom>
            <a:solidFill>
              <a:srgbClr val="0774C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4559" y="3075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7"/>
            <p:cNvSpPr>
              <a:spLocks noChangeShapeType="1"/>
            </p:cNvSpPr>
            <p:nvPr/>
          </p:nvSpPr>
          <p:spPr bwMode="auto">
            <a:xfrm>
              <a:off x="4559" y="2592"/>
              <a:ext cx="1" cy="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4689" y="2592"/>
              <a:ext cx="1" cy="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9"/>
            <p:cNvSpPr txBox="1">
              <a:spLocks noChangeArrowheads="1"/>
            </p:cNvSpPr>
            <p:nvPr/>
          </p:nvSpPr>
          <p:spPr bwMode="auto">
            <a:xfrm>
              <a:off x="4287" y="2610"/>
              <a:ext cx="706" cy="1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200"/>
                <a:t>     </a:t>
              </a:r>
              <a:r>
                <a:rPr lang="en-US" sz="1200" b="1">
                  <a:solidFill>
                    <a:srgbClr val="CC6600"/>
                  </a:solidFill>
                </a:rPr>
                <a:t>A  B </a:t>
              </a:r>
              <a:r>
                <a:rPr lang="en-US" sz="1600" b="1">
                  <a:solidFill>
                    <a:srgbClr val="CC6600"/>
                  </a:solidFill>
                </a:rPr>
                <a:t> </a:t>
              </a:r>
              <a:r>
                <a:rPr lang="en-US" sz="1200" b="1">
                  <a:solidFill>
                    <a:srgbClr val="CC6600"/>
                  </a:solidFill>
                </a:rPr>
                <a:t>A</a:t>
              </a:r>
              <a:r>
                <a:rPr lang="en-US" sz="1600" b="1"/>
                <a:t>’</a:t>
              </a:r>
              <a:endParaRPr lang="en-US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 flipV="1">
              <a:off x="4212" y="2785"/>
              <a:ext cx="87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1"/>
            <p:cNvSpPr>
              <a:spLocks noChangeShapeType="1"/>
            </p:cNvSpPr>
            <p:nvPr/>
          </p:nvSpPr>
          <p:spPr bwMode="auto">
            <a:xfrm flipV="1">
              <a:off x="4299" y="2930"/>
              <a:ext cx="13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V="1">
              <a:off x="4559" y="317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 flipV="1">
              <a:off x="4690" y="3172"/>
              <a:ext cx="0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 flipH="1" flipV="1">
              <a:off x="4820" y="2978"/>
              <a:ext cx="13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 flipH="1" flipV="1">
              <a:off x="4907" y="2785"/>
              <a:ext cx="87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2020" y="2366"/>
              <a:ext cx="1911" cy="2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200" b="1">
                  <a:solidFill>
                    <a:srgbClr val="CC6600"/>
                  </a:solidFill>
                </a:rPr>
                <a:t>A</a:t>
              </a:r>
              <a:r>
                <a:rPr lang="en-US" sz="1200" b="1"/>
                <a:t>                </a:t>
              </a:r>
              <a:r>
                <a:rPr lang="en-US" sz="1200" b="1">
                  <a:solidFill>
                    <a:srgbClr val="CC6600"/>
                  </a:solidFill>
                </a:rPr>
                <a:t>B                 C                      D</a:t>
              </a:r>
              <a:r>
                <a:rPr lang="en-US" sz="1200" b="1"/>
                <a:t>  </a:t>
              </a:r>
              <a:endParaRPr lang="en-US"/>
            </a:p>
          </p:txBody>
        </p:sp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>
              <a:off x="2869" y="3724"/>
              <a:ext cx="56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100">
                  <a:solidFill>
                    <a:srgbClr val="CCFF99"/>
                  </a:solidFill>
                </a:rPr>
                <a:t>(a)</a:t>
              </a:r>
              <a:endParaRPr lang="en-US">
                <a:solidFill>
                  <a:srgbClr val="CCFF99"/>
                </a:solidFill>
              </a:endParaRPr>
            </a:p>
          </p:txBody>
        </p:sp>
        <p:sp>
          <p:nvSpPr>
            <p:cNvPr id="54" name="Text Box 58"/>
            <p:cNvSpPr txBox="1">
              <a:spLocks noChangeArrowheads="1"/>
            </p:cNvSpPr>
            <p:nvPr/>
          </p:nvSpPr>
          <p:spPr bwMode="auto">
            <a:xfrm>
              <a:off x="4495" y="3724"/>
              <a:ext cx="56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100">
                  <a:solidFill>
                    <a:srgbClr val="CCFF99"/>
                  </a:solidFill>
                </a:rPr>
                <a:t>(b)</a:t>
              </a:r>
              <a:endParaRPr lang="en-US">
                <a:solidFill>
                  <a:srgbClr val="CCFF99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Prinsip Pascal: </a:t>
            </a:r>
            <a:r>
              <a:rPr lang="it-IT" dirty="0" smtClean="0"/>
              <a:t>tekanan yang diterima oleh fluida dalam ruangan tertutup diteruskan ke segala arah sama besarnya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33400" y="3276600"/>
            <a:ext cx="5715000" cy="3200400"/>
            <a:chOff x="2160" y="4500"/>
            <a:chExt cx="7920" cy="3060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160" y="4500"/>
              <a:ext cx="5031" cy="2880"/>
              <a:chOff x="2340" y="4500"/>
              <a:chExt cx="5031" cy="2880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3042" y="5126"/>
                <a:ext cx="1" cy="22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6084" y="5126"/>
                <a:ext cx="1" cy="22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3510" y="5126"/>
                <a:ext cx="1" cy="18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4797" y="5126"/>
                <a:ext cx="1" cy="18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3042" y="7380"/>
                <a:ext cx="30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3510" y="7004"/>
                <a:ext cx="128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3042" y="6128"/>
                <a:ext cx="468" cy="1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4797" y="5502"/>
                <a:ext cx="1287" cy="1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2340" y="6753"/>
                <a:ext cx="456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>
                <a:off x="3276" y="4876"/>
                <a:ext cx="1" cy="1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flipV="1">
                <a:off x="5441" y="4876"/>
                <a:ext cx="0" cy="5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3159" y="4500"/>
                <a:ext cx="801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b="1"/>
                  <a:t>f</a:t>
                </a:r>
                <a:endParaRPr lang="en-US"/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2340" y="6378"/>
                <a:ext cx="720" cy="6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i="1"/>
                  <a:t>h</a:t>
                </a:r>
                <a:endParaRPr lang="en-US"/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3491" y="6003"/>
                <a:ext cx="829" cy="6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i="1"/>
                  <a:t>a</a:t>
                </a:r>
                <a:endParaRPr lang="en-US"/>
              </a:p>
            </p:txBody>
          </p:sp>
          <p:sp>
            <p:nvSpPr>
              <p:cNvPr id="21" name="Text Box 23"/>
              <p:cNvSpPr txBox="1">
                <a:spLocks noChangeArrowheads="1"/>
              </p:cNvSpPr>
              <p:nvPr/>
            </p:nvSpPr>
            <p:spPr bwMode="auto">
              <a:xfrm>
                <a:off x="6084" y="5377"/>
                <a:ext cx="576" cy="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i="1"/>
                  <a:t>A</a:t>
                </a:r>
                <a:endParaRPr lang="en-US"/>
              </a:p>
            </p:txBody>
          </p:sp>
          <p:sp>
            <p:nvSpPr>
              <p:cNvPr id="22" name="Text Box 24"/>
              <p:cNvSpPr txBox="1">
                <a:spLocks noChangeArrowheads="1"/>
              </p:cNvSpPr>
              <p:nvPr/>
            </p:nvSpPr>
            <p:spPr bwMode="auto">
              <a:xfrm>
                <a:off x="5265" y="4500"/>
                <a:ext cx="855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b="1"/>
                  <a:t>F</a:t>
                </a:r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2340" y="5877"/>
                <a:ext cx="45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26"/>
              <p:cNvSpPr txBox="1">
                <a:spLocks noChangeArrowheads="1"/>
              </p:cNvSpPr>
              <p:nvPr/>
            </p:nvSpPr>
            <p:spPr bwMode="auto">
              <a:xfrm>
                <a:off x="2340" y="5400"/>
                <a:ext cx="585" cy="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/>
                  <a:t>0</a:t>
                </a:r>
              </a:p>
            </p:txBody>
          </p:sp>
          <p:sp>
            <p:nvSpPr>
              <p:cNvPr id="25" name="AutoShape 27"/>
              <p:cNvSpPr>
                <a:spLocks/>
              </p:cNvSpPr>
              <p:nvPr/>
            </p:nvSpPr>
            <p:spPr bwMode="auto">
              <a:xfrm>
                <a:off x="6552" y="5627"/>
                <a:ext cx="117" cy="1127"/>
              </a:xfrm>
              <a:prstGeom prst="rightBrace">
                <a:avLst>
                  <a:gd name="adj1" fmla="val 8027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8"/>
              <p:cNvSpPr>
                <a:spLocks/>
              </p:cNvSpPr>
              <p:nvPr/>
            </p:nvSpPr>
            <p:spPr bwMode="auto">
              <a:xfrm>
                <a:off x="2808" y="5877"/>
                <a:ext cx="117" cy="877"/>
              </a:xfrm>
              <a:prstGeom prst="leftBrace">
                <a:avLst>
                  <a:gd name="adj1" fmla="val 6246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6660" y="5940"/>
                <a:ext cx="711" cy="6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i="1"/>
                  <a:t>h’</a:t>
                </a:r>
                <a:endParaRPr lang="en-US"/>
              </a:p>
            </p:txBody>
          </p:sp>
        </p:grp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7200" y="4500"/>
              <a:ext cx="2880" cy="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endParaRPr lang="en-US" sz="1600" dirty="0">
                <a:solidFill>
                  <a:srgbClr val="CCFF99"/>
                </a:solidFill>
              </a:endParaRPr>
            </a:p>
            <a:p>
              <a:pPr algn="just"/>
              <a:endParaRPr lang="en-US" sz="1600" dirty="0">
                <a:solidFill>
                  <a:srgbClr val="CCFF99"/>
                </a:solidFill>
              </a:endParaRPr>
            </a:p>
            <a:p>
              <a:pPr algn="just"/>
              <a:r>
                <a:rPr lang="en-US" sz="1600" dirty="0" err="1"/>
                <a:t>Akibat</a:t>
              </a:r>
              <a:r>
                <a:rPr lang="en-US" sz="1600" dirty="0"/>
                <a:t> </a:t>
              </a:r>
              <a:r>
                <a:rPr lang="en-US" sz="1600" dirty="0" err="1"/>
                <a:t>dikenakannya</a:t>
              </a:r>
              <a:r>
                <a:rPr lang="en-US" sz="1600" dirty="0"/>
                <a:t> </a:t>
              </a:r>
              <a:r>
                <a:rPr lang="en-US" sz="1600" dirty="0" err="1"/>
                <a:t>gaya</a:t>
              </a:r>
              <a:r>
                <a:rPr lang="en-US" sz="1600" dirty="0"/>
                <a:t> </a:t>
              </a:r>
              <a:r>
                <a:rPr lang="en-US" sz="1600" b="1" dirty="0"/>
                <a:t>f</a:t>
              </a:r>
              <a:r>
                <a:rPr lang="en-US" sz="1600" dirty="0"/>
                <a:t> </a:t>
              </a:r>
              <a:r>
                <a:rPr lang="en-US" sz="1600" dirty="0" err="1"/>
                <a:t>pada</a:t>
              </a:r>
              <a:r>
                <a:rPr lang="en-US" sz="1600" dirty="0"/>
                <a:t> </a:t>
              </a:r>
              <a:r>
                <a:rPr lang="en-US" sz="1600" dirty="0" err="1"/>
                <a:t>penampang</a:t>
              </a:r>
              <a:r>
                <a:rPr lang="en-US" sz="1600" dirty="0"/>
                <a:t> </a:t>
              </a:r>
              <a:r>
                <a:rPr lang="en-US" sz="1600" i="1" dirty="0"/>
                <a:t>a</a:t>
              </a:r>
              <a:r>
                <a:rPr lang="en-US" sz="1600" dirty="0"/>
                <a:t>, </a:t>
              </a:r>
              <a:r>
                <a:rPr lang="en-US" sz="1600" dirty="0" err="1"/>
                <a:t>akan</a:t>
              </a:r>
              <a:r>
                <a:rPr lang="en-US" sz="1600" dirty="0"/>
                <a:t> </a:t>
              </a:r>
              <a:r>
                <a:rPr lang="en-US" sz="1600" dirty="0" err="1"/>
                <a:t>timbul</a:t>
              </a:r>
              <a:r>
                <a:rPr lang="en-US" sz="1600" dirty="0"/>
                <a:t> </a:t>
              </a:r>
              <a:r>
                <a:rPr lang="en-US" sz="1600" dirty="0" err="1"/>
                <a:t>gaya</a:t>
              </a:r>
              <a:r>
                <a:rPr lang="en-US" sz="1600" dirty="0"/>
                <a:t> </a:t>
              </a:r>
              <a:r>
                <a:rPr lang="en-US" sz="1600" b="1" dirty="0"/>
                <a:t>F</a:t>
              </a:r>
              <a:r>
                <a:rPr lang="en-US" sz="1600" dirty="0"/>
                <a:t> </a:t>
              </a:r>
              <a:r>
                <a:rPr lang="en-US" sz="1600" dirty="0" err="1"/>
                <a:t>pada</a:t>
              </a:r>
              <a:r>
                <a:rPr lang="en-US" sz="1600" dirty="0"/>
                <a:t> </a:t>
              </a:r>
              <a:r>
                <a:rPr lang="en-US" sz="1600" i="1" dirty="0"/>
                <a:t>A</a:t>
              </a:r>
              <a:r>
                <a:rPr lang="en-US" sz="1600" dirty="0"/>
                <a:t> yang </a:t>
              </a:r>
              <a:r>
                <a:rPr lang="en-US" sz="1600" dirty="0" err="1"/>
                <a:t>besarnya</a:t>
              </a:r>
              <a:r>
                <a:rPr lang="en-US" sz="1600" dirty="0"/>
                <a:t> </a:t>
              </a:r>
              <a:r>
                <a:rPr lang="en-US" sz="1600" dirty="0" err="1"/>
                <a:t>tergantung</a:t>
              </a:r>
              <a:r>
                <a:rPr lang="en-US" sz="1600" dirty="0"/>
                <a:t> </a:t>
              </a:r>
              <a:r>
                <a:rPr lang="en-US" sz="1600" dirty="0" err="1"/>
                <a:t>pada</a:t>
              </a:r>
              <a:r>
                <a:rPr lang="en-US" sz="1600" dirty="0"/>
                <a:t> </a:t>
              </a:r>
              <a:r>
                <a:rPr lang="en-US" sz="1600" dirty="0" err="1"/>
                <a:t>perbandingan</a:t>
              </a:r>
              <a:r>
                <a:rPr lang="en-US" sz="1600" dirty="0"/>
                <a:t> </a:t>
              </a:r>
              <a:r>
                <a:rPr lang="en-US" sz="1600" dirty="0" err="1"/>
                <a:t>antara</a:t>
              </a:r>
              <a:r>
                <a:rPr lang="en-US" sz="1600" dirty="0"/>
                <a:t> </a:t>
              </a:r>
              <a:r>
                <a:rPr lang="en-US" sz="1600" dirty="0" err="1"/>
                <a:t>kedua</a:t>
              </a:r>
              <a:r>
                <a:rPr lang="en-US" sz="1600" dirty="0"/>
                <a:t> </a:t>
              </a:r>
              <a:r>
                <a:rPr lang="en-US" sz="1600" dirty="0" err="1"/>
                <a:t>luasan</a:t>
              </a:r>
              <a:r>
                <a:rPr lang="en-US" sz="1600" dirty="0"/>
                <a:t>.</a:t>
              </a: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77000" y="3200400"/>
          <a:ext cx="1828800" cy="1453662"/>
        </p:xfrm>
        <a:graphic>
          <a:graphicData uri="http://schemas.openxmlformats.org/presentationml/2006/ole">
            <p:oleObj spid="_x0000_s2050" name="Equation" r:id="rId3" imgW="495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964</Words>
  <Application>Microsoft Office PowerPoint</Application>
  <PresentationFormat>On-screen Show (4:3)</PresentationFormat>
  <Paragraphs>112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F L U I D A</vt:lpstr>
      <vt:lpstr>Pengantar (1)</vt:lpstr>
      <vt:lpstr>Pengantar (2)</vt:lpstr>
      <vt:lpstr>Pengantar (3)</vt:lpstr>
      <vt:lpstr>Tekanan dalam fluida (1)</vt:lpstr>
      <vt:lpstr>Tekanan dalam fluida (2)</vt:lpstr>
      <vt:lpstr>Tekanan dalam fluida (4)</vt:lpstr>
      <vt:lpstr>Tekanan dalam fluida (5)</vt:lpstr>
      <vt:lpstr>Tekanan dalam fluida (6)</vt:lpstr>
      <vt:lpstr>Contoh soal :</vt:lpstr>
      <vt:lpstr>Solusi :</vt:lpstr>
      <vt:lpstr>Latihan Soal (1) :</vt:lpstr>
      <vt:lpstr>Latihan soal (2) :</vt:lpstr>
      <vt:lpstr>Latihan soal (3) :</vt:lpstr>
      <vt:lpstr>Latihan soal (4) :</vt:lpstr>
      <vt:lpstr>Prinsip Archimedes (1)</vt:lpstr>
      <vt:lpstr>Prinsip Archimedes (2)</vt:lpstr>
      <vt:lpstr>Prinsip Archimedes (3)</vt:lpstr>
      <vt:lpstr>Prinsip Archimedes (4)</vt:lpstr>
      <vt:lpstr>Prinsip Archimedes (5)</vt:lpstr>
      <vt:lpstr>Slide 21</vt:lpstr>
      <vt:lpstr>Contoh soal</vt:lpstr>
      <vt:lpstr>Solusi :</vt:lpstr>
      <vt:lpstr>Latihan soal (1)</vt:lpstr>
      <vt:lpstr>Solusi (1)</vt:lpstr>
      <vt:lpstr>Latihan soal (2)</vt:lpstr>
      <vt:lpstr>Solusi (2)</vt:lpstr>
      <vt:lpstr>Latihan soal (3)</vt:lpstr>
      <vt:lpstr>Solusi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L U I D A</dc:title>
  <dc:creator>Teknik Industri</dc:creator>
  <cp:lastModifiedBy>Teknik Industri</cp:lastModifiedBy>
  <cp:revision>9</cp:revision>
  <dcterms:created xsi:type="dcterms:W3CDTF">2013-02-19T03:35:08Z</dcterms:created>
  <dcterms:modified xsi:type="dcterms:W3CDTF">2013-03-20T03:52:17Z</dcterms:modified>
</cp:coreProperties>
</file>