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9D33-B4C7-454A-9A26-9C74CB6FED2B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0636-BB3D-4FEE-8366-024804A06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9D33-B4C7-454A-9A26-9C74CB6FED2B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0636-BB3D-4FEE-8366-024804A06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9D33-B4C7-454A-9A26-9C74CB6FED2B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0636-BB3D-4FEE-8366-024804A06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9D33-B4C7-454A-9A26-9C74CB6FED2B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0636-BB3D-4FEE-8366-024804A06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9D33-B4C7-454A-9A26-9C74CB6FED2B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0636-BB3D-4FEE-8366-024804A06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9D33-B4C7-454A-9A26-9C74CB6FED2B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0636-BB3D-4FEE-8366-024804A06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9D33-B4C7-454A-9A26-9C74CB6FED2B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0636-BB3D-4FEE-8366-024804A06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9D33-B4C7-454A-9A26-9C74CB6FED2B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0636-BB3D-4FEE-8366-024804A06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9D33-B4C7-454A-9A26-9C74CB6FED2B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0636-BB3D-4FEE-8366-024804A06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9D33-B4C7-454A-9A26-9C74CB6FED2B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0636-BB3D-4FEE-8366-024804A06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9D33-B4C7-454A-9A26-9C74CB6FED2B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0636-BB3D-4FEE-8366-024804A06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09D33-B4C7-454A-9A26-9C74CB6FED2B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D0636-BB3D-4FEE-8366-024804A06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FLUIDA DINAMIS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4" descr="pumpsm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24000"/>
            <a:ext cx="2971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1p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1600200"/>
            <a:ext cx="3200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POMPA_AI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1600200"/>
            <a:ext cx="2590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57200" y="4724400"/>
            <a:ext cx="3505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b="1" dirty="0"/>
              <a:t>Air PAM </a:t>
            </a:r>
            <a:r>
              <a:rPr lang="en-US" sz="1600" b="1" dirty="0" err="1"/>
              <a:t>dialirkan</a:t>
            </a:r>
            <a:r>
              <a:rPr lang="en-US" sz="1600" b="1" dirty="0"/>
              <a:t> </a:t>
            </a:r>
            <a:r>
              <a:rPr lang="en-US" sz="1600" b="1" dirty="0" err="1"/>
              <a:t>kerumah</a:t>
            </a:r>
            <a:endParaRPr lang="id-ID" sz="1600" b="1" dirty="0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429000" y="4724400"/>
            <a:ext cx="3505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b="1" dirty="0" err="1"/>
              <a:t>Udara</a:t>
            </a:r>
            <a:r>
              <a:rPr lang="en-US" sz="1600" b="1" dirty="0"/>
              <a:t> </a:t>
            </a:r>
            <a:r>
              <a:rPr lang="en-US" sz="1600" b="1" dirty="0" err="1"/>
              <a:t>dialirkan</a:t>
            </a:r>
            <a:r>
              <a:rPr lang="en-US" sz="1600" b="1" dirty="0"/>
              <a:t> </a:t>
            </a:r>
            <a:r>
              <a:rPr lang="en-US" sz="1600" b="1" dirty="0" err="1"/>
              <a:t>ke</a:t>
            </a:r>
            <a:r>
              <a:rPr lang="en-US" sz="1600" b="1" dirty="0"/>
              <a:t> </a:t>
            </a:r>
            <a:r>
              <a:rPr lang="en-US" sz="1600" b="1" dirty="0" err="1"/>
              <a:t>pompa</a:t>
            </a:r>
            <a:r>
              <a:rPr lang="en-US" sz="1600" b="1" dirty="0"/>
              <a:t> </a:t>
            </a:r>
            <a:r>
              <a:rPr lang="en-US" sz="1600" b="1" dirty="0" err="1"/>
              <a:t>hidrolik</a:t>
            </a:r>
            <a:endParaRPr lang="id-ID" sz="1600" b="1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553200" y="4876800"/>
            <a:ext cx="2514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b="1" dirty="0"/>
              <a:t>Air </a:t>
            </a:r>
            <a:r>
              <a:rPr lang="en-US" sz="1600" b="1" dirty="0" err="1"/>
              <a:t>dari</a:t>
            </a:r>
            <a:r>
              <a:rPr lang="en-US" sz="1600" b="1" dirty="0"/>
              <a:t> </a:t>
            </a:r>
            <a:r>
              <a:rPr lang="en-US" sz="1600" b="1" dirty="0" err="1"/>
              <a:t>dalam</a:t>
            </a:r>
            <a:r>
              <a:rPr lang="en-US" sz="1600" b="1" dirty="0"/>
              <a:t> </a:t>
            </a:r>
            <a:r>
              <a:rPr lang="en-US" sz="1600" b="1" dirty="0" err="1"/>
              <a:t>tanah</a:t>
            </a:r>
            <a:r>
              <a:rPr lang="en-US" sz="1600" b="1" dirty="0"/>
              <a:t> </a:t>
            </a:r>
            <a:r>
              <a:rPr lang="en-US" sz="1600" b="1" dirty="0" err="1"/>
              <a:t>dialirkan</a:t>
            </a:r>
            <a:r>
              <a:rPr lang="en-US" sz="1600" b="1" dirty="0"/>
              <a:t> </a:t>
            </a:r>
            <a:r>
              <a:rPr lang="en-US" sz="1600" b="1" dirty="0" err="1"/>
              <a:t>ke</a:t>
            </a:r>
            <a:r>
              <a:rPr lang="en-US" sz="1600" b="1" dirty="0"/>
              <a:t> </a:t>
            </a:r>
            <a:r>
              <a:rPr lang="en-US" sz="1600" b="1" dirty="0" err="1"/>
              <a:t>bak</a:t>
            </a:r>
            <a:r>
              <a:rPr lang="en-US" sz="1600" b="1" dirty="0"/>
              <a:t> </a:t>
            </a:r>
            <a:r>
              <a:rPr lang="en-US" sz="1600" b="1" dirty="0" err="1"/>
              <a:t>mandi</a:t>
            </a:r>
            <a:endParaRPr lang="id-ID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0"/>
          <p:cNvPicPr>
            <a:picLocks noChangeAspect="1" noChangeArrowheads="1"/>
          </p:cNvPicPr>
          <p:nvPr/>
        </p:nvPicPr>
        <p:blipFill>
          <a:blip r:embed="rId2">
            <a:lum bright="24000"/>
          </a:blip>
          <a:srcRect r="14444"/>
          <a:stretch>
            <a:fillRect/>
          </a:stretch>
        </p:blipFill>
        <p:spPr bwMode="auto">
          <a:xfrm>
            <a:off x="457200" y="152400"/>
            <a:ext cx="22098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1524000" y="5715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2300" name="Oval 12"/>
          <p:cNvSpPr>
            <a:spLocks noChangeArrowheads="1"/>
          </p:cNvSpPr>
          <p:nvPr/>
        </p:nvSpPr>
        <p:spPr bwMode="auto">
          <a:xfrm>
            <a:off x="2286000" y="7239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2301" name="Oval 13"/>
          <p:cNvSpPr>
            <a:spLocks noChangeArrowheads="1"/>
          </p:cNvSpPr>
          <p:nvPr/>
        </p:nvSpPr>
        <p:spPr bwMode="auto">
          <a:xfrm>
            <a:off x="762000" y="4953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6150" name="Text Box 14"/>
          <p:cNvSpPr txBox="1">
            <a:spLocks noChangeArrowheads="1"/>
          </p:cNvSpPr>
          <p:nvPr/>
        </p:nvSpPr>
        <p:spPr bwMode="auto">
          <a:xfrm>
            <a:off x="1600200" y="4191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/>
              <a:t>b</a:t>
            </a:r>
            <a:endParaRPr lang="en-GB" sz="2000"/>
          </a:p>
        </p:txBody>
      </p:sp>
      <p:sp>
        <p:nvSpPr>
          <p:cNvPr id="6151" name="Text Box 15"/>
          <p:cNvSpPr txBox="1">
            <a:spLocks noChangeArrowheads="1"/>
          </p:cNvSpPr>
          <p:nvPr/>
        </p:nvSpPr>
        <p:spPr bwMode="auto">
          <a:xfrm>
            <a:off x="762000" y="1905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/>
              <a:t>a</a:t>
            </a:r>
            <a:endParaRPr lang="en-GB" sz="2000"/>
          </a:p>
        </p:txBody>
      </p:sp>
      <p:sp>
        <p:nvSpPr>
          <p:cNvPr id="6152" name="Text Box 16"/>
          <p:cNvSpPr txBox="1">
            <a:spLocks noChangeArrowheads="1"/>
          </p:cNvSpPr>
          <p:nvPr/>
        </p:nvSpPr>
        <p:spPr bwMode="auto">
          <a:xfrm>
            <a:off x="2286000" y="6318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/>
              <a:t>c</a:t>
            </a:r>
            <a:endParaRPr lang="en-GB" sz="2000"/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381000" y="1600200"/>
            <a:ext cx="2819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dirty="0" err="1"/>
              <a:t>Aliran</a:t>
            </a:r>
            <a:r>
              <a:rPr lang="en-US" sz="2000" dirty="0"/>
              <a:t> </a:t>
            </a:r>
            <a:r>
              <a:rPr lang="en-US" sz="2000" dirty="0" err="1"/>
              <a:t>fluida</a:t>
            </a:r>
            <a:r>
              <a:rPr lang="en-US" sz="2000" dirty="0"/>
              <a:t> </a:t>
            </a:r>
            <a:r>
              <a:rPr lang="en-US" sz="2000" dirty="0" err="1"/>
              <a:t>stasioner</a:t>
            </a:r>
            <a:r>
              <a:rPr lang="en-US" sz="2000" dirty="0"/>
              <a:t> :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partikel</a:t>
            </a:r>
            <a:r>
              <a:rPr lang="en-US" sz="2000" dirty="0"/>
              <a:t>  </a:t>
            </a:r>
            <a:r>
              <a:rPr lang="en-US" sz="2000" dirty="0" err="1"/>
              <a:t>fluida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selalu</a:t>
            </a:r>
            <a:r>
              <a:rPr lang="en-US" sz="2000" dirty="0"/>
              <a:t> </a:t>
            </a:r>
            <a:r>
              <a:rPr lang="en-US" sz="2000" dirty="0" err="1"/>
              <a:t>mengalir</a:t>
            </a:r>
            <a:r>
              <a:rPr lang="en-US" sz="2000" dirty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</a:t>
            </a:r>
            <a:r>
              <a:rPr lang="en-US" sz="2000" dirty="0" err="1"/>
              <a:t>titik</a:t>
            </a:r>
            <a:r>
              <a:rPr lang="en-US" sz="2000" dirty="0"/>
              <a:t> a – b - c</a:t>
            </a:r>
            <a:endParaRPr lang="en-GB" sz="2000" dirty="0"/>
          </a:p>
        </p:txBody>
      </p:sp>
      <p:pic>
        <p:nvPicPr>
          <p:cNvPr id="12306" name="Picture 18"/>
          <p:cNvPicPr>
            <a:picLocks noChangeAspect="1" noChangeArrowheads="1"/>
          </p:cNvPicPr>
          <p:nvPr/>
        </p:nvPicPr>
        <p:blipFill>
          <a:blip r:embed="rId2">
            <a:lum bright="24000"/>
          </a:blip>
          <a:srcRect r="14751"/>
          <a:stretch>
            <a:fillRect/>
          </a:stretch>
        </p:blipFill>
        <p:spPr bwMode="auto">
          <a:xfrm>
            <a:off x="0" y="3276600"/>
            <a:ext cx="35052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307" name="Rectangle 19" descr="Light upward diagonal"/>
          <p:cNvSpPr>
            <a:spLocks noChangeArrowheads="1"/>
          </p:cNvSpPr>
          <p:nvPr/>
        </p:nvSpPr>
        <p:spPr bwMode="auto">
          <a:xfrm>
            <a:off x="1371600" y="3429000"/>
            <a:ext cx="381000" cy="1143000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2308" name="Rectangle 20" descr="Light upward diagonal"/>
          <p:cNvSpPr>
            <a:spLocks noChangeArrowheads="1"/>
          </p:cNvSpPr>
          <p:nvPr/>
        </p:nvSpPr>
        <p:spPr bwMode="auto">
          <a:xfrm>
            <a:off x="2667000" y="3733800"/>
            <a:ext cx="685800" cy="533400"/>
          </a:xfrm>
          <a:prstGeom prst="rect">
            <a:avLst/>
          </a:prstGeom>
          <a:pattFill prst="ltUpDiag">
            <a:fgClr>
              <a:schemeClr val="tx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1371600" y="4724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 flipV="1">
            <a:off x="2667000" y="4419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1371600" y="47244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/>
              <a:t>x</a:t>
            </a:r>
            <a:r>
              <a:rPr lang="en-US" sz="2000" baseline="-25000"/>
              <a:t>1</a:t>
            </a:r>
            <a:endParaRPr lang="en-GB" sz="2000" baseline="-25000"/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2895600" y="43434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/>
              <a:t>x</a:t>
            </a:r>
            <a:r>
              <a:rPr lang="en-US" sz="2000" baseline="-25000"/>
              <a:t>2</a:t>
            </a:r>
            <a:endParaRPr lang="en-GB" sz="2000" baseline="-25000"/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>
            <a:off x="152400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4" name="Line 26"/>
          <p:cNvSpPr>
            <a:spLocks noChangeShapeType="1"/>
          </p:cNvSpPr>
          <p:nvPr/>
        </p:nvSpPr>
        <p:spPr bwMode="auto">
          <a:xfrm>
            <a:off x="312420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>
            <a:off x="1371600" y="3124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>
            <a:off x="2667000" y="3505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1524000" y="2803525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/>
              <a:t>t</a:t>
            </a:r>
            <a:endParaRPr lang="en-GB" sz="2000" baseline="-25000"/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2895600" y="3108325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/>
              <a:t>t</a:t>
            </a:r>
            <a:endParaRPr lang="en-GB" sz="2000" baseline="-25000"/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1905000" y="37179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/>
              <a:t>v</a:t>
            </a:r>
            <a:r>
              <a:rPr lang="en-US" sz="2000" baseline="-25000"/>
              <a:t>1</a:t>
            </a:r>
            <a:endParaRPr lang="en-GB" sz="2000" baseline="-25000"/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3505200" y="35052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/>
              <a:t>v</a:t>
            </a:r>
            <a:r>
              <a:rPr lang="en-US" sz="2000" baseline="-25000"/>
              <a:t>2</a:t>
            </a:r>
            <a:endParaRPr lang="en-GB" sz="2000" baseline="-25000"/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1371600" y="40386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</a:rPr>
              <a:t>A</a:t>
            </a:r>
            <a:r>
              <a:rPr lang="en-US" sz="2000" b="1" baseline="-25000">
                <a:solidFill>
                  <a:schemeClr val="accent2"/>
                </a:solidFill>
              </a:rPr>
              <a:t>1</a:t>
            </a:r>
            <a:endParaRPr lang="en-GB" sz="2000" b="1" baseline="-25000">
              <a:solidFill>
                <a:schemeClr val="accent2"/>
              </a:solidFill>
            </a:endParaRPr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2819400" y="38100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/>
              <a:t>A</a:t>
            </a:r>
            <a:r>
              <a:rPr lang="en-US" sz="2000" baseline="-25000"/>
              <a:t>2</a:t>
            </a:r>
            <a:endParaRPr lang="en-GB" sz="2000" baseline="-25000"/>
          </a:p>
        </p:txBody>
      </p: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0" y="5181600"/>
            <a:ext cx="4267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/>
              <a:t>Jumlah fluida yang mengalir melalui suatu penampang tiap satuan waktu disebut Debit dan dirumuskan :</a:t>
            </a:r>
            <a:endParaRPr lang="en-GB" sz="2000"/>
          </a:p>
        </p:txBody>
      </p:sp>
      <p:sp>
        <p:nvSpPr>
          <p:cNvPr id="6172" name="Text Box 36"/>
          <p:cNvSpPr txBox="1">
            <a:spLocks noChangeArrowheads="1"/>
          </p:cNvSpPr>
          <p:nvPr/>
        </p:nvSpPr>
        <p:spPr bwMode="auto">
          <a:xfrm>
            <a:off x="-1295400" y="1143000"/>
            <a:ext cx="914400" cy="71755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3333FF"/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3333FF"/>
            </a:extrusionClr>
          </a:sp3d>
        </p:spPr>
        <p:txBody>
          <a:bodyPr>
            <a:spAutoFit/>
            <a:flatTx/>
          </a:bodyPr>
          <a:lstStyle/>
          <a:p>
            <a:pPr eaLnBrk="1" hangingPunct="1">
              <a:lnSpc>
                <a:spcPct val="55000"/>
              </a:lnSpc>
              <a:spcBef>
                <a:spcPct val="20000"/>
              </a:spcBef>
            </a:pPr>
            <a:r>
              <a:rPr lang="en-US" sz="2000" b="1">
                <a:solidFill>
                  <a:srgbClr val="FF6600"/>
                </a:solidFill>
              </a:rPr>
              <a:t>       V</a:t>
            </a:r>
          </a:p>
          <a:p>
            <a:pPr eaLnBrk="1" hangingPunct="1">
              <a:lnSpc>
                <a:spcPct val="55000"/>
              </a:lnSpc>
              <a:spcBef>
                <a:spcPct val="20000"/>
              </a:spcBef>
            </a:pPr>
            <a:r>
              <a:rPr lang="en-US" sz="2000" b="1">
                <a:solidFill>
                  <a:srgbClr val="FF6600"/>
                </a:solidFill>
              </a:rPr>
              <a:t>Q =</a:t>
            </a:r>
          </a:p>
          <a:p>
            <a:pPr eaLnBrk="1" hangingPunct="1">
              <a:lnSpc>
                <a:spcPct val="55000"/>
              </a:lnSpc>
              <a:spcBef>
                <a:spcPct val="20000"/>
              </a:spcBef>
            </a:pPr>
            <a:r>
              <a:rPr lang="en-US" sz="2000" b="1">
                <a:solidFill>
                  <a:srgbClr val="FF6600"/>
                </a:solidFill>
              </a:rPr>
              <a:t>        t</a:t>
            </a:r>
            <a:endParaRPr lang="en-GB" sz="2000" b="1">
              <a:solidFill>
                <a:srgbClr val="FF6600"/>
              </a:solidFill>
            </a:endParaRPr>
          </a:p>
        </p:txBody>
      </p:sp>
      <p:sp>
        <p:nvSpPr>
          <p:cNvPr id="6173" name="Line 37"/>
          <p:cNvSpPr>
            <a:spLocks noChangeShapeType="1"/>
          </p:cNvSpPr>
          <p:nvPr/>
        </p:nvSpPr>
        <p:spPr bwMode="auto">
          <a:xfrm>
            <a:off x="-762000" y="1447800"/>
            <a:ext cx="228600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6174" name="Picture 40"/>
          <p:cNvPicPr>
            <a:picLocks noChangeAspect="1" noChangeArrowheads="1"/>
          </p:cNvPicPr>
          <p:nvPr/>
        </p:nvPicPr>
        <p:blipFill>
          <a:blip r:embed="rId3">
            <a:lum bright="24000"/>
          </a:blip>
          <a:srcRect/>
          <a:stretch>
            <a:fillRect/>
          </a:stretch>
        </p:blipFill>
        <p:spPr bwMode="auto">
          <a:xfrm>
            <a:off x="-1371600" y="5257800"/>
            <a:ext cx="927100" cy="730250"/>
          </a:xfrm>
          <a:prstGeom prst="rect">
            <a:avLst/>
          </a:prstGeom>
          <a:solidFill>
            <a:schemeClr val="tx2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</p:pic>
      <p:sp>
        <p:nvSpPr>
          <p:cNvPr id="12331" name="Text Box 43"/>
          <p:cNvSpPr txBox="1">
            <a:spLocks noChangeArrowheads="1"/>
          </p:cNvSpPr>
          <p:nvPr/>
        </p:nvSpPr>
        <p:spPr bwMode="auto">
          <a:xfrm>
            <a:off x="5715000" y="381000"/>
            <a:ext cx="22098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70000"/>
              </a:lnSpc>
              <a:spcBef>
                <a:spcPct val="20000"/>
              </a:spcBef>
            </a:pPr>
            <a:r>
              <a:rPr lang="en-US" sz="1800" b="1">
                <a:solidFill>
                  <a:srgbClr val="0000FF"/>
                </a:solidFill>
              </a:rPr>
              <a:t>Q = debit (m</a:t>
            </a:r>
            <a:r>
              <a:rPr lang="en-US" sz="1800" b="1" baseline="30000">
                <a:solidFill>
                  <a:srgbClr val="0000FF"/>
                </a:solidFill>
              </a:rPr>
              <a:t>3</a:t>
            </a:r>
            <a:r>
              <a:rPr lang="en-US" sz="1800" b="1">
                <a:solidFill>
                  <a:srgbClr val="0000FF"/>
                </a:solidFill>
              </a:rPr>
              <a:t>/s)</a:t>
            </a:r>
          </a:p>
          <a:p>
            <a:pPr eaLnBrk="1" hangingPunct="1">
              <a:lnSpc>
                <a:spcPct val="70000"/>
              </a:lnSpc>
              <a:spcBef>
                <a:spcPct val="20000"/>
              </a:spcBef>
            </a:pPr>
            <a:r>
              <a:rPr lang="en-US" sz="1800" b="1">
                <a:solidFill>
                  <a:srgbClr val="0000FF"/>
                </a:solidFill>
              </a:rPr>
              <a:t>V = volum (m</a:t>
            </a:r>
            <a:r>
              <a:rPr lang="en-US" sz="1800" b="1" baseline="30000">
                <a:solidFill>
                  <a:srgbClr val="0000FF"/>
                </a:solidFill>
              </a:rPr>
              <a:t>3</a:t>
            </a:r>
            <a:r>
              <a:rPr lang="en-US" sz="1800" b="1">
                <a:solidFill>
                  <a:srgbClr val="0000FF"/>
                </a:solidFill>
              </a:rPr>
              <a:t>)</a:t>
            </a:r>
          </a:p>
          <a:p>
            <a:pPr eaLnBrk="1" hangingPunct="1">
              <a:lnSpc>
                <a:spcPct val="70000"/>
              </a:lnSpc>
              <a:spcBef>
                <a:spcPct val="20000"/>
              </a:spcBef>
            </a:pPr>
            <a:r>
              <a:rPr lang="en-US" sz="1800" b="1">
                <a:solidFill>
                  <a:srgbClr val="0000FF"/>
                </a:solidFill>
              </a:rPr>
              <a:t>t = waktu (s)</a:t>
            </a:r>
            <a:endParaRPr lang="en-GB" sz="1800" b="1">
              <a:solidFill>
                <a:srgbClr val="0000FF"/>
              </a:solidFill>
            </a:endParaRPr>
          </a:p>
        </p:txBody>
      </p:sp>
      <p:pic>
        <p:nvPicPr>
          <p:cNvPr id="12333" name="Picture 45"/>
          <p:cNvPicPr>
            <a:picLocks noChangeAspect="1" noChangeArrowheads="1"/>
          </p:cNvPicPr>
          <p:nvPr/>
        </p:nvPicPr>
        <p:blipFill>
          <a:blip r:embed="rId4">
            <a:lum bright="6000"/>
          </a:blip>
          <a:srcRect/>
          <a:stretch>
            <a:fillRect/>
          </a:stretch>
        </p:blipFill>
        <p:spPr bwMode="auto">
          <a:xfrm>
            <a:off x="4419600" y="304800"/>
            <a:ext cx="10922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334" name="Text Box 46"/>
          <p:cNvSpPr txBox="1">
            <a:spLocks noChangeArrowheads="1"/>
          </p:cNvSpPr>
          <p:nvPr/>
        </p:nvSpPr>
        <p:spPr bwMode="auto">
          <a:xfrm>
            <a:off x="4343400" y="1219200"/>
            <a:ext cx="3962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dirty="0" err="1"/>
              <a:t>Selama</a:t>
            </a:r>
            <a:r>
              <a:rPr lang="en-US" sz="2000" dirty="0"/>
              <a:t> </a:t>
            </a:r>
            <a:r>
              <a:rPr lang="en-US" sz="2000" dirty="0" err="1"/>
              <a:t>fluida</a:t>
            </a:r>
            <a:r>
              <a:rPr lang="en-US" sz="2000" dirty="0"/>
              <a:t> </a:t>
            </a:r>
            <a:r>
              <a:rPr lang="en-US" sz="2000" dirty="0" err="1"/>
              <a:t>mengalir</a:t>
            </a:r>
            <a:r>
              <a:rPr lang="en-US" sz="2000" dirty="0"/>
              <a:t>, </a:t>
            </a:r>
            <a:r>
              <a:rPr lang="en-US" sz="2000" dirty="0" err="1"/>
              <a:t>volum</a:t>
            </a:r>
            <a:r>
              <a:rPr lang="en-US" sz="2000" dirty="0"/>
              <a:t> </a:t>
            </a:r>
            <a:r>
              <a:rPr lang="en-US" sz="2000" dirty="0" err="1"/>
              <a:t>fluida</a:t>
            </a:r>
            <a:r>
              <a:rPr lang="en-US" sz="2000" dirty="0"/>
              <a:t> yang </a:t>
            </a:r>
            <a:r>
              <a:rPr lang="en-US" sz="2000" dirty="0" err="1"/>
              <a:t>melalui</a:t>
            </a:r>
            <a:r>
              <a:rPr lang="en-US" sz="2000" dirty="0"/>
              <a:t> </a:t>
            </a:r>
            <a:r>
              <a:rPr lang="en-US" sz="2000" dirty="0" err="1"/>
              <a:t>penampang</a:t>
            </a:r>
            <a:r>
              <a:rPr lang="en-US" sz="2000" dirty="0"/>
              <a:t> A</a:t>
            </a:r>
            <a:r>
              <a:rPr lang="en-US" sz="2000" baseline="-25000" dirty="0"/>
              <a:t>1</a:t>
            </a:r>
            <a:r>
              <a:rPr lang="en-US" sz="2000" dirty="0"/>
              <a:t>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volume </a:t>
            </a:r>
            <a:r>
              <a:rPr lang="en-US" sz="2000" dirty="0" err="1"/>
              <a:t>fluida</a:t>
            </a:r>
            <a:r>
              <a:rPr lang="en-US" sz="2000" dirty="0"/>
              <a:t> yang </a:t>
            </a:r>
            <a:r>
              <a:rPr lang="en-US" sz="2000" dirty="0" err="1"/>
              <a:t>melalui</a:t>
            </a:r>
            <a:r>
              <a:rPr lang="en-US" sz="2000" dirty="0"/>
              <a:t> </a:t>
            </a:r>
            <a:r>
              <a:rPr lang="en-US" sz="2000" dirty="0" err="1"/>
              <a:t>penampang</a:t>
            </a:r>
            <a:r>
              <a:rPr lang="en-US" sz="2000" dirty="0"/>
              <a:t> A</a:t>
            </a:r>
            <a:r>
              <a:rPr lang="en-US" sz="2000" baseline="-25000" dirty="0"/>
              <a:t>2</a:t>
            </a:r>
            <a:r>
              <a:rPr lang="en-US" sz="2000" dirty="0"/>
              <a:t>.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demikian</a:t>
            </a:r>
            <a:r>
              <a:rPr lang="en-US" sz="2000" dirty="0"/>
              <a:t> </a:t>
            </a:r>
            <a:r>
              <a:rPr lang="en-US" sz="2000" dirty="0" err="1"/>
              <a:t>berlaku</a:t>
            </a:r>
            <a:r>
              <a:rPr lang="en-US" sz="2000" dirty="0"/>
              <a:t> </a:t>
            </a:r>
            <a:r>
              <a:rPr lang="en-US" sz="2000" dirty="0" err="1"/>
              <a:t>rumus</a:t>
            </a:r>
            <a:r>
              <a:rPr lang="en-US" sz="2000" dirty="0"/>
              <a:t> :</a:t>
            </a:r>
          </a:p>
        </p:txBody>
      </p:sp>
      <p:sp>
        <p:nvSpPr>
          <p:cNvPr id="12335" name="Rectangle 47" descr="Pink tissue paper"/>
          <p:cNvSpPr>
            <a:spLocks noChangeArrowheads="1"/>
          </p:cNvSpPr>
          <p:nvPr/>
        </p:nvSpPr>
        <p:spPr bwMode="auto">
          <a:xfrm>
            <a:off x="4776788" y="3048000"/>
            <a:ext cx="1852612" cy="396875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>
            <a:spAutoFit/>
            <a:flatTx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/>
              <a:t>A</a:t>
            </a:r>
            <a:r>
              <a:rPr lang="en-US" sz="2000" b="1" baseline="-25000"/>
              <a:t>1</a:t>
            </a:r>
            <a:r>
              <a:rPr lang="en-US" sz="2000" b="1"/>
              <a:t> .v</a:t>
            </a:r>
            <a:r>
              <a:rPr lang="en-US" sz="2000" b="1" baseline="-25000"/>
              <a:t>1</a:t>
            </a:r>
            <a:r>
              <a:rPr lang="en-US" sz="2000" b="1"/>
              <a:t>  = A</a:t>
            </a:r>
            <a:r>
              <a:rPr lang="en-US" sz="2000" b="1" baseline="-25000"/>
              <a:t>2</a:t>
            </a:r>
            <a:r>
              <a:rPr lang="en-US" sz="2000" b="1"/>
              <a:t>  . v</a:t>
            </a:r>
            <a:r>
              <a:rPr lang="en-US" sz="2000" b="1" baseline="-25000"/>
              <a:t>2</a:t>
            </a:r>
            <a:endParaRPr lang="en-GB" sz="2000" b="1" baseline="-25000"/>
          </a:p>
        </p:txBody>
      </p:sp>
      <p:sp>
        <p:nvSpPr>
          <p:cNvPr id="12336" name="Text Box 48"/>
          <p:cNvSpPr txBox="1">
            <a:spLocks noChangeArrowheads="1"/>
          </p:cNvSpPr>
          <p:nvPr/>
        </p:nvSpPr>
        <p:spPr bwMode="auto">
          <a:xfrm>
            <a:off x="4343400" y="3581400"/>
            <a:ext cx="4267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70000"/>
              </a:lnSpc>
              <a:spcBef>
                <a:spcPct val="20000"/>
              </a:spcBef>
            </a:pPr>
            <a:r>
              <a:rPr lang="en-US" sz="1800" b="1">
                <a:solidFill>
                  <a:srgbClr val="0000FF"/>
                </a:solidFill>
              </a:rPr>
              <a:t>A</a:t>
            </a:r>
            <a:r>
              <a:rPr lang="en-US" sz="1800" b="1" baseline="-25000">
                <a:solidFill>
                  <a:srgbClr val="0000FF"/>
                </a:solidFill>
              </a:rPr>
              <a:t>1</a:t>
            </a:r>
            <a:r>
              <a:rPr lang="en-US" sz="1800" b="1">
                <a:solidFill>
                  <a:srgbClr val="0000FF"/>
                </a:solidFill>
              </a:rPr>
              <a:t> dan A</a:t>
            </a:r>
            <a:r>
              <a:rPr lang="en-US" sz="1800" b="1" baseline="-25000">
                <a:solidFill>
                  <a:srgbClr val="0000FF"/>
                </a:solidFill>
              </a:rPr>
              <a:t>2</a:t>
            </a:r>
            <a:r>
              <a:rPr lang="en-US" sz="1800" b="1">
                <a:solidFill>
                  <a:srgbClr val="0000FF"/>
                </a:solidFill>
              </a:rPr>
              <a:t> = luas penampang 1 	  	      dan 2  (m</a:t>
            </a:r>
            <a:r>
              <a:rPr lang="en-US" sz="1800" b="1" baseline="30000">
                <a:solidFill>
                  <a:srgbClr val="0000FF"/>
                </a:solidFill>
              </a:rPr>
              <a:t>2</a:t>
            </a:r>
            <a:r>
              <a:rPr lang="en-US" sz="1800" b="1">
                <a:solidFill>
                  <a:srgbClr val="0000FF"/>
                </a:solidFill>
              </a:rPr>
              <a:t>)</a:t>
            </a:r>
          </a:p>
          <a:p>
            <a:pPr eaLnBrk="1" hangingPunct="1">
              <a:lnSpc>
                <a:spcPct val="70000"/>
              </a:lnSpc>
              <a:spcBef>
                <a:spcPct val="20000"/>
              </a:spcBef>
            </a:pPr>
            <a:r>
              <a:rPr lang="en-US" sz="1800" b="1">
                <a:solidFill>
                  <a:srgbClr val="0000FF"/>
                </a:solidFill>
              </a:rPr>
              <a:t>v</a:t>
            </a:r>
            <a:r>
              <a:rPr lang="en-US" sz="1800" b="1" baseline="-25000">
                <a:solidFill>
                  <a:srgbClr val="0000FF"/>
                </a:solidFill>
              </a:rPr>
              <a:t>1</a:t>
            </a:r>
            <a:r>
              <a:rPr lang="en-US" sz="1800" b="1">
                <a:solidFill>
                  <a:srgbClr val="0000FF"/>
                </a:solidFill>
              </a:rPr>
              <a:t> dan v</a:t>
            </a:r>
            <a:r>
              <a:rPr lang="en-US" sz="1800" b="1" baseline="-25000">
                <a:solidFill>
                  <a:srgbClr val="0000FF"/>
                </a:solidFill>
              </a:rPr>
              <a:t>2</a:t>
            </a:r>
            <a:r>
              <a:rPr lang="en-US" sz="1800" b="1">
                <a:solidFill>
                  <a:srgbClr val="0000FF"/>
                </a:solidFill>
              </a:rPr>
              <a:t>   = kecepatan aliran fluida 	        	     di 1 dan  2  (m</a:t>
            </a:r>
            <a:r>
              <a:rPr lang="en-US" sz="1800" b="1" baseline="30000">
                <a:solidFill>
                  <a:srgbClr val="0000FF"/>
                </a:solidFill>
              </a:rPr>
              <a:t>2</a:t>
            </a:r>
            <a:r>
              <a:rPr lang="en-US" sz="1800" b="1">
                <a:solidFill>
                  <a:srgbClr val="0000FF"/>
                </a:solidFill>
              </a:rPr>
              <a:t>/s)</a:t>
            </a:r>
          </a:p>
        </p:txBody>
      </p:sp>
      <p:sp>
        <p:nvSpPr>
          <p:cNvPr id="12337" name="Text Box 49"/>
          <p:cNvSpPr txBox="1">
            <a:spLocks noChangeArrowheads="1"/>
          </p:cNvSpPr>
          <p:nvPr/>
        </p:nvSpPr>
        <p:spPr bwMode="auto">
          <a:xfrm>
            <a:off x="4343400" y="4572000"/>
            <a:ext cx="4343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dirty="0" err="1"/>
              <a:t>Persamaan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disebut</a:t>
            </a:r>
            <a:r>
              <a:rPr lang="en-US" sz="2000" dirty="0"/>
              <a:t> </a:t>
            </a:r>
            <a:r>
              <a:rPr lang="en-US" sz="2000" b="1" i="1" dirty="0" err="1">
                <a:solidFill>
                  <a:srgbClr val="FF3300"/>
                </a:solidFill>
              </a:rPr>
              <a:t>persamaan</a:t>
            </a:r>
            <a:r>
              <a:rPr lang="en-US" sz="2000" b="1" i="1" dirty="0">
                <a:solidFill>
                  <a:srgbClr val="FF3300"/>
                </a:solidFill>
              </a:rPr>
              <a:t> </a:t>
            </a:r>
            <a:r>
              <a:rPr lang="en-US" sz="2000" b="1" i="1" dirty="0" err="1">
                <a:solidFill>
                  <a:srgbClr val="FF3300"/>
                </a:solidFill>
              </a:rPr>
              <a:t>kontinuitas</a:t>
            </a:r>
            <a:r>
              <a:rPr lang="en-US" sz="2000" b="1" i="1" dirty="0">
                <a:solidFill>
                  <a:srgbClr val="FF3300"/>
                </a:solidFill>
              </a:rPr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>
                <a:solidFill>
                  <a:schemeClr val="accent2"/>
                </a:solidFill>
              </a:rPr>
              <a:t>fluida</a:t>
            </a:r>
            <a:r>
              <a:rPr lang="en-US" sz="2000" dirty="0">
                <a:solidFill>
                  <a:schemeClr val="accent2"/>
                </a:solidFill>
              </a:rPr>
              <a:t> yang </a:t>
            </a:r>
            <a:r>
              <a:rPr lang="en-US" sz="2000" dirty="0" err="1">
                <a:solidFill>
                  <a:schemeClr val="accent2"/>
                </a:solidFill>
              </a:rPr>
              <a:t>tidak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</a:rPr>
              <a:t>kompresibel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</a:rPr>
              <a:t>berlaku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</a:rPr>
              <a:t>perkalian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</a:rPr>
              <a:t>antara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</a:rPr>
              <a:t>laju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</a:rPr>
              <a:t>aliran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</a:rPr>
              <a:t>fluida</a:t>
            </a:r>
            <a:r>
              <a:rPr lang="en-US" sz="2000" dirty="0">
                <a:solidFill>
                  <a:schemeClr val="accent2"/>
                </a:solidFill>
              </a:rPr>
              <a:t> (v) </a:t>
            </a:r>
            <a:r>
              <a:rPr lang="en-US" sz="2000" dirty="0" err="1">
                <a:solidFill>
                  <a:schemeClr val="accent2"/>
                </a:solidFill>
              </a:rPr>
              <a:t>dengan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</a:rPr>
              <a:t>luas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</a:rPr>
              <a:t>penampangnya</a:t>
            </a:r>
            <a:r>
              <a:rPr lang="en-US" sz="2000" dirty="0">
                <a:solidFill>
                  <a:schemeClr val="accent2"/>
                </a:solidFill>
              </a:rPr>
              <a:t> (A) </a:t>
            </a:r>
            <a:r>
              <a:rPr lang="en-US" sz="2000" dirty="0" err="1">
                <a:solidFill>
                  <a:schemeClr val="accent2"/>
                </a:solidFill>
              </a:rPr>
              <a:t>selalu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</a:rPr>
              <a:t>tetap</a:t>
            </a:r>
            <a:r>
              <a:rPr lang="en-US" sz="2000" dirty="0">
                <a:solidFill>
                  <a:schemeClr val="accent2"/>
                </a:solidFill>
              </a:rPr>
              <a:t>.</a:t>
            </a:r>
            <a:endParaRPr lang="en-GB" sz="2000" dirty="0">
              <a:solidFill>
                <a:schemeClr val="accent2"/>
              </a:solidFill>
            </a:endParaRPr>
          </a:p>
        </p:txBody>
      </p:sp>
      <p:sp>
        <p:nvSpPr>
          <p:cNvPr id="12346" name="Line 58"/>
          <p:cNvSpPr>
            <a:spLocks noChangeShapeType="1"/>
          </p:cNvSpPr>
          <p:nvPr/>
        </p:nvSpPr>
        <p:spPr bwMode="auto">
          <a:xfrm>
            <a:off x="152400" y="3657600"/>
            <a:ext cx="228600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47" name="Line 59"/>
          <p:cNvSpPr>
            <a:spLocks noChangeShapeType="1"/>
          </p:cNvSpPr>
          <p:nvPr/>
        </p:nvSpPr>
        <p:spPr bwMode="auto">
          <a:xfrm>
            <a:off x="152400" y="3886200"/>
            <a:ext cx="228600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48" name="Line 60"/>
          <p:cNvSpPr>
            <a:spLocks noChangeShapeType="1"/>
          </p:cNvSpPr>
          <p:nvPr/>
        </p:nvSpPr>
        <p:spPr bwMode="auto">
          <a:xfrm>
            <a:off x="152400" y="4114800"/>
            <a:ext cx="228600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49" name="Line 61"/>
          <p:cNvSpPr>
            <a:spLocks noChangeShapeType="1"/>
          </p:cNvSpPr>
          <p:nvPr/>
        </p:nvSpPr>
        <p:spPr bwMode="auto">
          <a:xfrm>
            <a:off x="152400" y="4343400"/>
            <a:ext cx="228600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0" presetClass="path" presetSubtype="0" repeatCount="indefinite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59259E-6 C 0.02257 -0.00093 0.04514 -0.00163 0.05937 2.59259E-6 C 0.07361 0.00162 0.07413 0.0074 0.08524 0.00995 C 0.09635 0.0125 0.11302 0.01157 0.12604 0.01481 C 0.13906 0.01805 0.15069 0.02638 0.16302 0.02962 C 0.17535 0.03287 0.18767 0.03379 0.2 0.03472 " pathEditMode="relative" ptsTypes="aaaaaA">
                                      <p:cBhvr>
                                        <p:cTn id="18" dur="2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07 -0.00486 C 0.02414 0.01481 0.04723 0.01597 0.08282 0.01967 C 0.09167 0.02222 0.1066 0.02963 0.11615 0.02963 " pathEditMode="relative" ptsTypes="ffA">
                                      <p:cBhvr>
                                        <p:cTn id="20" dur="2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00741 C 0.00764 -0.00231 0.02465 0.00741 0.03663 0.00741 " pathEditMode="relative" ptsTypes="fA">
                                      <p:cBhvr>
                                        <p:cTn id="22" dur="2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0" presetClass="path" presetSubtype="0" repeatCount="indefinite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37 -3.33333E-6 C 0.05226 -3.33333E-6 0.09115 -3.33333E-6 0.11337 -3.33333E-6 C 0.13559 -3.33333E-6 0.13629 -0.00069 0.1467 -3.33333E-6 C 0.15712 0.0007 0.1665 0.00324 0.17639 0.00486 C 0.18629 0.00648 0.19688 0.00741 0.20608 0.00996 C 0.21528 0.0125 0.22205 0.01713 0.23195 0.01968 C 0.24184 0.02223 0.25417 0.02315 0.26528 0.02477 C 0.27639 0.02639 0.28386 0.02871 0.29861 0.02963 C 0.31337 0.03056 0.33368 0.0301 0.35417 0.02963 " pathEditMode="relative" ptsTypes="aaaaaaaaA">
                                      <p:cBhvr>
                                        <p:cTn id="54" dur="2000" fill="hold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37 0.00115 C 0.05591 -0.00093 0.09861 -0.00278 0.12084 -0.00371 C 0.14306 -0.00463 0.13316 -0.00371 0.1467 -0.00371 C 0.16025 -0.00371 0.18681 -0.00533 0.20209 -0.00371 C 0.21771 -0.00209 0.22257 0.00463 0.23941 0.00625 C 0.25608 0.00787 0.28368 0.00555 0.30226 0.00625 C 0.32084 0.00694 0.34254 0.01018 0.35052 0.01111 " pathEditMode="relative" ptsTypes="aaaaaaA">
                                      <p:cBhvr>
                                        <p:cTn id="56" dur="2000" fill="hold"/>
                                        <p:tgtEl>
                                          <p:spTgt spid="12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37 -0.00255 C 0.0316 -0.00509 0.04983 -0.00741 0.06528 -0.00741 C 0.08073 -0.00741 0.09254 -0.00255 0.10608 -0.00255 C 0.11962 -0.00255 0.13316 -0.00671 0.1467 -0.00741 C 0.16025 -0.0081 0.17448 -0.00648 0.1875 -0.00741 C 0.20052 -0.00833 0.20851 -0.01157 0.22448 -0.01227 C 0.24045 -0.01296 0.26233 -0.01227 0.28386 -0.01227 C 0.30539 -0.01227 0.32969 -0.01227 0.35417 -0.01227 " pathEditMode="relative" ptsTypes="aaaaaaaA">
                                      <p:cBhvr>
                                        <p:cTn id="58" dur="2000" fill="hold"/>
                                        <p:tgtEl>
                                          <p:spTgt spid="123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19 -0.00115 C 0.04705 -0.00069 0.07709 -0.00023 0.09861 -0.00115 C 0.11997 -0.00208 0.13125 -0.00463 0.1467 -0.00625 C 0.16216 -0.00787 0.18004 -0.00856 0.19115 -0.01111 C 0.20209 -0.01365 0.20591 -0.01852 0.21337 -0.02106 C 0.22084 -0.02361 0.21337 -0.0243 0.23542 -0.02592 C 0.25782 -0.02754 0.30226 -0.02916 0.3467 -0.03078 " pathEditMode="relative" ptsTypes="aaaaaaA">
                                      <p:cBhvr>
                                        <p:cTn id="60" dur="2000" fill="hold"/>
                                        <p:tgtEl>
                                          <p:spTgt spid="123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0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10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4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4" dur="10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2" dur="10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2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2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9" dur="10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2" dur="1000"/>
                                        <p:tgtEl>
                                          <p:spTgt spid="1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9" grpId="0" animBg="1"/>
      <p:bldP spid="12299" grpId="1" animBg="1"/>
      <p:bldP spid="12300" grpId="0" animBg="1"/>
      <p:bldP spid="12300" grpId="1" animBg="1"/>
      <p:bldP spid="12301" grpId="0" animBg="1"/>
      <p:bldP spid="12301" grpId="1" animBg="1"/>
      <p:bldP spid="12305" grpId="0"/>
      <p:bldP spid="12307" grpId="0" animBg="1"/>
      <p:bldP spid="12308" grpId="0" animBg="1"/>
      <p:bldP spid="12309" grpId="0" animBg="1"/>
      <p:bldP spid="12310" grpId="0" animBg="1"/>
      <p:bldP spid="12311" grpId="0"/>
      <p:bldP spid="12312" grpId="0"/>
      <p:bldP spid="12313" grpId="0" animBg="1"/>
      <p:bldP spid="12314" grpId="0" animBg="1"/>
      <p:bldP spid="12315" grpId="0" animBg="1"/>
      <p:bldP spid="12316" grpId="0" animBg="1"/>
      <p:bldP spid="12317" grpId="0"/>
      <p:bldP spid="12318" grpId="0"/>
      <p:bldP spid="12319" grpId="0"/>
      <p:bldP spid="12320" grpId="0"/>
      <p:bldP spid="12321" grpId="0"/>
      <p:bldP spid="12322" grpId="0"/>
      <p:bldP spid="12323" grpId="0"/>
      <p:bldP spid="12331" grpId="0"/>
      <p:bldP spid="12334" grpId="0"/>
      <p:bldP spid="12335" grpId="0" animBg="1"/>
      <p:bldP spid="12336" grpId="0"/>
      <p:bldP spid="12337" grpId="0"/>
      <p:bldP spid="12346" grpId="0" animBg="1"/>
      <p:bldP spid="12346" grpId="1" animBg="1"/>
      <p:bldP spid="12347" grpId="0" animBg="1"/>
      <p:bldP spid="12347" grpId="1" animBg="1"/>
      <p:bldP spid="12348" grpId="0" animBg="1"/>
      <p:bldP spid="12348" grpId="1" animBg="1"/>
      <p:bldP spid="12349" grpId="0" animBg="1"/>
      <p:bldP spid="1234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BERNOULLI_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125" y="1200150"/>
            <a:ext cx="547687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600325" y="3717925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/>
              <a:t>Bidang acuan</a:t>
            </a:r>
            <a:endParaRPr lang="en-GB" sz="2000"/>
          </a:p>
        </p:txBody>
      </p:sp>
      <p:sp>
        <p:nvSpPr>
          <p:cNvPr id="13317" name="Freeform 5"/>
          <p:cNvSpPr>
            <a:spLocks/>
          </p:cNvSpPr>
          <p:nvPr/>
        </p:nvSpPr>
        <p:spPr bwMode="auto">
          <a:xfrm>
            <a:off x="1371600" y="1447800"/>
            <a:ext cx="3810000" cy="1866900"/>
          </a:xfrm>
          <a:custGeom>
            <a:avLst/>
            <a:gdLst>
              <a:gd name="T0" fmla="*/ 0 w 2352"/>
              <a:gd name="T1" fmla="*/ 1840419 h 1128"/>
              <a:gd name="T2" fmla="*/ 155510 w 2352"/>
              <a:gd name="T3" fmla="*/ 1840419 h 1128"/>
              <a:gd name="T4" fmla="*/ 777551 w 2352"/>
              <a:gd name="T5" fmla="*/ 1760977 h 1128"/>
              <a:gd name="T6" fmla="*/ 1632857 w 2352"/>
              <a:gd name="T7" fmla="*/ 1204879 h 1128"/>
              <a:gd name="T8" fmla="*/ 2565918 w 2352"/>
              <a:gd name="T9" fmla="*/ 569338 h 1128"/>
              <a:gd name="T10" fmla="*/ 3187959 w 2352"/>
              <a:gd name="T11" fmla="*/ 251568 h 1128"/>
              <a:gd name="T12" fmla="*/ 3498980 w 2352"/>
              <a:gd name="T13" fmla="*/ 92683 h 1128"/>
              <a:gd name="T14" fmla="*/ 3732245 w 2352"/>
              <a:gd name="T15" fmla="*/ 13240 h 1128"/>
              <a:gd name="T16" fmla="*/ 3810000 w 2352"/>
              <a:gd name="T17" fmla="*/ 13240 h 112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352" h="1128">
                <a:moveTo>
                  <a:pt x="0" y="1112"/>
                </a:moveTo>
                <a:cubicBezTo>
                  <a:pt x="8" y="1116"/>
                  <a:pt x="16" y="1120"/>
                  <a:pt x="96" y="1112"/>
                </a:cubicBezTo>
                <a:cubicBezTo>
                  <a:pt x="176" y="1104"/>
                  <a:pt x="328" y="1128"/>
                  <a:pt x="480" y="1064"/>
                </a:cubicBezTo>
                <a:cubicBezTo>
                  <a:pt x="632" y="1000"/>
                  <a:pt x="824" y="848"/>
                  <a:pt x="1008" y="728"/>
                </a:cubicBezTo>
                <a:cubicBezTo>
                  <a:pt x="1192" y="608"/>
                  <a:pt x="1424" y="440"/>
                  <a:pt x="1584" y="344"/>
                </a:cubicBezTo>
                <a:cubicBezTo>
                  <a:pt x="1744" y="248"/>
                  <a:pt x="1872" y="200"/>
                  <a:pt x="1968" y="152"/>
                </a:cubicBezTo>
                <a:cubicBezTo>
                  <a:pt x="2064" y="104"/>
                  <a:pt x="2104" y="80"/>
                  <a:pt x="2160" y="56"/>
                </a:cubicBezTo>
                <a:cubicBezTo>
                  <a:pt x="2216" y="32"/>
                  <a:pt x="2272" y="16"/>
                  <a:pt x="2304" y="8"/>
                </a:cubicBezTo>
                <a:cubicBezTo>
                  <a:pt x="2336" y="0"/>
                  <a:pt x="2344" y="4"/>
                  <a:pt x="2352" y="8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1371600" y="1524000"/>
            <a:ext cx="3810000" cy="1981200"/>
          </a:xfrm>
          <a:custGeom>
            <a:avLst/>
            <a:gdLst>
              <a:gd name="T0" fmla="*/ 0 w 2352"/>
              <a:gd name="T1" fmla="*/ 1953098 h 1128"/>
              <a:gd name="T2" fmla="*/ 155510 w 2352"/>
              <a:gd name="T3" fmla="*/ 1953098 h 1128"/>
              <a:gd name="T4" fmla="*/ 777551 w 2352"/>
              <a:gd name="T5" fmla="*/ 1868791 h 1128"/>
              <a:gd name="T6" fmla="*/ 1632857 w 2352"/>
              <a:gd name="T7" fmla="*/ 1278647 h 1128"/>
              <a:gd name="T8" fmla="*/ 2565918 w 2352"/>
              <a:gd name="T9" fmla="*/ 604196 h 1128"/>
              <a:gd name="T10" fmla="*/ 3187959 w 2352"/>
              <a:gd name="T11" fmla="*/ 266970 h 1128"/>
              <a:gd name="T12" fmla="*/ 3498980 w 2352"/>
              <a:gd name="T13" fmla="*/ 98357 h 1128"/>
              <a:gd name="T14" fmla="*/ 3732245 w 2352"/>
              <a:gd name="T15" fmla="*/ 14051 h 1128"/>
              <a:gd name="T16" fmla="*/ 3810000 w 2352"/>
              <a:gd name="T17" fmla="*/ 14051 h 112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352" h="1128">
                <a:moveTo>
                  <a:pt x="0" y="1112"/>
                </a:moveTo>
                <a:cubicBezTo>
                  <a:pt x="8" y="1116"/>
                  <a:pt x="16" y="1120"/>
                  <a:pt x="96" y="1112"/>
                </a:cubicBezTo>
                <a:cubicBezTo>
                  <a:pt x="176" y="1104"/>
                  <a:pt x="328" y="1128"/>
                  <a:pt x="480" y="1064"/>
                </a:cubicBezTo>
                <a:cubicBezTo>
                  <a:pt x="632" y="1000"/>
                  <a:pt x="824" y="848"/>
                  <a:pt x="1008" y="728"/>
                </a:cubicBezTo>
                <a:cubicBezTo>
                  <a:pt x="1192" y="608"/>
                  <a:pt x="1424" y="440"/>
                  <a:pt x="1584" y="344"/>
                </a:cubicBezTo>
                <a:cubicBezTo>
                  <a:pt x="1744" y="248"/>
                  <a:pt x="1872" y="200"/>
                  <a:pt x="1968" y="152"/>
                </a:cubicBezTo>
                <a:cubicBezTo>
                  <a:pt x="2064" y="104"/>
                  <a:pt x="2104" y="80"/>
                  <a:pt x="2160" y="56"/>
                </a:cubicBezTo>
                <a:cubicBezTo>
                  <a:pt x="2216" y="32"/>
                  <a:pt x="2272" y="16"/>
                  <a:pt x="2304" y="8"/>
                </a:cubicBezTo>
                <a:cubicBezTo>
                  <a:pt x="2336" y="0"/>
                  <a:pt x="2344" y="4"/>
                  <a:pt x="2352" y="8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1219200" y="1600200"/>
            <a:ext cx="3962400" cy="2133600"/>
          </a:xfrm>
          <a:custGeom>
            <a:avLst/>
            <a:gdLst>
              <a:gd name="T0" fmla="*/ 0 w 2352"/>
              <a:gd name="T1" fmla="*/ 2103336 h 1128"/>
              <a:gd name="T2" fmla="*/ 161731 w 2352"/>
              <a:gd name="T3" fmla="*/ 2103336 h 1128"/>
              <a:gd name="T4" fmla="*/ 808653 w 2352"/>
              <a:gd name="T5" fmla="*/ 2012545 h 1128"/>
              <a:gd name="T6" fmla="*/ 1698171 w 2352"/>
              <a:gd name="T7" fmla="*/ 1377004 h 1128"/>
              <a:gd name="T8" fmla="*/ 2668555 w 2352"/>
              <a:gd name="T9" fmla="*/ 650672 h 1128"/>
              <a:gd name="T10" fmla="*/ 3315478 w 2352"/>
              <a:gd name="T11" fmla="*/ 287506 h 1128"/>
              <a:gd name="T12" fmla="*/ 3638939 w 2352"/>
              <a:gd name="T13" fmla="*/ 105923 h 1128"/>
              <a:gd name="T14" fmla="*/ 3881535 w 2352"/>
              <a:gd name="T15" fmla="*/ 15132 h 1128"/>
              <a:gd name="T16" fmla="*/ 3962400 w 2352"/>
              <a:gd name="T17" fmla="*/ 15132 h 112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352" h="1128">
                <a:moveTo>
                  <a:pt x="0" y="1112"/>
                </a:moveTo>
                <a:cubicBezTo>
                  <a:pt x="8" y="1116"/>
                  <a:pt x="16" y="1120"/>
                  <a:pt x="96" y="1112"/>
                </a:cubicBezTo>
                <a:cubicBezTo>
                  <a:pt x="176" y="1104"/>
                  <a:pt x="328" y="1128"/>
                  <a:pt x="480" y="1064"/>
                </a:cubicBezTo>
                <a:cubicBezTo>
                  <a:pt x="632" y="1000"/>
                  <a:pt x="824" y="848"/>
                  <a:pt x="1008" y="728"/>
                </a:cubicBezTo>
                <a:cubicBezTo>
                  <a:pt x="1192" y="608"/>
                  <a:pt x="1424" y="440"/>
                  <a:pt x="1584" y="344"/>
                </a:cubicBezTo>
                <a:cubicBezTo>
                  <a:pt x="1744" y="248"/>
                  <a:pt x="1872" y="200"/>
                  <a:pt x="1968" y="152"/>
                </a:cubicBezTo>
                <a:cubicBezTo>
                  <a:pt x="2064" y="104"/>
                  <a:pt x="2104" y="80"/>
                  <a:pt x="2160" y="56"/>
                </a:cubicBezTo>
                <a:cubicBezTo>
                  <a:pt x="2216" y="32"/>
                  <a:pt x="2272" y="16"/>
                  <a:pt x="2304" y="8"/>
                </a:cubicBezTo>
                <a:cubicBezTo>
                  <a:pt x="2336" y="0"/>
                  <a:pt x="2344" y="4"/>
                  <a:pt x="2352" y="8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152400" y="34290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5867400" y="14478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152400" y="3048000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b="1"/>
              <a:t>P</a:t>
            </a:r>
            <a:r>
              <a:rPr lang="en-US" sz="1600" b="1" baseline="-25000"/>
              <a:t>1</a:t>
            </a:r>
            <a:endParaRPr lang="en-GB" sz="1600" b="1" baseline="-25000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5943600" y="1066800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b="1"/>
              <a:t>P</a:t>
            </a:r>
            <a:r>
              <a:rPr lang="en-US" sz="1600" b="1" baseline="-25000"/>
              <a:t>2</a:t>
            </a:r>
            <a:endParaRPr lang="en-GB" sz="1600" b="1" baseline="-25000"/>
          </a:p>
        </p:txBody>
      </p:sp>
      <p:sp>
        <p:nvSpPr>
          <p:cNvPr id="13327" name="WordArt 15"/>
          <p:cNvSpPr>
            <a:spLocks noChangeArrowheads="1" noChangeShapeType="1" noTextEdit="1"/>
          </p:cNvSpPr>
          <p:nvPr/>
        </p:nvSpPr>
        <p:spPr bwMode="auto">
          <a:xfrm>
            <a:off x="228600" y="190500"/>
            <a:ext cx="32670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Hukum Bernoulli</a:t>
            </a:r>
          </a:p>
        </p:txBody>
      </p:sp>
      <p:sp>
        <p:nvSpPr>
          <p:cNvPr id="13328" name="AutoShape 16"/>
          <p:cNvSpPr>
            <a:spLocks noChangeArrowheads="1"/>
          </p:cNvSpPr>
          <p:nvPr/>
        </p:nvSpPr>
        <p:spPr bwMode="auto">
          <a:xfrm>
            <a:off x="3733800" y="152400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4572000" y="152400"/>
            <a:ext cx="45720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35000"/>
              </a:spcBef>
            </a:pPr>
            <a:r>
              <a:rPr lang="en-US" sz="1800"/>
              <a:t>Melukiskan aliran fluida pada suatu pipa yang luas penampang (A) serta ketinggian(h) tidak sama.</a:t>
            </a:r>
            <a:endParaRPr lang="en-GB" sz="1800"/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6324600" y="1676400"/>
            <a:ext cx="2590800" cy="2362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75000"/>
              </a:lnSpc>
              <a:spcBef>
                <a:spcPct val="40000"/>
              </a:spcBef>
            </a:pPr>
            <a:r>
              <a:rPr lang="en-US" sz="1800"/>
              <a:t>Pada ujung pipa A</a:t>
            </a:r>
            <a:r>
              <a:rPr lang="en-US" sz="1800" baseline="-25000"/>
              <a:t>1</a:t>
            </a:r>
            <a:r>
              <a:rPr lang="en-US" sz="1800"/>
              <a:t> bekerja tekanan P</a:t>
            </a:r>
            <a:r>
              <a:rPr lang="en-US" sz="1800" baseline="-25000"/>
              <a:t>1</a:t>
            </a:r>
            <a:r>
              <a:rPr lang="en-US" sz="1800"/>
              <a:t> dan pada ujung A</a:t>
            </a:r>
            <a:r>
              <a:rPr lang="en-US" sz="1800" baseline="-25000"/>
              <a:t>2</a:t>
            </a:r>
            <a:r>
              <a:rPr lang="en-US" sz="1800"/>
              <a:t> bekerja tekanan P</a:t>
            </a:r>
            <a:r>
              <a:rPr lang="en-US" sz="1800" baseline="-25000"/>
              <a:t>2</a:t>
            </a:r>
            <a:r>
              <a:rPr lang="en-US" sz="1800"/>
              <a:t>.Agar fluida dapat bergerak dari permukaan A</a:t>
            </a:r>
            <a:r>
              <a:rPr lang="en-US" sz="1800" baseline="-25000"/>
              <a:t>1</a:t>
            </a:r>
            <a:r>
              <a:rPr lang="en-US" sz="1800"/>
              <a:t> ke permukaan A</a:t>
            </a:r>
            <a:r>
              <a:rPr lang="en-US" sz="1800" baseline="-25000"/>
              <a:t>2</a:t>
            </a:r>
            <a:r>
              <a:rPr lang="en-US" sz="1800"/>
              <a:t> diperlukan usaha total yang besarnya sama dengan jumlah perubahan energi kinetik dan energi potensial.</a:t>
            </a:r>
            <a:endParaRPr lang="en-GB" sz="1800"/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838200" y="45720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Selama fluida mengalir dapat dirumuskan :</a:t>
            </a:r>
            <a:endParaRPr lang="en-GB"/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838200" y="5257800"/>
            <a:ext cx="4419600" cy="442913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>
            <a:spAutoFit/>
            <a:flatTx/>
          </a:bodyPr>
          <a:lstStyle/>
          <a:p>
            <a:pPr algn="ctr" eaLnBrk="1" hangingPunct="1">
              <a:lnSpc>
                <a:spcPct val="115000"/>
              </a:lnSpc>
              <a:spcBef>
                <a:spcPct val="50000"/>
              </a:spcBef>
            </a:pPr>
            <a:r>
              <a:rPr lang="en-US" sz="2000" b="1"/>
              <a:t>P</a:t>
            </a:r>
            <a:r>
              <a:rPr lang="en-US" sz="2000" b="1" baseline="-25000"/>
              <a:t>1</a:t>
            </a:r>
            <a:r>
              <a:rPr lang="en-US" sz="2000" b="1"/>
              <a:t> + ½ </a:t>
            </a:r>
            <a:r>
              <a:rPr lang="en-US" sz="2000" b="1">
                <a:latin typeface="Symbol" pitchFamily="18" charset="2"/>
              </a:rPr>
              <a:t>r</a:t>
            </a:r>
            <a:r>
              <a:rPr lang="en-US" sz="2000" b="1"/>
              <a:t>v</a:t>
            </a:r>
            <a:r>
              <a:rPr lang="en-US" sz="2000" b="1" baseline="-25000"/>
              <a:t>1</a:t>
            </a:r>
            <a:r>
              <a:rPr lang="en-US" sz="2000" b="1" baseline="30000"/>
              <a:t>2</a:t>
            </a:r>
            <a:r>
              <a:rPr lang="en-US" sz="2000" b="1"/>
              <a:t> + </a:t>
            </a:r>
            <a:r>
              <a:rPr lang="en-US" sz="2000" b="1">
                <a:latin typeface="Symbol" pitchFamily="18" charset="2"/>
              </a:rPr>
              <a:t>r</a:t>
            </a:r>
            <a:r>
              <a:rPr lang="en-US" sz="2000" b="1"/>
              <a:t>gh</a:t>
            </a:r>
            <a:r>
              <a:rPr lang="en-US" sz="2000" b="1" baseline="-25000"/>
              <a:t>1</a:t>
            </a:r>
            <a:r>
              <a:rPr lang="en-US" sz="2000" b="1"/>
              <a:t> = P</a:t>
            </a:r>
            <a:r>
              <a:rPr lang="en-US" sz="2000" b="1" baseline="-25000"/>
              <a:t>2</a:t>
            </a:r>
            <a:r>
              <a:rPr lang="en-US" sz="2000" b="1"/>
              <a:t> + ½ </a:t>
            </a:r>
            <a:r>
              <a:rPr lang="en-US" sz="2000" b="1">
                <a:latin typeface="Symbol" pitchFamily="18" charset="2"/>
              </a:rPr>
              <a:t>r</a:t>
            </a:r>
            <a:r>
              <a:rPr lang="en-US" sz="2000" b="1"/>
              <a:t>v</a:t>
            </a:r>
            <a:r>
              <a:rPr lang="en-US" sz="2000" b="1" baseline="-25000"/>
              <a:t>2</a:t>
            </a:r>
            <a:r>
              <a:rPr lang="en-US" sz="2000" b="1" baseline="30000"/>
              <a:t>2</a:t>
            </a:r>
            <a:r>
              <a:rPr lang="en-US" sz="2000" b="1"/>
              <a:t> + </a:t>
            </a:r>
            <a:r>
              <a:rPr lang="en-US" sz="2000" b="1">
                <a:latin typeface="Symbol" pitchFamily="18" charset="2"/>
              </a:rPr>
              <a:t>r</a:t>
            </a:r>
            <a:r>
              <a:rPr lang="en-US" sz="2000" b="1"/>
              <a:t>gh</a:t>
            </a:r>
            <a:r>
              <a:rPr lang="en-US" sz="2000" b="1" baseline="-25000"/>
              <a:t>2</a:t>
            </a:r>
            <a:r>
              <a:rPr lang="en-US" sz="2000" b="1"/>
              <a:t> </a:t>
            </a:r>
            <a:endParaRPr lang="en-GB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8" presetClass="entr" presetSubtype="3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3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6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3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9" dur="2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7" grpId="0" animBg="1"/>
      <p:bldP spid="13320" grpId="0" animBg="1"/>
      <p:bldP spid="13321" grpId="0" animBg="1"/>
      <p:bldP spid="13323" grpId="0" animBg="1"/>
      <p:bldP spid="13324" grpId="0" animBg="1"/>
      <p:bldP spid="13325" grpId="0" autoUpdateAnimBg="0"/>
      <p:bldP spid="13326" grpId="0" autoUpdateAnimBg="0"/>
      <p:bldP spid="13327" grpId="0" animBg="1"/>
      <p:bldP spid="13328" grpId="0" animBg="1"/>
      <p:bldP spid="13329" grpId="0"/>
      <p:bldP spid="13331" grpId="0" animBg="1"/>
      <p:bldP spid="13332" grpId="0"/>
      <p:bldP spid="133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air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kran</a:t>
            </a:r>
            <a:r>
              <a:rPr lang="en-US" dirty="0" smtClean="0"/>
              <a:t> yang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penampangnya</a:t>
            </a:r>
            <a:r>
              <a:rPr lang="en-US" dirty="0" smtClean="0"/>
              <a:t>             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air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kran</a:t>
            </a:r>
            <a:r>
              <a:rPr lang="en-US" dirty="0" smtClean="0"/>
              <a:t> 3,2 m. </a:t>
            </a:r>
            <a:r>
              <a:rPr lang="en-US" dirty="0" err="1" smtClean="0"/>
              <a:t>Hitunglah</a:t>
            </a:r>
            <a:r>
              <a:rPr lang="en-US" dirty="0" smtClean="0"/>
              <a:t> air yang </a:t>
            </a:r>
            <a:r>
              <a:rPr lang="en-US" dirty="0" err="1" smtClean="0"/>
              <a:t>tertampung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ember </a:t>
            </a:r>
            <a:r>
              <a:rPr lang="en-US" dirty="0" err="1" smtClean="0"/>
              <a:t>selama</a:t>
            </a:r>
            <a:r>
              <a:rPr lang="en-US" dirty="0" smtClean="0"/>
              <a:t> 10 </a:t>
            </a:r>
            <a:r>
              <a:rPr lang="en-US" dirty="0" err="1" smtClean="0"/>
              <a:t>detik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05200" y="2615625"/>
            <a:ext cx="1143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2 cm</a:t>
            </a:r>
            <a:r>
              <a:rPr lang="en-US" sz="3200" baseline="30000" dirty="0" smtClean="0"/>
              <a:t>2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Solusi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273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FLUIDA DINAMIS</vt:lpstr>
      <vt:lpstr>Pengantar</vt:lpstr>
      <vt:lpstr>Slide 3</vt:lpstr>
      <vt:lpstr>Slide 4</vt:lpstr>
      <vt:lpstr>Contoh soal :</vt:lpstr>
      <vt:lpstr>Solusi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FLUIDA DINAMIS</dc:title>
  <dc:creator>Teknik Industri</dc:creator>
  <cp:lastModifiedBy>Teknik Industri</cp:lastModifiedBy>
  <cp:revision>2</cp:revision>
  <dcterms:created xsi:type="dcterms:W3CDTF">2013-02-21T01:20:37Z</dcterms:created>
  <dcterms:modified xsi:type="dcterms:W3CDTF">2013-04-01T03:08:17Z</dcterms:modified>
</cp:coreProperties>
</file>