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9FA9FA-7A5A-4D11-A267-1D971E10EDB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0D606F2C-0A12-44B9-81E3-60ECBD3023BE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1800" b="1" dirty="0" smtClean="0"/>
            <a:t>Pemuaian Gas</a:t>
          </a:r>
          <a:endParaRPr lang="id-ID" sz="1800" b="1" dirty="0"/>
        </a:p>
      </dgm:t>
    </dgm:pt>
    <dgm:pt modelId="{2B4C723B-EF17-4270-8726-4726878FFF04}" type="parTrans" cxnId="{3E22D928-D9D1-44FC-A0E7-5546102445C0}">
      <dgm:prSet/>
      <dgm:spPr/>
      <dgm:t>
        <a:bodyPr/>
        <a:lstStyle/>
        <a:p>
          <a:endParaRPr lang="id-ID"/>
        </a:p>
      </dgm:t>
    </dgm:pt>
    <dgm:pt modelId="{F7A7DCD2-D2FF-4494-B03F-F7DC0898B972}" type="sibTrans" cxnId="{3E22D928-D9D1-44FC-A0E7-5546102445C0}">
      <dgm:prSet/>
      <dgm:spPr/>
      <dgm:t>
        <a:bodyPr/>
        <a:lstStyle/>
        <a:p>
          <a:endParaRPr lang="id-ID"/>
        </a:p>
      </dgm:t>
    </dgm:pt>
    <dgm:pt modelId="{3F522CFF-BE1A-42BA-9FEA-943A5E9B6F7A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1800" b="1" dirty="0" smtClean="0"/>
            <a:t>Hukum Gay-Lussac</a:t>
          </a:r>
          <a:endParaRPr lang="id-ID" sz="1800" b="1" dirty="0"/>
        </a:p>
      </dgm:t>
    </dgm:pt>
    <dgm:pt modelId="{60D135B8-31B7-4DA6-B028-FF7AA32847D8}" type="parTrans" cxnId="{05604D29-6A10-42CC-9226-8910AE939B20}">
      <dgm:prSet/>
      <dgm:spPr/>
      <dgm:t>
        <a:bodyPr/>
        <a:lstStyle/>
        <a:p>
          <a:endParaRPr lang="id-ID"/>
        </a:p>
      </dgm:t>
    </dgm:pt>
    <dgm:pt modelId="{221717B9-89E3-447C-8310-E89E00EE311A}" type="sibTrans" cxnId="{05604D29-6A10-42CC-9226-8910AE939B20}">
      <dgm:prSet/>
      <dgm:spPr/>
      <dgm:t>
        <a:bodyPr/>
        <a:lstStyle/>
        <a:p>
          <a:endParaRPr lang="id-ID"/>
        </a:p>
      </dgm:t>
    </dgm:pt>
    <dgm:pt modelId="{89BC1AA1-37E9-40E7-9C08-1E1AED7725BB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1800" b="1" dirty="0" smtClean="0"/>
            <a:t>Hukum Boyle</a:t>
          </a:r>
          <a:endParaRPr lang="id-ID" sz="1800" b="1" dirty="0"/>
        </a:p>
      </dgm:t>
    </dgm:pt>
    <dgm:pt modelId="{066B98ED-22F7-4F92-94D3-874FB07F9039}" type="parTrans" cxnId="{6535FB63-4644-4C16-9C6C-D5843DB1E130}">
      <dgm:prSet/>
      <dgm:spPr/>
      <dgm:t>
        <a:bodyPr/>
        <a:lstStyle/>
        <a:p>
          <a:endParaRPr lang="id-ID"/>
        </a:p>
      </dgm:t>
    </dgm:pt>
    <dgm:pt modelId="{98AA8301-35D0-4FA8-88AA-916FCC6E0010}" type="sibTrans" cxnId="{6535FB63-4644-4C16-9C6C-D5843DB1E130}">
      <dgm:prSet/>
      <dgm:spPr/>
      <dgm:t>
        <a:bodyPr/>
        <a:lstStyle/>
        <a:p>
          <a:endParaRPr lang="id-ID"/>
        </a:p>
      </dgm:t>
    </dgm:pt>
    <dgm:pt modelId="{0E9F2560-E9D0-4D57-BC85-DE72AB0A601B}" type="pres">
      <dgm:prSet presAssocID="{1C9FA9FA-7A5A-4D11-A267-1D971E10EDB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347576-DA4A-4337-BED3-B66A0616FC06}" type="pres">
      <dgm:prSet presAssocID="{0D606F2C-0A12-44B9-81E3-60ECBD3023BE}" presName="centerShape" presStyleLbl="node0" presStyleIdx="0" presStyleCnt="1" custScaleX="121018" custLinFactNeighborX="-4385" custLinFactNeighborY="-8603"/>
      <dgm:spPr/>
      <dgm:t>
        <a:bodyPr/>
        <a:lstStyle/>
        <a:p>
          <a:endParaRPr lang="en-US"/>
        </a:p>
      </dgm:t>
    </dgm:pt>
    <dgm:pt modelId="{0AA3EC8F-21EB-4C92-91BB-D07D2A005855}" type="pres">
      <dgm:prSet presAssocID="{3F522CFF-BE1A-42BA-9FEA-943A5E9B6F7A}" presName="node" presStyleLbl="node1" presStyleIdx="0" presStyleCnt="2" custScaleX="141930" custRadScaleRad="108585" custRadScaleInc="14171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19133B6-072D-4115-A90B-6DD6255CCAB5}" type="pres">
      <dgm:prSet presAssocID="{3F522CFF-BE1A-42BA-9FEA-943A5E9B6F7A}" presName="dummy" presStyleCnt="0"/>
      <dgm:spPr/>
    </dgm:pt>
    <dgm:pt modelId="{86E22E5C-6B65-4D3F-8A49-FB6351E2E423}" type="pres">
      <dgm:prSet presAssocID="{221717B9-89E3-447C-8310-E89E00EE311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524693FC-6F96-4056-B32B-4A0E233BCBB5}" type="pres">
      <dgm:prSet presAssocID="{89BC1AA1-37E9-40E7-9C08-1E1AED7725BB}" presName="node" presStyleLbl="node1" presStyleIdx="1" presStyleCnt="2" custScaleX="145273" custRadScaleRad="123460" custRadScaleInc="1572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8CE7ED-6332-462F-A9D0-207012DDDAA6}" type="pres">
      <dgm:prSet presAssocID="{89BC1AA1-37E9-40E7-9C08-1E1AED7725BB}" presName="dummy" presStyleCnt="0"/>
      <dgm:spPr/>
    </dgm:pt>
    <dgm:pt modelId="{2ECD4FCA-864C-4E57-A077-48A0053B5FDB}" type="pres">
      <dgm:prSet presAssocID="{98AA8301-35D0-4FA8-88AA-916FCC6E0010}" presName="sibTrans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6E50D56E-A330-49C6-9CB1-2F9C44917074}" type="presOf" srcId="{221717B9-89E3-447C-8310-E89E00EE311A}" destId="{86E22E5C-6B65-4D3F-8A49-FB6351E2E423}" srcOrd="0" destOrd="0" presId="urn:microsoft.com/office/officeart/2005/8/layout/radial6"/>
    <dgm:cxn modelId="{C4091EDB-DC2B-48D6-BE91-2C56E95D8FE2}" type="presOf" srcId="{0D606F2C-0A12-44B9-81E3-60ECBD3023BE}" destId="{36347576-DA4A-4337-BED3-B66A0616FC06}" srcOrd="0" destOrd="0" presId="urn:microsoft.com/office/officeart/2005/8/layout/radial6"/>
    <dgm:cxn modelId="{3E22D928-D9D1-44FC-A0E7-5546102445C0}" srcId="{1C9FA9FA-7A5A-4D11-A267-1D971E10EDBD}" destId="{0D606F2C-0A12-44B9-81E3-60ECBD3023BE}" srcOrd="0" destOrd="0" parTransId="{2B4C723B-EF17-4270-8726-4726878FFF04}" sibTransId="{F7A7DCD2-D2FF-4494-B03F-F7DC0898B972}"/>
    <dgm:cxn modelId="{0BA12DC0-D58A-4B6E-8638-C18111FCAEC4}" type="presOf" srcId="{89BC1AA1-37E9-40E7-9C08-1E1AED7725BB}" destId="{524693FC-6F96-4056-B32B-4A0E233BCBB5}" srcOrd="0" destOrd="0" presId="urn:microsoft.com/office/officeart/2005/8/layout/radial6"/>
    <dgm:cxn modelId="{05604D29-6A10-42CC-9226-8910AE939B20}" srcId="{0D606F2C-0A12-44B9-81E3-60ECBD3023BE}" destId="{3F522CFF-BE1A-42BA-9FEA-943A5E9B6F7A}" srcOrd="0" destOrd="0" parTransId="{60D135B8-31B7-4DA6-B028-FF7AA32847D8}" sibTransId="{221717B9-89E3-447C-8310-E89E00EE311A}"/>
    <dgm:cxn modelId="{6535FB63-4644-4C16-9C6C-D5843DB1E130}" srcId="{0D606F2C-0A12-44B9-81E3-60ECBD3023BE}" destId="{89BC1AA1-37E9-40E7-9C08-1E1AED7725BB}" srcOrd="1" destOrd="0" parTransId="{066B98ED-22F7-4F92-94D3-874FB07F9039}" sibTransId="{98AA8301-35D0-4FA8-88AA-916FCC6E0010}"/>
    <dgm:cxn modelId="{504EE72D-CDE5-41BF-8C28-53E960A14B44}" type="presOf" srcId="{3F522CFF-BE1A-42BA-9FEA-943A5E9B6F7A}" destId="{0AA3EC8F-21EB-4C92-91BB-D07D2A005855}" srcOrd="0" destOrd="0" presId="urn:microsoft.com/office/officeart/2005/8/layout/radial6"/>
    <dgm:cxn modelId="{F39F7135-B91E-4B80-B4DC-F65DABEB4F8A}" type="presOf" srcId="{98AA8301-35D0-4FA8-88AA-916FCC6E0010}" destId="{2ECD4FCA-864C-4E57-A077-48A0053B5FDB}" srcOrd="0" destOrd="0" presId="urn:microsoft.com/office/officeart/2005/8/layout/radial6"/>
    <dgm:cxn modelId="{235C273F-4A9D-426E-88E1-01288FE169B3}" type="presOf" srcId="{1C9FA9FA-7A5A-4D11-A267-1D971E10EDBD}" destId="{0E9F2560-E9D0-4D57-BC85-DE72AB0A601B}" srcOrd="0" destOrd="0" presId="urn:microsoft.com/office/officeart/2005/8/layout/radial6"/>
    <dgm:cxn modelId="{1892A8E9-92A9-45C7-BE77-A93A998B36F5}" type="presParOf" srcId="{0E9F2560-E9D0-4D57-BC85-DE72AB0A601B}" destId="{36347576-DA4A-4337-BED3-B66A0616FC06}" srcOrd="0" destOrd="0" presId="urn:microsoft.com/office/officeart/2005/8/layout/radial6"/>
    <dgm:cxn modelId="{2810C1EC-E8F8-4465-A4CA-D8B783768C7F}" type="presParOf" srcId="{0E9F2560-E9D0-4D57-BC85-DE72AB0A601B}" destId="{0AA3EC8F-21EB-4C92-91BB-D07D2A005855}" srcOrd="1" destOrd="0" presId="urn:microsoft.com/office/officeart/2005/8/layout/radial6"/>
    <dgm:cxn modelId="{D1E4E051-9F25-4740-9AC3-99D2C713E414}" type="presParOf" srcId="{0E9F2560-E9D0-4D57-BC85-DE72AB0A601B}" destId="{519133B6-072D-4115-A90B-6DD6255CCAB5}" srcOrd="2" destOrd="0" presId="urn:microsoft.com/office/officeart/2005/8/layout/radial6"/>
    <dgm:cxn modelId="{F0A964AE-FE74-455B-9D28-3799FE673A2D}" type="presParOf" srcId="{0E9F2560-E9D0-4D57-BC85-DE72AB0A601B}" destId="{86E22E5C-6B65-4D3F-8A49-FB6351E2E423}" srcOrd="3" destOrd="0" presId="urn:microsoft.com/office/officeart/2005/8/layout/radial6"/>
    <dgm:cxn modelId="{59CD99A4-62C5-4DA3-954D-75B0040BEDAB}" type="presParOf" srcId="{0E9F2560-E9D0-4D57-BC85-DE72AB0A601B}" destId="{524693FC-6F96-4056-B32B-4A0E233BCBB5}" srcOrd="4" destOrd="0" presId="urn:microsoft.com/office/officeart/2005/8/layout/radial6"/>
    <dgm:cxn modelId="{B721E74C-642F-4DF8-9107-489315A60B3C}" type="presParOf" srcId="{0E9F2560-E9D0-4D57-BC85-DE72AB0A601B}" destId="{5A8CE7ED-6332-462F-A9D0-207012DDDAA6}" srcOrd="5" destOrd="0" presId="urn:microsoft.com/office/officeart/2005/8/layout/radial6"/>
    <dgm:cxn modelId="{DA24991E-E208-4070-B41B-F7392A3D1597}" type="presParOf" srcId="{0E9F2560-E9D0-4D57-BC85-DE72AB0A601B}" destId="{2ECD4FCA-864C-4E57-A077-48A0053B5FDB}" srcOrd="6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6.wmf"/><Relationship Id="rId1" Type="http://schemas.openxmlformats.org/officeDocument/2006/relationships/image" Target="../media/image11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6.wmf"/><Relationship Id="rId1" Type="http://schemas.openxmlformats.org/officeDocument/2006/relationships/image" Target="../media/image20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FBCD-B150-417C-8F9D-C61C7EBB909C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9B2FE-4CD0-4C52-BD18-8DECE7430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FBCD-B150-417C-8F9D-C61C7EBB909C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9B2FE-4CD0-4C52-BD18-8DECE7430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FBCD-B150-417C-8F9D-C61C7EBB909C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9B2FE-4CD0-4C52-BD18-8DECE7430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FBCD-B150-417C-8F9D-C61C7EBB909C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9B2FE-4CD0-4C52-BD18-8DECE7430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FBCD-B150-417C-8F9D-C61C7EBB909C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9B2FE-4CD0-4C52-BD18-8DECE7430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FBCD-B150-417C-8F9D-C61C7EBB909C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9B2FE-4CD0-4C52-BD18-8DECE7430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FBCD-B150-417C-8F9D-C61C7EBB909C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9B2FE-4CD0-4C52-BD18-8DECE7430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FBCD-B150-417C-8F9D-C61C7EBB909C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9B2FE-4CD0-4C52-BD18-8DECE7430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FBCD-B150-417C-8F9D-C61C7EBB909C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9B2FE-4CD0-4C52-BD18-8DECE7430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FBCD-B150-417C-8F9D-C61C7EBB909C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9B2FE-4CD0-4C52-BD18-8DECE7430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FBCD-B150-417C-8F9D-C61C7EBB909C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9B2FE-4CD0-4C52-BD18-8DECE7430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9FBCD-B150-417C-8F9D-C61C7EBB909C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9B2FE-4CD0-4C52-BD18-8DECE7430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9.png"/><Relationship Id="rId4" Type="http://schemas.openxmlformats.org/officeDocument/2006/relationships/oleObject" Target="../embeddings/oleObject37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diagramData" Target="../diagrams/data1.xml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7" Type="http://schemas.openxmlformats.org/officeDocument/2006/relationships/image" Target="../media/image40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png"/><Relationship Id="rId4" Type="http://schemas.openxmlformats.org/officeDocument/2006/relationships/image" Target="../media/image4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SUHU &amp; PEMUAIAN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Pemuaian Benda</a:t>
            </a:r>
            <a:r>
              <a:rPr lang="en-US" dirty="0" smtClean="0"/>
              <a:t> (1)</a:t>
            </a:r>
            <a:endParaRPr lang="id-ID" dirty="0" smtClean="0"/>
          </a:p>
        </p:txBody>
      </p:sp>
      <p:sp>
        <p:nvSpPr>
          <p:cNvPr id="5132" name="Content Placeholder 2"/>
          <p:cNvSpPr>
            <a:spLocks noGrp="1"/>
          </p:cNvSpPr>
          <p:nvPr>
            <p:ph idx="1"/>
          </p:nvPr>
        </p:nvSpPr>
        <p:spPr>
          <a:xfrm>
            <a:off x="457200" y="1304925"/>
            <a:ext cx="8229600" cy="52387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id-ID" smtClean="0"/>
              <a:t>1) Pemuaian Panjang</a:t>
            </a:r>
          </a:p>
        </p:txBody>
      </p:sp>
      <p:sp>
        <p:nvSpPr>
          <p:cNvPr id="513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Hal.: </a:t>
            </a:r>
            <a:fld id="{BE2F49A2-5DCF-48C5-BBC3-C8B22BAE1AE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1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Isi dengan Judul Halaman Terkait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715000" y="2038350"/>
            <a:ext cx="3124200" cy="70802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>
              <a:defRPr/>
            </a:pPr>
            <a:r>
              <a:rPr lang="id-ID" dirty="0">
                <a:solidFill>
                  <a:schemeClr val="tx1"/>
                </a:solidFill>
              </a:rPr>
              <a:t>= </a:t>
            </a:r>
            <a:r>
              <a:rPr lang="id-ID" b="0" dirty="0">
                <a:solidFill>
                  <a:schemeClr val="tx1"/>
                </a:solidFill>
              </a:rPr>
              <a:t>Pertambahan </a:t>
            </a:r>
          </a:p>
          <a:p>
            <a:pPr algn="l">
              <a:defRPr/>
            </a:pPr>
            <a:r>
              <a:rPr lang="id-ID" b="0" dirty="0">
                <a:solidFill>
                  <a:schemeClr val="tx1"/>
                </a:solidFill>
              </a:rPr>
              <a:t>    panjang (m)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 rot="5400000">
            <a:off x="1600200" y="1143000"/>
            <a:ext cx="2057400" cy="4495800"/>
            <a:chOff x="5029200" y="914400"/>
            <a:chExt cx="2057400" cy="4495800"/>
          </a:xfrm>
        </p:grpSpPr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5029200" y="914400"/>
              <a:ext cx="1447800" cy="4495800"/>
              <a:chOff x="4800600" y="1524001"/>
              <a:chExt cx="1447800" cy="4495800"/>
            </a:xfrm>
          </p:grpSpPr>
          <p:grpSp>
            <p:nvGrpSpPr>
              <p:cNvPr id="4" name="Group 2"/>
              <p:cNvGrpSpPr>
                <a:grpSpLocks/>
              </p:cNvGrpSpPr>
              <p:nvPr/>
            </p:nvGrpSpPr>
            <p:grpSpPr bwMode="auto">
              <a:xfrm rot="-5400000">
                <a:off x="3205162" y="3357563"/>
                <a:ext cx="4495800" cy="828675"/>
                <a:chOff x="3795" y="2265"/>
                <a:chExt cx="7080" cy="1305"/>
              </a:xfrm>
            </p:grpSpPr>
            <p:sp>
              <p:nvSpPr>
                <p:cNvPr id="5151" name="Oval 3"/>
                <p:cNvSpPr>
                  <a:spLocks noChangeArrowheads="1"/>
                </p:cNvSpPr>
                <p:nvPr/>
              </p:nvSpPr>
              <p:spPr bwMode="auto">
                <a:xfrm>
                  <a:off x="10500" y="2280"/>
                  <a:ext cx="375" cy="129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5152" name="Oval 4"/>
                <p:cNvSpPr>
                  <a:spLocks noChangeArrowheads="1"/>
                </p:cNvSpPr>
                <p:nvPr/>
              </p:nvSpPr>
              <p:spPr bwMode="auto">
                <a:xfrm>
                  <a:off x="8955" y="2280"/>
                  <a:ext cx="375" cy="1290"/>
                </a:xfrm>
                <a:prstGeom prst="ellipse">
                  <a:avLst/>
                </a:prstGeom>
                <a:solidFill>
                  <a:srgbClr val="EEECE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cxnSp>
              <p:nvCxnSpPr>
                <p:cNvPr id="5153" name="AutoShape 5"/>
                <p:cNvCxnSpPr>
                  <a:cxnSpLocks noChangeShapeType="1"/>
                </p:cNvCxnSpPr>
                <p:nvPr/>
              </p:nvCxnSpPr>
              <p:spPr bwMode="auto">
                <a:xfrm flipH="1">
                  <a:off x="9165" y="2280"/>
                  <a:ext cx="1530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</p:cxnSp>
            <p:cxnSp>
              <p:nvCxnSpPr>
                <p:cNvPr id="5154" name="AutoShape 6"/>
                <p:cNvCxnSpPr>
                  <a:cxnSpLocks noChangeShapeType="1"/>
                </p:cNvCxnSpPr>
                <p:nvPr/>
              </p:nvCxnSpPr>
              <p:spPr bwMode="auto">
                <a:xfrm flipH="1">
                  <a:off x="9150" y="3555"/>
                  <a:ext cx="1530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</p:cxnSp>
            <p:sp>
              <p:nvSpPr>
                <p:cNvPr id="5155" name="Oval 7"/>
                <p:cNvSpPr>
                  <a:spLocks noChangeArrowheads="1"/>
                </p:cNvSpPr>
                <p:nvPr/>
              </p:nvSpPr>
              <p:spPr bwMode="auto">
                <a:xfrm>
                  <a:off x="3795" y="2280"/>
                  <a:ext cx="375" cy="129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5156" name="Rectangle 8"/>
                <p:cNvSpPr>
                  <a:spLocks noChangeArrowheads="1"/>
                </p:cNvSpPr>
                <p:nvPr/>
              </p:nvSpPr>
              <p:spPr bwMode="auto">
                <a:xfrm>
                  <a:off x="4005" y="2280"/>
                  <a:ext cx="405" cy="127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cxnSp>
              <p:nvCxnSpPr>
                <p:cNvPr id="5157" name="AutoShape 9"/>
                <p:cNvCxnSpPr>
                  <a:cxnSpLocks noChangeShapeType="1"/>
                </p:cNvCxnSpPr>
                <p:nvPr/>
              </p:nvCxnSpPr>
              <p:spPr bwMode="auto">
                <a:xfrm flipH="1">
                  <a:off x="3960" y="2265"/>
                  <a:ext cx="5175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5158" name="AutoShape 10"/>
                <p:cNvCxnSpPr>
                  <a:cxnSpLocks noChangeShapeType="1"/>
                </p:cNvCxnSpPr>
                <p:nvPr/>
              </p:nvCxnSpPr>
              <p:spPr bwMode="auto">
                <a:xfrm flipH="1">
                  <a:off x="3990" y="3570"/>
                  <a:ext cx="5175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17" name="Right Brace 16"/>
              <p:cNvSpPr/>
              <p:nvPr/>
            </p:nvSpPr>
            <p:spPr bwMode="auto">
              <a:xfrm>
                <a:off x="5943600" y="2590801"/>
                <a:ext cx="304800" cy="3352800"/>
              </a:xfrm>
              <a:prstGeom prst="rightBrac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wrap="none">
                <a:spAutoFit/>
              </a:bodyPr>
              <a:lstStyle/>
              <a:p>
                <a:pPr>
                  <a:defRPr/>
                </a:pPr>
                <a:endParaRPr lang="id-ID">
                  <a:solidFill>
                    <a:schemeClr val="bg1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8" name="Left Brace 17"/>
              <p:cNvSpPr/>
              <p:nvPr/>
            </p:nvSpPr>
            <p:spPr bwMode="auto">
              <a:xfrm>
                <a:off x="4797425" y="1676401"/>
                <a:ext cx="152400" cy="990600"/>
              </a:xfrm>
              <a:prstGeom prst="leftBrac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wrap="none">
                <a:spAutoFit/>
              </a:bodyPr>
              <a:lstStyle/>
              <a:p>
                <a:pPr>
                  <a:defRPr/>
                </a:pPr>
                <a:endParaRPr lang="id-ID">
                  <a:solidFill>
                    <a:schemeClr val="bg1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20" name="Right Brace 19"/>
            <p:cNvSpPr/>
            <p:nvPr/>
          </p:nvSpPr>
          <p:spPr bwMode="auto">
            <a:xfrm>
              <a:off x="6324600" y="1066800"/>
              <a:ext cx="762000" cy="4267200"/>
            </a:xfrm>
            <a:prstGeom prst="rightBrac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aphicFrame>
        <p:nvGraphicFramePr>
          <p:cNvPr id="5122" name="Object 21"/>
          <p:cNvGraphicFramePr>
            <a:graphicFrameLocks noChangeAspect="1"/>
          </p:cNvGraphicFramePr>
          <p:nvPr/>
        </p:nvGraphicFramePr>
        <p:xfrm>
          <a:off x="3810000" y="1752600"/>
          <a:ext cx="708025" cy="619125"/>
        </p:xfrm>
        <a:graphic>
          <a:graphicData uri="http://schemas.openxmlformats.org/presentationml/2006/ole">
            <p:oleObj spid="_x0000_s1026" name="Equation" r:id="rId3" imgW="203040" imgH="177480" progId="Equation.3">
              <p:embed/>
            </p:oleObj>
          </a:graphicData>
        </a:graphic>
      </p:graphicFrame>
      <p:graphicFrame>
        <p:nvGraphicFramePr>
          <p:cNvPr id="5123" name="Object 22"/>
          <p:cNvGraphicFramePr>
            <a:graphicFrameLocks noChangeAspect="1"/>
          </p:cNvGraphicFramePr>
          <p:nvPr/>
        </p:nvGraphicFramePr>
        <p:xfrm>
          <a:off x="1285875" y="3317875"/>
          <a:ext cx="619125" cy="796925"/>
        </p:xfrm>
        <a:graphic>
          <a:graphicData uri="http://schemas.openxmlformats.org/presentationml/2006/ole">
            <p:oleObj spid="_x0000_s1027" name="Equation" r:id="rId4" imgW="177480" imgH="228600" progId="Equation.3">
              <p:embed/>
            </p:oleObj>
          </a:graphicData>
        </a:graphic>
      </p:graphicFrame>
      <p:graphicFrame>
        <p:nvGraphicFramePr>
          <p:cNvPr id="5124" name="Object 23"/>
          <p:cNvGraphicFramePr>
            <a:graphicFrameLocks noChangeAspect="1"/>
          </p:cNvGraphicFramePr>
          <p:nvPr/>
        </p:nvGraphicFramePr>
        <p:xfrm>
          <a:off x="2917825" y="4125913"/>
          <a:ext cx="663575" cy="750887"/>
        </p:xfrm>
        <a:graphic>
          <a:graphicData uri="http://schemas.openxmlformats.org/presentationml/2006/ole">
            <p:oleObj spid="_x0000_s1028" name="Equation" r:id="rId5" imgW="190440" imgH="215640" progId="Equation.3">
              <p:embed/>
            </p:oleObj>
          </a:graphicData>
        </a:graphic>
      </p:graphicFrame>
      <p:graphicFrame>
        <p:nvGraphicFramePr>
          <p:cNvPr id="5125" name="Object 24"/>
          <p:cNvGraphicFramePr>
            <a:graphicFrameLocks noChangeAspect="1"/>
          </p:cNvGraphicFramePr>
          <p:nvPr/>
        </p:nvGraphicFramePr>
        <p:xfrm>
          <a:off x="5159375" y="1905000"/>
          <a:ext cx="708025" cy="619125"/>
        </p:xfrm>
        <a:graphic>
          <a:graphicData uri="http://schemas.openxmlformats.org/presentationml/2006/ole">
            <p:oleObj spid="_x0000_s1029" name="Equation" r:id="rId6" imgW="203040" imgH="177480" progId="Equation.3">
              <p:embed/>
            </p:oleObj>
          </a:graphicData>
        </a:graphic>
      </p:graphicFrame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5248275" y="2670175"/>
            <a:ext cx="4200525" cy="911225"/>
            <a:chOff x="4943475" y="3962400"/>
            <a:chExt cx="4200525" cy="911423"/>
          </a:xfrm>
        </p:grpSpPr>
        <p:graphicFrame>
          <p:nvGraphicFramePr>
            <p:cNvPr id="5126" name="Object 25"/>
            <p:cNvGraphicFramePr>
              <a:graphicFrameLocks noChangeAspect="1"/>
            </p:cNvGraphicFramePr>
            <p:nvPr/>
          </p:nvGraphicFramePr>
          <p:xfrm>
            <a:off x="4943475" y="3962400"/>
            <a:ext cx="619125" cy="796925"/>
          </p:xfrm>
          <a:graphic>
            <a:graphicData uri="http://schemas.openxmlformats.org/presentationml/2006/ole">
              <p:oleObj spid="_x0000_s1034" name="Equation" r:id="rId7" imgW="177480" imgH="228600" progId="Equation.3">
                <p:embed/>
              </p:oleObj>
            </a:graphicData>
          </a:graphic>
        </p:graphicFrame>
        <p:sp>
          <p:nvSpPr>
            <p:cNvPr id="28" name="Rectangle 27"/>
            <p:cNvSpPr/>
            <p:nvPr/>
          </p:nvSpPr>
          <p:spPr>
            <a:xfrm>
              <a:off x="5410200" y="4165644"/>
              <a:ext cx="3733800" cy="7081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l">
                <a:defRPr/>
              </a:pPr>
              <a:r>
                <a:rPr lang="id-ID" dirty="0">
                  <a:solidFill>
                    <a:schemeClr val="tx1"/>
                  </a:solidFill>
                </a:rPr>
                <a:t>= </a:t>
              </a:r>
              <a:r>
                <a:rPr lang="id-ID" b="0" dirty="0">
                  <a:solidFill>
                    <a:schemeClr val="tx1"/>
                  </a:solidFill>
                </a:rPr>
                <a:t>Panjang mula-mula(m)</a:t>
              </a:r>
            </a:p>
            <a:p>
              <a:pPr algn="l">
                <a:defRPr/>
              </a:pPr>
              <a:r>
                <a:rPr lang="id-ID" dirty="0">
                  <a:solidFill>
                    <a:schemeClr val="tx1"/>
                  </a:solidFill>
                </a:rPr>
                <a:t> </a:t>
              </a:r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5257800" y="3211513"/>
            <a:ext cx="3581400" cy="750887"/>
            <a:chOff x="914400" y="4964113"/>
            <a:chExt cx="3581400" cy="750887"/>
          </a:xfrm>
        </p:grpSpPr>
        <p:graphicFrame>
          <p:nvGraphicFramePr>
            <p:cNvPr id="5127" name="Object 27"/>
            <p:cNvGraphicFramePr>
              <a:graphicFrameLocks noChangeAspect="1"/>
            </p:cNvGraphicFramePr>
            <p:nvPr/>
          </p:nvGraphicFramePr>
          <p:xfrm>
            <a:off x="914400" y="4964113"/>
            <a:ext cx="663575" cy="750887"/>
          </p:xfrm>
          <a:graphic>
            <a:graphicData uri="http://schemas.openxmlformats.org/presentationml/2006/ole">
              <p:oleObj spid="_x0000_s1033" name="Equation" r:id="rId8" imgW="190440" imgH="215640" progId="Equation.3">
                <p:embed/>
              </p:oleObj>
            </a:graphicData>
          </a:graphic>
        </p:graphicFrame>
        <p:sp>
          <p:nvSpPr>
            <p:cNvPr id="31" name="Rectangle 30"/>
            <p:cNvSpPr/>
            <p:nvPr/>
          </p:nvSpPr>
          <p:spPr>
            <a:xfrm>
              <a:off x="1371600" y="5162550"/>
              <a:ext cx="3124200" cy="4000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l">
                <a:defRPr/>
              </a:pPr>
              <a:r>
                <a:rPr lang="id-ID" dirty="0">
                  <a:solidFill>
                    <a:schemeClr val="tx1"/>
                  </a:solidFill>
                </a:rPr>
                <a:t>= </a:t>
              </a:r>
              <a:r>
                <a:rPr lang="id-ID" b="0" dirty="0">
                  <a:solidFill>
                    <a:schemeClr val="tx1"/>
                  </a:solidFill>
                </a:rPr>
                <a:t>Panjang akhir (m)</a:t>
              </a:r>
              <a:r>
                <a:rPr lang="id-ID" dirty="0">
                  <a:solidFill>
                    <a:schemeClr val="tx1"/>
                  </a:solidFill>
                </a:rPr>
                <a:t> </a:t>
              </a:r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457200" y="4876800"/>
            <a:ext cx="3886200" cy="1219200"/>
            <a:chOff x="2514600" y="4876800"/>
            <a:chExt cx="3886200" cy="1219200"/>
          </a:xfrm>
        </p:grpSpPr>
        <p:sp>
          <p:nvSpPr>
            <p:cNvPr id="35" name="Rounded Rectangle 34"/>
            <p:cNvSpPr/>
            <p:nvPr/>
          </p:nvSpPr>
          <p:spPr bwMode="auto">
            <a:xfrm>
              <a:off x="2514600" y="4876800"/>
              <a:ext cx="3886200" cy="1219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graphicFrame>
          <p:nvGraphicFramePr>
            <p:cNvPr id="5128" name="Object 29"/>
            <p:cNvGraphicFramePr>
              <a:graphicFrameLocks noChangeAspect="1"/>
            </p:cNvGraphicFramePr>
            <p:nvPr/>
          </p:nvGraphicFramePr>
          <p:xfrm>
            <a:off x="2743200" y="5070475"/>
            <a:ext cx="3406775" cy="796925"/>
          </p:xfrm>
          <a:graphic>
            <a:graphicData uri="http://schemas.openxmlformats.org/presentationml/2006/ole">
              <p:oleObj spid="_x0000_s1032" name="Equation" r:id="rId9" imgW="977760" imgH="228600" progId="Equation.3">
                <p:embed/>
              </p:oleObj>
            </a:graphicData>
          </a:graphic>
        </p:graphicFrame>
      </p:grpSp>
      <p:graphicFrame>
        <p:nvGraphicFramePr>
          <p:cNvPr id="5129" name="Object 30"/>
          <p:cNvGraphicFramePr>
            <a:graphicFrameLocks noChangeAspect="1"/>
          </p:cNvGraphicFramePr>
          <p:nvPr/>
        </p:nvGraphicFramePr>
        <p:xfrm>
          <a:off x="5105400" y="4051300"/>
          <a:ext cx="841375" cy="574675"/>
        </p:xfrm>
        <a:graphic>
          <a:graphicData uri="http://schemas.openxmlformats.org/presentationml/2006/ole">
            <p:oleObj spid="_x0000_s1030" name="Equation" r:id="rId10" imgW="241200" imgH="164880" progId="Equation.3">
              <p:embed/>
            </p:oleObj>
          </a:graphicData>
        </a:graphic>
      </p:graphicFrame>
      <p:sp>
        <p:nvSpPr>
          <p:cNvPr id="5140" name="Rectangle 38"/>
          <p:cNvSpPr>
            <a:spLocks noChangeArrowheads="1"/>
          </p:cNvSpPr>
          <p:nvPr/>
        </p:nvSpPr>
        <p:spPr bwMode="auto">
          <a:xfrm>
            <a:off x="5715000" y="4191000"/>
            <a:ext cx="3552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>
                <a:solidFill>
                  <a:schemeClr val="tx1"/>
                </a:solidFill>
              </a:rPr>
              <a:t>= </a:t>
            </a:r>
            <a:r>
              <a:rPr lang="id-ID" b="0">
                <a:solidFill>
                  <a:schemeClr val="tx1"/>
                </a:solidFill>
              </a:rPr>
              <a:t>Kenaikan suhu (</a:t>
            </a:r>
            <a:r>
              <a:rPr lang="id-ID" b="0" baseline="30000">
                <a:solidFill>
                  <a:schemeClr val="tx1"/>
                </a:solidFill>
              </a:rPr>
              <a:t>o </a:t>
            </a:r>
            <a:r>
              <a:rPr lang="id-ID" b="0">
                <a:solidFill>
                  <a:schemeClr val="tx1"/>
                </a:solidFill>
              </a:rPr>
              <a:t>C atau K)</a:t>
            </a:r>
            <a:r>
              <a:rPr lang="id-ID">
                <a:solidFill>
                  <a:schemeClr val="tx1"/>
                </a:solidFill>
              </a:rPr>
              <a:t> </a:t>
            </a:r>
            <a:endParaRPr lang="id-ID"/>
          </a:p>
        </p:txBody>
      </p:sp>
      <p:grpSp>
        <p:nvGrpSpPr>
          <p:cNvPr id="8" name="Group 39"/>
          <p:cNvGrpSpPr>
            <a:grpSpLocks/>
          </p:cNvGrpSpPr>
          <p:nvPr/>
        </p:nvGrpSpPr>
        <p:grpSpPr bwMode="auto">
          <a:xfrm>
            <a:off x="4791075" y="5008563"/>
            <a:ext cx="4124325" cy="1082675"/>
            <a:chOff x="981075" y="5095876"/>
            <a:chExt cx="3514725" cy="1082277"/>
          </a:xfrm>
        </p:grpSpPr>
        <p:graphicFrame>
          <p:nvGraphicFramePr>
            <p:cNvPr id="5130" name="Object 31"/>
            <p:cNvGraphicFramePr>
              <a:graphicFrameLocks noChangeAspect="1"/>
            </p:cNvGraphicFramePr>
            <p:nvPr/>
          </p:nvGraphicFramePr>
          <p:xfrm>
            <a:off x="981075" y="5095876"/>
            <a:ext cx="530225" cy="485775"/>
          </p:xfrm>
          <a:graphic>
            <a:graphicData uri="http://schemas.openxmlformats.org/presentationml/2006/ole">
              <p:oleObj spid="_x0000_s1031" name="Equation" r:id="rId11" imgW="152280" imgH="139680" progId="Equation.3">
                <p:embed/>
              </p:oleObj>
            </a:graphicData>
          </a:graphic>
        </p:graphicFrame>
        <p:sp>
          <p:nvSpPr>
            <p:cNvPr id="42" name="Rectangle 41"/>
            <p:cNvSpPr/>
            <p:nvPr/>
          </p:nvSpPr>
          <p:spPr>
            <a:xfrm>
              <a:off x="1372051" y="5162526"/>
              <a:ext cx="3123749" cy="1015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l">
                <a:defRPr/>
              </a:pPr>
              <a:r>
                <a:rPr lang="id-ID" dirty="0">
                  <a:solidFill>
                    <a:schemeClr val="tx1"/>
                  </a:solidFill>
                </a:rPr>
                <a:t>= </a:t>
              </a:r>
              <a:r>
                <a:rPr lang="id-ID" b="0" dirty="0">
                  <a:solidFill>
                    <a:schemeClr val="tx1"/>
                  </a:solidFill>
                </a:rPr>
                <a:t>Koefisien muai </a:t>
              </a:r>
            </a:p>
            <a:p>
              <a:pPr algn="l">
                <a:defRPr/>
              </a:pPr>
              <a:r>
                <a:rPr lang="id-ID" b="0" dirty="0">
                  <a:solidFill>
                    <a:schemeClr val="tx1"/>
                  </a:solidFill>
                </a:rPr>
                <a:t>    panjang (</a:t>
              </a:r>
              <a:r>
                <a:rPr lang="id-ID" b="0" baseline="30000" dirty="0">
                  <a:solidFill>
                    <a:schemeClr val="tx1"/>
                  </a:solidFill>
                </a:rPr>
                <a:t>o </a:t>
              </a:r>
              <a:r>
                <a:rPr lang="id-ID" b="0" dirty="0">
                  <a:solidFill>
                    <a:schemeClr val="tx1"/>
                  </a:solidFill>
                </a:rPr>
                <a:t>C</a:t>
              </a:r>
              <a:r>
                <a:rPr lang="id-ID" b="0" baseline="30000" dirty="0">
                  <a:solidFill>
                    <a:schemeClr val="tx1"/>
                  </a:solidFill>
                </a:rPr>
                <a:t> -1</a:t>
              </a:r>
              <a:r>
                <a:rPr lang="id-ID" b="0" dirty="0">
                  <a:solidFill>
                    <a:schemeClr val="tx1"/>
                  </a:solidFill>
                </a:rPr>
                <a:t>atau K</a:t>
              </a:r>
              <a:r>
                <a:rPr lang="id-ID" b="0" baseline="30000" dirty="0">
                  <a:solidFill>
                    <a:schemeClr val="tx1"/>
                  </a:solidFill>
                </a:rPr>
                <a:t> -1</a:t>
              </a:r>
              <a:r>
                <a:rPr lang="id-ID" b="0" dirty="0">
                  <a:solidFill>
                    <a:schemeClr val="tx1"/>
                  </a:solidFill>
                </a:rPr>
                <a:t> )</a:t>
              </a:r>
              <a:r>
                <a:rPr lang="id-ID" dirty="0">
                  <a:solidFill>
                    <a:schemeClr val="tx1"/>
                  </a:solidFill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Pemuaian Benda</a:t>
            </a:r>
            <a:r>
              <a:rPr lang="en-US" dirty="0" smtClean="0"/>
              <a:t> (2)</a:t>
            </a:r>
            <a:endParaRPr lang="id-ID" dirty="0" smtClean="0"/>
          </a:p>
        </p:txBody>
      </p:sp>
      <p:sp>
        <p:nvSpPr>
          <p:cNvPr id="6153" name="Content Placeholder 2"/>
          <p:cNvSpPr>
            <a:spLocks noGrp="1"/>
          </p:cNvSpPr>
          <p:nvPr>
            <p:ph idx="1"/>
          </p:nvPr>
        </p:nvSpPr>
        <p:spPr>
          <a:xfrm>
            <a:off x="457200" y="1304925"/>
            <a:ext cx="8229600" cy="52387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id-ID" smtClean="0"/>
              <a:t>1) Pemuaian Panjang</a:t>
            </a:r>
          </a:p>
        </p:txBody>
      </p:sp>
      <p:sp>
        <p:nvSpPr>
          <p:cNvPr id="61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Hal.: </a:t>
            </a:r>
            <a:fld id="{917AD679-ACA8-491B-BB0E-9AB9AF89974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1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Isi dengan Judul Halaman Terkait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381000" y="1828800"/>
            <a:ext cx="3048000" cy="1600200"/>
            <a:chOff x="381000" y="1752600"/>
            <a:chExt cx="4495800" cy="3124200"/>
          </a:xfrm>
        </p:grpSpPr>
        <p:grpSp>
          <p:nvGrpSpPr>
            <p:cNvPr id="3" name="Group 20"/>
            <p:cNvGrpSpPr>
              <a:grpSpLocks/>
            </p:cNvGrpSpPr>
            <p:nvPr/>
          </p:nvGrpSpPr>
          <p:grpSpPr bwMode="auto">
            <a:xfrm rot="5400000">
              <a:off x="1600200" y="1143000"/>
              <a:ext cx="2057400" cy="4495800"/>
              <a:chOff x="5029200" y="914400"/>
              <a:chExt cx="2057400" cy="4495800"/>
            </a:xfrm>
          </p:grpSpPr>
          <p:grpSp>
            <p:nvGrpSpPr>
              <p:cNvPr id="4" name="Group 18"/>
              <p:cNvGrpSpPr>
                <a:grpSpLocks/>
              </p:cNvGrpSpPr>
              <p:nvPr/>
            </p:nvGrpSpPr>
            <p:grpSpPr bwMode="auto">
              <a:xfrm>
                <a:off x="5029200" y="914400"/>
                <a:ext cx="1447800" cy="4495800"/>
                <a:chOff x="4800600" y="1524001"/>
                <a:chExt cx="1447800" cy="4495800"/>
              </a:xfrm>
            </p:grpSpPr>
            <p:grpSp>
              <p:nvGrpSpPr>
                <p:cNvPr id="5" name="Group 2"/>
                <p:cNvGrpSpPr>
                  <a:grpSpLocks/>
                </p:cNvGrpSpPr>
                <p:nvPr/>
              </p:nvGrpSpPr>
              <p:grpSpPr bwMode="auto">
                <a:xfrm rot="-5400000">
                  <a:off x="3205162" y="3357563"/>
                  <a:ext cx="4495800" cy="828675"/>
                  <a:chOff x="3795" y="2265"/>
                  <a:chExt cx="7080" cy="1305"/>
                </a:xfrm>
              </p:grpSpPr>
              <p:sp>
                <p:nvSpPr>
                  <p:cNvPr id="6171" name="Oval 3"/>
                  <p:cNvSpPr>
                    <a:spLocks noChangeArrowheads="1"/>
                  </p:cNvSpPr>
                  <p:nvPr/>
                </p:nvSpPr>
                <p:spPr bwMode="auto">
                  <a:xfrm>
                    <a:off x="10500" y="2280"/>
                    <a:ext cx="375" cy="129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6172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8955" y="2280"/>
                    <a:ext cx="375" cy="1290"/>
                  </a:xfrm>
                  <a:prstGeom prst="ellipse">
                    <a:avLst/>
                  </a:prstGeom>
                  <a:solidFill>
                    <a:srgbClr val="EEECE1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cxnSp>
                <p:nvCxnSpPr>
                  <p:cNvPr id="6173" name="AutoShape 5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9165" y="2280"/>
                    <a:ext cx="1530" cy="1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6174" name="AutoShape 6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9150" y="3555"/>
                    <a:ext cx="1530" cy="1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</p:cxnSp>
              <p:sp>
                <p:nvSpPr>
                  <p:cNvPr id="6175" name="Oval 7"/>
                  <p:cNvSpPr>
                    <a:spLocks noChangeArrowheads="1"/>
                  </p:cNvSpPr>
                  <p:nvPr/>
                </p:nvSpPr>
                <p:spPr bwMode="auto">
                  <a:xfrm>
                    <a:off x="3795" y="2280"/>
                    <a:ext cx="375" cy="129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6176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4005" y="2280"/>
                    <a:ext cx="405" cy="127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cxnSp>
                <p:nvCxnSpPr>
                  <p:cNvPr id="6177" name="AutoShape 9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3960" y="2265"/>
                    <a:ext cx="5175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178" name="AutoShape 10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3990" y="3570"/>
                    <a:ext cx="5175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sp>
              <p:nvSpPr>
                <p:cNvPr id="17" name="Right Brace 16"/>
                <p:cNvSpPr/>
                <p:nvPr/>
              </p:nvSpPr>
              <p:spPr bwMode="auto">
                <a:xfrm>
                  <a:off x="5945264" y="2594094"/>
                  <a:ext cx="303742" cy="3350777"/>
                </a:xfrm>
                <a:prstGeom prst="rightBrac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3">
                  <a:schemeClr val="accent4"/>
                </a:lnRef>
                <a:fillRef idx="0">
                  <a:schemeClr val="accent4"/>
                </a:fillRef>
                <a:effectRef idx="2">
                  <a:schemeClr val="accent4"/>
                </a:effectRef>
                <a:fontRef idx="minor">
                  <a:schemeClr val="tx1"/>
                </a:fontRef>
              </p:style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endParaRPr lang="id-ID">
                    <a:solidFill>
                      <a:schemeClr val="bg1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8" name="Left Brace 17"/>
                <p:cNvSpPr/>
                <p:nvPr/>
              </p:nvSpPr>
              <p:spPr bwMode="auto">
                <a:xfrm>
                  <a:off x="4798485" y="1678545"/>
                  <a:ext cx="154970" cy="990480"/>
                </a:xfrm>
                <a:prstGeom prst="leftBrac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3">
                  <a:schemeClr val="accent4"/>
                </a:lnRef>
                <a:fillRef idx="0">
                  <a:schemeClr val="accent4"/>
                </a:fillRef>
                <a:effectRef idx="2">
                  <a:schemeClr val="accent4"/>
                </a:effectRef>
                <a:fontRef idx="minor">
                  <a:schemeClr val="tx1"/>
                </a:fontRef>
              </p:style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endParaRPr lang="id-ID">
                    <a:solidFill>
                      <a:schemeClr val="bg1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20" name="Right Brace 19"/>
              <p:cNvSpPr/>
              <p:nvPr/>
            </p:nvSpPr>
            <p:spPr bwMode="auto">
              <a:xfrm>
                <a:off x="6325735" y="1066601"/>
                <a:ext cx="762454" cy="4266327"/>
              </a:xfrm>
              <a:prstGeom prst="rightBrac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wrap="none">
                <a:spAutoFit/>
              </a:bodyPr>
              <a:lstStyle/>
              <a:p>
                <a:pPr>
                  <a:defRPr/>
                </a:pPr>
                <a:endParaRPr lang="id-ID">
                  <a:solidFill>
                    <a:schemeClr val="bg1"/>
                  </a:solidFill>
                  <a:latin typeface="Arial" charset="0"/>
                  <a:cs typeface="Arial" charset="0"/>
                </a:endParaRPr>
              </a:p>
            </p:txBody>
          </p:sp>
        </p:grpSp>
        <p:graphicFrame>
          <p:nvGraphicFramePr>
            <p:cNvPr id="6146" name="Object 2"/>
            <p:cNvGraphicFramePr>
              <a:graphicFrameLocks noChangeAspect="1"/>
            </p:cNvGraphicFramePr>
            <p:nvPr/>
          </p:nvGraphicFramePr>
          <p:xfrm>
            <a:off x="3810000" y="1752600"/>
            <a:ext cx="707572" cy="619125"/>
          </p:xfrm>
          <a:graphic>
            <a:graphicData uri="http://schemas.openxmlformats.org/presentationml/2006/ole">
              <p:oleObj spid="_x0000_s2053" name="Equation" r:id="rId3" imgW="203040" imgH="177480" progId="Equation.3">
                <p:embed/>
              </p:oleObj>
            </a:graphicData>
          </a:graphic>
        </p:graphicFrame>
        <p:graphicFrame>
          <p:nvGraphicFramePr>
            <p:cNvPr id="6147" name="Object 3"/>
            <p:cNvGraphicFramePr>
              <a:graphicFrameLocks noChangeAspect="1"/>
            </p:cNvGraphicFramePr>
            <p:nvPr/>
          </p:nvGraphicFramePr>
          <p:xfrm>
            <a:off x="1285875" y="3317875"/>
            <a:ext cx="619125" cy="796925"/>
          </p:xfrm>
          <a:graphic>
            <a:graphicData uri="http://schemas.openxmlformats.org/presentationml/2006/ole">
              <p:oleObj spid="_x0000_s2054" name="Equation" r:id="rId4" imgW="177480" imgH="228600" progId="Equation.3">
                <p:embed/>
              </p:oleObj>
            </a:graphicData>
          </a:graphic>
        </p:graphicFrame>
        <p:graphicFrame>
          <p:nvGraphicFramePr>
            <p:cNvPr id="6148" name="Object 4"/>
            <p:cNvGraphicFramePr>
              <a:graphicFrameLocks noChangeAspect="1"/>
            </p:cNvGraphicFramePr>
            <p:nvPr/>
          </p:nvGraphicFramePr>
          <p:xfrm>
            <a:off x="2917825" y="4125913"/>
            <a:ext cx="663575" cy="750887"/>
          </p:xfrm>
          <a:graphic>
            <a:graphicData uri="http://schemas.openxmlformats.org/presentationml/2006/ole">
              <p:oleObj spid="_x0000_s2055" name="Equation" r:id="rId5" imgW="190440" imgH="215640" progId="Equation.3">
                <p:embed/>
              </p:oleObj>
            </a:graphicData>
          </a:graphic>
        </p:graphicFrame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381000" y="3505200"/>
            <a:ext cx="3581400" cy="914400"/>
            <a:chOff x="2514600" y="4876800"/>
            <a:chExt cx="3886200" cy="1219200"/>
          </a:xfrm>
        </p:grpSpPr>
        <p:sp>
          <p:nvSpPr>
            <p:cNvPr id="35" name="Rounded Rectangle 34"/>
            <p:cNvSpPr/>
            <p:nvPr/>
          </p:nvSpPr>
          <p:spPr bwMode="auto">
            <a:xfrm>
              <a:off x="2514600" y="4876800"/>
              <a:ext cx="3886200" cy="1219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graphicFrame>
          <p:nvGraphicFramePr>
            <p:cNvPr id="6149" name="Object 8"/>
            <p:cNvGraphicFramePr>
              <a:graphicFrameLocks noChangeAspect="1"/>
            </p:cNvGraphicFramePr>
            <p:nvPr/>
          </p:nvGraphicFramePr>
          <p:xfrm>
            <a:off x="2743200" y="5070475"/>
            <a:ext cx="3406775" cy="796925"/>
          </p:xfrm>
          <a:graphic>
            <a:graphicData uri="http://schemas.openxmlformats.org/presentationml/2006/ole">
              <p:oleObj spid="_x0000_s2052" name="Equation" r:id="rId6" imgW="977760" imgH="228600" progId="Equation.3">
                <p:embed/>
              </p:oleObj>
            </a:graphicData>
          </a:graphic>
        </p:graphicFrame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4876800" y="3505200"/>
            <a:ext cx="3581400" cy="914400"/>
            <a:chOff x="2514600" y="4876800"/>
            <a:chExt cx="3886200" cy="1219200"/>
          </a:xfrm>
        </p:grpSpPr>
        <p:sp>
          <p:nvSpPr>
            <p:cNvPr id="38" name="Rounded Rectangle 37"/>
            <p:cNvSpPr/>
            <p:nvPr/>
          </p:nvSpPr>
          <p:spPr bwMode="auto">
            <a:xfrm>
              <a:off x="2514600" y="4876800"/>
              <a:ext cx="3886200" cy="1219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graphicFrame>
          <p:nvGraphicFramePr>
            <p:cNvPr id="6150" name="Object 10"/>
            <p:cNvGraphicFramePr>
              <a:graphicFrameLocks noChangeAspect="1"/>
            </p:cNvGraphicFramePr>
            <p:nvPr/>
          </p:nvGraphicFramePr>
          <p:xfrm>
            <a:off x="3119235" y="5069417"/>
            <a:ext cx="2654536" cy="797983"/>
          </p:xfrm>
          <a:graphic>
            <a:graphicData uri="http://schemas.openxmlformats.org/presentationml/2006/ole">
              <p:oleObj spid="_x0000_s2051" name="Equation" r:id="rId7" imgW="761760" imgH="228600" progId="Equation.3">
                <p:embed/>
              </p:oleObj>
            </a:graphicData>
          </a:graphic>
        </p:graphicFrame>
      </p:grpSp>
      <p:cxnSp>
        <p:nvCxnSpPr>
          <p:cNvPr id="42" name="Straight Arrow Connector 41"/>
          <p:cNvCxnSpPr/>
          <p:nvPr/>
        </p:nvCxnSpPr>
        <p:spPr bwMode="auto">
          <a:xfrm>
            <a:off x="3200400" y="4419600"/>
            <a:ext cx="914400" cy="457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 rot="10800000" flipV="1">
            <a:off x="4343400" y="4419600"/>
            <a:ext cx="914400" cy="457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2590800" y="5105400"/>
            <a:ext cx="3581400" cy="914400"/>
            <a:chOff x="2514600" y="4876800"/>
            <a:chExt cx="3886200" cy="1219200"/>
          </a:xfrm>
        </p:grpSpPr>
        <p:sp>
          <p:nvSpPr>
            <p:cNvPr id="48" name="Rounded Rectangle 47"/>
            <p:cNvSpPr/>
            <p:nvPr/>
          </p:nvSpPr>
          <p:spPr bwMode="auto">
            <a:xfrm>
              <a:off x="2514600" y="4876800"/>
              <a:ext cx="3886200" cy="1219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graphicFrame>
          <p:nvGraphicFramePr>
            <p:cNvPr id="6151" name="Object 11"/>
            <p:cNvGraphicFramePr>
              <a:graphicFrameLocks noChangeAspect="1"/>
            </p:cNvGraphicFramePr>
            <p:nvPr/>
          </p:nvGraphicFramePr>
          <p:xfrm>
            <a:off x="2655854" y="5069417"/>
            <a:ext cx="3581299" cy="797983"/>
          </p:xfrm>
          <a:graphic>
            <a:graphicData uri="http://schemas.openxmlformats.org/presentationml/2006/ole">
              <p:oleObj spid="_x0000_s2050" name="Equation" r:id="rId8" imgW="1028520" imgH="2286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Pemuaian Benda</a:t>
            </a:r>
            <a:r>
              <a:rPr lang="en-US" dirty="0" smtClean="0"/>
              <a:t> (3)</a:t>
            </a:r>
            <a:endParaRPr lang="id-ID" dirty="0" smtClean="0"/>
          </a:p>
        </p:txBody>
      </p:sp>
      <p:sp>
        <p:nvSpPr>
          <p:cNvPr id="7178" name="Content Placeholder 2"/>
          <p:cNvSpPr>
            <a:spLocks noGrp="1"/>
          </p:cNvSpPr>
          <p:nvPr>
            <p:ph idx="1"/>
          </p:nvPr>
        </p:nvSpPr>
        <p:spPr>
          <a:xfrm>
            <a:off x="457200" y="1304925"/>
            <a:ext cx="8229600" cy="52387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id-ID" smtClean="0"/>
              <a:t>2) Pemuaian Luas</a:t>
            </a:r>
          </a:p>
        </p:txBody>
      </p:sp>
      <p:sp>
        <p:nvSpPr>
          <p:cNvPr id="717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Hal.: </a:t>
            </a:r>
            <a:fld id="{8603A212-FDFB-4791-9D83-391E8C066CA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18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Isi dengan Judul Halaman Terkait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715000" y="2038350"/>
            <a:ext cx="3124200" cy="70802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>
              <a:defRPr/>
            </a:pPr>
            <a:r>
              <a:rPr lang="id-ID" dirty="0">
                <a:solidFill>
                  <a:schemeClr val="tx1"/>
                </a:solidFill>
              </a:rPr>
              <a:t>= </a:t>
            </a:r>
            <a:r>
              <a:rPr lang="id-ID" b="0" dirty="0">
                <a:solidFill>
                  <a:schemeClr val="tx1"/>
                </a:solidFill>
              </a:rPr>
              <a:t>Pertambahan </a:t>
            </a:r>
          </a:p>
          <a:p>
            <a:pPr algn="l">
              <a:defRPr/>
            </a:pPr>
            <a:r>
              <a:rPr lang="id-ID" b="0" dirty="0">
                <a:solidFill>
                  <a:schemeClr val="tx1"/>
                </a:solidFill>
              </a:rPr>
              <a:t>    luas (m</a:t>
            </a:r>
            <a:r>
              <a:rPr lang="id-ID" b="0" baseline="30000" dirty="0">
                <a:solidFill>
                  <a:schemeClr val="tx1"/>
                </a:solidFill>
              </a:rPr>
              <a:t> 2</a:t>
            </a:r>
            <a:r>
              <a:rPr lang="id-ID" b="0" dirty="0">
                <a:solidFill>
                  <a:schemeClr val="tx1"/>
                </a:solidFill>
              </a:rPr>
              <a:t>)</a:t>
            </a:r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5114925" y="1927225"/>
          <a:ext cx="796925" cy="574675"/>
        </p:xfrm>
        <a:graphic>
          <a:graphicData uri="http://schemas.openxmlformats.org/presentationml/2006/ole">
            <p:oleObj spid="_x0000_s3074" name="Equation" r:id="rId3" imgW="228600" imgH="164880" progId="Equation.3">
              <p:embed/>
            </p:oleObj>
          </a:graphicData>
        </a:graphic>
      </p:graphicFrame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5226050" y="2670175"/>
            <a:ext cx="4222750" cy="911225"/>
            <a:chOff x="4921250" y="3962598"/>
            <a:chExt cx="4222750" cy="911225"/>
          </a:xfrm>
        </p:grpSpPr>
        <p:graphicFrame>
          <p:nvGraphicFramePr>
            <p:cNvPr id="7171" name="Object 6"/>
            <p:cNvGraphicFramePr>
              <a:graphicFrameLocks noChangeAspect="1"/>
            </p:cNvGraphicFramePr>
            <p:nvPr/>
          </p:nvGraphicFramePr>
          <p:xfrm>
            <a:off x="4921250" y="3962598"/>
            <a:ext cx="663575" cy="796925"/>
          </p:xfrm>
          <a:graphic>
            <a:graphicData uri="http://schemas.openxmlformats.org/presentationml/2006/ole">
              <p:oleObj spid="_x0000_s3080" name="Equation" r:id="rId4" imgW="190440" imgH="228600" progId="Equation.3">
                <p:embed/>
              </p:oleObj>
            </a:graphicData>
          </a:graphic>
        </p:graphicFrame>
        <p:sp>
          <p:nvSpPr>
            <p:cNvPr id="28" name="Rectangle 27"/>
            <p:cNvSpPr/>
            <p:nvPr/>
          </p:nvSpPr>
          <p:spPr>
            <a:xfrm>
              <a:off x="5410200" y="4165798"/>
              <a:ext cx="3733800" cy="7080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l">
                <a:defRPr/>
              </a:pPr>
              <a:r>
                <a:rPr lang="id-ID" dirty="0">
                  <a:solidFill>
                    <a:schemeClr val="tx1"/>
                  </a:solidFill>
                </a:rPr>
                <a:t>= </a:t>
              </a:r>
              <a:r>
                <a:rPr lang="id-ID" b="0" dirty="0">
                  <a:solidFill>
                    <a:schemeClr val="tx1"/>
                  </a:solidFill>
                </a:rPr>
                <a:t>Luas mula-mula(m</a:t>
              </a:r>
              <a:r>
                <a:rPr lang="id-ID" b="0" baseline="30000" dirty="0">
                  <a:solidFill>
                    <a:schemeClr val="tx1"/>
                  </a:solidFill>
                </a:rPr>
                <a:t> 2</a:t>
              </a:r>
              <a:r>
                <a:rPr lang="id-ID" b="0" dirty="0">
                  <a:solidFill>
                    <a:schemeClr val="tx1"/>
                  </a:solidFill>
                </a:rPr>
                <a:t>)</a:t>
              </a:r>
            </a:p>
            <a:p>
              <a:pPr algn="l">
                <a:defRPr/>
              </a:pPr>
              <a:r>
                <a:rPr lang="id-ID" dirty="0">
                  <a:solidFill>
                    <a:schemeClr val="tx1"/>
                  </a:solidFill>
                </a:rPr>
                <a:t> </a:t>
              </a: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5235575" y="3211513"/>
            <a:ext cx="3603625" cy="750887"/>
            <a:chOff x="892175" y="4964113"/>
            <a:chExt cx="3603625" cy="750887"/>
          </a:xfrm>
        </p:grpSpPr>
        <p:graphicFrame>
          <p:nvGraphicFramePr>
            <p:cNvPr id="7172" name="Object 7"/>
            <p:cNvGraphicFramePr>
              <a:graphicFrameLocks noChangeAspect="1"/>
            </p:cNvGraphicFramePr>
            <p:nvPr/>
          </p:nvGraphicFramePr>
          <p:xfrm>
            <a:off x="892175" y="4964113"/>
            <a:ext cx="708025" cy="750887"/>
          </p:xfrm>
          <a:graphic>
            <a:graphicData uri="http://schemas.openxmlformats.org/presentationml/2006/ole">
              <p:oleObj spid="_x0000_s3079" name="Equation" r:id="rId5" imgW="203040" imgH="215640" progId="Equation.3">
                <p:embed/>
              </p:oleObj>
            </a:graphicData>
          </a:graphic>
        </p:graphicFrame>
        <p:sp>
          <p:nvSpPr>
            <p:cNvPr id="31" name="Rectangle 30"/>
            <p:cNvSpPr/>
            <p:nvPr/>
          </p:nvSpPr>
          <p:spPr>
            <a:xfrm>
              <a:off x="1371600" y="5162550"/>
              <a:ext cx="3124200" cy="4000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l">
                <a:defRPr/>
              </a:pPr>
              <a:r>
                <a:rPr lang="id-ID" dirty="0">
                  <a:solidFill>
                    <a:schemeClr val="tx1"/>
                  </a:solidFill>
                </a:rPr>
                <a:t>= </a:t>
              </a:r>
              <a:r>
                <a:rPr lang="id-ID" b="0" dirty="0">
                  <a:solidFill>
                    <a:schemeClr val="tx1"/>
                  </a:solidFill>
                </a:rPr>
                <a:t>Panjang akhir (m</a:t>
              </a:r>
              <a:r>
                <a:rPr lang="id-ID" b="0" baseline="30000" dirty="0">
                  <a:solidFill>
                    <a:schemeClr val="tx1"/>
                  </a:solidFill>
                </a:rPr>
                <a:t> 2</a:t>
              </a:r>
              <a:r>
                <a:rPr lang="id-ID" b="0" dirty="0">
                  <a:solidFill>
                    <a:schemeClr val="tx1"/>
                  </a:solidFill>
                </a:rPr>
                <a:t>)</a:t>
              </a:r>
              <a:r>
                <a:rPr lang="id-ID" dirty="0">
                  <a:solidFill>
                    <a:schemeClr val="tx1"/>
                  </a:solidFill>
                </a:rPr>
                <a:t> </a:t>
              </a:r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457200" y="3810000"/>
            <a:ext cx="3886200" cy="1219200"/>
            <a:chOff x="2514600" y="4876800"/>
            <a:chExt cx="3886200" cy="1219200"/>
          </a:xfrm>
        </p:grpSpPr>
        <p:sp>
          <p:nvSpPr>
            <p:cNvPr id="35" name="Rounded Rectangle 34"/>
            <p:cNvSpPr/>
            <p:nvPr/>
          </p:nvSpPr>
          <p:spPr bwMode="auto">
            <a:xfrm>
              <a:off x="2514600" y="4876800"/>
              <a:ext cx="3886200" cy="1219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graphicFrame>
          <p:nvGraphicFramePr>
            <p:cNvPr id="7173" name="Object 8"/>
            <p:cNvGraphicFramePr>
              <a:graphicFrameLocks noChangeAspect="1"/>
            </p:cNvGraphicFramePr>
            <p:nvPr/>
          </p:nvGraphicFramePr>
          <p:xfrm>
            <a:off x="2678113" y="5070475"/>
            <a:ext cx="3538537" cy="796925"/>
          </p:xfrm>
          <a:graphic>
            <a:graphicData uri="http://schemas.openxmlformats.org/presentationml/2006/ole">
              <p:oleObj spid="_x0000_s3078" name="Equation" r:id="rId6" imgW="1015920" imgH="228600" progId="Equation.3">
                <p:embed/>
              </p:oleObj>
            </a:graphicData>
          </a:graphic>
        </p:graphicFrame>
      </p:grpSp>
      <p:graphicFrame>
        <p:nvGraphicFramePr>
          <p:cNvPr id="7174" name="Object 9"/>
          <p:cNvGraphicFramePr>
            <a:graphicFrameLocks noChangeAspect="1"/>
          </p:cNvGraphicFramePr>
          <p:nvPr/>
        </p:nvGraphicFramePr>
        <p:xfrm>
          <a:off x="5105400" y="4051300"/>
          <a:ext cx="841375" cy="574675"/>
        </p:xfrm>
        <a:graphic>
          <a:graphicData uri="http://schemas.openxmlformats.org/presentationml/2006/ole">
            <p:oleObj spid="_x0000_s3075" name="Equation" r:id="rId7" imgW="241200" imgH="164880" progId="Equation.3">
              <p:embed/>
            </p:oleObj>
          </a:graphicData>
        </a:graphic>
      </p:graphicFrame>
      <p:sp>
        <p:nvSpPr>
          <p:cNvPr id="7185" name="Rectangle 38"/>
          <p:cNvSpPr>
            <a:spLocks noChangeArrowheads="1"/>
          </p:cNvSpPr>
          <p:nvPr/>
        </p:nvSpPr>
        <p:spPr bwMode="auto">
          <a:xfrm>
            <a:off x="5715000" y="4191000"/>
            <a:ext cx="3552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>
                <a:solidFill>
                  <a:schemeClr val="tx1"/>
                </a:solidFill>
              </a:rPr>
              <a:t>= </a:t>
            </a:r>
            <a:r>
              <a:rPr lang="id-ID" b="0">
                <a:solidFill>
                  <a:schemeClr val="tx1"/>
                </a:solidFill>
              </a:rPr>
              <a:t>Kenaikan suhu (</a:t>
            </a:r>
            <a:r>
              <a:rPr lang="id-ID" b="0" baseline="30000">
                <a:solidFill>
                  <a:schemeClr val="tx1"/>
                </a:solidFill>
              </a:rPr>
              <a:t>o </a:t>
            </a:r>
            <a:r>
              <a:rPr lang="id-ID" b="0">
                <a:solidFill>
                  <a:schemeClr val="tx1"/>
                </a:solidFill>
              </a:rPr>
              <a:t>C atau K)</a:t>
            </a:r>
            <a:r>
              <a:rPr lang="id-ID">
                <a:solidFill>
                  <a:schemeClr val="tx1"/>
                </a:solidFill>
              </a:rPr>
              <a:t> </a:t>
            </a:r>
            <a:endParaRPr lang="id-ID"/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4791075" y="4899025"/>
            <a:ext cx="4124325" cy="884238"/>
            <a:chOff x="981075" y="4986338"/>
            <a:chExt cx="3514725" cy="884038"/>
          </a:xfrm>
        </p:grpSpPr>
        <p:graphicFrame>
          <p:nvGraphicFramePr>
            <p:cNvPr id="7175" name="Object 10"/>
            <p:cNvGraphicFramePr>
              <a:graphicFrameLocks noChangeAspect="1"/>
            </p:cNvGraphicFramePr>
            <p:nvPr/>
          </p:nvGraphicFramePr>
          <p:xfrm>
            <a:off x="981075" y="4986338"/>
            <a:ext cx="530320" cy="706438"/>
          </p:xfrm>
          <a:graphic>
            <a:graphicData uri="http://schemas.openxmlformats.org/presentationml/2006/ole">
              <p:oleObj spid="_x0000_s3077" name="Equation" r:id="rId8" imgW="152280" imgH="203040" progId="Equation.3">
                <p:embed/>
              </p:oleObj>
            </a:graphicData>
          </a:graphic>
        </p:graphicFrame>
        <p:sp>
          <p:nvSpPr>
            <p:cNvPr id="42" name="Rectangle 41"/>
            <p:cNvSpPr/>
            <p:nvPr/>
          </p:nvSpPr>
          <p:spPr>
            <a:xfrm>
              <a:off x="1372051" y="5162511"/>
              <a:ext cx="3123749" cy="7078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l">
                <a:defRPr/>
              </a:pPr>
              <a:r>
                <a:rPr lang="id-ID" dirty="0">
                  <a:solidFill>
                    <a:schemeClr val="tx1"/>
                  </a:solidFill>
                </a:rPr>
                <a:t>= </a:t>
              </a:r>
              <a:r>
                <a:rPr lang="id-ID" b="0" dirty="0">
                  <a:solidFill>
                    <a:schemeClr val="tx1"/>
                  </a:solidFill>
                </a:rPr>
                <a:t>Koefisien muai </a:t>
              </a:r>
            </a:p>
            <a:p>
              <a:pPr algn="l">
                <a:defRPr/>
              </a:pPr>
              <a:r>
                <a:rPr lang="id-ID" b="0" dirty="0">
                  <a:solidFill>
                    <a:schemeClr val="tx1"/>
                  </a:solidFill>
                </a:rPr>
                <a:t>    luas (</a:t>
              </a:r>
              <a:r>
                <a:rPr lang="id-ID" b="0" baseline="30000" dirty="0">
                  <a:solidFill>
                    <a:schemeClr val="tx1"/>
                  </a:solidFill>
                </a:rPr>
                <a:t>o </a:t>
              </a:r>
              <a:r>
                <a:rPr lang="id-ID" b="0" dirty="0">
                  <a:solidFill>
                    <a:schemeClr val="tx1"/>
                  </a:solidFill>
                </a:rPr>
                <a:t>C</a:t>
              </a:r>
              <a:r>
                <a:rPr lang="id-ID" b="0" baseline="30000" dirty="0">
                  <a:solidFill>
                    <a:schemeClr val="tx1"/>
                  </a:solidFill>
                </a:rPr>
                <a:t> -1</a:t>
              </a:r>
              <a:r>
                <a:rPr lang="id-ID" b="0" dirty="0">
                  <a:solidFill>
                    <a:schemeClr val="tx1"/>
                  </a:solidFill>
                </a:rPr>
                <a:t>atau K</a:t>
              </a:r>
              <a:r>
                <a:rPr lang="id-ID" b="0" baseline="30000" dirty="0">
                  <a:solidFill>
                    <a:schemeClr val="tx1"/>
                  </a:solidFill>
                </a:rPr>
                <a:t> -1</a:t>
              </a:r>
              <a:r>
                <a:rPr lang="id-ID" b="0" dirty="0">
                  <a:solidFill>
                    <a:schemeClr val="tx1"/>
                  </a:solidFill>
                </a:rPr>
                <a:t> )</a:t>
              </a:r>
              <a:r>
                <a:rPr lang="id-ID" dirty="0">
                  <a:solidFill>
                    <a:schemeClr val="tx1"/>
                  </a:solidFill>
                </a:rPr>
                <a:t> </a:t>
              </a:r>
            </a:p>
          </p:txBody>
        </p:sp>
      </p:grpSp>
      <p:sp>
        <p:nvSpPr>
          <p:cNvPr id="40" name="Flowchart: Data 39"/>
          <p:cNvSpPr/>
          <p:nvPr/>
        </p:nvSpPr>
        <p:spPr bwMode="auto">
          <a:xfrm>
            <a:off x="533400" y="2438400"/>
            <a:ext cx="914400" cy="685800"/>
          </a:xfrm>
          <a:prstGeom prst="flowChartInputOutp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endParaRPr lang="id-ID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4" name="Flowchart: Data 43"/>
          <p:cNvSpPr/>
          <p:nvPr/>
        </p:nvSpPr>
        <p:spPr bwMode="auto">
          <a:xfrm>
            <a:off x="2209800" y="2286000"/>
            <a:ext cx="1295400" cy="1066800"/>
          </a:xfrm>
          <a:prstGeom prst="flowChartInputOutp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endParaRPr lang="id-ID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5" name="Right Arrow 44"/>
          <p:cNvSpPr/>
          <p:nvPr/>
        </p:nvSpPr>
        <p:spPr bwMode="auto">
          <a:xfrm>
            <a:off x="1600200" y="274320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endParaRPr lang="id-ID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1409700" y="5313363"/>
            <a:ext cx="1866900" cy="706437"/>
            <a:chOff x="825500" y="5313363"/>
            <a:chExt cx="1866900" cy="706437"/>
          </a:xfrm>
        </p:grpSpPr>
        <p:sp>
          <p:nvSpPr>
            <p:cNvPr id="47" name="Rounded Rectangle 46"/>
            <p:cNvSpPr/>
            <p:nvPr/>
          </p:nvSpPr>
          <p:spPr bwMode="auto">
            <a:xfrm>
              <a:off x="838200" y="5334000"/>
              <a:ext cx="1752600" cy="609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graphicFrame>
          <p:nvGraphicFramePr>
            <p:cNvPr id="7176" name="Object 12"/>
            <p:cNvGraphicFramePr>
              <a:graphicFrameLocks noChangeAspect="1"/>
            </p:cNvGraphicFramePr>
            <p:nvPr/>
          </p:nvGraphicFramePr>
          <p:xfrm>
            <a:off x="825500" y="5313363"/>
            <a:ext cx="1866900" cy="706437"/>
          </p:xfrm>
          <a:graphic>
            <a:graphicData uri="http://schemas.openxmlformats.org/presentationml/2006/ole">
              <p:oleObj spid="_x0000_s3076" name="Equation" r:id="rId9" imgW="457200" imgH="20304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Pemuaian Benda</a:t>
            </a:r>
            <a:r>
              <a:rPr lang="en-US" dirty="0" smtClean="0"/>
              <a:t> (4)</a:t>
            </a:r>
            <a:endParaRPr lang="id-ID" dirty="0" smtClean="0"/>
          </a:p>
        </p:txBody>
      </p:sp>
      <p:sp>
        <p:nvSpPr>
          <p:cNvPr id="8198" name="Content Placeholder 2"/>
          <p:cNvSpPr>
            <a:spLocks noGrp="1"/>
          </p:cNvSpPr>
          <p:nvPr>
            <p:ph idx="1"/>
          </p:nvPr>
        </p:nvSpPr>
        <p:spPr>
          <a:xfrm>
            <a:off x="457200" y="1304925"/>
            <a:ext cx="8229600" cy="52387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id-ID" smtClean="0"/>
              <a:t>2) Pemuaian Luas</a:t>
            </a:r>
          </a:p>
        </p:txBody>
      </p:sp>
      <p:sp>
        <p:nvSpPr>
          <p:cNvPr id="819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Hal.: </a:t>
            </a:r>
            <a:fld id="{220473EC-E453-4D91-BEF9-91C9CE16116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82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Isi dengan Judul Halaman Terkait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381000" y="3505200"/>
            <a:ext cx="3581400" cy="914400"/>
            <a:chOff x="2514600" y="4876800"/>
            <a:chExt cx="3886200" cy="1219200"/>
          </a:xfrm>
        </p:grpSpPr>
        <p:sp>
          <p:nvSpPr>
            <p:cNvPr id="35" name="Rounded Rectangle 34"/>
            <p:cNvSpPr/>
            <p:nvPr/>
          </p:nvSpPr>
          <p:spPr bwMode="auto">
            <a:xfrm>
              <a:off x="2514600" y="4876800"/>
              <a:ext cx="3886200" cy="1219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graphicFrame>
          <p:nvGraphicFramePr>
            <p:cNvPr id="8194" name="Object 5"/>
            <p:cNvGraphicFramePr>
              <a:graphicFrameLocks noChangeAspect="1"/>
            </p:cNvGraphicFramePr>
            <p:nvPr/>
          </p:nvGraphicFramePr>
          <p:xfrm>
            <a:off x="2678248" y="5069417"/>
            <a:ext cx="3538234" cy="797983"/>
          </p:xfrm>
          <a:graphic>
            <a:graphicData uri="http://schemas.openxmlformats.org/presentationml/2006/ole">
              <p:oleObj spid="_x0000_s4100" name="Equation" r:id="rId3" imgW="1015920" imgH="228600" progId="Equation.3">
                <p:embed/>
              </p:oleObj>
            </a:graphicData>
          </a:graphic>
        </p:graphicFrame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876800" y="3505200"/>
            <a:ext cx="3581400" cy="914400"/>
            <a:chOff x="2514600" y="4876800"/>
            <a:chExt cx="3886200" cy="1219200"/>
          </a:xfrm>
        </p:grpSpPr>
        <p:sp>
          <p:nvSpPr>
            <p:cNvPr id="38" name="Rounded Rectangle 37"/>
            <p:cNvSpPr/>
            <p:nvPr/>
          </p:nvSpPr>
          <p:spPr bwMode="auto">
            <a:xfrm>
              <a:off x="2514600" y="4876800"/>
              <a:ext cx="3886200" cy="1219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graphicFrame>
          <p:nvGraphicFramePr>
            <p:cNvPr id="8195" name="Object 6"/>
            <p:cNvGraphicFramePr>
              <a:graphicFrameLocks noChangeAspect="1"/>
            </p:cNvGraphicFramePr>
            <p:nvPr/>
          </p:nvGraphicFramePr>
          <p:xfrm>
            <a:off x="3031382" y="5069417"/>
            <a:ext cx="2831965" cy="797983"/>
          </p:xfrm>
          <a:graphic>
            <a:graphicData uri="http://schemas.openxmlformats.org/presentationml/2006/ole">
              <p:oleObj spid="_x0000_s4099" name="Equation" r:id="rId4" imgW="812520" imgH="228600" progId="Equation.3">
                <p:embed/>
              </p:oleObj>
            </a:graphicData>
          </a:graphic>
        </p:graphicFrame>
      </p:grpSp>
      <p:cxnSp>
        <p:nvCxnSpPr>
          <p:cNvPr id="42" name="Straight Arrow Connector 41"/>
          <p:cNvCxnSpPr/>
          <p:nvPr/>
        </p:nvCxnSpPr>
        <p:spPr bwMode="auto">
          <a:xfrm>
            <a:off x="3200400" y="4419600"/>
            <a:ext cx="914400" cy="457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 rot="10800000" flipV="1">
            <a:off x="4343400" y="4419600"/>
            <a:ext cx="914400" cy="457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590800" y="5105400"/>
            <a:ext cx="3581400" cy="914400"/>
            <a:chOff x="2514600" y="4876800"/>
            <a:chExt cx="3886200" cy="1219200"/>
          </a:xfrm>
        </p:grpSpPr>
        <p:sp>
          <p:nvSpPr>
            <p:cNvPr id="48" name="Rounded Rectangle 47"/>
            <p:cNvSpPr/>
            <p:nvPr/>
          </p:nvSpPr>
          <p:spPr bwMode="auto">
            <a:xfrm>
              <a:off x="2514600" y="4876800"/>
              <a:ext cx="3886200" cy="1219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graphicFrame>
          <p:nvGraphicFramePr>
            <p:cNvPr id="8196" name="Object 7"/>
            <p:cNvGraphicFramePr>
              <a:graphicFrameLocks noChangeAspect="1"/>
            </p:cNvGraphicFramePr>
            <p:nvPr/>
          </p:nvGraphicFramePr>
          <p:xfrm>
            <a:off x="2590395" y="5069417"/>
            <a:ext cx="3713939" cy="797983"/>
          </p:xfrm>
          <a:graphic>
            <a:graphicData uri="http://schemas.openxmlformats.org/presentationml/2006/ole">
              <p:oleObj spid="_x0000_s4098" name="Equation" r:id="rId5" imgW="1066680" imgH="228600" progId="Equation.3">
                <p:embed/>
              </p:oleObj>
            </a:graphicData>
          </a:graphic>
        </p:graphicFrame>
      </p:grpSp>
      <p:sp>
        <p:nvSpPr>
          <p:cNvPr id="36" name="Flowchart: Data 35"/>
          <p:cNvSpPr/>
          <p:nvPr/>
        </p:nvSpPr>
        <p:spPr bwMode="auto">
          <a:xfrm>
            <a:off x="762000" y="2209800"/>
            <a:ext cx="914400" cy="685800"/>
          </a:xfrm>
          <a:prstGeom prst="flowChartInputOutp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endParaRPr lang="id-ID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37" name="Flowchart: Data 36"/>
          <p:cNvSpPr/>
          <p:nvPr/>
        </p:nvSpPr>
        <p:spPr bwMode="auto">
          <a:xfrm>
            <a:off x="2438400" y="2057400"/>
            <a:ext cx="1295400" cy="1066800"/>
          </a:xfrm>
          <a:prstGeom prst="flowChartInputOutp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endParaRPr lang="id-ID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39" name="Right Arrow 38"/>
          <p:cNvSpPr/>
          <p:nvPr/>
        </p:nvSpPr>
        <p:spPr bwMode="auto">
          <a:xfrm>
            <a:off x="1828800" y="251460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endParaRPr lang="id-ID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Pemuaian Benda</a:t>
            </a:r>
            <a:r>
              <a:rPr lang="en-US" dirty="0" smtClean="0"/>
              <a:t> (5)</a:t>
            </a:r>
            <a:endParaRPr lang="id-ID" dirty="0" smtClean="0"/>
          </a:p>
        </p:txBody>
      </p:sp>
      <p:sp>
        <p:nvSpPr>
          <p:cNvPr id="9226" name="Content Placeholder 2"/>
          <p:cNvSpPr>
            <a:spLocks noGrp="1"/>
          </p:cNvSpPr>
          <p:nvPr>
            <p:ph idx="1"/>
          </p:nvPr>
        </p:nvSpPr>
        <p:spPr>
          <a:xfrm>
            <a:off x="457200" y="1304925"/>
            <a:ext cx="8229600" cy="52387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id-ID" dirty="0" smtClean="0"/>
              <a:t>3) Pemuaian Volum</a:t>
            </a:r>
            <a:r>
              <a:rPr lang="en-US" dirty="0" smtClean="0"/>
              <a:t>e</a:t>
            </a:r>
            <a:endParaRPr lang="id-ID" dirty="0" smtClean="0"/>
          </a:p>
        </p:txBody>
      </p:sp>
      <p:sp>
        <p:nvSpPr>
          <p:cNvPr id="92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Hal.: </a:t>
            </a:r>
            <a:fld id="{F66A10D7-AF9A-4880-A978-1C5B4DDE3A6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92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Isi dengan Judul Halaman Terkait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715000" y="2038350"/>
            <a:ext cx="3124200" cy="70802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>
              <a:defRPr/>
            </a:pPr>
            <a:r>
              <a:rPr lang="id-ID" dirty="0">
                <a:solidFill>
                  <a:schemeClr val="tx1"/>
                </a:solidFill>
              </a:rPr>
              <a:t>= </a:t>
            </a:r>
            <a:r>
              <a:rPr lang="id-ID" b="0" dirty="0">
                <a:solidFill>
                  <a:schemeClr val="tx1"/>
                </a:solidFill>
              </a:rPr>
              <a:t>Pertambahan </a:t>
            </a:r>
          </a:p>
          <a:p>
            <a:pPr algn="l">
              <a:defRPr/>
            </a:pPr>
            <a:r>
              <a:rPr lang="id-ID" b="0" dirty="0">
                <a:solidFill>
                  <a:schemeClr val="tx1"/>
                </a:solidFill>
              </a:rPr>
              <a:t>    volum (m</a:t>
            </a:r>
            <a:r>
              <a:rPr lang="id-ID" b="0" baseline="30000" dirty="0">
                <a:solidFill>
                  <a:schemeClr val="tx1"/>
                </a:solidFill>
              </a:rPr>
              <a:t> 3</a:t>
            </a:r>
            <a:r>
              <a:rPr lang="id-ID" b="0" dirty="0">
                <a:solidFill>
                  <a:schemeClr val="tx1"/>
                </a:solidFill>
              </a:rPr>
              <a:t>)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5070475" y="1905000"/>
          <a:ext cx="885825" cy="619125"/>
        </p:xfrm>
        <a:graphic>
          <a:graphicData uri="http://schemas.openxmlformats.org/presentationml/2006/ole">
            <p:oleObj spid="_x0000_s5122" name="Equation" r:id="rId3" imgW="253800" imgH="177480" progId="Equation.3">
              <p:embed/>
            </p:oleObj>
          </a:graphicData>
        </a:graphic>
      </p:graphicFrame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5270500" y="2670175"/>
            <a:ext cx="4178300" cy="911225"/>
            <a:chOff x="4965700" y="3962598"/>
            <a:chExt cx="4178300" cy="911225"/>
          </a:xfrm>
        </p:grpSpPr>
        <p:graphicFrame>
          <p:nvGraphicFramePr>
            <p:cNvPr id="9219" name="Object 3"/>
            <p:cNvGraphicFramePr>
              <a:graphicFrameLocks noChangeAspect="1"/>
            </p:cNvGraphicFramePr>
            <p:nvPr/>
          </p:nvGraphicFramePr>
          <p:xfrm>
            <a:off x="4965700" y="3962598"/>
            <a:ext cx="574675" cy="796925"/>
          </p:xfrm>
          <a:graphic>
            <a:graphicData uri="http://schemas.openxmlformats.org/presentationml/2006/ole">
              <p:oleObj spid="_x0000_s5128" name="Equation" r:id="rId4" imgW="164880" imgH="228600" progId="Equation.3">
                <p:embed/>
              </p:oleObj>
            </a:graphicData>
          </a:graphic>
        </p:graphicFrame>
        <p:sp>
          <p:nvSpPr>
            <p:cNvPr id="28" name="Rectangle 27"/>
            <p:cNvSpPr/>
            <p:nvPr/>
          </p:nvSpPr>
          <p:spPr>
            <a:xfrm>
              <a:off x="5410200" y="4165798"/>
              <a:ext cx="3733800" cy="7080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l">
                <a:defRPr/>
              </a:pPr>
              <a:r>
                <a:rPr lang="id-ID" dirty="0">
                  <a:solidFill>
                    <a:schemeClr val="tx1"/>
                  </a:solidFill>
                </a:rPr>
                <a:t>= </a:t>
              </a:r>
              <a:r>
                <a:rPr lang="id-ID" b="0" dirty="0">
                  <a:solidFill>
                    <a:schemeClr val="tx1"/>
                  </a:solidFill>
                </a:rPr>
                <a:t>Volum mula-mula(m</a:t>
              </a:r>
              <a:r>
                <a:rPr lang="id-ID" b="0" baseline="30000" dirty="0">
                  <a:solidFill>
                    <a:schemeClr val="tx1"/>
                  </a:solidFill>
                </a:rPr>
                <a:t> 3</a:t>
              </a:r>
              <a:r>
                <a:rPr lang="id-ID" b="0" dirty="0">
                  <a:solidFill>
                    <a:schemeClr val="tx1"/>
                  </a:solidFill>
                </a:rPr>
                <a:t>)</a:t>
              </a:r>
            </a:p>
            <a:p>
              <a:pPr algn="l">
                <a:defRPr/>
              </a:pPr>
              <a:r>
                <a:rPr lang="id-ID" dirty="0">
                  <a:solidFill>
                    <a:schemeClr val="tx1"/>
                  </a:solidFill>
                </a:rPr>
                <a:t> </a:t>
              </a: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5280025" y="3211513"/>
            <a:ext cx="3559175" cy="750887"/>
            <a:chOff x="936625" y="4964113"/>
            <a:chExt cx="3559175" cy="750887"/>
          </a:xfrm>
        </p:grpSpPr>
        <p:graphicFrame>
          <p:nvGraphicFramePr>
            <p:cNvPr id="9220" name="Object 4"/>
            <p:cNvGraphicFramePr>
              <a:graphicFrameLocks noChangeAspect="1"/>
            </p:cNvGraphicFramePr>
            <p:nvPr/>
          </p:nvGraphicFramePr>
          <p:xfrm>
            <a:off x="936625" y="4964113"/>
            <a:ext cx="619125" cy="750887"/>
          </p:xfrm>
          <a:graphic>
            <a:graphicData uri="http://schemas.openxmlformats.org/presentationml/2006/ole">
              <p:oleObj spid="_x0000_s5127" name="Equation" r:id="rId5" imgW="177480" imgH="215640" progId="Equation.3">
                <p:embed/>
              </p:oleObj>
            </a:graphicData>
          </a:graphic>
        </p:graphicFrame>
        <p:sp>
          <p:nvSpPr>
            <p:cNvPr id="31" name="Rectangle 30"/>
            <p:cNvSpPr/>
            <p:nvPr/>
          </p:nvSpPr>
          <p:spPr>
            <a:xfrm>
              <a:off x="1371600" y="5162550"/>
              <a:ext cx="3124200" cy="4000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l">
                <a:defRPr/>
              </a:pPr>
              <a:r>
                <a:rPr lang="id-ID" dirty="0">
                  <a:solidFill>
                    <a:schemeClr val="tx1"/>
                  </a:solidFill>
                </a:rPr>
                <a:t>= </a:t>
              </a:r>
              <a:r>
                <a:rPr lang="id-ID" b="0" dirty="0">
                  <a:solidFill>
                    <a:schemeClr val="tx1"/>
                  </a:solidFill>
                </a:rPr>
                <a:t>Volum akhir (m</a:t>
              </a:r>
              <a:r>
                <a:rPr lang="id-ID" b="0" baseline="30000" dirty="0">
                  <a:solidFill>
                    <a:schemeClr val="tx1"/>
                  </a:solidFill>
                </a:rPr>
                <a:t> 3</a:t>
              </a:r>
              <a:r>
                <a:rPr lang="id-ID" b="0" dirty="0">
                  <a:solidFill>
                    <a:schemeClr val="tx1"/>
                  </a:solidFill>
                </a:rPr>
                <a:t>)</a:t>
              </a:r>
              <a:r>
                <a:rPr lang="id-ID" dirty="0">
                  <a:solidFill>
                    <a:schemeClr val="tx1"/>
                  </a:solidFill>
                </a:rPr>
                <a:t> </a:t>
              </a:r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457200" y="3810000"/>
            <a:ext cx="3886200" cy="1219200"/>
            <a:chOff x="2514600" y="4876800"/>
            <a:chExt cx="3886200" cy="1219200"/>
          </a:xfrm>
        </p:grpSpPr>
        <p:sp>
          <p:nvSpPr>
            <p:cNvPr id="35" name="Rounded Rectangle 34"/>
            <p:cNvSpPr/>
            <p:nvPr/>
          </p:nvSpPr>
          <p:spPr bwMode="auto">
            <a:xfrm>
              <a:off x="2514600" y="4876800"/>
              <a:ext cx="3886200" cy="1219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graphicFrame>
          <p:nvGraphicFramePr>
            <p:cNvPr id="9221" name="Object 5"/>
            <p:cNvGraphicFramePr>
              <a:graphicFrameLocks noChangeAspect="1"/>
            </p:cNvGraphicFramePr>
            <p:nvPr/>
          </p:nvGraphicFramePr>
          <p:xfrm>
            <a:off x="2700338" y="5070475"/>
            <a:ext cx="3494087" cy="796925"/>
          </p:xfrm>
          <a:graphic>
            <a:graphicData uri="http://schemas.openxmlformats.org/presentationml/2006/ole">
              <p:oleObj spid="_x0000_s5126" name="Equation" r:id="rId6" imgW="1002960" imgH="228600" progId="Equation.3">
                <p:embed/>
              </p:oleObj>
            </a:graphicData>
          </a:graphic>
        </p:graphicFrame>
      </p:grp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5105400" y="4051300"/>
          <a:ext cx="841375" cy="574675"/>
        </p:xfrm>
        <a:graphic>
          <a:graphicData uri="http://schemas.openxmlformats.org/presentationml/2006/ole">
            <p:oleObj spid="_x0000_s5123" name="Equation" r:id="rId7" imgW="241200" imgH="164880" progId="Equation.3">
              <p:embed/>
            </p:oleObj>
          </a:graphicData>
        </a:graphic>
      </p:graphicFrame>
      <p:sp>
        <p:nvSpPr>
          <p:cNvPr id="9233" name="Rectangle 38"/>
          <p:cNvSpPr>
            <a:spLocks noChangeArrowheads="1"/>
          </p:cNvSpPr>
          <p:nvPr/>
        </p:nvSpPr>
        <p:spPr bwMode="auto">
          <a:xfrm>
            <a:off x="5715000" y="4191000"/>
            <a:ext cx="3552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>
                <a:solidFill>
                  <a:schemeClr val="tx1"/>
                </a:solidFill>
              </a:rPr>
              <a:t>= </a:t>
            </a:r>
            <a:r>
              <a:rPr lang="id-ID" b="0">
                <a:solidFill>
                  <a:schemeClr val="tx1"/>
                </a:solidFill>
              </a:rPr>
              <a:t>Kenaikan suhu (</a:t>
            </a:r>
            <a:r>
              <a:rPr lang="id-ID" b="0" baseline="30000">
                <a:solidFill>
                  <a:schemeClr val="tx1"/>
                </a:solidFill>
              </a:rPr>
              <a:t>o </a:t>
            </a:r>
            <a:r>
              <a:rPr lang="id-ID" b="0">
                <a:solidFill>
                  <a:schemeClr val="tx1"/>
                </a:solidFill>
              </a:rPr>
              <a:t>C atau K)</a:t>
            </a:r>
            <a:r>
              <a:rPr lang="id-ID">
                <a:solidFill>
                  <a:schemeClr val="tx1"/>
                </a:solidFill>
              </a:rPr>
              <a:t> </a:t>
            </a:r>
            <a:endParaRPr lang="id-ID"/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4841875" y="4964113"/>
            <a:ext cx="4073525" cy="819150"/>
            <a:chOff x="1024366" y="5051426"/>
            <a:chExt cx="3471434" cy="818950"/>
          </a:xfrm>
        </p:grpSpPr>
        <p:graphicFrame>
          <p:nvGraphicFramePr>
            <p:cNvPr id="9223" name="Object 7"/>
            <p:cNvGraphicFramePr>
              <a:graphicFrameLocks noChangeAspect="1"/>
            </p:cNvGraphicFramePr>
            <p:nvPr/>
          </p:nvGraphicFramePr>
          <p:xfrm>
            <a:off x="1024366" y="5051426"/>
            <a:ext cx="442385" cy="574675"/>
          </p:xfrm>
          <a:graphic>
            <a:graphicData uri="http://schemas.openxmlformats.org/presentationml/2006/ole">
              <p:oleObj spid="_x0000_s5125" name="Equation" r:id="rId8" imgW="126720" imgH="164880" progId="Equation.3">
                <p:embed/>
              </p:oleObj>
            </a:graphicData>
          </a:graphic>
        </p:graphicFrame>
        <p:sp>
          <p:nvSpPr>
            <p:cNvPr id="42" name="Rectangle 41"/>
            <p:cNvSpPr/>
            <p:nvPr/>
          </p:nvSpPr>
          <p:spPr>
            <a:xfrm>
              <a:off x="1372051" y="5162524"/>
              <a:ext cx="3123749" cy="7078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l">
                <a:defRPr/>
              </a:pPr>
              <a:r>
                <a:rPr lang="id-ID" dirty="0">
                  <a:solidFill>
                    <a:schemeClr val="tx1"/>
                  </a:solidFill>
                </a:rPr>
                <a:t>= </a:t>
              </a:r>
              <a:r>
                <a:rPr lang="id-ID" b="0" dirty="0">
                  <a:solidFill>
                    <a:schemeClr val="tx1"/>
                  </a:solidFill>
                </a:rPr>
                <a:t>Koefisien muai </a:t>
              </a:r>
            </a:p>
            <a:p>
              <a:pPr algn="l">
                <a:defRPr/>
              </a:pPr>
              <a:r>
                <a:rPr lang="id-ID" b="0" dirty="0">
                  <a:solidFill>
                    <a:schemeClr val="tx1"/>
                  </a:solidFill>
                </a:rPr>
                <a:t>    volum (</a:t>
              </a:r>
              <a:r>
                <a:rPr lang="id-ID" b="0" baseline="30000" dirty="0">
                  <a:solidFill>
                    <a:schemeClr val="tx1"/>
                  </a:solidFill>
                </a:rPr>
                <a:t>o </a:t>
              </a:r>
              <a:r>
                <a:rPr lang="id-ID" b="0" dirty="0">
                  <a:solidFill>
                    <a:schemeClr val="tx1"/>
                  </a:solidFill>
                </a:rPr>
                <a:t>C</a:t>
              </a:r>
              <a:r>
                <a:rPr lang="id-ID" b="0" baseline="30000" dirty="0">
                  <a:solidFill>
                    <a:schemeClr val="tx1"/>
                  </a:solidFill>
                </a:rPr>
                <a:t> -1</a:t>
              </a:r>
              <a:r>
                <a:rPr lang="id-ID" b="0" dirty="0">
                  <a:solidFill>
                    <a:schemeClr val="tx1"/>
                  </a:solidFill>
                </a:rPr>
                <a:t>atau K</a:t>
              </a:r>
              <a:r>
                <a:rPr lang="id-ID" b="0" baseline="30000" dirty="0">
                  <a:solidFill>
                    <a:schemeClr val="tx1"/>
                  </a:solidFill>
                </a:rPr>
                <a:t> -1</a:t>
              </a:r>
              <a:r>
                <a:rPr lang="id-ID" b="0" dirty="0">
                  <a:solidFill>
                    <a:schemeClr val="tx1"/>
                  </a:solidFill>
                </a:rPr>
                <a:t> )</a:t>
              </a:r>
              <a:r>
                <a:rPr lang="id-ID" dirty="0">
                  <a:solidFill>
                    <a:schemeClr val="tx1"/>
                  </a:solidFill>
                </a:rPr>
                <a:t> </a:t>
              </a:r>
            </a:p>
          </p:txBody>
        </p:sp>
      </p:grpSp>
      <p:sp>
        <p:nvSpPr>
          <p:cNvPr id="45" name="Right Arrow 44"/>
          <p:cNvSpPr/>
          <p:nvPr/>
        </p:nvSpPr>
        <p:spPr bwMode="auto">
          <a:xfrm>
            <a:off x="1600200" y="274320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endParaRPr lang="id-ID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1422400" y="5313363"/>
            <a:ext cx="1801813" cy="706437"/>
            <a:chOff x="838200" y="5313363"/>
            <a:chExt cx="1801813" cy="706437"/>
          </a:xfrm>
        </p:grpSpPr>
        <p:sp>
          <p:nvSpPr>
            <p:cNvPr id="47" name="Rounded Rectangle 46"/>
            <p:cNvSpPr/>
            <p:nvPr/>
          </p:nvSpPr>
          <p:spPr bwMode="auto">
            <a:xfrm>
              <a:off x="838200" y="5334000"/>
              <a:ext cx="1752600" cy="609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graphicFrame>
          <p:nvGraphicFramePr>
            <p:cNvPr id="9224" name="Object 8"/>
            <p:cNvGraphicFramePr>
              <a:graphicFrameLocks noChangeAspect="1"/>
            </p:cNvGraphicFramePr>
            <p:nvPr/>
          </p:nvGraphicFramePr>
          <p:xfrm>
            <a:off x="877888" y="5313363"/>
            <a:ext cx="1762125" cy="706437"/>
          </p:xfrm>
          <a:graphic>
            <a:graphicData uri="http://schemas.openxmlformats.org/presentationml/2006/ole">
              <p:oleObj spid="_x0000_s5124" name="Equation" r:id="rId9" imgW="431640" imgH="203040" progId="Equation.3">
                <p:embed/>
              </p:oleObj>
            </a:graphicData>
          </a:graphic>
        </p:graphicFrame>
      </p:grpSp>
      <p:sp>
        <p:nvSpPr>
          <p:cNvPr id="29" name="Flowchart: Magnetic Disk 28"/>
          <p:cNvSpPr/>
          <p:nvPr/>
        </p:nvSpPr>
        <p:spPr bwMode="auto">
          <a:xfrm>
            <a:off x="381000" y="2362200"/>
            <a:ext cx="762000" cy="838200"/>
          </a:xfrm>
          <a:prstGeom prst="flowChartMagneticDisk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endParaRPr lang="id-ID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30" name="Flowchart: Magnetic Disk 29"/>
          <p:cNvSpPr/>
          <p:nvPr/>
        </p:nvSpPr>
        <p:spPr bwMode="auto">
          <a:xfrm>
            <a:off x="2438400" y="2133600"/>
            <a:ext cx="1371600" cy="1295400"/>
          </a:xfrm>
          <a:prstGeom prst="flowChartMagneticDisk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endParaRPr lang="id-ID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Pemuaian Benda</a:t>
            </a:r>
            <a:r>
              <a:rPr lang="en-US" dirty="0" smtClean="0"/>
              <a:t> (6)</a:t>
            </a:r>
            <a:endParaRPr lang="id-ID" dirty="0" smtClean="0"/>
          </a:p>
        </p:txBody>
      </p:sp>
      <p:sp>
        <p:nvSpPr>
          <p:cNvPr id="10246" name="Content Placeholder 2"/>
          <p:cNvSpPr>
            <a:spLocks noGrp="1"/>
          </p:cNvSpPr>
          <p:nvPr>
            <p:ph idx="1"/>
          </p:nvPr>
        </p:nvSpPr>
        <p:spPr>
          <a:xfrm>
            <a:off x="457200" y="1304925"/>
            <a:ext cx="8229600" cy="52387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id-ID" dirty="0" smtClean="0"/>
              <a:t>3) Pemuaian Volum</a:t>
            </a:r>
            <a:r>
              <a:rPr lang="en-US" dirty="0" smtClean="0"/>
              <a:t>e</a:t>
            </a:r>
            <a:endParaRPr lang="id-ID" dirty="0" smtClean="0"/>
          </a:p>
        </p:txBody>
      </p:sp>
      <p:sp>
        <p:nvSpPr>
          <p:cNvPr id="1024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Hal.: </a:t>
            </a:r>
            <a:fld id="{A9284BB2-6DBC-404F-BC4A-DF02FADE027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02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Isi dengan Judul Halaman Terkait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381000" y="3505200"/>
            <a:ext cx="3581400" cy="914400"/>
            <a:chOff x="2514600" y="4876800"/>
            <a:chExt cx="3886200" cy="1219200"/>
          </a:xfrm>
        </p:grpSpPr>
        <p:sp>
          <p:nvSpPr>
            <p:cNvPr id="35" name="Rounded Rectangle 34"/>
            <p:cNvSpPr/>
            <p:nvPr/>
          </p:nvSpPr>
          <p:spPr bwMode="auto">
            <a:xfrm>
              <a:off x="2514600" y="4876800"/>
              <a:ext cx="3886200" cy="1219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graphicFrame>
          <p:nvGraphicFramePr>
            <p:cNvPr id="10242" name="Object 2"/>
            <p:cNvGraphicFramePr>
              <a:graphicFrameLocks noChangeAspect="1"/>
            </p:cNvGraphicFramePr>
            <p:nvPr/>
          </p:nvGraphicFramePr>
          <p:xfrm>
            <a:off x="2700641" y="5069417"/>
            <a:ext cx="3493446" cy="797983"/>
          </p:xfrm>
          <a:graphic>
            <a:graphicData uri="http://schemas.openxmlformats.org/presentationml/2006/ole">
              <p:oleObj spid="_x0000_s6148" name="Equation" r:id="rId3" imgW="1002960" imgH="228600" progId="Equation.3">
                <p:embed/>
              </p:oleObj>
            </a:graphicData>
          </a:graphic>
        </p:graphicFrame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876800" y="3505200"/>
            <a:ext cx="3581400" cy="914400"/>
            <a:chOff x="2514600" y="4876800"/>
            <a:chExt cx="3886200" cy="1219200"/>
          </a:xfrm>
        </p:grpSpPr>
        <p:sp>
          <p:nvSpPr>
            <p:cNvPr id="38" name="Rounded Rectangle 37"/>
            <p:cNvSpPr/>
            <p:nvPr/>
          </p:nvSpPr>
          <p:spPr bwMode="auto">
            <a:xfrm>
              <a:off x="2514600" y="4876800"/>
              <a:ext cx="3886200" cy="1219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graphicFrame>
          <p:nvGraphicFramePr>
            <p:cNvPr id="10243" name="Object 3"/>
            <p:cNvGraphicFramePr>
              <a:graphicFrameLocks noChangeAspect="1"/>
            </p:cNvGraphicFramePr>
            <p:nvPr/>
          </p:nvGraphicFramePr>
          <p:xfrm>
            <a:off x="3052053" y="5069417"/>
            <a:ext cx="2788900" cy="797983"/>
          </p:xfrm>
          <a:graphic>
            <a:graphicData uri="http://schemas.openxmlformats.org/presentationml/2006/ole">
              <p:oleObj spid="_x0000_s6147" name="Equation" r:id="rId4" imgW="799920" imgH="228600" progId="Equation.3">
                <p:embed/>
              </p:oleObj>
            </a:graphicData>
          </a:graphic>
        </p:graphicFrame>
      </p:grpSp>
      <p:cxnSp>
        <p:nvCxnSpPr>
          <p:cNvPr id="42" name="Straight Arrow Connector 41"/>
          <p:cNvCxnSpPr/>
          <p:nvPr/>
        </p:nvCxnSpPr>
        <p:spPr bwMode="auto">
          <a:xfrm>
            <a:off x="3200400" y="4419600"/>
            <a:ext cx="914400" cy="457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 rot="10800000" flipV="1">
            <a:off x="4343400" y="4419600"/>
            <a:ext cx="914400" cy="457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590800" y="5105400"/>
            <a:ext cx="3581400" cy="914400"/>
            <a:chOff x="2514600" y="4876800"/>
            <a:chExt cx="3886200" cy="1219200"/>
          </a:xfrm>
        </p:grpSpPr>
        <p:sp>
          <p:nvSpPr>
            <p:cNvPr id="48" name="Rounded Rectangle 47"/>
            <p:cNvSpPr/>
            <p:nvPr/>
          </p:nvSpPr>
          <p:spPr bwMode="auto">
            <a:xfrm>
              <a:off x="2514600" y="4876800"/>
              <a:ext cx="3886200" cy="1219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graphicFrame>
          <p:nvGraphicFramePr>
            <p:cNvPr id="10244" name="Object 4"/>
            <p:cNvGraphicFramePr>
              <a:graphicFrameLocks noChangeAspect="1"/>
            </p:cNvGraphicFramePr>
            <p:nvPr/>
          </p:nvGraphicFramePr>
          <p:xfrm>
            <a:off x="2723036" y="5069417"/>
            <a:ext cx="3448658" cy="797983"/>
          </p:xfrm>
          <a:graphic>
            <a:graphicData uri="http://schemas.openxmlformats.org/presentationml/2006/ole">
              <p:oleObj spid="_x0000_s6146" name="Equation" r:id="rId5" imgW="990360" imgH="228600" progId="Equation.3">
                <p:embed/>
              </p:oleObj>
            </a:graphicData>
          </a:graphic>
        </p:graphicFrame>
      </p:grpSp>
      <p:sp>
        <p:nvSpPr>
          <p:cNvPr id="20" name="Right Arrow 19"/>
          <p:cNvSpPr/>
          <p:nvPr/>
        </p:nvSpPr>
        <p:spPr bwMode="auto">
          <a:xfrm>
            <a:off x="2057400" y="259080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endParaRPr lang="id-ID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1" name="Flowchart: Magnetic Disk 20"/>
          <p:cNvSpPr/>
          <p:nvPr/>
        </p:nvSpPr>
        <p:spPr bwMode="auto">
          <a:xfrm>
            <a:off x="838200" y="2209800"/>
            <a:ext cx="762000" cy="838200"/>
          </a:xfrm>
          <a:prstGeom prst="flowChartMagneticDisk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endParaRPr lang="id-ID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2" name="Flowchart: Magnetic Disk 21"/>
          <p:cNvSpPr/>
          <p:nvPr/>
        </p:nvSpPr>
        <p:spPr bwMode="auto">
          <a:xfrm>
            <a:off x="2895600" y="1981200"/>
            <a:ext cx="1371600" cy="1295400"/>
          </a:xfrm>
          <a:prstGeom prst="flowChartMagneticDisk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endParaRPr lang="id-ID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Pemuaian Benda</a:t>
            </a:r>
            <a:r>
              <a:rPr lang="en-US" dirty="0" smtClean="0"/>
              <a:t> (7)</a:t>
            </a:r>
            <a:endParaRPr lang="id-ID" dirty="0" smtClean="0"/>
          </a:p>
        </p:txBody>
      </p:sp>
      <p:sp>
        <p:nvSpPr>
          <p:cNvPr id="11269" name="Content Placeholder 2"/>
          <p:cNvSpPr>
            <a:spLocks noGrp="1"/>
          </p:cNvSpPr>
          <p:nvPr>
            <p:ph idx="1"/>
          </p:nvPr>
        </p:nvSpPr>
        <p:spPr>
          <a:xfrm>
            <a:off x="457200" y="1304925"/>
            <a:ext cx="4648200" cy="600075"/>
          </a:xfrm>
        </p:spPr>
        <p:txBody>
          <a:bodyPr/>
          <a:lstStyle/>
          <a:p>
            <a:r>
              <a:rPr lang="id-ID" smtClean="0"/>
              <a:t>Pemuaian Zat Cair </a:t>
            </a:r>
          </a:p>
        </p:txBody>
      </p:sp>
      <p:sp>
        <p:nvSpPr>
          <p:cNvPr id="112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Hal.: </a:t>
            </a:r>
            <a:fld id="{C6B11CDB-E376-4D73-BCF8-10AD8CB18D9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12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Isi dengan Judul Halaman Terkait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1981200"/>
            <a:ext cx="81534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d-ID" sz="2400" dirty="0"/>
              <a:t>Zat cair hanya mengalami pemuaian volum</a:t>
            </a:r>
            <a:endParaRPr lang="id-ID" sz="2400" dirty="0">
              <a:solidFill>
                <a:schemeClr val="tx1"/>
              </a:solidFill>
            </a:endParaRPr>
          </a:p>
        </p:txBody>
      </p:sp>
      <p:sp>
        <p:nvSpPr>
          <p:cNvPr id="7" name="Down Arrow 6"/>
          <p:cNvSpPr/>
          <p:nvPr/>
        </p:nvSpPr>
        <p:spPr bwMode="auto">
          <a:xfrm>
            <a:off x="3657600" y="2667000"/>
            <a:ext cx="533400" cy="6096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endParaRPr lang="id-ID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4191000" y="3505200"/>
            <a:ext cx="3581400" cy="914400"/>
            <a:chOff x="2514600" y="4876800"/>
            <a:chExt cx="3886200" cy="1219200"/>
          </a:xfrm>
        </p:grpSpPr>
        <p:sp>
          <p:nvSpPr>
            <p:cNvPr id="9" name="Rounded Rectangle 8"/>
            <p:cNvSpPr/>
            <p:nvPr/>
          </p:nvSpPr>
          <p:spPr bwMode="auto">
            <a:xfrm>
              <a:off x="2514600" y="4876800"/>
              <a:ext cx="3886200" cy="1219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graphicFrame>
          <p:nvGraphicFramePr>
            <p:cNvPr id="11266" name="Object 2"/>
            <p:cNvGraphicFramePr>
              <a:graphicFrameLocks noChangeAspect="1"/>
            </p:cNvGraphicFramePr>
            <p:nvPr/>
          </p:nvGraphicFramePr>
          <p:xfrm>
            <a:off x="2700641" y="5069417"/>
            <a:ext cx="3493446" cy="797983"/>
          </p:xfrm>
          <a:graphic>
            <a:graphicData uri="http://schemas.openxmlformats.org/presentationml/2006/ole">
              <p:oleObj spid="_x0000_s7171" name="Equation" r:id="rId3" imgW="1002960" imgH="228600" progId="Equation.3">
                <p:embed/>
              </p:oleObj>
            </a:graphicData>
          </a:graphic>
        </p:graphicFrame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267200" y="4800600"/>
            <a:ext cx="3581400" cy="914400"/>
            <a:chOff x="2514600" y="4876800"/>
            <a:chExt cx="3886200" cy="1219200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2514600" y="4876800"/>
              <a:ext cx="3886200" cy="1219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graphicFrame>
          <p:nvGraphicFramePr>
            <p:cNvPr id="11267" name="Object 3"/>
            <p:cNvGraphicFramePr>
              <a:graphicFrameLocks noChangeAspect="1"/>
            </p:cNvGraphicFramePr>
            <p:nvPr/>
          </p:nvGraphicFramePr>
          <p:xfrm>
            <a:off x="2723036" y="5069417"/>
            <a:ext cx="3448658" cy="797983"/>
          </p:xfrm>
          <a:graphic>
            <a:graphicData uri="http://schemas.openxmlformats.org/presentationml/2006/ole">
              <p:oleObj spid="_x0000_s7170" name="Equation" r:id="rId4" imgW="990360" imgH="228600" progId="Equation.3">
                <p:embed/>
              </p:oleObj>
            </a:graphicData>
          </a:graphic>
        </p:graphicFrame>
      </p:grpSp>
      <p:pic>
        <p:nvPicPr>
          <p:cNvPr id="1127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3149600"/>
            <a:ext cx="3048000" cy="2089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1277" name="Rectangle 14"/>
          <p:cNvSpPr>
            <a:spLocks noChangeArrowheads="1"/>
          </p:cNvSpPr>
          <p:nvPr/>
        </p:nvSpPr>
        <p:spPr bwMode="auto">
          <a:xfrm>
            <a:off x="3810000" y="6200775"/>
            <a:ext cx="5486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1200">
                <a:solidFill>
                  <a:schemeClr val="tx1"/>
                </a:solidFill>
              </a:rPr>
              <a:t>Sumber gambar http://forum.detik.com/showthread.php?p=6902243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Pemuaian Benda</a:t>
            </a:r>
          </a:p>
        </p:txBody>
      </p:sp>
      <p:sp>
        <p:nvSpPr>
          <p:cNvPr id="12293" name="Content Placeholder 2"/>
          <p:cNvSpPr>
            <a:spLocks noGrp="1"/>
          </p:cNvSpPr>
          <p:nvPr>
            <p:ph idx="1"/>
          </p:nvPr>
        </p:nvSpPr>
        <p:spPr>
          <a:xfrm>
            <a:off x="457200" y="1304925"/>
            <a:ext cx="8229600" cy="676275"/>
          </a:xfrm>
        </p:spPr>
        <p:txBody>
          <a:bodyPr/>
          <a:lstStyle/>
          <a:p>
            <a:r>
              <a:rPr lang="id-ID" smtClean="0"/>
              <a:t>Pemuaian Gas </a:t>
            </a:r>
          </a:p>
        </p:txBody>
      </p:sp>
      <p:sp>
        <p:nvSpPr>
          <p:cNvPr id="122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Hal.: </a:t>
            </a:r>
            <a:fld id="{DD28DD38-EFB0-46CB-9123-E34609AEACEE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22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Isi dengan Judul Halaman Terkait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0" y="1701800"/>
          <a:ext cx="6705600" cy="462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876800" y="1676400"/>
            <a:ext cx="1344613" cy="1371600"/>
            <a:chOff x="6324600" y="2743200"/>
            <a:chExt cx="1344612" cy="1371600"/>
          </a:xfrm>
        </p:grpSpPr>
        <p:sp>
          <p:nvSpPr>
            <p:cNvPr id="9" name="Cloud Callout 8"/>
            <p:cNvSpPr/>
            <p:nvPr/>
          </p:nvSpPr>
          <p:spPr bwMode="auto">
            <a:xfrm>
              <a:off x="6324600" y="2743200"/>
              <a:ext cx="1219199" cy="1371600"/>
            </a:xfrm>
            <a:prstGeom prst="cloudCallou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graphicFrame>
          <p:nvGraphicFramePr>
            <p:cNvPr id="12290" name="Object 3"/>
            <p:cNvGraphicFramePr>
              <a:graphicFrameLocks noChangeAspect="1"/>
            </p:cNvGraphicFramePr>
            <p:nvPr/>
          </p:nvGraphicFramePr>
          <p:xfrm>
            <a:off x="6477000" y="2819400"/>
            <a:ext cx="1192212" cy="1155700"/>
          </p:xfrm>
          <a:graphic>
            <a:graphicData uri="http://schemas.openxmlformats.org/presentationml/2006/ole">
              <p:oleObj spid="_x0000_s8195" name="Equation" r:id="rId7" imgW="406080" imgH="393480" progId="Equation.3">
                <p:embed/>
              </p:oleObj>
            </a:graphicData>
          </a:graphic>
        </p:graphicFrame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76200" y="4343400"/>
            <a:ext cx="2819400" cy="1295400"/>
            <a:chOff x="5867400" y="4343400"/>
            <a:chExt cx="2819400" cy="1295400"/>
          </a:xfrm>
        </p:grpSpPr>
        <p:sp>
          <p:nvSpPr>
            <p:cNvPr id="17" name="Cloud Callout 16"/>
            <p:cNvSpPr/>
            <p:nvPr/>
          </p:nvSpPr>
          <p:spPr bwMode="auto">
            <a:xfrm>
              <a:off x="5867400" y="4343400"/>
              <a:ext cx="2819400" cy="1295400"/>
            </a:xfrm>
            <a:prstGeom prst="cloudCallou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graphicFrame>
          <p:nvGraphicFramePr>
            <p:cNvPr id="12291" name="Object 5"/>
            <p:cNvGraphicFramePr>
              <a:graphicFrameLocks noChangeAspect="1"/>
            </p:cNvGraphicFramePr>
            <p:nvPr/>
          </p:nvGraphicFramePr>
          <p:xfrm>
            <a:off x="6156325" y="4660900"/>
            <a:ext cx="2497138" cy="596900"/>
          </p:xfrm>
          <a:graphic>
            <a:graphicData uri="http://schemas.openxmlformats.org/presentationml/2006/ole">
              <p:oleObj spid="_x0000_s8194" name="Equation" r:id="rId8" imgW="850680" imgH="203040" progId="Equation.3">
                <p:embed/>
              </p:oleObj>
            </a:graphicData>
          </a:graphic>
        </p:graphicFrame>
      </p:grpSp>
      <p:sp>
        <p:nvSpPr>
          <p:cNvPr id="20" name="Rectangle 19"/>
          <p:cNvSpPr/>
          <p:nvPr/>
        </p:nvSpPr>
        <p:spPr>
          <a:xfrm>
            <a:off x="6553200" y="1828800"/>
            <a:ext cx="1797050" cy="10779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>
              <a:defRPr/>
            </a:pPr>
            <a:r>
              <a:rPr lang="id-ID" sz="1600" dirty="0">
                <a:solidFill>
                  <a:schemeClr val="tx1"/>
                </a:solidFill>
              </a:rPr>
              <a:t>P = tekanan</a:t>
            </a:r>
          </a:p>
          <a:p>
            <a:pPr algn="l">
              <a:defRPr/>
            </a:pPr>
            <a:r>
              <a:rPr lang="id-ID" sz="1600" dirty="0">
                <a:solidFill>
                  <a:schemeClr val="tx1"/>
                </a:solidFill>
              </a:rPr>
              <a:t>V = volum</a:t>
            </a:r>
          </a:p>
          <a:p>
            <a:pPr algn="l">
              <a:defRPr/>
            </a:pPr>
            <a:r>
              <a:rPr lang="id-ID" sz="1600" dirty="0">
                <a:solidFill>
                  <a:schemeClr val="tx1"/>
                </a:solidFill>
              </a:rPr>
              <a:t>T = suhu ( K )</a:t>
            </a:r>
          </a:p>
          <a:p>
            <a:pPr algn="l">
              <a:defRPr/>
            </a:pPr>
            <a:endParaRPr lang="id-ID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Pemuaian Benda</a:t>
            </a:r>
          </a:p>
        </p:txBody>
      </p:sp>
      <p:sp>
        <p:nvSpPr>
          <p:cNvPr id="13321" name="Content Placeholder 2"/>
          <p:cNvSpPr>
            <a:spLocks noGrp="1"/>
          </p:cNvSpPr>
          <p:nvPr>
            <p:ph idx="1"/>
          </p:nvPr>
        </p:nvSpPr>
        <p:spPr>
          <a:xfrm>
            <a:off x="457200" y="1304925"/>
            <a:ext cx="8229600" cy="600075"/>
          </a:xfrm>
        </p:spPr>
        <p:txBody>
          <a:bodyPr/>
          <a:lstStyle/>
          <a:p>
            <a:r>
              <a:rPr lang="id-ID" smtClean="0"/>
              <a:t>Pemuaian Gas</a:t>
            </a:r>
          </a:p>
        </p:txBody>
      </p:sp>
      <p:sp>
        <p:nvSpPr>
          <p:cNvPr id="133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Hal.: </a:t>
            </a:r>
            <a:fld id="{170A8F3C-CF60-42D7-BBB6-6651C43FFD7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33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3621088" y="1905000"/>
            <a:ext cx="2246312" cy="10779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d-ID" sz="1600" dirty="0">
                <a:solidFill>
                  <a:schemeClr val="tx1"/>
                </a:solidFill>
              </a:rPr>
              <a:t>Berdasarkan Hukum Boyle </a:t>
            </a:r>
          </a:p>
          <a:p>
            <a:pPr>
              <a:defRPr/>
            </a:pPr>
            <a:r>
              <a:rPr lang="id-ID" sz="1600" dirty="0">
                <a:solidFill>
                  <a:schemeClr val="tx1"/>
                </a:solidFill>
              </a:rPr>
              <a:t>&amp; Hukum Gay-Lussac</a:t>
            </a:r>
          </a:p>
        </p:txBody>
      </p:sp>
      <p:sp>
        <p:nvSpPr>
          <p:cNvPr id="7" name="Rectangle 6"/>
          <p:cNvSpPr/>
          <p:nvPr/>
        </p:nvSpPr>
        <p:spPr>
          <a:xfrm>
            <a:off x="3657600" y="3200400"/>
            <a:ext cx="2201863" cy="4000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id-ID" dirty="0">
                <a:solidFill>
                  <a:schemeClr val="tx1"/>
                </a:solidFill>
              </a:rPr>
              <a:t>Pemuaian gas</a:t>
            </a:r>
            <a:endParaRPr lang="id-ID" dirty="0"/>
          </a:p>
        </p:txBody>
      </p:sp>
      <p:cxnSp>
        <p:nvCxnSpPr>
          <p:cNvPr id="9" name="Straight Arrow Connector 8"/>
          <p:cNvCxnSpPr>
            <a:stCxn id="7" idx="2"/>
          </p:cNvCxnSpPr>
          <p:nvPr/>
        </p:nvCxnSpPr>
        <p:spPr bwMode="auto">
          <a:xfrm rot="16200000" flipH="1">
            <a:off x="5470526" y="2887662"/>
            <a:ext cx="438150" cy="186372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 bwMode="auto">
          <a:xfrm rot="10800000" flipV="1">
            <a:off x="2667000" y="3600450"/>
            <a:ext cx="1828800" cy="36195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295400" y="4095750"/>
            <a:ext cx="2992438" cy="4000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id-ID" dirty="0">
                <a:solidFill>
                  <a:schemeClr val="tx1"/>
                </a:solidFill>
              </a:rPr>
              <a:t>Pada tekanan tetap</a:t>
            </a:r>
            <a:endParaRPr lang="id-ID" dirty="0"/>
          </a:p>
        </p:txBody>
      </p:sp>
      <p:sp>
        <p:nvSpPr>
          <p:cNvPr id="16" name="Rectangle 15"/>
          <p:cNvSpPr/>
          <p:nvPr/>
        </p:nvSpPr>
        <p:spPr>
          <a:xfrm>
            <a:off x="5341938" y="4095750"/>
            <a:ext cx="2711450" cy="4000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id-ID" dirty="0">
                <a:solidFill>
                  <a:schemeClr val="tx1"/>
                </a:solidFill>
              </a:rPr>
              <a:t>Pada volum tetap</a:t>
            </a:r>
            <a:endParaRPr lang="id-ID" dirty="0"/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914400" y="4724400"/>
            <a:ext cx="3581400" cy="914400"/>
            <a:chOff x="2514600" y="4876800"/>
            <a:chExt cx="3886200" cy="1219200"/>
          </a:xfrm>
        </p:grpSpPr>
        <p:sp>
          <p:nvSpPr>
            <p:cNvPr id="18" name="Rounded Rectangle 17"/>
            <p:cNvSpPr/>
            <p:nvPr/>
          </p:nvSpPr>
          <p:spPr bwMode="auto">
            <a:xfrm>
              <a:off x="2514600" y="4876800"/>
              <a:ext cx="3886200" cy="1219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graphicFrame>
          <p:nvGraphicFramePr>
            <p:cNvPr id="13314" name="Object 2"/>
            <p:cNvGraphicFramePr>
              <a:graphicFrameLocks noChangeAspect="1"/>
            </p:cNvGraphicFramePr>
            <p:nvPr/>
          </p:nvGraphicFramePr>
          <p:xfrm>
            <a:off x="2791940" y="5069417"/>
            <a:ext cx="3271229" cy="797983"/>
          </p:xfrm>
          <a:graphic>
            <a:graphicData uri="http://schemas.openxmlformats.org/presentationml/2006/ole">
              <p:oleObj spid="_x0000_s9223" name="Equation" r:id="rId3" imgW="939600" imgH="228600" progId="Equation.3">
                <p:embed/>
              </p:oleObj>
            </a:graphicData>
          </a:graphic>
        </p:graphicFrame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953000" y="4648200"/>
            <a:ext cx="3581400" cy="914400"/>
            <a:chOff x="2514600" y="4876800"/>
            <a:chExt cx="3886200" cy="1219200"/>
          </a:xfrm>
        </p:grpSpPr>
        <p:sp>
          <p:nvSpPr>
            <p:cNvPr id="21" name="Rounded Rectangle 20"/>
            <p:cNvSpPr/>
            <p:nvPr/>
          </p:nvSpPr>
          <p:spPr bwMode="auto">
            <a:xfrm>
              <a:off x="2514600" y="4876800"/>
              <a:ext cx="3886200" cy="1219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graphicFrame>
          <p:nvGraphicFramePr>
            <p:cNvPr id="13315" name="Object 3"/>
            <p:cNvGraphicFramePr>
              <a:graphicFrameLocks noChangeAspect="1"/>
            </p:cNvGraphicFramePr>
            <p:nvPr/>
          </p:nvGraphicFramePr>
          <p:xfrm>
            <a:off x="2810888" y="5069417"/>
            <a:ext cx="3271230" cy="797983"/>
          </p:xfrm>
          <a:graphic>
            <a:graphicData uri="http://schemas.openxmlformats.org/presentationml/2006/ole">
              <p:oleObj spid="_x0000_s9222" name="Equation" r:id="rId4" imgW="939600" imgH="228600" progId="Equation.3">
                <p:embed/>
              </p:oleObj>
            </a:graphicData>
          </a:graphic>
        </p:graphicFrame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193675" y="2305050"/>
            <a:ext cx="4073525" cy="819150"/>
            <a:chOff x="1024366" y="5051426"/>
            <a:chExt cx="3471434" cy="818950"/>
          </a:xfrm>
        </p:grpSpPr>
        <p:graphicFrame>
          <p:nvGraphicFramePr>
            <p:cNvPr id="13316" name="Object 4"/>
            <p:cNvGraphicFramePr>
              <a:graphicFrameLocks noChangeAspect="1"/>
            </p:cNvGraphicFramePr>
            <p:nvPr/>
          </p:nvGraphicFramePr>
          <p:xfrm>
            <a:off x="1024366" y="5051426"/>
            <a:ext cx="442385" cy="574675"/>
          </p:xfrm>
          <a:graphic>
            <a:graphicData uri="http://schemas.openxmlformats.org/presentationml/2006/ole">
              <p:oleObj spid="_x0000_s9221" name="Equation" r:id="rId5" imgW="126720" imgH="164880" progId="Equation.3">
                <p:embed/>
              </p:oleObj>
            </a:graphicData>
          </a:graphic>
        </p:graphicFrame>
        <p:sp>
          <p:nvSpPr>
            <p:cNvPr id="25" name="Rectangle 24"/>
            <p:cNvSpPr/>
            <p:nvPr/>
          </p:nvSpPr>
          <p:spPr>
            <a:xfrm>
              <a:off x="1372051" y="5162524"/>
              <a:ext cx="3123749" cy="7078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l">
                <a:defRPr/>
              </a:pPr>
              <a:r>
                <a:rPr lang="id-ID" dirty="0">
                  <a:solidFill>
                    <a:schemeClr val="tx1"/>
                  </a:solidFill>
                </a:rPr>
                <a:t>= </a:t>
              </a:r>
              <a:r>
                <a:rPr lang="id-ID" b="0" dirty="0">
                  <a:solidFill>
                    <a:schemeClr val="tx1"/>
                  </a:solidFill>
                </a:rPr>
                <a:t>Koefisien muai </a:t>
              </a:r>
            </a:p>
            <a:p>
              <a:pPr algn="l">
                <a:defRPr/>
              </a:pPr>
              <a:r>
                <a:rPr lang="id-ID" b="0" dirty="0">
                  <a:solidFill>
                    <a:schemeClr val="tx1"/>
                  </a:solidFill>
                </a:rPr>
                <a:t>    gas (</a:t>
              </a:r>
              <a:r>
                <a:rPr lang="id-ID" b="0" baseline="30000" dirty="0">
                  <a:solidFill>
                    <a:schemeClr val="tx1"/>
                  </a:solidFill>
                </a:rPr>
                <a:t>o </a:t>
              </a:r>
              <a:r>
                <a:rPr lang="id-ID" b="0" dirty="0">
                  <a:solidFill>
                    <a:schemeClr val="tx1"/>
                  </a:solidFill>
                </a:rPr>
                <a:t>C</a:t>
              </a:r>
              <a:r>
                <a:rPr lang="id-ID" b="0" baseline="30000" dirty="0">
                  <a:solidFill>
                    <a:schemeClr val="tx1"/>
                  </a:solidFill>
                </a:rPr>
                <a:t> -1</a:t>
              </a:r>
              <a:r>
                <a:rPr lang="id-ID" b="0" dirty="0">
                  <a:solidFill>
                    <a:schemeClr val="tx1"/>
                  </a:solidFill>
                </a:rPr>
                <a:t>atau K</a:t>
              </a:r>
              <a:r>
                <a:rPr lang="id-ID" b="0" baseline="30000" dirty="0">
                  <a:solidFill>
                    <a:schemeClr val="tx1"/>
                  </a:solidFill>
                </a:rPr>
                <a:t> -1</a:t>
              </a:r>
              <a:r>
                <a:rPr lang="id-ID" b="0" dirty="0">
                  <a:solidFill>
                    <a:schemeClr val="tx1"/>
                  </a:solidFill>
                </a:rPr>
                <a:t> )</a:t>
              </a:r>
              <a:r>
                <a:rPr lang="id-ID" dirty="0">
                  <a:solidFill>
                    <a:schemeClr val="tx1"/>
                  </a:solidFill>
                </a:rPr>
                <a:t> </a:t>
              </a:r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4648200" y="5603875"/>
            <a:ext cx="4483100" cy="796925"/>
            <a:chOff x="4965700" y="3962598"/>
            <a:chExt cx="4178300" cy="796925"/>
          </a:xfrm>
        </p:grpSpPr>
        <p:graphicFrame>
          <p:nvGraphicFramePr>
            <p:cNvPr id="13317" name="Object 5"/>
            <p:cNvGraphicFramePr>
              <a:graphicFrameLocks noChangeAspect="1"/>
            </p:cNvGraphicFramePr>
            <p:nvPr/>
          </p:nvGraphicFramePr>
          <p:xfrm>
            <a:off x="4965700" y="3962598"/>
            <a:ext cx="574675" cy="796925"/>
          </p:xfrm>
          <a:graphic>
            <a:graphicData uri="http://schemas.openxmlformats.org/presentationml/2006/ole">
              <p:oleObj spid="_x0000_s9220" name="Equation" r:id="rId6" imgW="164880" imgH="228600" progId="Equation.3">
                <p:embed/>
              </p:oleObj>
            </a:graphicData>
          </a:graphic>
        </p:graphicFrame>
        <p:sp>
          <p:nvSpPr>
            <p:cNvPr id="28" name="Rectangle 27"/>
            <p:cNvSpPr/>
            <p:nvPr/>
          </p:nvSpPr>
          <p:spPr>
            <a:xfrm>
              <a:off x="5409570" y="4165798"/>
              <a:ext cx="3734430" cy="4000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l">
                <a:defRPr/>
              </a:pPr>
              <a:r>
                <a:rPr lang="id-ID" dirty="0">
                  <a:solidFill>
                    <a:schemeClr val="tx1"/>
                  </a:solidFill>
                </a:rPr>
                <a:t>= </a:t>
              </a:r>
              <a:r>
                <a:rPr lang="id-ID" b="0" dirty="0">
                  <a:solidFill>
                    <a:schemeClr val="tx1"/>
                  </a:solidFill>
                </a:rPr>
                <a:t>tekanan mula-mula(N/m)</a:t>
              </a:r>
              <a:r>
                <a:rPr lang="id-ID" dirty="0">
                  <a:solidFill>
                    <a:schemeClr val="tx1"/>
                  </a:solidFill>
                </a:rPr>
                <a:t> </a:t>
              </a:r>
            </a:p>
          </p:txBody>
        </p:sp>
      </p:grpSp>
      <p:grpSp>
        <p:nvGrpSpPr>
          <p:cNvPr id="8" name="Group 31"/>
          <p:cNvGrpSpPr>
            <a:grpSpLocks/>
          </p:cNvGrpSpPr>
          <p:nvPr/>
        </p:nvGrpSpPr>
        <p:grpSpPr bwMode="auto">
          <a:xfrm>
            <a:off x="762000" y="5715000"/>
            <a:ext cx="3516313" cy="574675"/>
            <a:chOff x="979488" y="5051425"/>
            <a:chExt cx="3516312" cy="574675"/>
          </a:xfrm>
        </p:grpSpPr>
        <p:graphicFrame>
          <p:nvGraphicFramePr>
            <p:cNvPr id="13318" name="Object 6"/>
            <p:cNvGraphicFramePr>
              <a:graphicFrameLocks noChangeAspect="1"/>
            </p:cNvGraphicFramePr>
            <p:nvPr/>
          </p:nvGraphicFramePr>
          <p:xfrm>
            <a:off x="979488" y="5051425"/>
            <a:ext cx="531812" cy="574675"/>
          </p:xfrm>
          <a:graphic>
            <a:graphicData uri="http://schemas.openxmlformats.org/presentationml/2006/ole">
              <p:oleObj spid="_x0000_s9219" name="Equation" r:id="rId7" imgW="152280" imgH="164880" progId="Equation.3">
                <p:embed/>
              </p:oleObj>
            </a:graphicData>
          </a:graphic>
        </p:graphicFrame>
        <p:sp>
          <p:nvSpPr>
            <p:cNvPr id="31" name="Rectangle 30"/>
            <p:cNvSpPr/>
            <p:nvPr/>
          </p:nvSpPr>
          <p:spPr>
            <a:xfrm>
              <a:off x="1371601" y="5162550"/>
              <a:ext cx="3124199" cy="4000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l">
                <a:defRPr/>
              </a:pPr>
              <a:r>
                <a:rPr lang="id-ID" dirty="0">
                  <a:solidFill>
                    <a:schemeClr val="tx1"/>
                  </a:solidFill>
                </a:rPr>
                <a:t>= </a:t>
              </a:r>
              <a:r>
                <a:rPr lang="id-ID" b="0" dirty="0">
                  <a:solidFill>
                    <a:schemeClr val="tx1"/>
                  </a:solidFill>
                </a:rPr>
                <a:t>tekanan akhir (N/m)</a:t>
              </a:r>
              <a:r>
                <a:rPr lang="id-ID" dirty="0">
                  <a:solidFill>
                    <a:schemeClr val="tx1"/>
                  </a:solidFill>
                </a:rPr>
                <a:t> </a:t>
              </a:r>
            </a:p>
          </p:txBody>
        </p:sp>
      </p:grpSp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5992813" y="2320925"/>
          <a:ext cx="2770187" cy="1031875"/>
        </p:xfrm>
        <a:graphic>
          <a:graphicData uri="http://schemas.openxmlformats.org/presentationml/2006/ole">
            <p:oleObj spid="_x0000_s9218" name="Equation" r:id="rId8" imgW="863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(1):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        , </a:t>
            </a:r>
            <a:r>
              <a:rPr lang="en-US" dirty="0" err="1" smtClean="0"/>
              <a:t>nyatakan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Kelvin, </a:t>
            </a:r>
            <a:r>
              <a:rPr lang="en-US" dirty="0" err="1" smtClean="0"/>
              <a:t>Reamur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Fahrenheit</a:t>
            </a:r>
            <a:endParaRPr lang="en-US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91050" y="1752600"/>
            <a:ext cx="666750" cy="38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 yang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dinginnya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dingin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panasnya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benda,maka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Solusi</a:t>
            </a:r>
            <a:r>
              <a:rPr lang="en-US" dirty="0" smtClean="0"/>
              <a:t> (1)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(2):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         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baja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2 m.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baja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 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l-GR" dirty="0" smtClean="0"/>
              <a:t>α</a:t>
            </a:r>
            <a:r>
              <a:rPr lang="en-US" dirty="0" smtClean="0"/>
              <a:t> </a:t>
            </a:r>
            <a:r>
              <a:rPr lang="en-US" dirty="0" err="1" smtClean="0"/>
              <a:t>baja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1752600"/>
            <a:ext cx="666750" cy="381000"/>
          </a:xfrm>
          <a:prstGeom prst="rect">
            <a:avLst/>
          </a:prstGeom>
          <a:noFill/>
        </p:spPr>
      </p:pic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8796" y="2237936"/>
            <a:ext cx="666750" cy="381000"/>
          </a:xfrm>
          <a:prstGeom prst="rect">
            <a:avLst/>
          </a:prstGeom>
          <a:noFill/>
        </p:spPr>
      </p:pic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2743200"/>
            <a:ext cx="1295400" cy="38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Solusi</a:t>
            </a:r>
            <a:r>
              <a:rPr lang="en-US" dirty="0" smtClean="0"/>
              <a:t> (2)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(1)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Sebatang</a:t>
            </a:r>
            <a:r>
              <a:rPr lang="en-US" dirty="0" smtClean="0"/>
              <a:t> </a:t>
            </a:r>
            <a:r>
              <a:rPr lang="en-US" dirty="0" err="1" smtClean="0"/>
              <a:t>tembaga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       </a:t>
            </a:r>
            <a:r>
              <a:rPr lang="en-US" dirty="0" err="1" smtClean="0"/>
              <a:t>panjangnya</a:t>
            </a:r>
            <a:r>
              <a:rPr lang="en-US" dirty="0" smtClean="0"/>
              <a:t> 80 cm. </a:t>
            </a:r>
            <a:r>
              <a:rPr lang="en-US" dirty="0" err="1" smtClean="0"/>
              <a:t>Berapakah</a:t>
            </a:r>
            <a:r>
              <a:rPr lang="en-US" dirty="0" smtClean="0"/>
              <a:t> </a:t>
            </a:r>
            <a:r>
              <a:rPr lang="en-US" dirty="0" err="1" smtClean="0"/>
              <a:t>pertambahan</a:t>
            </a:r>
            <a:r>
              <a:rPr lang="en-US" dirty="0" smtClean="0"/>
              <a:t> </a:t>
            </a:r>
            <a:r>
              <a:rPr lang="en-US" dirty="0" err="1" smtClean="0"/>
              <a:t>tembaga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       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koefesien</a:t>
            </a:r>
            <a:r>
              <a:rPr lang="en-US" dirty="0" smtClean="0"/>
              <a:t> </a:t>
            </a:r>
            <a:r>
              <a:rPr lang="en-US" dirty="0" err="1" smtClean="0"/>
              <a:t>muai</a:t>
            </a:r>
            <a:r>
              <a:rPr lang="en-US" dirty="0" smtClean="0"/>
              <a:t> linier </a:t>
            </a:r>
            <a:r>
              <a:rPr lang="en-US" dirty="0" err="1" smtClean="0"/>
              <a:t>tembaga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Plat </a:t>
            </a:r>
            <a:r>
              <a:rPr lang="en-US" dirty="0" err="1" smtClean="0"/>
              <a:t>aluminium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5 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lebar</a:t>
            </a:r>
            <a:r>
              <a:rPr lang="en-US" dirty="0" smtClean="0"/>
              <a:t> 2 m </a:t>
            </a:r>
            <a:r>
              <a:rPr lang="en-US" dirty="0" err="1" smtClean="0"/>
              <a:t>dipanaskan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        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         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l-GR" dirty="0" smtClean="0"/>
              <a:t>α</a:t>
            </a:r>
            <a:r>
              <a:rPr lang="en-US" dirty="0" smtClean="0"/>
              <a:t> </a:t>
            </a:r>
            <a:r>
              <a:rPr lang="en-US" dirty="0" err="1" smtClean="0"/>
              <a:t>aluminium</a:t>
            </a:r>
            <a:r>
              <a:rPr lang="en-US" dirty="0" smtClean="0"/>
              <a:t>               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plat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dipanaskan</a:t>
            </a:r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1676400"/>
            <a:ext cx="609600" cy="381000"/>
          </a:xfrm>
          <a:prstGeom prst="rect">
            <a:avLst/>
          </a:prstGeom>
          <a:noFill/>
        </p:spPr>
      </p:pic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2590800"/>
            <a:ext cx="609600" cy="381000"/>
          </a:xfrm>
          <a:prstGeom prst="rect">
            <a:avLst/>
          </a:prstGeom>
          <a:noFill/>
        </p:spPr>
      </p:pic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24100" y="3429000"/>
            <a:ext cx="1333500" cy="381000"/>
          </a:xfrm>
          <a:prstGeom prst="rect">
            <a:avLst/>
          </a:prstGeom>
          <a:noFill/>
        </p:spPr>
      </p:pic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26480" y="4419600"/>
            <a:ext cx="731520" cy="457200"/>
          </a:xfrm>
          <a:prstGeom prst="rect">
            <a:avLst/>
          </a:prstGeom>
          <a:noFill/>
        </p:spPr>
      </p:pic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26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4876800"/>
            <a:ext cx="838200" cy="408879"/>
          </a:xfrm>
          <a:prstGeom prst="rect">
            <a:avLst/>
          </a:prstGeom>
          <a:noFill/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4876800"/>
            <a:ext cx="1295400" cy="38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(2)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err="1" smtClean="0"/>
              <a:t>Sebatang</a:t>
            </a:r>
            <a:r>
              <a:rPr lang="en-US" dirty="0" smtClean="0"/>
              <a:t> </a:t>
            </a:r>
            <a:r>
              <a:rPr lang="en-US" dirty="0" err="1" smtClean="0"/>
              <a:t>logam</a:t>
            </a:r>
            <a:r>
              <a:rPr lang="en-US" dirty="0" smtClean="0"/>
              <a:t> </a:t>
            </a:r>
            <a:r>
              <a:rPr lang="en-US" dirty="0" err="1" smtClean="0"/>
              <a:t>dipanaskan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 </a:t>
            </a:r>
            <a:r>
              <a:rPr lang="en-US" dirty="0" err="1" smtClean="0"/>
              <a:t>suhu</a:t>
            </a:r>
            <a:r>
              <a:rPr lang="en-US" dirty="0" smtClean="0"/>
              <a:t>        </a:t>
            </a:r>
            <a:r>
              <a:rPr lang="en-US" dirty="0" err="1" smtClean="0"/>
              <a:t>menjadi</a:t>
            </a:r>
            <a:r>
              <a:rPr lang="en-US" dirty="0" smtClean="0"/>
              <a:t>           </a:t>
            </a:r>
            <a:r>
              <a:rPr lang="en-US" dirty="0" err="1" smtClean="0"/>
              <a:t>bertambah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2 mm. </a:t>
            </a:r>
            <a:r>
              <a:rPr lang="en-US" dirty="0" err="1" smtClean="0"/>
              <a:t>Batang</a:t>
            </a:r>
            <a:r>
              <a:rPr lang="en-US" dirty="0" smtClean="0"/>
              <a:t> lain yang </a:t>
            </a:r>
            <a:r>
              <a:rPr lang="en-US" dirty="0" err="1" smtClean="0"/>
              <a:t>sejenis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panjangnya</a:t>
            </a:r>
            <a:r>
              <a:rPr lang="en-US" dirty="0" smtClean="0"/>
              <a:t> 2 kali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batang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dipanaskan</a:t>
            </a:r>
            <a:r>
              <a:rPr lang="en-US" dirty="0" smtClean="0"/>
              <a:t>             </a:t>
            </a:r>
            <a:r>
              <a:rPr lang="en-US" dirty="0" err="1" smtClean="0"/>
              <a:t>menjadi</a:t>
            </a:r>
            <a:r>
              <a:rPr lang="en-US" dirty="0" smtClean="0"/>
              <a:t>         .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pertambahan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yang </a:t>
            </a: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batang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752600"/>
            <a:ext cx="609600" cy="381000"/>
          </a:xfrm>
          <a:prstGeom prst="rect">
            <a:avLst/>
          </a:prstGeom>
          <a:noFill/>
        </p:spPr>
      </p:pic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2209800"/>
            <a:ext cx="685800" cy="428625"/>
          </a:xfrm>
          <a:prstGeom prst="rect">
            <a:avLst/>
          </a:prstGeom>
          <a:noFill/>
        </p:spPr>
      </p:pic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2400" y="3200400"/>
            <a:ext cx="685800" cy="428625"/>
          </a:xfrm>
          <a:prstGeom prst="rect">
            <a:avLst/>
          </a:prstGeom>
          <a:noFill/>
        </p:spPr>
      </p:pic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73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3686175"/>
            <a:ext cx="685800" cy="428625"/>
          </a:xfrm>
          <a:prstGeom prst="rect">
            <a:avLst/>
          </a:prstGeom>
          <a:noFill/>
        </p:spPr>
      </p:pic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0" y="1676400"/>
            <a:ext cx="8229600" cy="4695825"/>
            <a:chOff x="685800" y="1371600"/>
            <a:chExt cx="8229600" cy="4695825"/>
          </a:xfrm>
        </p:grpSpPr>
        <p:sp>
          <p:nvSpPr>
            <p:cNvPr id="5" name="Rectangle 4"/>
            <p:cNvSpPr/>
            <p:nvPr/>
          </p:nvSpPr>
          <p:spPr>
            <a:xfrm>
              <a:off x="685800" y="1639888"/>
              <a:ext cx="1905000" cy="36988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sz="1800" dirty="0">
                  <a:solidFill>
                    <a:schemeClr val="tx1"/>
                  </a:solidFill>
                </a:rPr>
                <a:t>Termometer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 bwMode="auto">
            <a:xfrm>
              <a:off x="2667000" y="1828800"/>
              <a:ext cx="1066800" cy="158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3810000" y="1371600"/>
              <a:ext cx="3200400" cy="92392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sz="1800" dirty="0">
                  <a:solidFill>
                    <a:schemeClr val="tx1"/>
                  </a:solidFill>
                </a:rPr>
                <a:t>Mengukur suhu suatu benda atau sistem secara kuantitatif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 rot="16200000">
              <a:off x="1067594" y="2590006"/>
              <a:ext cx="1066800" cy="158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 bwMode="auto">
            <a:xfrm>
              <a:off x="1600200" y="3122613"/>
              <a:ext cx="2057400" cy="1587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3810000" y="2581275"/>
              <a:ext cx="3200400" cy="92392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sz="1800" dirty="0">
                  <a:solidFill>
                    <a:schemeClr val="tx1"/>
                  </a:solidFill>
                </a:rPr>
                <a:t>Dibuat berdasarkan sifat termometrik suatu bahan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267200" y="4191000"/>
              <a:ext cx="2133600" cy="36988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sz="1800" dirty="0">
                  <a:solidFill>
                    <a:schemeClr val="tx1"/>
                  </a:solidFill>
                </a:rPr>
                <a:t>T(x) = ax+b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 rot="5400000">
              <a:off x="4991101" y="3848100"/>
              <a:ext cx="533400" cy="3175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3048000" y="4811713"/>
              <a:ext cx="1371600" cy="36988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l">
                <a:defRPr/>
              </a:pPr>
              <a:r>
                <a:rPr lang="id-ID" sz="1800" dirty="0">
                  <a:solidFill>
                    <a:schemeClr val="tx1"/>
                  </a:solidFill>
                </a:rPr>
                <a:t>T = suhu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048000" y="5105400"/>
              <a:ext cx="3810000" cy="3698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l">
                <a:defRPr/>
              </a:pPr>
              <a:r>
                <a:rPr lang="id-ID" sz="1800" dirty="0">
                  <a:solidFill>
                    <a:schemeClr val="tx1"/>
                  </a:solidFill>
                </a:rPr>
                <a:t>x = sifat termometrik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819400" y="5421313"/>
              <a:ext cx="6096000" cy="6461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l">
                <a:defRPr/>
              </a:pPr>
              <a:r>
                <a:rPr lang="id-ID" sz="1800" dirty="0">
                  <a:solidFill>
                    <a:schemeClr val="tx1"/>
                  </a:solidFill>
                </a:rPr>
                <a:t>a,b = konstanta yang bergantung pada bahan </a:t>
              </a:r>
            </a:p>
            <a:p>
              <a:pPr algn="l">
                <a:defRPr/>
              </a:pPr>
              <a:r>
                <a:rPr lang="id-ID" sz="1800" dirty="0">
                  <a:solidFill>
                    <a:schemeClr val="tx1"/>
                  </a:solidFill>
                </a:rPr>
                <a:t>          yang digunakan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termometrik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381000" y="1676400"/>
            <a:ext cx="8610600" cy="5029200"/>
            <a:chOff x="304800" y="1143000"/>
            <a:chExt cx="8610600" cy="5029200"/>
          </a:xfrm>
        </p:grpSpPr>
        <p:sp>
          <p:nvSpPr>
            <p:cNvPr id="17" name="Rectangle 16"/>
            <p:cNvSpPr/>
            <p:nvPr/>
          </p:nvSpPr>
          <p:spPr>
            <a:xfrm>
              <a:off x="685800" y="1639888"/>
              <a:ext cx="1600200" cy="64611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sz="1800" dirty="0">
                  <a:solidFill>
                    <a:schemeClr val="tx1"/>
                  </a:solidFill>
                </a:rPr>
                <a:t>perubahan suhu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04800" y="3019425"/>
              <a:ext cx="2362200" cy="132397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dirty="0">
                  <a:solidFill>
                    <a:schemeClr val="tx1"/>
                  </a:solidFill>
                </a:rPr>
                <a:t>zat termometrik (thermometric substance)</a:t>
              </a:r>
            </a:p>
          </p:txBody>
        </p:sp>
        <p:sp>
          <p:nvSpPr>
            <p:cNvPr id="19" name="Up-Down Arrow 8"/>
            <p:cNvSpPr>
              <a:spLocks noChangeArrowheads="1"/>
            </p:cNvSpPr>
            <p:nvPr/>
          </p:nvSpPr>
          <p:spPr bwMode="auto">
            <a:xfrm>
              <a:off x="1219200" y="2362200"/>
              <a:ext cx="381000" cy="588963"/>
            </a:xfrm>
            <a:prstGeom prst="upDownArrow">
              <a:avLst>
                <a:gd name="adj1" fmla="val 50000"/>
                <a:gd name="adj2" fmla="val 49939"/>
              </a:avLst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20" name="Rectangle 9"/>
            <p:cNvSpPr>
              <a:spLocks noChangeArrowheads="1"/>
            </p:cNvSpPr>
            <p:nvPr/>
          </p:nvSpPr>
          <p:spPr bwMode="auto">
            <a:xfrm>
              <a:off x="609600" y="2362200"/>
              <a:ext cx="685800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d-ID" sz="3200">
                  <a:solidFill>
                    <a:schemeClr val="tx1"/>
                  </a:solidFill>
                  <a:sym typeface="Symbol" pitchFamily="18" charset="2"/>
                </a:rPr>
                <a:t></a:t>
              </a:r>
              <a:r>
                <a:rPr lang="id-ID" sz="3200">
                  <a:solidFill>
                    <a:schemeClr val="tx1"/>
                  </a:solidFill>
                </a:rPr>
                <a:t>T</a:t>
              </a:r>
              <a:endParaRPr lang="id-ID" sz="320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429000" y="1143000"/>
              <a:ext cx="2971800" cy="64611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sz="1800" dirty="0">
                  <a:solidFill>
                    <a:schemeClr val="tx1"/>
                  </a:solidFill>
                </a:rPr>
                <a:t>P</a:t>
              </a:r>
              <a:r>
                <a:rPr lang="fi-FI" sz="1800" dirty="0">
                  <a:solidFill>
                    <a:schemeClr val="tx1"/>
                  </a:solidFill>
                </a:rPr>
                <a:t>erubahan panjang </a:t>
              </a:r>
              <a:r>
                <a:rPr lang="id-ID" sz="1800" dirty="0">
                  <a:solidFill>
                    <a:schemeClr val="tx1"/>
                  </a:solidFill>
                </a:rPr>
                <a:t>benda (</a:t>
              </a:r>
              <a:r>
                <a:rPr lang="fi-FI" sz="1800" dirty="0">
                  <a:solidFill>
                    <a:schemeClr val="tx1"/>
                  </a:solidFill>
                </a:rPr>
                <a:t>L),</a:t>
              </a:r>
              <a:endParaRPr lang="id-ID" sz="1800" dirty="0"/>
            </a:p>
          </p:txBody>
        </p:sp>
        <p:cxnSp>
          <p:nvCxnSpPr>
            <p:cNvPr id="22" name="Straight Arrow Connector 21"/>
            <p:cNvCxnSpPr>
              <a:stCxn id="18" idx="3"/>
            </p:cNvCxnSpPr>
            <p:nvPr/>
          </p:nvCxnSpPr>
          <p:spPr bwMode="auto">
            <a:xfrm flipV="1">
              <a:off x="2667000" y="1447800"/>
              <a:ext cx="685800" cy="223361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3429000" y="1905000"/>
              <a:ext cx="3048000" cy="64611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sz="1800" dirty="0">
                  <a:solidFill>
                    <a:schemeClr val="tx1"/>
                  </a:solidFill>
                </a:rPr>
                <a:t>Perubahan luas permukaan benda (A)</a:t>
              </a:r>
              <a:endParaRPr lang="id-ID" sz="1800" dirty="0"/>
            </a:p>
          </p:txBody>
        </p:sp>
        <p:cxnSp>
          <p:nvCxnSpPr>
            <p:cNvPr id="24" name="Straight Arrow Connector 23"/>
            <p:cNvCxnSpPr>
              <a:stCxn id="18" idx="3"/>
            </p:cNvCxnSpPr>
            <p:nvPr/>
          </p:nvCxnSpPr>
          <p:spPr bwMode="auto">
            <a:xfrm flipV="1">
              <a:off x="2667000" y="2362200"/>
              <a:ext cx="685800" cy="131921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3429000" y="2667000"/>
              <a:ext cx="3048000" cy="64611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sz="1800" dirty="0">
                  <a:solidFill>
                    <a:schemeClr val="tx1"/>
                  </a:solidFill>
                </a:rPr>
                <a:t>Perubahan volum benda (V)</a:t>
              </a:r>
              <a:endParaRPr lang="id-ID" sz="1800" dirty="0"/>
            </a:p>
          </p:txBody>
        </p:sp>
        <p:cxnSp>
          <p:nvCxnSpPr>
            <p:cNvPr id="26" name="Straight Arrow Connector 25"/>
            <p:cNvCxnSpPr>
              <a:stCxn id="18" idx="3"/>
              <a:endCxn id="25" idx="1"/>
            </p:cNvCxnSpPr>
            <p:nvPr/>
          </p:nvCxnSpPr>
          <p:spPr bwMode="auto">
            <a:xfrm flipV="1">
              <a:off x="2667000" y="2990850"/>
              <a:ext cx="762000" cy="69056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8" idx="3"/>
            </p:cNvCxnSpPr>
            <p:nvPr/>
          </p:nvCxnSpPr>
          <p:spPr bwMode="auto">
            <a:xfrm>
              <a:off x="2667000" y="3681413"/>
              <a:ext cx="762000" cy="1570037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3429000" y="3429000"/>
              <a:ext cx="3048000" cy="64611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sz="1800" dirty="0">
                  <a:solidFill>
                    <a:schemeClr val="tx1"/>
                  </a:solidFill>
                </a:rPr>
                <a:t>hambatan listrik pada kawat (R)</a:t>
              </a:r>
              <a:endParaRPr lang="id-ID" sz="18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429000" y="4191000"/>
              <a:ext cx="3048000" cy="64611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sz="1800" dirty="0">
                  <a:solidFill>
                    <a:schemeClr val="tx1"/>
                  </a:solidFill>
                </a:rPr>
                <a:t>tekanan gas pada volume konstan (P)</a:t>
              </a:r>
              <a:endParaRPr lang="id-ID" sz="18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429000" y="4953000"/>
              <a:ext cx="3048000" cy="64611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sz="1800" dirty="0">
                  <a:solidFill>
                    <a:schemeClr val="tx1"/>
                  </a:solidFill>
                </a:rPr>
                <a:t>volume gas pada tekanan konstan (V)</a:t>
              </a:r>
              <a:endParaRPr lang="id-ID" sz="18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429000" y="5726113"/>
              <a:ext cx="3048000" cy="36988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sz="1800" dirty="0">
                  <a:solidFill>
                    <a:schemeClr val="tx1"/>
                  </a:solidFill>
                </a:rPr>
                <a:t>intensitas cahaya (I)</a:t>
              </a:r>
              <a:endParaRPr lang="id-ID" sz="1800" dirty="0"/>
            </a:p>
          </p:txBody>
        </p:sp>
        <p:cxnSp>
          <p:nvCxnSpPr>
            <p:cNvPr id="32" name="Straight Arrow Connector 31"/>
            <p:cNvCxnSpPr>
              <a:stCxn id="18" idx="3"/>
            </p:cNvCxnSpPr>
            <p:nvPr/>
          </p:nvCxnSpPr>
          <p:spPr bwMode="auto">
            <a:xfrm>
              <a:off x="2667000" y="3681413"/>
              <a:ext cx="762000" cy="128587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18" idx="3"/>
            </p:cNvCxnSpPr>
            <p:nvPr/>
          </p:nvCxnSpPr>
          <p:spPr bwMode="auto">
            <a:xfrm>
              <a:off x="2667000" y="3681413"/>
              <a:ext cx="762000" cy="808037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3"/>
            </p:cNvCxnSpPr>
            <p:nvPr/>
          </p:nvCxnSpPr>
          <p:spPr bwMode="auto">
            <a:xfrm>
              <a:off x="2667000" y="3681413"/>
              <a:ext cx="762000" cy="2262187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35" name="Right Brace 34"/>
            <p:cNvSpPr/>
            <p:nvPr/>
          </p:nvSpPr>
          <p:spPr bwMode="auto">
            <a:xfrm>
              <a:off x="6553200" y="1219200"/>
              <a:ext cx="381000" cy="4953000"/>
            </a:xfrm>
            <a:prstGeom prst="rightBrac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010400" y="3124200"/>
              <a:ext cx="1905000" cy="107791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sz="1600" dirty="0">
                  <a:solidFill>
                    <a:schemeClr val="tx1"/>
                  </a:solidFill>
                </a:rPr>
                <a:t>disebut sifat Termometrik</a:t>
              </a:r>
            </a:p>
            <a:p>
              <a:pPr>
                <a:defRPr/>
              </a:pPr>
              <a:r>
                <a:rPr lang="id-ID" sz="1600" dirty="0"/>
                <a:t>(thermometric property)</a:t>
              </a:r>
              <a:r>
                <a:rPr lang="id-ID" sz="1600" dirty="0">
                  <a:solidFill>
                    <a:schemeClr val="tx1"/>
                  </a:solidFill>
                </a:rPr>
                <a:t> </a:t>
              </a:r>
              <a:endParaRPr lang="id-ID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termometer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/>
        </p:nvGraphicFramePr>
        <p:xfrm>
          <a:off x="457200" y="1752600"/>
          <a:ext cx="8229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33528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Termometer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Sifat termometrik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Jangkauan Pengukuran (</a:t>
                      </a:r>
                      <a:r>
                        <a:rPr lang="id-ID" sz="1800" baseline="30000" dirty="0" smtClean="0"/>
                        <a:t>o </a:t>
                      </a:r>
                      <a:r>
                        <a:rPr lang="id-ID" dirty="0" smtClean="0"/>
                        <a:t>C)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Raksa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Volum</a:t>
                      </a:r>
                      <a:r>
                        <a:rPr lang="id-ID" baseline="0" dirty="0" smtClean="0"/>
                        <a:t> zat cair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-39 - 500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Gas volum tetap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Tekanan gas pada volum tetap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-270 - 1500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Hambatan Platina</a:t>
                      </a:r>
                      <a:r>
                        <a:rPr lang="id-ID" baseline="0" dirty="0" smtClean="0"/>
                        <a:t>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Hambatan listrik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-200 - 1200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Termokopel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Gaya gerak listrik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-250 - 1500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Pirometer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Intensitas Cahaya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Lebih dari 1000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Kalibrasi</a:t>
            </a:r>
            <a:r>
              <a:rPr lang="en-US" dirty="0" smtClean="0"/>
              <a:t> </a:t>
            </a:r>
            <a:r>
              <a:rPr lang="en-US" dirty="0" err="1" smtClean="0"/>
              <a:t>termometer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33400" y="1600200"/>
            <a:ext cx="8229600" cy="3371850"/>
            <a:chOff x="381000" y="2325688"/>
            <a:chExt cx="8229600" cy="3371850"/>
          </a:xfrm>
        </p:grpSpPr>
        <p:sp>
          <p:nvSpPr>
            <p:cNvPr id="5" name="Rectangle 4"/>
            <p:cNvSpPr/>
            <p:nvPr/>
          </p:nvSpPr>
          <p:spPr>
            <a:xfrm>
              <a:off x="381000" y="2325688"/>
              <a:ext cx="1600200" cy="83026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sz="1600" dirty="0">
                  <a:solidFill>
                    <a:schemeClr val="tx1"/>
                  </a:solidFill>
                </a:rPr>
                <a:t>Menentukan titik tetap bawah (Tb)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2362200" y="2370138"/>
              <a:ext cx="1600200" cy="83026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sz="1600" dirty="0">
                  <a:solidFill>
                    <a:schemeClr val="tx1"/>
                  </a:solidFill>
                </a:rPr>
                <a:t>Menentukan titik tetap atas (Ta)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267200" y="2362200"/>
              <a:ext cx="1600200" cy="83026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sz="1600" dirty="0">
                  <a:solidFill>
                    <a:schemeClr val="tx1"/>
                  </a:solidFill>
                </a:rPr>
                <a:t>Membagi jarak Ta dan Tb 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6324600" y="2370138"/>
              <a:ext cx="2286000" cy="83026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sz="1600" dirty="0">
                  <a:solidFill>
                    <a:schemeClr val="tx1"/>
                  </a:solidFill>
                </a:rPr>
                <a:t>Menetapkan skala di bawah Tb dan di atas Ta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1981200" y="2743200"/>
              <a:ext cx="381000" cy="158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 bwMode="auto">
            <a:xfrm>
              <a:off x="5943600" y="2819400"/>
              <a:ext cx="381000" cy="158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 bwMode="auto">
            <a:xfrm>
              <a:off x="3962400" y="2817813"/>
              <a:ext cx="381000" cy="1587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auto">
            <a:xfrm rot="5400000">
              <a:off x="685801" y="3657600"/>
              <a:ext cx="762000" cy="3175"/>
            </a:xfrm>
            <a:prstGeom prst="line">
              <a:avLst/>
            </a:prstGeom>
            <a:ln>
              <a:prstDash val="dash"/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auto">
            <a:xfrm rot="5400000">
              <a:off x="2209801" y="4114800"/>
              <a:ext cx="1676400" cy="3175"/>
            </a:xfrm>
            <a:prstGeom prst="line">
              <a:avLst/>
            </a:prstGeom>
            <a:ln>
              <a:prstDash val="dash"/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1828800" y="5113338"/>
              <a:ext cx="2514600" cy="584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sz="1600" dirty="0">
                  <a:solidFill>
                    <a:schemeClr val="tx1"/>
                  </a:solidFill>
                </a:rPr>
                <a:t>Titik didih air murni pada tekanan 1 atm</a:t>
              </a:r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 rot="5400000">
              <a:off x="4647407" y="3656806"/>
              <a:ext cx="762000" cy="1587"/>
            </a:xfrm>
            <a:prstGeom prst="line">
              <a:avLst/>
            </a:prstGeom>
            <a:ln>
              <a:prstDash val="dash"/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3733800" y="3810000"/>
              <a:ext cx="2514600" cy="584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sz="1600" dirty="0">
                  <a:solidFill>
                    <a:schemeClr val="tx1"/>
                  </a:solidFill>
                </a:rPr>
                <a:t>Tiap bagiannya = 1 satuan suhu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termometer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143000" y="2133600"/>
            <a:ext cx="6019800" cy="2914650"/>
            <a:chOff x="762000" y="2800350"/>
            <a:chExt cx="6019800" cy="291465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2000" y="2800350"/>
              <a:ext cx="5310188" cy="29146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6172200" y="3429000"/>
              <a:ext cx="609600" cy="33813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sz="1600" dirty="0">
                  <a:solidFill>
                    <a:schemeClr val="tx1"/>
                  </a:solidFill>
                </a:rPr>
                <a:t>Ta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6172200" y="4538663"/>
              <a:ext cx="609600" cy="33813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sz="1600" dirty="0">
                  <a:solidFill>
                    <a:schemeClr val="tx1"/>
                  </a:solidFill>
                </a:rPr>
                <a:t>Tb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Pemuaian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Pemuaian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</a:t>
            </a:r>
            <a:r>
              <a:rPr lang="en-US" dirty="0" err="1" smtClean="0"/>
              <a:t>roses</a:t>
            </a:r>
            <a:r>
              <a:rPr lang="en-US" dirty="0" smtClean="0"/>
              <a:t> </a:t>
            </a:r>
            <a:r>
              <a:rPr lang="en-US" dirty="0" err="1" smtClean="0"/>
              <a:t>bertambahnya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Bertambahnya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kalor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Pemuaian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padat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762000" y="1752600"/>
            <a:ext cx="7391400" cy="4067175"/>
            <a:chOff x="609600" y="1952625"/>
            <a:chExt cx="7391400" cy="406717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2000" y="1952625"/>
              <a:ext cx="4962525" cy="14001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609600" y="5235575"/>
              <a:ext cx="1676400" cy="70802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dirty="0">
                  <a:solidFill>
                    <a:schemeClr val="tx1"/>
                  </a:solidFill>
                </a:rPr>
                <a:t>Pemuaian Panjang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3352800" y="3406775"/>
              <a:ext cx="1600200" cy="70802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dirty="0">
                  <a:solidFill>
                    <a:schemeClr val="tx1"/>
                  </a:solidFill>
                </a:rPr>
                <a:t>Pemuaian Luas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6400800" y="5311775"/>
              <a:ext cx="1600200" cy="70802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dirty="0">
                  <a:solidFill>
                    <a:schemeClr val="tx1"/>
                  </a:solidFill>
                </a:rPr>
                <a:t>Pemuaian Volum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352800" y="4572000"/>
              <a:ext cx="1600200" cy="70802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dirty="0">
                  <a:solidFill>
                    <a:schemeClr val="tx1"/>
                  </a:solidFill>
                </a:rPr>
                <a:t>Pemuaian Zat Padat</a:t>
              </a:r>
            </a:p>
          </p:txBody>
        </p:sp>
        <p:sp>
          <p:nvSpPr>
            <p:cNvPr id="10" name="Up-Down Arrow 9"/>
            <p:cNvSpPr/>
            <p:nvPr/>
          </p:nvSpPr>
          <p:spPr bwMode="auto">
            <a:xfrm rot="18786425">
              <a:off x="5564188" y="3948113"/>
              <a:ext cx="457200" cy="1447800"/>
            </a:xfrm>
            <a:prstGeom prst="up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1" name="Up-Down Arrow 10"/>
            <p:cNvSpPr/>
            <p:nvPr/>
          </p:nvSpPr>
          <p:spPr bwMode="auto">
            <a:xfrm rot="3099182">
              <a:off x="2414588" y="3829050"/>
              <a:ext cx="457200" cy="1447800"/>
            </a:xfrm>
            <a:prstGeom prst="up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2" name="Up-Down Arrow 11"/>
            <p:cNvSpPr/>
            <p:nvPr/>
          </p:nvSpPr>
          <p:spPr bwMode="auto">
            <a:xfrm rot="16200000">
              <a:off x="3962400" y="4495800"/>
              <a:ext cx="381000" cy="2362200"/>
            </a:xfrm>
            <a:prstGeom prst="up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764</Words>
  <Application>Microsoft Office PowerPoint</Application>
  <PresentationFormat>On-screen Show (4:3)</PresentationFormat>
  <Paragraphs>156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Equation</vt:lpstr>
      <vt:lpstr>SUHU &amp; PEMUAIAN</vt:lpstr>
      <vt:lpstr>Pengantar</vt:lpstr>
      <vt:lpstr>Pengukuran suhu</vt:lpstr>
      <vt:lpstr>Sifat termometrik</vt:lpstr>
      <vt:lpstr>Jenis termometer</vt:lpstr>
      <vt:lpstr>Kalibrasi termometer</vt:lpstr>
      <vt:lpstr>Skala pada termometer</vt:lpstr>
      <vt:lpstr>Pemuaian</vt:lpstr>
      <vt:lpstr>Pemuaian zat padat</vt:lpstr>
      <vt:lpstr>Pemuaian Benda (1)</vt:lpstr>
      <vt:lpstr>Pemuaian Benda (2)</vt:lpstr>
      <vt:lpstr>Pemuaian Benda (3)</vt:lpstr>
      <vt:lpstr>Pemuaian Benda (4)</vt:lpstr>
      <vt:lpstr>Pemuaian Benda (5)</vt:lpstr>
      <vt:lpstr>Pemuaian Benda (6)</vt:lpstr>
      <vt:lpstr>Pemuaian Benda (7)</vt:lpstr>
      <vt:lpstr>Pemuaian Benda</vt:lpstr>
      <vt:lpstr>Pemuaian Benda</vt:lpstr>
      <vt:lpstr>Contoh soal (1):</vt:lpstr>
      <vt:lpstr>Solusi (1) :</vt:lpstr>
      <vt:lpstr>Contoh soal (2):</vt:lpstr>
      <vt:lpstr>Solusi (2) :</vt:lpstr>
      <vt:lpstr>Latihan soal (1) :</vt:lpstr>
      <vt:lpstr>Latihan soal (2)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SUHU &amp; PEMUAIAN</dc:title>
  <dc:creator>Teknik Industri</dc:creator>
  <cp:lastModifiedBy>Teknik Industri</cp:lastModifiedBy>
  <cp:revision>7</cp:revision>
  <dcterms:created xsi:type="dcterms:W3CDTF">2013-02-25T06:27:55Z</dcterms:created>
  <dcterms:modified xsi:type="dcterms:W3CDTF">2013-03-27T06:30:35Z</dcterms:modified>
</cp:coreProperties>
</file>