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58" r:id="rId9"/>
    <p:sldId id="257" r:id="rId10"/>
    <p:sldId id="259" r:id="rId11"/>
    <p:sldId id="262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3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AD17A-280E-4006-A8BC-C6268D8D23E3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835BA-48E3-4966-81D1-275ED356E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64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146237-EBF3-44FF-81FA-37017FC22DF1}" type="slidenum">
              <a:rPr lang="en-CA"/>
              <a:pPr/>
              <a:t>11</a:t>
            </a:fld>
            <a:endParaRPr lang="en-CA"/>
          </a:p>
        </p:txBody>
      </p:sp>
      <p:sp>
        <p:nvSpPr>
          <p:cNvPr id="2109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343400"/>
            <a:ext cx="60198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295150-4FD7-4802-B0EB-D52217513A72}" type="datetime1">
              <a:rPr lang="en-US" smtClean="0"/>
              <a:pPr/>
              <a:t>10/30/2013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71FF-D602-4BB6-9683-7A1E909D4296}" type="datetime1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7B31-A4E1-4FCE-8661-5EC33A675437}" type="datetime1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32D-B7F8-4A85-B115-3F84BE9AC26D}" type="datetime1">
              <a:rPr lang="en-US" smtClean="0"/>
              <a:pPr/>
              <a:t>10/30/2013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10/30/2013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10/30/2013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D5EF-7D26-425F-8C45-B9312ACE18BC}" type="datetime1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/>
              <a:pPr/>
              <a:t>10/30/2013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533400"/>
            <a:ext cx="6777318" cy="2586319"/>
          </a:xfrm>
        </p:spPr>
        <p:txBody>
          <a:bodyPr/>
          <a:lstStyle/>
          <a:p>
            <a:r>
              <a:rPr lang="en-US" dirty="0">
                <a:effectLst/>
              </a:rPr>
              <a:t>Psychological Aspect in computer implementation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576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Lewin’s</a:t>
            </a:r>
            <a:r>
              <a:rPr lang="en-US" dirty="0"/>
              <a:t> Three-Step Change Model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990600" y="3387725"/>
            <a:ext cx="7285038" cy="650875"/>
            <a:chOff x="873" y="2071"/>
            <a:chExt cx="4589" cy="41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4371" y="2071"/>
              <a:ext cx="1091" cy="410"/>
            </a:xfrm>
            <a:prstGeom prst="rect">
              <a:avLst/>
            </a:prstGeom>
            <a:solidFill>
              <a:srgbClr val="E7D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4576" y="2206"/>
              <a:ext cx="7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800" b="1">
                  <a:solidFill>
                    <a:srgbClr val="000000"/>
                  </a:solidFill>
                  <a:latin typeface="Arial" pitchFamily="34" charset="0"/>
                </a:rPr>
                <a:t>Refreezing</a:t>
              </a:r>
              <a:endParaRPr lang="en-US" b="1">
                <a:latin typeface="Arial" pitchFamily="34" charset="0"/>
              </a:endParaRPr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 flipH="1">
              <a:off x="1908" y="2276"/>
              <a:ext cx="546" cy="1"/>
            </a:xfrm>
            <a:prstGeom prst="line">
              <a:avLst/>
            </a:prstGeom>
            <a:noFill/>
            <a:ln w="55563">
              <a:solidFill>
                <a:srgbClr val="FC9A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2414" y="2215"/>
              <a:ext cx="205" cy="122"/>
            </a:xfrm>
            <a:custGeom>
              <a:avLst/>
              <a:gdLst>
                <a:gd name="T0" fmla="*/ 101 w 205"/>
                <a:gd name="T1" fmla="*/ 35 h 122"/>
                <a:gd name="T2" fmla="*/ 101 w 205"/>
                <a:gd name="T3" fmla="*/ 35 h 122"/>
                <a:gd name="T4" fmla="*/ 48 w 205"/>
                <a:gd name="T5" fmla="*/ 17 h 122"/>
                <a:gd name="T6" fmla="*/ 0 w 205"/>
                <a:gd name="T7" fmla="*/ 0 h 122"/>
                <a:gd name="T8" fmla="*/ 0 w 205"/>
                <a:gd name="T9" fmla="*/ 122 h 122"/>
                <a:gd name="T10" fmla="*/ 0 w 205"/>
                <a:gd name="T11" fmla="*/ 122 h 122"/>
                <a:gd name="T12" fmla="*/ 40 w 205"/>
                <a:gd name="T13" fmla="*/ 109 h 122"/>
                <a:gd name="T14" fmla="*/ 96 w 205"/>
                <a:gd name="T15" fmla="*/ 87 h 122"/>
                <a:gd name="T16" fmla="*/ 96 w 205"/>
                <a:gd name="T17" fmla="*/ 87 h 122"/>
                <a:gd name="T18" fmla="*/ 157 w 205"/>
                <a:gd name="T19" fmla="*/ 70 h 122"/>
                <a:gd name="T20" fmla="*/ 205 w 205"/>
                <a:gd name="T21" fmla="*/ 61 h 122"/>
                <a:gd name="T22" fmla="*/ 205 w 205"/>
                <a:gd name="T23" fmla="*/ 61 h 122"/>
                <a:gd name="T24" fmla="*/ 157 w 205"/>
                <a:gd name="T25" fmla="*/ 52 h 122"/>
                <a:gd name="T26" fmla="*/ 101 w 205"/>
                <a:gd name="T27" fmla="*/ 35 h 122"/>
                <a:gd name="T28" fmla="*/ 101 w 205"/>
                <a:gd name="T29" fmla="*/ 3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5" h="122">
                  <a:moveTo>
                    <a:pt x="101" y="35"/>
                  </a:moveTo>
                  <a:lnTo>
                    <a:pt x="101" y="35"/>
                  </a:lnTo>
                  <a:lnTo>
                    <a:pt x="48" y="17"/>
                  </a:lnTo>
                  <a:lnTo>
                    <a:pt x="0" y="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40" y="109"/>
                  </a:lnTo>
                  <a:lnTo>
                    <a:pt x="96" y="87"/>
                  </a:lnTo>
                  <a:lnTo>
                    <a:pt x="96" y="87"/>
                  </a:lnTo>
                  <a:lnTo>
                    <a:pt x="157" y="70"/>
                  </a:lnTo>
                  <a:lnTo>
                    <a:pt x="205" y="61"/>
                  </a:lnTo>
                  <a:lnTo>
                    <a:pt x="205" y="61"/>
                  </a:lnTo>
                  <a:lnTo>
                    <a:pt x="157" y="52"/>
                  </a:lnTo>
                  <a:lnTo>
                    <a:pt x="101" y="35"/>
                  </a:lnTo>
                  <a:lnTo>
                    <a:pt x="101" y="35"/>
                  </a:lnTo>
                  <a:close/>
                </a:path>
              </a:pathLst>
            </a:custGeom>
            <a:solidFill>
              <a:srgbClr val="FC9A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H="1" flipV="1">
              <a:off x="3654" y="2272"/>
              <a:ext cx="546" cy="4"/>
            </a:xfrm>
            <a:prstGeom prst="line">
              <a:avLst/>
            </a:prstGeom>
            <a:noFill/>
            <a:ln w="55563">
              <a:solidFill>
                <a:srgbClr val="FC9A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161" y="2215"/>
              <a:ext cx="205" cy="122"/>
            </a:xfrm>
            <a:custGeom>
              <a:avLst/>
              <a:gdLst>
                <a:gd name="T0" fmla="*/ 100 w 205"/>
                <a:gd name="T1" fmla="*/ 35 h 122"/>
                <a:gd name="T2" fmla="*/ 100 w 205"/>
                <a:gd name="T3" fmla="*/ 35 h 122"/>
                <a:gd name="T4" fmla="*/ 48 w 205"/>
                <a:gd name="T5" fmla="*/ 17 h 122"/>
                <a:gd name="T6" fmla="*/ 0 w 205"/>
                <a:gd name="T7" fmla="*/ 0 h 122"/>
                <a:gd name="T8" fmla="*/ 0 w 205"/>
                <a:gd name="T9" fmla="*/ 122 h 122"/>
                <a:gd name="T10" fmla="*/ 0 w 205"/>
                <a:gd name="T11" fmla="*/ 122 h 122"/>
                <a:gd name="T12" fmla="*/ 39 w 205"/>
                <a:gd name="T13" fmla="*/ 105 h 122"/>
                <a:gd name="T14" fmla="*/ 96 w 205"/>
                <a:gd name="T15" fmla="*/ 87 h 122"/>
                <a:gd name="T16" fmla="*/ 96 w 205"/>
                <a:gd name="T17" fmla="*/ 87 h 122"/>
                <a:gd name="T18" fmla="*/ 157 w 205"/>
                <a:gd name="T19" fmla="*/ 70 h 122"/>
                <a:gd name="T20" fmla="*/ 205 w 205"/>
                <a:gd name="T21" fmla="*/ 61 h 122"/>
                <a:gd name="T22" fmla="*/ 205 w 205"/>
                <a:gd name="T23" fmla="*/ 61 h 122"/>
                <a:gd name="T24" fmla="*/ 157 w 205"/>
                <a:gd name="T25" fmla="*/ 52 h 122"/>
                <a:gd name="T26" fmla="*/ 100 w 205"/>
                <a:gd name="T27" fmla="*/ 35 h 122"/>
                <a:gd name="T28" fmla="*/ 100 w 205"/>
                <a:gd name="T29" fmla="*/ 3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5" h="122">
                  <a:moveTo>
                    <a:pt x="100" y="35"/>
                  </a:moveTo>
                  <a:lnTo>
                    <a:pt x="100" y="35"/>
                  </a:lnTo>
                  <a:lnTo>
                    <a:pt x="48" y="17"/>
                  </a:lnTo>
                  <a:lnTo>
                    <a:pt x="0" y="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39" y="105"/>
                  </a:lnTo>
                  <a:lnTo>
                    <a:pt x="96" y="87"/>
                  </a:lnTo>
                  <a:lnTo>
                    <a:pt x="96" y="87"/>
                  </a:lnTo>
                  <a:lnTo>
                    <a:pt x="157" y="70"/>
                  </a:lnTo>
                  <a:lnTo>
                    <a:pt x="205" y="61"/>
                  </a:lnTo>
                  <a:lnTo>
                    <a:pt x="205" y="61"/>
                  </a:lnTo>
                  <a:lnTo>
                    <a:pt x="157" y="52"/>
                  </a:lnTo>
                  <a:lnTo>
                    <a:pt x="100" y="35"/>
                  </a:lnTo>
                  <a:lnTo>
                    <a:pt x="100" y="35"/>
                  </a:lnTo>
                  <a:close/>
                </a:path>
              </a:pathLst>
            </a:custGeom>
            <a:solidFill>
              <a:srgbClr val="FC9A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619" y="2071"/>
              <a:ext cx="1092" cy="410"/>
            </a:xfrm>
            <a:prstGeom prst="rect">
              <a:avLst/>
            </a:prstGeom>
            <a:solidFill>
              <a:srgbClr val="DADA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925" y="2197"/>
              <a:ext cx="5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800" b="1">
                  <a:solidFill>
                    <a:srgbClr val="000000"/>
                  </a:solidFill>
                  <a:latin typeface="Arial" pitchFamily="34" charset="0"/>
                </a:rPr>
                <a:t>Moving</a:t>
              </a:r>
              <a:endParaRPr lang="en-US" b="1">
                <a:latin typeface="Arial" pitchFamily="34" charset="0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873" y="2071"/>
              <a:ext cx="1087" cy="410"/>
            </a:xfrm>
            <a:prstGeom prst="rect">
              <a:avLst/>
            </a:prstGeom>
            <a:solidFill>
              <a:srgbClr val="DBF1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065" y="2197"/>
              <a:ext cx="74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800" b="1">
                  <a:solidFill>
                    <a:srgbClr val="000000"/>
                  </a:solidFill>
                  <a:latin typeface="Arial" pitchFamily="34" charset="0"/>
                </a:rPr>
                <a:t>Unfreezing</a:t>
              </a:r>
              <a:endParaRPr lang="en-US" b="1">
                <a:latin typeface="Arial" pitchFamily="34" charset="0"/>
              </a:endParaRPr>
            </a:p>
          </p:txBody>
        </p:sp>
      </p:grpSp>
      <p:pic>
        <p:nvPicPr>
          <p:cNvPr id="15" name="Picture 10" descr="C:\Documents and Settings\fournij\Desktop\griffin_fob_ppts\fob_gifs\320415_la_15_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971800"/>
            <a:ext cx="8686800" cy="1371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981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8490" y="570156"/>
            <a:ext cx="7756263" cy="420444"/>
          </a:xfrm>
        </p:spPr>
        <p:txBody>
          <a:bodyPr/>
          <a:lstStyle/>
          <a:p>
            <a:r>
              <a:rPr lang="en-US" sz="4800" dirty="0" err="1"/>
              <a:t>Lewin’s</a:t>
            </a:r>
            <a:r>
              <a:rPr lang="en-US" sz="4800" dirty="0"/>
              <a:t> Three-Step Model For Implementing Change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Unfreezing</a:t>
            </a:r>
          </a:p>
          <a:p>
            <a:pPr lvl="1"/>
            <a:r>
              <a:rPr lang="en-US" sz="2300" dirty="0"/>
              <a:t>Change efforts to overcome the pressures of both individual resistance and group conformity.</a:t>
            </a:r>
          </a:p>
          <a:p>
            <a:r>
              <a:rPr lang="en-US" sz="2600" dirty="0"/>
              <a:t>Moving</a:t>
            </a:r>
          </a:p>
          <a:p>
            <a:pPr lvl="1"/>
            <a:r>
              <a:rPr lang="en-US" sz="2300" dirty="0"/>
              <a:t>Efforts to get employees involved in the change process.</a:t>
            </a:r>
          </a:p>
          <a:p>
            <a:r>
              <a:rPr lang="en-US" sz="2600" dirty="0"/>
              <a:t>Refreezing</a:t>
            </a:r>
          </a:p>
          <a:p>
            <a:pPr lvl="1"/>
            <a:r>
              <a:rPr lang="en-US" sz="2300" dirty="0"/>
              <a:t>Stabilizing a change intervention by balancing driving and restraining forces.</a:t>
            </a:r>
          </a:p>
        </p:txBody>
      </p:sp>
    </p:spTree>
    <p:extLst>
      <p:ext uri="{BB962C8B-B14F-4D97-AF65-F5344CB8AC3E}">
        <p14:creationId xmlns:p14="http://schemas.microsoft.com/office/powerpoint/2010/main" val="40781190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Caused of Change Rejection 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Functional Changes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Organization Structure Change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Procedure Modification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New Culture --- &gt; Bad Culture </a:t>
            </a:r>
            <a:r>
              <a:rPr lang="en-US" dirty="0" err="1" smtClean="0"/>
              <a:t>tranparent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Resistance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986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Dealing with Rejection 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Explain the weakness of current system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Explain how bad current system in the future without new system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Explain benefit for individual staff, group or corporate from new system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Ask users to give input about their expectation to new system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Regular communication with user about difficulties and needs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Training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Free from routine and attractive task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More experience with better career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Computerized system doesn’t mean employees eviction, but will increase personnel production capacity.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Resistance </a:t>
            </a:r>
          </a:p>
        </p:txBody>
      </p:sp>
    </p:spTree>
    <p:extLst>
      <p:ext uri="{BB962C8B-B14F-4D97-AF65-F5344CB8AC3E}">
        <p14:creationId xmlns:p14="http://schemas.microsoft.com/office/powerpoint/2010/main" val="1205500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Forces for Change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/>
              <a:t>An organization faces pressures for change from numerous sources:</a:t>
            </a:r>
          </a:p>
          <a:p>
            <a:pPr lvl="1"/>
            <a:r>
              <a:rPr lang="en-US" sz="2400"/>
              <a:t>It is difficult to predict what types of pressures for change will be the most significant in the next decade because the complexity of events and the rapidity of change are increasing.</a:t>
            </a:r>
          </a:p>
          <a:p>
            <a:pPr lvl="1"/>
            <a:r>
              <a:rPr lang="en-US" sz="2400"/>
              <a:t>Four categories of pressures that are likely to have major effects on organizations include:</a:t>
            </a:r>
          </a:p>
          <a:p>
            <a:pPr lvl="2"/>
            <a:r>
              <a:rPr lang="en-US" sz="2000"/>
              <a:t>People, technology, information processing and communications, and competition.</a:t>
            </a:r>
          </a:p>
        </p:txBody>
      </p:sp>
    </p:spTree>
    <p:extLst>
      <p:ext uri="{BB962C8B-B14F-4D97-AF65-F5344CB8AC3E}">
        <p14:creationId xmlns:p14="http://schemas.microsoft.com/office/powerpoint/2010/main" val="80605533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build="p" bldLvl="5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7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Pressures for Organizational Change</a:t>
            </a:r>
          </a:p>
        </p:txBody>
      </p:sp>
      <p:sp>
        <p:nvSpPr>
          <p:cNvPr id="81938" name="Rectangle 18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People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Baby Boomers comprise approximately 56 million people born between 1945 &amp; 1960. Special characteristics of this group include distinct purchasing patterns that affect product and service innovation, technological change, and marketing activities.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Technology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Technology development is increasing so rapidly in almost every field making it difficult to predict which products will dominate 10 years from now.</a:t>
            </a:r>
          </a:p>
          <a:p>
            <a:pPr marL="411480" lvl="1" indent="0">
              <a:lnSpc>
                <a:spcPct val="9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645786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8" grpId="0" build="p" bldLvl="5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84" name="Rectangle 1040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56263" cy="1639644"/>
          </a:xfrm>
        </p:spPr>
        <p:txBody>
          <a:bodyPr/>
          <a:lstStyle/>
          <a:p>
            <a:r>
              <a:rPr lang="en-US" sz="4400" dirty="0"/>
              <a:t>Pressures for Organizational Change (continued)</a:t>
            </a:r>
          </a:p>
        </p:txBody>
      </p:sp>
      <p:sp>
        <p:nvSpPr>
          <p:cNvPr id="83985" name="Rectangle 104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Information Processing and Communications</a:t>
            </a:r>
          </a:p>
          <a:p>
            <a:pPr lvl="1"/>
            <a:r>
              <a:rPr lang="en-US" sz="2400" dirty="0"/>
              <a:t>In the future, people may not need offices as they work with computers and communicate through new data transmission devices.</a:t>
            </a:r>
          </a:p>
          <a:p>
            <a:r>
              <a:rPr lang="en-US" sz="2800" dirty="0"/>
              <a:t>Competition</a:t>
            </a:r>
          </a:p>
          <a:p>
            <a:pPr lvl="1"/>
            <a:r>
              <a:rPr lang="en-US" sz="2400" dirty="0"/>
              <a:t>Most markets are international because of decreasing transportation and communication costs. The Internet is creating new opportunities overnight.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68887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39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39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39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85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indent="-365125" algn="ctr">
              <a:buFontTx/>
              <a:buNone/>
            </a:pPr>
            <a:r>
              <a:rPr lang="en-US" altLang="zh-TW" sz="2400" b="1" dirty="0">
                <a:solidFill>
                  <a:srgbClr val="A50021"/>
                </a:solidFill>
                <a:latin typeface="Arial" pitchFamily="34" charset="0"/>
                <a:ea typeface="新細明體" pitchFamily="18" charset="-120"/>
              </a:rPr>
              <a:t>How Information Systems Impact Organizations and Business Firms</a:t>
            </a:r>
          </a:p>
          <a:p>
            <a:pPr marL="365125" indent="-365125">
              <a:buFontTx/>
              <a:buNone/>
            </a:pPr>
            <a:endParaRPr lang="en-US" altLang="zh-TW" sz="2400" b="1" dirty="0">
              <a:solidFill>
                <a:srgbClr val="A50021"/>
              </a:solidFill>
              <a:latin typeface="Arial" pitchFamily="34" charset="0"/>
              <a:ea typeface="新細明體" pitchFamily="18" charset="-120"/>
            </a:endParaRPr>
          </a:p>
          <a:p>
            <a:pPr marL="365125" indent="-365125"/>
            <a:r>
              <a:rPr lang="en-US" altLang="zh-TW" sz="2400" b="1" dirty="0">
                <a:latin typeface="Arial" pitchFamily="34" charset="0"/>
                <a:ea typeface="新細明體" pitchFamily="18" charset="-120"/>
              </a:rPr>
              <a:t>Economic Impacts</a:t>
            </a:r>
          </a:p>
          <a:p>
            <a:pPr marL="365125" indent="-365125"/>
            <a:endParaRPr lang="en-US" altLang="zh-TW" sz="2400" b="1" dirty="0">
              <a:latin typeface="Arial" pitchFamily="34" charset="0"/>
              <a:ea typeface="新細明體" pitchFamily="18" charset="-120"/>
            </a:endParaRPr>
          </a:p>
          <a:p>
            <a:pPr marL="365125" indent="-365125"/>
            <a:r>
              <a:rPr lang="en-US" altLang="zh-TW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新細明體" pitchFamily="18" charset="-120"/>
              </a:rPr>
              <a:t>Organizational and Behavioral Impacts</a:t>
            </a:r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1143000" y="904586"/>
            <a:ext cx="7696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1600" b="1" dirty="0">
                <a:ea typeface="新細明體" pitchFamily="18" charset="-120"/>
                <a:cs typeface="Arial" pitchFamily="34" charset="0"/>
              </a:rPr>
              <a:t>HOW INFORMATION SYSTEMS IMPACT ORGANIZATIONS AND BUSINESS FIRMS</a:t>
            </a:r>
          </a:p>
        </p:txBody>
      </p:sp>
    </p:spTree>
    <p:extLst>
      <p:ext uri="{BB962C8B-B14F-4D97-AF65-F5344CB8AC3E}">
        <p14:creationId xmlns:p14="http://schemas.microsoft.com/office/powerpoint/2010/main" val="2980704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597766" y="639762"/>
            <a:ext cx="7696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1600" b="1" dirty="0">
                <a:ea typeface="新細明體" pitchFamily="18" charset="-120"/>
                <a:cs typeface="Arial" pitchFamily="34" charset="0"/>
              </a:rPr>
              <a:t>HOW INFORMATION SYSTEMS IMPACT ORGANIZATIONS AND BUSINESS FIRMS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2633663" y="2233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TW" altLang="en-US" sz="4400">
              <a:solidFill>
                <a:schemeClr val="tx2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685800" y="2286000"/>
            <a:ext cx="77724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b="1">
                <a:solidFill>
                  <a:srgbClr val="000000"/>
                </a:solidFill>
                <a:ea typeface="新細明體" pitchFamily="18" charset="-120"/>
                <a:cs typeface="Times New Roman" pitchFamily="18" charset="0"/>
              </a:rPr>
              <a:t>IT</a:t>
            </a:r>
            <a:r>
              <a:rPr lang="en-US" altLang="zh-TW" b="1">
                <a:solidFill>
                  <a:srgbClr val="0033CC"/>
                </a:solidFill>
                <a:ea typeface="新細明體" pitchFamily="18" charset="-120"/>
                <a:cs typeface="Times New Roman" pitchFamily="18" charset="0"/>
              </a:rPr>
              <a:t> changes</a:t>
            </a:r>
            <a:r>
              <a:rPr lang="en-US" altLang="zh-TW" b="1">
                <a:solidFill>
                  <a:srgbClr val="000000"/>
                </a:solidFill>
                <a:ea typeface="新細明體" pitchFamily="18" charset="-120"/>
                <a:cs typeface="Times New Roman" pitchFamily="18" charset="0"/>
              </a:rPr>
              <a:t> both the relative </a:t>
            </a:r>
            <a:r>
              <a:rPr lang="en-US" altLang="zh-TW" b="1">
                <a:solidFill>
                  <a:srgbClr val="0033CC"/>
                </a:solidFill>
                <a:ea typeface="新細明體" pitchFamily="18" charset="-120"/>
                <a:cs typeface="Times New Roman" pitchFamily="18" charset="0"/>
              </a:rPr>
              <a:t>costs of capital</a:t>
            </a:r>
            <a:r>
              <a:rPr lang="en-US" altLang="zh-TW" b="1">
                <a:solidFill>
                  <a:srgbClr val="000000"/>
                </a:solidFill>
                <a:ea typeface="新細明體" pitchFamily="18" charset="-120"/>
                <a:cs typeface="Times New Roman" pitchFamily="18" charset="0"/>
              </a:rPr>
              <a:t> and the costs of </a:t>
            </a:r>
            <a:r>
              <a:rPr lang="en-US" altLang="zh-TW" b="1">
                <a:solidFill>
                  <a:srgbClr val="0033CC"/>
                </a:solidFill>
                <a:ea typeface="新細明體" pitchFamily="18" charset="-120"/>
                <a:cs typeface="Times New Roman" pitchFamily="18" charset="0"/>
              </a:rPr>
              <a:t>information</a:t>
            </a:r>
            <a:r>
              <a:rPr lang="en-US" altLang="zh-TW" b="1">
                <a:solidFill>
                  <a:srgbClr val="000000"/>
                </a:solidFill>
                <a:ea typeface="新細明體" pitchFamily="18" charset="-120"/>
                <a:cs typeface="Times New Roman" pitchFamily="18" charset="0"/>
              </a:rPr>
              <a:t>. </a:t>
            </a:r>
            <a:endParaRPr lang="en-US" altLang="zh-TW" b="1">
              <a:solidFill>
                <a:srgbClr val="000000"/>
              </a:solidFill>
              <a:ea typeface="新細明體" pitchFamily="18" charset="-12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altLang="zh-TW" b="1">
              <a:solidFill>
                <a:srgbClr val="000000"/>
              </a:solidFill>
              <a:ea typeface="新細明體" pitchFamily="18" charset="-12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b="1">
                <a:solidFill>
                  <a:srgbClr val="000000"/>
                </a:solidFill>
                <a:ea typeface="新細明體" pitchFamily="18" charset="-120"/>
                <a:cs typeface="Times New Roman" pitchFamily="18" charset="0"/>
              </a:rPr>
              <a:t>Information systems technology is a </a:t>
            </a:r>
            <a:r>
              <a:rPr lang="en-US" altLang="zh-TW" b="1">
                <a:solidFill>
                  <a:srgbClr val="0033CC"/>
                </a:solidFill>
                <a:ea typeface="新細明體" pitchFamily="18" charset="-120"/>
                <a:cs typeface="Times New Roman" pitchFamily="18" charset="0"/>
              </a:rPr>
              <a:t>factor of production</a:t>
            </a:r>
            <a:r>
              <a:rPr lang="en-US" altLang="zh-TW" b="1">
                <a:solidFill>
                  <a:srgbClr val="000000"/>
                </a:solidFill>
                <a:ea typeface="新細明體" pitchFamily="18" charset="-120"/>
                <a:cs typeface="Times New Roman" pitchFamily="18" charset="0"/>
              </a:rPr>
              <a:t>, like capital and labor.</a:t>
            </a:r>
            <a:r>
              <a:rPr lang="en-US" altLang="zh-TW" b="1">
                <a:solidFill>
                  <a:srgbClr val="000000"/>
                </a:solidFill>
                <a:ea typeface="新細明體" pitchFamily="18" charset="-120"/>
                <a:cs typeface="Arial" pitchFamily="34" charset="0"/>
              </a:rPr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altLang="zh-TW" b="1">
              <a:solidFill>
                <a:srgbClr val="000000"/>
              </a:solidFill>
              <a:ea typeface="新細明體" pitchFamily="18" charset="-12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zh-TW" altLang="en-US" b="1">
              <a:solidFill>
                <a:srgbClr val="000000"/>
              </a:solidFill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723900" y="1612900"/>
            <a:ext cx="297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pitchFamily="18" charset="-120"/>
                <a:cs typeface="Arial" pitchFamily="34" charset="0"/>
              </a:rPr>
              <a:t>Economic</a:t>
            </a:r>
            <a:r>
              <a:rPr lang="en-US" altLang="zh-TW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pitchFamily="18" charset="-120"/>
                <a:cs typeface="Arial" pitchFamily="34" charset="0"/>
              </a:rPr>
              <a:t> Impacts:</a:t>
            </a:r>
          </a:p>
        </p:txBody>
      </p:sp>
    </p:spTree>
    <p:extLst>
      <p:ext uri="{BB962C8B-B14F-4D97-AF65-F5344CB8AC3E}">
        <p14:creationId xmlns:p14="http://schemas.microsoft.com/office/powerpoint/2010/main" val="2458524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TW" altLang="en-US" sz="4400">
              <a:solidFill>
                <a:schemeClr val="tx2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1663700" y="1524000"/>
            <a:ext cx="5803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pitchFamily="18" charset="-120"/>
                <a:cs typeface="Times New Roman" pitchFamily="18" charset="0"/>
              </a:rPr>
              <a:t>Organizational and Behavioral Impacts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2290763" y="2076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609600" y="2286000"/>
            <a:ext cx="822960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5125" indent="-3651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445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zh-TW" b="1">
                <a:latin typeface="Arial" pitchFamily="34" charset="0"/>
                <a:ea typeface="新細明體" pitchFamily="18" charset="-120"/>
                <a:cs typeface="Times New Roman" pitchFamily="18" charset="0"/>
              </a:rPr>
              <a:t>IT </a:t>
            </a:r>
            <a:r>
              <a:rPr lang="en-US" altLang="zh-TW" b="1">
                <a:solidFill>
                  <a:srgbClr val="0033CC"/>
                </a:solidFill>
                <a:latin typeface="Arial" pitchFamily="34" charset="0"/>
                <a:ea typeface="新細明體" pitchFamily="18" charset="-120"/>
                <a:cs typeface="Times New Roman" pitchFamily="18" charset="0"/>
              </a:rPr>
              <a:t>Flattens Organizations</a:t>
            </a:r>
          </a:p>
          <a:p>
            <a:pPr>
              <a:buFontTx/>
              <a:buChar char="•"/>
            </a:pPr>
            <a:endParaRPr lang="en-US" altLang="zh-TW" b="1">
              <a:latin typeface="Arial" pitchFamily="34" charset="0"/>
              <a:ea typeface="新細明體" pitchFamily="18" charset="-12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US" altLang="zh-TW" b="1">
                <a:latin typeface="Arial" pitchFamily="34" charset="0"/>
                <a:ea typeface="新細明體" pitchFamily="18" charset="-120"/>
                <a:cs typeface="Times New Roman" pitchFamily="18" charset="0"/>
              </a:rPr>
              <a:t>Postindustrial Organizations -- </a:t>
            </a:r>
            <a:r>
              <a:rPr lang="en-US" altLang="zh-TW" b="1">
                <a:solidFill>
                  <a:srgbClr val="0033CC"/>
                </a:solidFill>
                <a:latin typeface="Arial" pitchFamily="34" charset="0"/>
                <a:ea typeface="新細明體" pitchFamily="18" charset="-120"/>
                <a:cs typeface="Times New Roman" pitchFamily="18" charset="0"/>
              </a:rPr>
              <a:t>task force-networked</a:t>
            </a:r>
            <a:r>
              <a:rPr lang="en-US" altLang="zh-TW">
                <a:latin typeface="Arial" pitchFamily="34" charset="0"/>
                <a:ea typeface="新細明體" pitchFamily="18" charset="-120"/>
                <a:cs typeface="Times New Roman" pitchFamily="18" charset="0"/>
              </a:rPr>
              <a:t> </a:t>
            </a:r>
          </a:p>
          <a:p>
            <a:pPr>
              <a:buFontTx/>
              <a:buChar char="•"/>
            </a:pPr>
            <a:endParaRPr lang="en-US" altLang="zh-TW">
              <a:latin typeface="Arial" pitchFamily="34" charset="0"/>
              <a:ea typeface="新細明體" pitchFamily="18" charset="-12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US" altLang="zh-TW" b="1">
                <a:solidFill>
                  <a:srgbClr val="0033CC"/>
                </a:solidFill>
                <a:latin typeface="Arial" pitchFamily="34" charset="0"/>
                <a:ea typeface="新細明體" pitchFamily="18" charset="-120"/>
                <a:cs typeface="Times New Roman" pitchFamily="18" charset="0"/>
              </a:rPr>
              <a:t>Virtual</a:t>
            </a:r>
            <a:r>
              <a:rPr lang="en-US" altLang="zh-TW" b="1">
                <a:latin typeface="Arial" pitchFamily="34" charset="0"/>
                <a:ea typeface="新細明體" pitchFamily="18" charset="-120"/>
                <a:cs typeface="Times New Roman" pitchFamily="18" charset="0"/>
              </a:rPr>
              <a:t> Firms</a:t>
            </a:r>
          </a:p>
          <a:p>
            <a:pPr>
              <a:buFontTx/>
              <a:buChar char="•"/>
            </a:pPr>
            <a:endParaRPr lang="en-US" altLang="zh-TW" b="1">
              <a:latin typeface="Arial" pitchFamily="34" charset="0"/>
              <a:ea typeface="新細明體" pitchFamily="18" charset="-12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US" altLang="zh-TW" b="1">
                <a:solidFill>
                  <a:srgbClr val="0033CC"/>
                </a:solidFill>
                <a:latin typeface="Arial" pitchFamily="34" charset="0"/>
                <a:ea typeface="新細明體" pitchFamily="18" charset="-120"/>
                <a:cs typeface="Times New Roman" pitchFamily="18" charset="0"/>
              </a:rPr>
              <a:t>Increasing Flexibility</a:t>
            </a:r>
            <a:r>
              <a:rPr lang="en-US" altLang="zh-TW" b="1">
                <a:latin typeface="Arial" pitchFamily="34" charset="0"/>
                <a:ea typeface="新細明體" pitchFamily="18" charset="-120"/>
                <a:cs typeface="Times New Roman" pitchFamily="18" charset="0"/>
              </a:rPr>
              <a:t> of Organizations</a:t>
            </a:r>
          </a:p>
          <a:p>
            <a:pPr>
              <a:buFontTx/>
              <a:buChar char="•"/>
            </a:pPr>
            <a:endParaRPr lang="en-US" altLang="zh-TW" b="1">
              <a:latin typeface="Arial" pitchFamily="34" charset="0"/>
              <a:ea typeface="新細明體" pitchFamily="18" charset="-12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US" altLang="zh-TW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新細明體" pitchFamily="18" charset="-120"/>
                <a:cs typeface="Times New Roman" pitchFamily="18" charset="0"/>
              </a:rPr>
              <a:t>Organizational </a:t>
            </a:r>
            <a:r>
              <a:rPr lang="en-US" altLang="zh-TW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新細明體" pitchFamily="18" charset="-120"/>
                <a:cs typeface="Times New Roman" pitchFamily="18" charset="0"/>
              </a:rPr>
              <a:t>Resistance to Change</a:t>
            </a:r>
            <a:endParaRPr lang="en-US" altLang="zh-TW">
              <a:solidFill>
                <a:srgbClr val="0033CC"/>
              </a:solidFill>
              <a:latin typeface="Arial" pitchFamily="34" charset="0"/>
              <a:ea typeface="新細明體" pitchFamily="18" charset="-120"/>
              <a:cs typeface="Times New Roman" pitchFamily="18" charset="0"/>
            </a:endParaRPr>
          </a:p>
          <a:p>
            <a:endParaRPr lang="en-US" altLang="zh-TW" b="1">
              <a:solidFill>
                <a:srgbClr val="A50021"/>
              </a:solidFill>
              <a:latin typeface="Arial" pitchFamily="34" charset="0"/>
              <a:ea typeface="新細明體" pitchFamily="18" charset="-120"/>
              <a:cs typeface="Times New Roman" pitchFamily="18" charset="0"/>
            </a:endParaRPr>
          </a:p>
          <a:p>
            <a:endParaRPr lang="en-US" altLang="zh-TW" b="1"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609600" y="2743200"/>
            <a:ext cx="76200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zh-TW" altLang="en-US" b="1">
              <a:solidFill>
                <a:srgbClr val="000000"/>
              </a:solidFill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631825" y="655637"/>
            <a:ext cx="7696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1600" b="1" dirty="0">
                <a:ea typeface="新細明體" pitchFamily="18" charset="-120"/>
                <a:cs typeface="Arial" pitchFamily="34" charset="0"/>
              </a:rPr>
              <a:t>HOW INFORMATION SYSTEMS IMPACT ORGANIZATIONS AND BUSINESS FIRMS</a:t>
            </a:r>
          </a:p>
        </p:txBody>
      </p:sp>
    </p:spTree>
    <p:extLst>
      <p:ext uri="{BB962C8B-B14F-4D97-AF65-F5344CB8AC3E}">
        <p14:creationId xmlns:p14="http://schemas.microsoft.com/office/powerpoint/2010/main" val="368849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Why we need to know the psychological aspect in implementing Information System?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337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Actors in Information System Implementation :</a:t>
            </a:r>
          </a:p>
          <a:p>
            <a:r>
              <a:rPr lang="en-US" dirty="0" smtClean="0"/>
              <a:t>User</a:t>
            </a:r>
          </a:p>
          <a:p>
            <a:pPr marL="401638" indent="-401638">
              <a:buNone/>
            </a:pPr>
            <a:r>
              <a:rPr lang="en-US" dirty="0" smtClean="0"/>
              <a:t>	Operational</a:t>
            </a:r>
          </a:p>
          <a:p>
            <a:r>
              <a:rPr lang="en-US" dirty="0" smtClean="0"/>
              <a:t>Management</a:t>
            </a:r>
          </a:p>
          <a:p>
            <a:pPr marL="403225" indent="-403225">
              <a:buNone/>
            </a:pPr>
            <a:r>
              <a:rPr lang="en-US" dirty="0" smtClean="0"/>
              <a:t> 	Expectation for problem solving</a:t>
            </a:r>
          </a:p>
          <a:p>
            <a:r>
              <a:rPr lang="en-US" dirty="0" smtClean="0"/>
              <a:t>IS Professional</a:t>
            </a:r>
          </a:p>
          <a:p>
            <a:r>
              <a:rPr lang="en-US" dirty="0" smtClean="0"/>
              <a:t>Vendor</a:t>
            </a:r>
          </a:p>
          <a:p>
            <a:pPr marL="349250" indent="-349250">
              <a:buNone/>
            </a:pPr>
            <a:r>
              <a:rPr lang="en-US" dirty="0"/>
              <a:t>	Needs to sale the product</a:t>
            </a:r>
            <a:endParaRPr lang="en-US" dirty="0" smtClean="0"/>
          </a:p>
          <a:p>
            <a:r>
              <a:rPr lang="en-US" dirty="0" smtClean="0"/>
              <a:t>Customer</a:t>
            </a:r>
          </a:p>
          <a:p>
            <a:pPr marL="403225" indent="-403225">
              <a:buNone/>
            </a:pPr>
            <a:r>
              <a:rPr lang="en-US" dirty="0"/>
              <a:t>	</a:t>
            </a:r>
            <a:r>
              <a:rPr lang="en-US" dirty="0" smtClean="0"/>
              <a:t>need to serve, error free.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Actors in IS Implementation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725699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395</TotalTime>
  <Words>466</Words>
  <Application>Microsoft Office PowerPoint</Application>
  <PresentationFormat>On-screen Show (4:3)</PresentationFormat>
  <Paragraphs>81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Hardcover</vt:lpstr>
      <vt:lpstr>Psychological Aspect in computer implementation </vt:lpstr>
      <vt:lpstr>Forces for Change</vt:lpstr>
      <vt:lpstr>Pressures for Organizational Change</vt:lpstr>
      <vt:lpstr>Pressures for Organizational Change (continued)</vt:lpstr>
      <vt:lpstr>PowerPoint Presentation</vt:lpstr>
      <vt:lpstr>PowerPoint Presentation</vt:lpstr>
      <vt:lpstr>PowerPoint Presentation</vt:lpstr>
      <vt:lpstr>PowerPoint Presentation</vt:lpstr>
      <vt:lpstr>Actors in IS Implementation</vt:lpstr>
      <vt:lpstr>Lewin’s Three-Step Change Model</vt:lpstr>
      <vt:lpstr>Lewin’s Three-Step Model For Implementing Change</vt:lpstr>
      <vt:lpstr>Change Resistance </vt:lpstr>
      <vt:lpstr>Change Resistance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Psychological Aspect in computer implementation</dc:title>
  <dc:creator>Axi.o_O</dc:creator>
  <cp:lastModifiedBy>Axi.o_O</cp:lastModifiedBy>
  <cp:revision>15</cp:revision>
  <dcterms:created xsi:type="dcterms:W3CDTF">2013-10-30T05:01:46Z</dcterms:created>
  <dcterms:modified xsi:type="dcterms:W3CDTF">2013-10-30T11:37:38Z</dcterms:modified>
</cp:coreProperties>
</file>