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6" r:id="rId2"/>
    <p:sldId id="257" r:id="rId3"/>
    <p:sldId id="309" r:id="rId4"/>
    <p:sldId id="310" r:id="rId5"/>
    <p:sldId id="311" r:id="rId6"/>
    <p:sldId id="331" r:id="rId7"/>
    <p:sldId id="312" r:id="rId8"/>
    <p:sldId id="313" r:id="rId9"/>
    <p:sldId id="373" r:id="rId10"/>
    <p:sldId id="314" r:id="rId11"/>
    <p:sldId id="335" r:id="rId12"/>
    <p:sldId id="337" r:id="rId13"/>
    <p:sldId id="338" r:id="rId14"/>
    <p:sldId id="339" r:id="rId15"/>
    <p:sldId id="333" r:id="rId16"/>
    <p:sldId id="340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72" r:id="rId27"/>
    <p:sldId id="353" r:id="rId28"/>
    <p:sldId id="352" r:id="rId29"/>
    <p:sldId id="355" r:id="rId30"/>
    <p:sldId id="357" r:id="rId31"/>
    <p:sldId id="359" r:id="rId32"/>
    <p:sldId id="360" r:id="rId33"/>
    <p:sldId id="371" r:id="rId34"/>
    <p:sldId id="362" r:id="rId35"/>
    <p:sldId id="363" r:id="rId36"/>
    <p:sldId id="366" r:id="rId37"/>
    <p:sldId id="367" r:id="rId38"/>
    <p:sldId id="369" r:id="rId39"/>
    <p:sldId id="374" r:id="rId40"/>
    <p:sldId id="289" r:id="rId41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C"/>
    <a:srgbClr val="CC00CC"/>
    <a:srgbClr val="336600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75" autoAdjust="0"/>
    <p:restoredTop sz="94671" autoAdjust="0"/>
  </p:normalViewPr>
  <p:slideViewPr>
    <p:cSldViewPr>
      <p:cViewPr varScale="1">
        <p:scale>
          <a:sx n="43" d="100"/>
          <a:sy n="43" d="100"/>
        </p:scale>
        <p:origin x="-1086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3/25/2014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3/25/2014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3/25/2014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3/25/2014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3/25/2014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3/25/2014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3/25/2014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3/25/2014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3/25/2014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3/25/2014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3/25/2014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en-US" sz="7200" b="1" dirty="0" smtClean="0"/>
              <a:t>Linked List </a:t>
            </a:r>
            <a:endParaRPr lang="id-ID" sz="7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56963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IF -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2960" y="-71462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71612"/>
            <a:ext cx="8832850" cy="757230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3600" b="1" dirty="0" smtClean="0"/>
              <a:t>- </a:t>
            </a:r>
            <a:r>
              <a:rPr lang="en-US" sz="3600" b="1" dirty="0" err="1" smtClean="0"/>
              <a:t>Jika</a:t>
            </a:r>
            <a:r>
              <a:rPr lang="en-US" sz="3600" b="1" dirty="0" smtClean="0"/>
              <a:t> List </a:t>
            </a:r>
            <a:r>
              <a:rPr lang="en-US" sz="3600" b="1" dirty="0" err="1" smtClean="0"/>
              <a:t>kosong</a:t>
            </a:r>
            <a:r>
              <a:rPr lang="en-US" sz="3600" b="1" dirty="0" smtClean="0"/>
              <a:t> {</a:t>
            </a: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= nil</a:t>
            </a:r>
            <a:r>
              <a:rPr lang="en-US" sz="3600" b="1" dirty="0" smtClean="0"/>
              <a:t>}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2710091" y="3463280"/>
            <a:ext cx="1568450" cy="685800"/>
            <a:chOff x="3384550" y="2819399"/>
            <a:chExt cx="1568450" cy="685800"/>
          </a:xfrm>
        </p:grpSpPr>
        <p:sp>
          <p:nvSpPr>
            <p:cNvPr id="5" name="Rectangle 4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 rot="5400000">
            <a:off x="3691080" y="3560600"/>
            <a:ext cx="684781" cy="490141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46341" y="3539480"/>
            <a:ext cx="1981200" cy="584775"/>
            <a:chOff x="914400" y="2895600"/>
            <a:chExt cx="18288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FF0000"/>
                  </a:solidFill>
                </a:rPr>
                <a:t>baru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010297" y="354406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4488" y="2772899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awal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13324" y="259404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6600"/>
                </a:solidFill>
              </a:rPr>
              <a:t>akhir</a:t>
            </a:r>
            <a:endParaRPr lang="en-US" sz="3200" dirty="0">
              <a:solidFill>
                <a:srgbClr val="006600"/>
              </a:solidFill>
            </a:endParaRPr>
          </a:p>
        </p:txBody>
      </p:sp>
      <p:cxnSp>
        <p:nvCxnSpPr>
          <p:cNvPr id="33" name="Shape 32"/>
          <p:cNvCxnSpPr/>
          <p:nvPr/>
        </p:nvCxnSpPr>
        <p:spPr>
          <a:xfrm>
            <a:off x="1335088" y="3077699"/>
            <a:ext cx="1857375" cy="3810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>
          <a:xfrm>
            <a:off x="6018584" y="2438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lloc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6018584" y="2924944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lvl="2" indent="-514236" defTabSz="9144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3600" b="1" dirty="0" smtClean="0">
                <a:solidFill>
                  <a:srgbClr val="006600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aru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>
                <a:solidFill>
                  <a:srgbClr val="006600"/>
                </a:solidFill>
              </a:rPr>
              <a:t>↑</a:t>
            </a:r>
            <a:r>
              <a:rPr lang="en-US" sz="3600" b="1" dirty="0" smtClean="0">
                <a:solidFill>
                  <a:srgbClr val="006600"/>
                </a:solidFill>
              </a:rPr>
              <a:t>.next </a:t>
            </a:r>
            <a:r>
              <a:rPr lang="en-US" sz="3600" b="1" dirty="0" smtClean="0">
                <a:solidFill>
                  <a:srgbClr val="0066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018584" y="3391272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smtClean="0">
                <a:solidFill>
                  <a:srgbClr val="0000CC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ea typeface="+mn-ea"/>
                <a:cs typeface="+mn-cs"/>
              </a:rPr>
              <a:t>aru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↑.info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sym typeface="Wingdings" pitchFamily="2" charset="2"/>
              </a:rPr>
              <a:t> 1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033120" y="3861048"/>
            <a:ext cx="31242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lang="en-US" sz="36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6033120" y="4327376"/>
            <a:ext cx="31242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006600"/>
                </a:solidFill>
              </a:rPr>
              <a:t>akhir</a:t>
            </a:r>
            <a:r>
              <a:rPr lang="en-US" sz="3600" b="1" dirty="0" smtClean="0">
                <a:solidFill>
                  <a:srgbClr val="006600"/>
                </a:solidFill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lang="en-US" sz="3600" b="1" dirty="0" err="1" smtClean="0">
                <a:solidFill>
                  <a:srgbClr val="006600"/>
                </a:solidFill>
                <a:sym typeface="Wingdings" pitchFamily="2" charset="2"/>
              </a:rPr>
              <a:t>baru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68" name="Shape 67"/>
          <p:cNvCxnSpPr/>
          <p:nvPr/>
        </p:nvCxnSpPr>
        <p:spPr>
          <a:xfrm rot="10800000" flipV="1">
            <a:off x="3556124" y="2898848"/>
            <a:ext cx="454025" cy="545812"/>
          </a:xfrm>
          <a:prstGeom prst="bentConnector2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/>
      <p:bldP spid="30" grpId="0"/>
      <p:bldP spid="31" grpId="0"/>
      <p:bldP spid="39" grpId="0"/>
      <p:bldP spid="40" grpId="0"/>
      <p:bldP spid="41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32850" cy="762000"/>
          </a:xfrm>
        </p:spPr>
        <p:txBody>
          <a:bodyPr>
            <a:normAutofit/>
          </a:bodyPr>
          <a:lstStyle/>
          <a:p>
            <a:pPr marL="0" lvl="2" indent="0">
              <a:spcBef>
                <a:spcPts val="700"/>
              </a:spcBef>
              <a:buSzPct val="60000"/>
              <a:buNone/>
            </a:pPr>
            <a:r>
              <a:rPr lang="en-US" sz="3200" b="1" dirty="0" smtClean="0"/>
              <a:t>- </a:t>
            </a:r>
            <a:r>
              <a:rPr lang="en-US" sz="3200" b="1" dirty="0" err="1" smtClean="0"/>
              <a:t>Jika</a:t>
            </a:r>
            <a:r>
              <a:rPr lang="en-US" sz="3200" b="1" dirty="0" smtClean="0"/>
              <a:t> List </a:t>
            </a:r>
            <a:r>
              <a:rPr lang="en-US" sz="3200" b="1" dirty="0" err="1" smtClean="0"/>
              <a:t>tidak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kosong</a:t>
            </a:r>
            <a:r>
              <a:rPr lang="en-US" sz="3200" b="1" dirty="0" smtClean="0"/>
              <a:t> {</a:t>
            </a:r>
            <a:r>
              <a:rPr lang="en-US" sz="3200" b="1" dirty="0" err="1" smtClean="0"/>
              <a:t>Awal</a:t>
            </a:r>
            <a:r>
              <a:rPr lang="en-US" sz="3200" b="1" dirty="0" smtClean="0"/>
              <a:t> ≠ Nil}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208584" y="4962872"/>
            <a:ext cx="3632200" cy="685800"/>
            <a:chOff x="1485900" y="5334000"/>
            <a:chExt cx="3632200" cy="685800"/>
          </a:xfrm>
        </p:grpSpPr>
        <p:grpSp>
          <p:nvGrpSpPr>
            <p:cNvPr id="4" name="Group 3"/>
            <p:cNvGrpSpPr/>
            <p:nvPr/>
          </p:nvGrpSpPr>
          <p:grpSpPr>
            <a:xfrm>
              <a:off x="3549650" y="5334000"/>
              <a:ext cx="1568450" cy="685800"/>
              <a:chOff x="1752600" y="3352800"/>
              <a:chExt cx="1219200" cy="53419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>
                <a:solidFill>
                  <a:srgbClr val="0000CC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>
                <a:solidFill>
                  <a:srgbClr val="0000CC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1485900" y="5410200"/>
              <a:ext cx="1981200" cy="584775"/>
              <a:chOff x="914400" y="2895600"/>
              <a:chExt cx="1828800" cy="58477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32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51"/>
          <p:cNvSpPr txBox="1"/>
          <p:nvPr/>
        </p:nvSpPr>
        <p:spPr>
          <a:xfrm>
            <a:off x="3602534" y="503907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712640" y="2492896"/>
            <a:ext cx="5132660" cy="1270992"/>
            <a:chOff x="2476500" y="2362203"/>
            <a:chExt cx="5778500" cy="1524000"/>
          </a:xfrm>
        </p:grpSpPr>
        <p:sp>
          <p:nvSpPr>
            <p:cNvPr id="62" name="TextBox 61"/>
            <p:cNvSpPr txBox="1"/>
            <p:nvPr/>
          </p:nvSpPr>
          <p:spPr>
            <a:xfrm>
              <a:off x="7099300" y="23622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grpSp>
          <p:nvGrpSpPr>
            <p:cNvPr id="37" name="Group 3"/>
            <p:cNvGrpSpPr/>
            <p:nvPr/>
          </p:nvGrpSpPr>
          <p:grpSpPr>
            <a:xfrm>
              <a:off x="5861050" y="3200403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2476500" y="25146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549650" y="3200403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870450" y="3505203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87985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10870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645275" y="2654591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hape 65"/>
            <p:cNvCxnSpPr>
              <a:stCxn id="39" idx="3"/>
              <a:endCxn id="45" idx="0"/>
            </p:cNvCxnSpPr>
            <p:nvPr/>
          </p:nvCxnSpPr>
          <p:spPr>
            <a:xfrm>
              <a:off x="3632200" y="2806990"/>
              <a:ext cx="701675" cy="3934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838200" y="2082225"/>
            <a:ext cx="840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dua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48544" y="3933056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disisipkan</a:t>
            </a:r>
            <a:r>
              <a:rPr lang="en-US" sz="2800" dirty="0" smtClean="0"/>
              <a:t> di </a:t>
            </a:r>
            <a:r>
              <a:rPr lang="en-US" sz="2800" dirty="0" err="1" smtClean="0"/>
              <a:t>depan</a:t>
            </a:r>
            <a:r>
              <a:rPr lang="en-US" sz="2800" dirty="0" smtClean="0"/>
              <a:t> (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berisi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1</a:t>
            </a:r>
            <a:endParaRPr lang="en-US" sz="2800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5132884" y="4759424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0000CC"/>
                </a:solidFill>
              </a:rPr>
              <a:t>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lloc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132884" y="5191472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aru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↑.info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1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2" grpId="0"/>
      <p:bldP spid="31" grpId="0"/>
      <p:bldP spid="32" grpId="0"/>
      <p:bldP spid="33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2" name="Group 52"/>
          <p:cNvGrpSpPr/>
          <p:nvPr/>
        </p:nvGrpSpPr>
        <p:grpSpPr>
          <a:xfrm>
            <a:off x="1130424" y="4687416"/>
            <a:ext cx="3632200" cy="685800"/>
            <a:chOff x="1371600" y="2971800"/>
            <a:chExt cx="3352800" cy="685800"/>
          </a:xfrm>
        </p:grpSpPr>
        <p:grpSp>
          <p:nvGrpSpPr>
            <p:cNvPr id="13" name="Group 33"/>
            <p:cNvGrpSpPr/>
            <p:nvPr/>
          </p:nvGrpSpPr>
          <p:grpSpPr>
            <a:xfrm>
              <a:off x="1371600" y="2971800"/>
              <a:ext cx="3352800" cy="685800"/>
              <a:chOff x="1371600" y="2819400"/>
              <a:chExt cx="3352800" cy="685800"/>
            </a:xfrm>
          </p:grpSpPr>
          <p:grpSp>
            <p:nvGrpSpPr>
              <p:cNvPr id="14" name="Group 3"/>
              <p:cNvGrpSpPr/>
              <p:nvPr/>
            </p:nvGrpSpPr>
            <p:grpSpPr>
              <a:xfrm>
                <a:off x="3276600" y="2819400"/>
                <a:ext cx="1447800" cy="685800"/>
                <a:chOff x="1752600" y="3352800"/>
                <a:chExt cx="1219200" cy="534194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7"/>
              <p:cNvGrpSpPr/>
              <p:nvPr/>
            </p:nvGrpSpPr>
            <p:grpSpPr>
              <a:xfrm>
                <a:off x="1371600" y="2895600"/>
                <a:ext cx="1828800" cy="584775"/>
                <a:chOff x="914400" y="2895600"/>
                <a:chExt cx="1828800" cy="584775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914400" y="2895600"/>
                  <a:ext cx="1066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/>
                    <a:t>baru</a:t>
                  </a:r>
                  <a:endParaRPr lang="en-US" sz="3200" dirty="0"/>
                </a:p>
              </p:txBody>
            </p:sp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1981200" y="3200400"/>
                  <a:ext cx="7620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2" name="TextBox 51"/>
            <p:cNvSpPr txBox="1"/>
            <p:nvPr/>
          </p:nvSpPr>
          <p:spPr>
            <a:xfrm>
              <a:off x="3581400" y="30480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839144" y="257328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7" name="Group 6"/>
          <p:cNvGrpSpPr/>
          <p:nvPr/>
        </p:nvGrpSpPr>
        <p:grpSpPr>
          <a:xfrm>
            <a:off x="3912294" y="2420888"/>
            <a:ext cx="4705350" cy="1524000"/>
            <a:chOff x="3054350" y="1772816"/>
            <a:chExt cx="4705350" cy="1524000"/>
          </a:xfrm>
        </p:grpSpPr>
        <p:grpSp>
          <p:nvGrpSpPr>
            <p:cNvPr id="8" name="Group 3"/>
            <p:cNvGrpSpPr/>
            <p:nvPr/>
          </p:nvGrpSpPr>
          <p:grpSpPr>
            <a:xfrm>
              <a:off x="5365750" y="2611016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46"/>
            <p:cNvGrpSpPr/>
            <p:nvPr/>
          </p:nvGrpSpPr>
          <p:grpSpPr>
            <a:xfrm>
              <a:off x="3054350" y="2611016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375150" y="2915816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384550" y="2687216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604000" y="1772816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149975" y="2065204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hape 65"/>
          <p:cNvCxnSpPr>
            <a:stCxn id="39" idx="3"/>
            <a:endCxn id="45" idx="0"/>
          </p:cNvCxnSpPr>
          <p:nvPr/>
        </p:nvCxnSpPr>
        <p:spPr>
          <a:xfrm>
            <a:off x="3994844" y="2865676"/>
            <a:ext cx="701675" cy="3934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09444" y="333528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730824" y="4044913"/>
            <a:ext cx="40386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baru↑.next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awal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cxnSp>
        <p:nvCxnSpPr>
          <p:cNvPr id="17" name="Straight Arrow Connector 16"/>
          <p:cNvCxnSpPr>
            <a:stCxn id="39" idx="2"/>
          </p:cNvCxnSpPr>
          <p:nvPr/>
        </p:nvCxnSpPr>
        <p:spPr>
          <a:xfrm>
            <a:off x="3416994" y="3158063"/>
            <a:ext cx="0" cy="1529353"/>
          </a:xfrm>
          <a:prstGeom prst="straightConnector1">
            <a:avLst/>
          </a:prstGeom>
          <a:ln w="28575">
            <a:solidFill>
              <a:srgbClr val="CC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/>
          <p:cNvSpPr txBox="1">
            <a:spLocks/>
          </p:cNvSpPr>
          <p:nvPr/>
        </p:nvSpPr>
        <p:spPr>
          <a:xfrm>
            <a:off x="1306810" y="3573016"/>
            <a:ext cx="2287165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CC00CC"/>
                </a:solidFill>
              </a:rPr>
              <a:t>awal</a:t>
            </a:r>
            <a:r>
              <a:rPr lang="en-US" sz="2800" b="1" dirty="0" smtClean="0">
                <a:solidFill>
                  <a:srgbClr val="CC00CC"/>
                </a:solidFill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sym typeface="Wingdings" pitchFamily="2" charset="2"/>
              </a:rPr>
              <a:t>baru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C00CC"/>
              </a:solidFill>
              <a:effectLst/>
              <a:uLnTx/>
              <a:uFillTx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514800" y="3943869"/>
            <a:ext cx="0" cy="9972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15240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disisipkan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pointer </a:t>
            </a:r>
            <a:r>
              <a:rPr lang="en-US" sz="2800" dirty="0" err="1" smtClean="0"/>
              <a:t>awal</a:t>
            </a:r>
            <a:endParaRPr lang="en-US" sz="28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2" grpId="0"/>
      <p:bldP spid="34" grpId="0"/>
      <p:bldP spid="35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Review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5" name="Group 3"/>
          <p:cNvGrpSpPr/>
          <p:nvPr/>
        </p:nvGrpSpPr>
        <p:grpSpPr>
          <a:xfrm>
            <a:off x="2387154" y="3391270"/>
            <a:ext cx="1568450" cy="685802"/>
            <a:chOff x="-44122" y="2462473"/>
            <a:chExt cx="1219200" cy="534195"/>
          </a:xfrm>
        </p:grpSpPr>
        <p:sp>
          <p:nvSpPr>
            <p:cNvPr id="5" name="Rectangle 4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7"/>
          <p:cNvGrpSpPr/>
          <p:nvPr/>
        </p:nvGrpSpPr>
        <p:grpSpPr>
          <a:xfrm>
            <a:off x="488504" y="3467471"/>
            <a:ext cx="1816100" cy="584775"/>
            <a:chOff x="-1066800" y="1752600"/>
            <a:chExt cx="16764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-1066800" y="1752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baru</a:t>
              </a:r>
              <a:endParaRPr lang="en-US" sz="32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717354" y="34674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3649208" y="2553071"/>
            <a:ext cx="5756982" cy="1524000"/>
            <a:chOff x="3738554" y="3276599"/>
            <a:chExt cx="5756982" cy="1524000"/>
          </a:xfrm>
        </p:grpSpPr>
        <p:grpSp>
          <p:nvGrpSpPr>
            <p:cNvPr id="11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3738554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>
            <a:off x="3707954" y="3770684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hape 33"/>
          <p:cNvCxnSpPr/>
          <p:nvPr/>
        </p:nvCxnSpPr>
        <p:spPr>
          <a:xfrm>
            <a:off x="4628709" y="2845459"/>
            <a:ext cx="949325" cy="54581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609600" y="1600200"/>
            <a:ext cx="87630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Keadaan</a:t>
            </a:r>
            <a:r>
              <a:rPr lang="en-US" sz="2800" dirty="0" smtClean="0"/>
              <a:t> Linked List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penyisipan</a:t>
            </a:r>
            <a:r>
              <a:rPr lang="en-US" sz="2800" dirty="0" smtClean="0"/>
              <a:t> di </a:t>
            </a:r>
            <a:r>
              <a:rPr lang="en-US" sz="2800" dirty="0" err="1" smtClean="0"/>
              <a:t>depan</a:t>
            </a:r>
            <a:r>
              <a:rPr lang="en-US" sz="2800" dirty="0" smtClean="0"/>
              <a:t>/di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list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kosong</a:t>
            </a:r>
            <a:r>
              <a:rPr lang="en-US" sz="2800" dirty="0" smtClean="0"/>
              <a:t>: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44" name="Shape 43"/>
          <p:cNvCxnSpPr/>
          <p:nvPr/>
        </p:nvCxnSpPr>
        <p:spPr>
          <a:xfrm rot="10800000" flipV="1">
            <a:off x="3195183" y="2848348"/>
            <a:ext cx="45402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0400" y="1524000"/>
            <a:ext cx="8836152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u="sng" dirty="0" smtClean="0">
                <a:latin typeface="Arial Narrow" pitchFamily="34" charset="0"/>
              </a:rPr>
              <a:t>Procedure</a:t>
            </a:r>
            <a:r>
              <a:rPr lang="en-US" sz="1400" dirty="0" smtClean="0">
                <a:latin typeface="Arial Narrow" pitchFamily="34" charset="0"/>
              </a:rPr>
              <a:t>  </a:t>
            </a:r>
            <a:r>
              <a:rPr lang="en-US" sz="1400" dirty="0" err="1" smtClean="0">
                <a:latin typeface="Arial Narrow" pitchFamily="34" charset="0"/>
              </a:rPr>
              <a:t>SisipDepanSingle</a:t>
            </a:r>
            <a:r>
              <a:rPr lang="en-US" sz="1400" dirty="0" smtClean="0">
                <a:latin typeface="Arial Narrow" pitchFamily="34" charset="0"/>
              </a:rPr>
              <a:t>(</a:t>
            </a:r>
            <a:r>
              <a:rPr lang="en-US" sz="1400" b="1" u="sng" dirty="0" smtClean="0">
                <a:latin typeface="Arial Narrow" pitchFamily="34" charset="0"/>
              </a:rPr>
              <a:t>Input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tipedata</a:t>
            </a:r>
            <a:r>
              <a:rPr lang="en-US" sz="1400" dirty="0" smtClean="0">
                <a:latin typeface="Arial Narrow" pitchFamily="34" charset="0"/>
              </a:rPr>
              <a:t>,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b="1" u="sng" dirty="0" smtClean="0">
                <a:latin typeface="Arial Narrow" pitchFamily="34" charset="0"/>
              </a:rPr>
              <a:t>I/O</a:t>
            </a:r>
            <a:r>
              <a:rPr lang="en-US" sz="1400" b="1" dirty="0" smtClean="0">
                <a:latin typeface="Arial Narrow" pitchFamily="34" charset="0"/>
              </a:rPr>
              <a:t> 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,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nama_pointer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{I.S. : data yang </a:t>
            </a:r>
            <a:r>
              <a:rPr lang="en-US" sz="1400" dirty="0" err="1" smtClean="0">
                <a:latin typeface="Arial Narrow" pitchFamily="34" charset="0"/>
              </a:rPr>
              <a:t>akan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disisipkan</a:t>
            </a:r>
            <a:r>
              <a:rPr lang="en-US" sz="1400" dirty="0" smtClean="0">
                <a:latin typeface="Arial Narrow" pitchFamily="34" charset="0"/>
              </a:rPr>
              <a:t> (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r>
              <a:rPr lang="en-US" sz="1400" dirty="0" smtClean="0">
                <a:latin typeface="Arial Narrow" pitchFamily="34" charset="0"/>
              </a:rPr>
              <a:t>), pointer </a:t>
            </a:r>
            <a:r>
              <a:rPr lang="en-US" sz="1400" dirty="0" err="1" smtClean="0">
                <a:latin typeface="Arial Narrow" pitchFamily="34" charset="0"/>
              </a:rPr>
              <a:t>penunjuk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dan</a:t>
            </a:r>
            <a:r>
              <a:rPr lang="en-US" sz="1400" dirty="0" smtClean="0">
                <a:latin typeface="Arial Narrow" pitchFamily="34" charset="0"/>
              </a:rPr>
              <a:t> pointer </a:t>
            </a:r>
            <a:r>
              <a:rPr lang="en-US" sz="1400" dirty="0" err="1" smtClean="0">
                <a:latin typeface="Arial Narrow" pitchFamily="34" charset="0"/>
              </a:rPr>
              <a:t>penunjuk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sudah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terdifinisi</a:t>
            </a:r>
            <a:r>
              <a:rPr lang="en-US" sz="14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{F.S. : </a:t>
            </a:r>
            <a:r>
              <a:rPr lang="en-US" sz="1400" dirty="0" err="1" smtClean="0">
                <a:latin typeface="Arial Narrow" pitchFamily="34" charset="0"/>
              </a:rPr>
              <a:t>menghasilkan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satu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simpul</a:t>
            </a:r>
            <a:r>
              <a:rPr lang="en-US" sz="1400" dirty="0" smtClean="0">
                <a:latin typeface="Arial Narrow" pitchFamily="34" charset="0"/>
              </a:rPr>
              <a:t> yang </a:t>
            </a:r>
            <a:r>
              <a:rPr lang="en-US" sz="1400" dirty="0" err="1" smtClean="0">
                <a:latin typeface="Arial Narrow" pitchFamily="34" charset="0"/>
              </a:rPr>
              <a:t>disisipkan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di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depan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pada</a:t>
            </a:r>
            <a:r>
              <a:rPr lang="en-US" sz="1400" dirty="0" smtClean="0">
                <a:latin typeface="Arial Narrow" pitchFamily="34" charset="0"/>
              </a:rPr>
              <a:t> single linked list}</a:t>
            </a: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Kamus</a:t>
            </a:r>
            <a:r>
              <a:rPr lang="en-US" sz="1400" b="1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baru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nama_pointer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Algoritma</a:t>
            </a:r>
            <a:r>
              <a:rPr lang="en-US" sz="1400" b="1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alloc</a:t>
            </a:r>
            <a:r>
              <a:rPr lang="en-US" sz="1400" dirty="0" smtClean="0">
                <a:latin typeface="Arial Narrow" pitchFamily="34" charset="0"/>
              </a:rPr>
              <a:t>(</a:t>
            </a:r>
            <a:r>
              <a:rPr lang="en-US" sz="1400" dirty="0" err="1" smtClean="0">
                <a:latin typeface="Arial Narrow" pitchFamily="34" charset="0"/>
              </a:rPr>
              <a:t>baru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baru↑.info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u="sng" dirty="0" smtClean="0">
                <a:latin typeface="Arial Narrow" pitchFamily="34" charset="0"/>
              </a:rPr>
              <a:t>If</a:t>
            </a:r>
            <a:r>
              <a:rPr lang="en-US" sz="1400" dirty="0" smtClean="0">
                <a:latin typeface="Arial Narrow" pitchFamily="34" charset="0"/>
              </a:rPr>
              <a:t> (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= nil)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  </a:t>
            </a:r>
            <a:r>
              <a:rPr lang="en-US" sz="1400" b="1" u="sng" dirty="0" smtClean="0">
                <a:latin typeface="Arial Narrow" pitchFamily="34" charset="0"/>
              </a:rPr>
              <a:t>Then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baru↑.next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baru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  </a:t>
            </a:r>
            <a:r>
              <a:rPr lang="en-US" sz="1400" b="1" u="sng" dirty="0" smtClean="0">
                <a:latin typeface="Arial Narrow" pitchFamily="34" charset="0"/>
              </a:rPr>
              <a:t>Else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baru↑.next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u="sng" dirty="0" err="1" smtClean="0">
                <a:latin typeface="Arial Narrow" pitchFamily="34" charset="0"/>
              </a:rPr>
              <a:t>EndIf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baru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EndProcedure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endParaRPr lang="en-US" sz="14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32850" cy="1219200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0"/>
              </a:spcBef>
              <a:buSzPct val="60000"/>
              <a:buNone/>
            </a:pPr>
            <a:r>
              <a:rPr lang="en-US" sz="2800" b="1" dirty="0" smtClean="0"/>
              <a:t>-  </a:t>
            </a:r>
            <a:r>
              <a:rPr lang="en-US" sz="2800" dirty="0" err="1" smtClean="0"/>
              <a:t>Jika</a:t>
            </a:r>
            <a:r>
              <a:rPr lang="en-US" sz="2800" dirty="0" smtClean="0"/>
              <a:t> List </a:t>
            </a:r>
            <a:r>
              <a:rPr lang="en-US" sz="2800" dirty="0" err="1" smtClean="0"/>
              <a:t>kosong</a:t>
            </a:r>
            <a:r>
              <a:rPr lang="en-US" sz="2800" dirty="0" smtClean="0"/>
              <a:t> {</a:t>
            </a:r>
            <a:r>
              <a:rPr lang="en-US" sz="2800" b="1" dirty="0" err="1" smtClean="0">
                <a:solidFill>
                  <a:srgbClr val="FF0000"/>
                </a:solidFill>
              </a:rPr>
              <a:t>awal</a:t>
            </a:r>
            <a:r>
              <a:rPr lang="en-US" sz="2800" b="1" dirty="0" smtClean="0">
                <a:solidFill>
                  <a:srgbClr val="FF0000"/>
                </a:solidFill>
              </a:rPr>
              <a:t> = nil</a:t>
            </a:r>
            <a:r>
              <a:rPr lang="en-US" sz="2800" dirty="0" smtClean="0"/>
              <a:t>}</a:t>
            </a:r>
          </a:p>
          <a:p>
            <a:pPr marL="514236" indent="-514236">
              <a:spcBef>
                <a:spcPts val="0"/>
              </a:spcBef>
              <a:buNone/>
            </a:pPr>
            <a:r>
              <a:rPr lang="en-US" sz="2800" b="1" dirty="0" smtClean="0"/>
              <a:t>  </a:t>
            </a:r>
            <a:r>
              <a:rPr lang="en-US" sz="2800" dirty="0" smtClean="0"/>
              <a:t>{</a:t>
            </a:r>
            <a:r>
              <a:rPr lang="en-US" sz="2800" dirty="0" err="1" smtClean="0">
                <a:solidFill>
                  <a:srgbClr val="FF0000"/>
                </a:solidFill>
              </a:rPr>
              <a:t>sama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seperti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pada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penyisipan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depan</a:t>
            </a:r>
            <a:r>
              <a:rPr lang="en-US" sz="2800" dirty="0" smtClean="0"/>
              <a:t>}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771328" y="3356992"/>
            <a:ext cx="5778500" cy="1200159"/>
            <a:chOff x="2070100" y="3505198"/>
            <a:chExt cx="5778500" cy="1524001"/>
          </a:xfrm>
        </p:grpSpPr>
        <p:cxnSp>
          <p:nvCxnSpPr>
            <p:cNvPr id="33" name="Shape 32"/>
            <p:cNvCxnSpPr>
              <a:stCxn id="13" idx="3"/>
              <a:endCxn id="27" idx="0"/>
            </p:cNvCxnSpPr>
            <p:nvPr/>
          </p:nvCxnSpPr>
          <p:spPr>
            <a:xfrm>
              <a:off x="3225800" y="3837400"/>
              <a:ext cx="701675" cy="5059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" name="Group 3"/>
            <p:cNvGrpSpPr/>
            <p:nvPr/>
          </p:nvGrpSpPr>
          <p:grpSpPr>
            <a:xfrm>
              <a:off x="5454650" y="4343399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2070100" y="3505199"/>
              <a:ext cx="1155700" cy="664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4" name="Group 46"/>
            <p:cNvGrpSpPr/>
            <p:nvPr/>
          </p:nvGrpSpPr>
          <p:grpSpPr>
            <a:xfrm>
              <a:off x="3143250" y="4343399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4464050" y="4648199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473450" y="44195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02300" y="44195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92900" y="3505198"/>
              <a:ext cx="1155700" cy="664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6238876" y="3837399"/>
              <a:ext cx="454025" cy="5060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33"/>
          <p:cNvGrpSpPr/>
          <p:nvPr/>
        </p:nvGrpSpPr>
        <p:grpSpPr>
          <a:xfrm>
            <a:off x="1695128" y="5338190"/>
            <a:ext cx="3632201" cy="609600"/>
            <a:chOff x="3276600" y="2819400"/>
            <a:chExt cx="3352801" cy="685800"/>
          </a:xfrm>
        </p:grpSpPr>
        <p:grpSp>
          <p:nvGrpSpPr>
            <p:cNvPr id="21" name="Group 3"/>
            <p:cNvGrpSpPr/>
            <p:nvPr/>
          </p:nvGrpSpPr>
          <p:grpSpPr>
            <a:xfrm>
              <a:off x="5181601" y="2819400"/>
              <a:ext cx="1447800" cy="685800"/>
              <a:chOff x="3356789" y="3352800"/>
              <a:chExt cx="1219200" cy="53419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3356789" y="3352800"/>
                <a:ext cx="1219200" cy="533400"/>
              </a:xfrm>
              <a:prstGeom prst="rect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5"/>
              <p:cNvCxnSpPr/>
              <p:nvPr/>
            </p:nvCxnSpPr>
            <p:spPr>
              <a:xfrm rot="5400000">
                <a:off x="3928288" y="3619500"/>
                <a:ext cx="533400" cy="1588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7"/>
            <p:cNvGrpSpPr/>
            <p:nvPr/>
          </p:nvGrpSpPr>
          <p:grpSpPr>
            <a:xfrm>
              <a:off x="3276600" y="2895600"/>
              <a:ext cx="1828800" cy="588623"/>
              <a:chOff x="2819400" y="2895600"/>
              <a:chExt cx="1828800" cy="588623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2819400" y="2895600"/>
                <a:ext cx="1066800" cy="588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28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3886200" y="3200400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Box 19"/>
          <p:cNvSpPr txBox="1"/>
          <p:nvPr/>
        </p:nvSpPr>
        <p:spPr>
          <a:xfrm>
            <a:off x="4089078" y="5405923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4762178" y="5395341"/>
            <a:ext cx="609600" cy="495300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/>
          <p:cNvSpPr txBox="1">
            <a:spLocks/>
          </p:cNvSpPr>
          <p:nvPr/>
        </p:nvSpPr>
        <p:spPr>
          <a:xfrm>
            <a:off x="609600" y="2571744"/>
            <a:ext cx="883285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kosong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914400" y="2939232"/>
            <a:ext cx="7924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dua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704528" y="4652391"/>
            <a:ext cx="7924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</a:rPr>
              <a:t>akan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disisipkan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5809928" y="4728591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alloc</a:t>
            </a:r>
            <a:r>
              <a:rPr lang="en-US" sz="2800" b="1" dirty="0" smtClean="0">
                <a:solidFill>
                  <a:srgbClr val="0000CC"/>
                </a:solidFill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</a:rPr>
              <a:t>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5809928" y="5109591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6600"/>
                </a:solidFill>
              </a:rPr>
              <a:t>baru↑.next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nil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5809928" y="5490591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baru↑.info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1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9" grpId="0"/>
      <p:bldP spid="40" grpId="0"/>
      <p:bldP spid="41" grpId="0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grpSp>
        <p:nvGrpSpPr>
          <p:cNvPr id="43" name="Group 42"/>
          <p:cNvGrpSpPr/>
          <p:nvPr/>
        </p:nvGrpSpPr>
        <p:grpSpPr>
          <a:xfrm>
            <a:off x="3769070" y="4687416"/>
            <a:ext cx="3632202" cy="685800"/>
            <a:chOff x="3581399" y="5181602"/>
            <a:chExt cx="3632202" cy="685800"/>
          </a:xfrm>
        </p:grpSpPr>
        <p:grpSp>
          <p:nvGrpSpPr>
            <p:cNvPr id="9" name="Group 52"/>
            <p:cNvGrpSpPr/>
            <p:nvPr/>
          </p:nvGrpSpPr>
          <p:grpSpPr>
            <a:xfrm>
              <a:off x="3581399" y="5181602"/>
              <a:ext cx="3632202" cy="685800"/>
              <a:chOff x="5029199" y="2971800"/>
              <a:chExt cx="3352802" cy="685800"/>
            </a:xfrm>
          </p:grpSpPr>
          <p:grpSp>
            <p:nvGrpSpPr>
              <p:cNvPr id="12" name="Group 33"/>
              <p:cNvGrpSpPr/>
              <p:nvPr/>
            </p:nvGrpSpPr>
            <p:grpSpPr>
              <a:xfrm>
                <a:off x="5029199" y="2971800"/>
                <a:ext cx="3352802" cy="685800"/>
                <a:chOff x="5029199" y="2819400"/>
                <a:chExt cx="3352802" cy="685800"/>
              </a:xfrm>
            </p:grpSpPr>
            <p:grpSp>
              <p:nvGrpSpPr>
                <p:cNvPr id="14" name="Group 3"/>
                <p:cNvGrpSpPr/>
                <p:nvPr/>
              </p:nvGrpSpPr>
              <p:grpSpPr>
                <a:xfrm>
                  <a:off x="6934201" y="2819400"/>
                  <a:ext cx="1447800" cy="685800"/>
                  <a:chOff x="4832641" y="3352800"/>
                  <a:chExt cx="1219200" cy="53419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4832641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5404139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oup 7"/>
                <p:cNvGrpSpPr/>
                <p:nvPr/>
              </p:nvGrpSpPr>
              <p:grpSpPr>
                <a:xfrm>
                  <a:off x="5029199" y="2895600"/>
                  <a:ext cx="1828800" cy="584775"/>
                  <a:chOff x="4571999" y="2895600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4571999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5638799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7238999" y="3047999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cxnSp>
          <p:nvCxnSpPr>
            <p:cNvPr id="35" name="Straight Connector 34"/>
            <p:cNvCxnSpPr/>
            <p:nvPr/>
          </p:nvCxnSpPr>
          <p:spPr>
            <a:xfrm rot="5400000">
              <a:off x="6623049" y="5276852"/>
              <a:ext cx="685800" cy="4953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111304" y="249289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488504" y="2492897"/>
            <a:ext cx="4953000" cy="1524000"/>
            <a:chOff x="609600" y="3200401"/>
            <a:chExt cx="4953000" cy="1524000"/>
          </a:xfrm>
        </p:grpSpPr>
        <p:grpSp>
          <p:nvGrpSpPr>
            <p:cNvPr id="8" name="Group 46"/>
            <p:cNvGrpSpPr/>
            <p:nvPr/>
          </p:nvGrpSpPr>
          <p:grpSpPr>
            <a:xfrm>
              <a:off x="1682750" y="4038601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hape 32"/>
            <p:cNvCxnSpPr/>
            <p:nvPr/>
          </p:nvCxnSpPr>
          <p:spPr>
            <a:xfrm>
              <a:off x="1765299" y="3492789"/>
              <a:ext cx="7016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" name="Group 3"/>
            <p:cNvGrpSpPr/>
            <p:nvPr/>
          </p:nvGrpSpPr>
          <p:grpSpPr>
            <a:xfrm>
              <a:off x="3994150" y="4038601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609600" y="320040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003550" y="4343401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891854" y="340729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120704" y="340729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cxnSp>
        <p:nvCxnSpPr>
          <p:cNvPr id="11" name="Shape 10"/>
          <p:cNvCxnSpPr>
            <a:stCxn id="10" idx="1"/>
            <a:endCxn id="29" idx="0"/>
          </p:cNvCxnSpPr>
          <p:nvPr/>
        </p:nvCxnSpPr>
        <p:spPr>
          <a:xfrm rot="10800000" flipV="1">
            <a:off x="4657279" y="2785283"/>
            <a:ext cx="454025" cy="54581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857300" y="3426344"/>
            <a:ext cx="685800" cy="49530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Content Placeholder 2"/>
          <p:cNvSpPr txBox="1">
            <a:spLocks/>
          </p:cNvSpPr>
          <p:nvPr/>
        </p:nvSpPr>
        <p:spPr>
          <a:xfrm>
            <a:off x="3382540" y="4058782"/>
            <a:ext cx="3226644" cy="522346"/>
          </a:xfrm>
          <a:prstGeom prst="rect">
            <a:avLst/>
          </a:prstGeom>
        </p:spPr>
        <p:txBody>
          <a:bodyPr vert="horz" lIns="91419" tIns="45709" rIns="91419" bIns="45709">
            <a:normAutofit fontScale="92500" lnSpcReduction="10000"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akhir</a:t>
            </a:r>
            <a:r>
              <a:rPr lang="en-US" sz="3200" b="1" dirty="0" err="1" smtClean="0">
                <a:solidFill>
                  <a:srgbClr val="FF0000"/>
                </a:solidFill>
                <a:cs typeface="Times New Roman"/>
              </a:rPr>
              <a:t>↑.next</a:t>
            </a:r>
            <a:r>
              <a:rPr lang="en-US" sz="32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34" name="Shape 33"/>
          <p:cNvCxnSpPr>
            <a:endCxn id="25" idx="0"/>
          </p:cNvCxnSpPr>
          <p:nvPr/>
        </p:nvCxnSpPr>
        <p:spPr>
          <a:xfrm>
            <a:off x="5276401" y="3712094"/>
            <a:ext cx="1340646" cy="97532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3400" y="15240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disisipkan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pointer </a:t>
            </a:r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5" name="Elbow Connector 4"/>
          <p:cNvCxnSpPr>
            <a:stCxn id="10" idx="3"/>
          </p:cNvCxnSpPr>
          <p:nvPr/>
        </p:nvCxnSpPr>
        <p:spPr>
          <a:xfrm>
            <a:off x="6267004" y="2785284"/>
            <a:ext cx="774228" cy="1902132"/>
          </a:xfrm>
          <a:prstGeom prst="bentConnector2">
            <a:avLst/>
          </a:prstGeom>
          <a:ln w="28575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/>
          <p:cNvSpPr txBox="1">
            <a:spLocks/>
          </p:cNvSpPr>
          <p:nvPr/>
        </p:nvSpPr>
        <p:spPr>
          <a:xfrm>
            <a:off x="7079604" y="3166120"/>
            <a:ext cx="24099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akhir</a:t>
            </a:r>
            <a:r>
              <a:rPr lang="en-US" sz="2800" b="1" dirty="0" smtClean="0">
                <a:solidFill>
                  <a:srgbClr val="0000CC"/>
                </a:solidFill>
              </a:rPr>
              <a:t> 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7" grpId="0"/>
      <p:bldP spid="32" grpId="0"/>
      <p:bldP spid="42" grpId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64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sz="4200" b="1" dirty="0" smtClean="0"/>
              <a:t>Review </a:t>
            </a:r>
            <a:r>
              <a:rPr lang="en-US" sz="4200" b="1" dirty="0" err="1" smtClean="0"/>
              <a:t>Penyisipan</a:t>
            </a:r>
            <a:r>
              <a:rPr lang="en-US" sz="4200" b="1" dirty="0" smtClean="0"/>
              <a:t> di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cxnSp>
        <p:nvCxnSpPr>
          <p:cNvPr id="36" name="Shape 35"/>
          <p:cNvCxnSpPr>
            <a:stCxn id="10" idx="1"/>
          </p:cNvCxnSpPr>
          <p:nvPr/>
        </p:nvCxnSpPr>
        <p:spPr>
          <a:xfrm rot="10800000" flipV="1">
            <a:off x="4810125" y="2785284"/>
            <a:ext cx="514377" cy="54581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1238224" y="2492896"/>
            <a:ext cx="4457726" cy="1524000"/>
            <a:chOff x="1238224" y="3047999"/>
            <a:chExt cx="4457726" cy="1524000"/>
          </a:xfrm>
        </p:grpSpPr>
        <p:cxnSp>
          <p:nvCxnSpPr>
            <p:cNvPr id="33" name="Shape 32"/>
            <p:cNvCxnSpPr>
              <a:stCxn id="13" idx="3"/>
              <a:endCxn id="27" idx="0"/>
            </p:cNvCxnSpPr>
            <p:nvPr/>
          </p:nvCxnSpPr>
          <p:spPr>
            <a:xfrm>
              <a:off x="2228850" y="3340387"/>
              <a:ext cx="3714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" name="Group 3"/>
            <p:cNvGrpSpPr/>
            <p:nvPr/>
          </p:nvGrpSpPr>
          <p:grpSpPr>
            <a:xfrm>
              <a:off x="4127500" y="3886199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1238224" y="3047999"/>
              <a:ext cx="99062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" name="Group 46"/>
            <p:cNvGrpSpPr/>
            <p:nvPr/>
          </p:nvGrpSpPr>
          <p:grpSpPr>
            <a:xfrm>
              <a:off x="1816100" y="3886199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3136900" y="4265611"/>
              <a:ext cx="990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146300" y="3962399"/>
              <a:ext cx="5778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75150" y="3962399"/>
              <a:ext cx="5778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6356350" y="3331096"/>
            <a:ext cx="1568450" cy="68478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5"/>
          <p:cNvCxnSpPr/>
          <p:nvPr/>
        </p:nvCxnSpPr>
        <p:spPr>
          <a:xfrm rot="5400000">
            <a:off x="7092267" y="3673485"/>
            <a:ext cx="684781" cy="20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81760" y="4659847"/>
            <a:ext cx="11557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530848" y="3712096"/>
            <a:ext cx="8255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86549" y="3407296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324501" y="2492896"/>
            <a:ext cx="11557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5116308" y="3426346"/>
            <a:ext cx="68580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ontent Placeholder 2"/>
          <p:cNvSpPr txBox="1">
            <a:spLocks/>
          </p:cNvSpPr>
          <p:nvPr/>
        </p:nvSpPr>
        <p:spPr>
          <a:xfrm>
            <a:off x="685800" y="1600200"/>
            <a:ext cx="85344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Keadaan</a:t>
            </a:r>
            <a:r>
              <a:rPr lang="en-US" sz="2800" dirty="0" smtClean="0"/>
              <a:t> Linked List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simpul</a:t>
            </a:r>
            <a:r>
              <a:rPr lang="en-US" sz="2800" b="1" dirty="0" smtClean="0">
                <a:solidFill>
                  <a:srgbClr val="FF0000"/>
                </a:solidFill>
              </a:rPr>
              <a:t> di </a:t>
            </a:r>
            <a:r>
              <a:rPr lang="en-US" sz="2800" b="1" dirty="0" err="1" smtClean="0">
                <a:solidFill>
                  <a:srgbClr val="FF0000"/>
                </a:solidFill>
              </a:rPr>
              <a:t>belakang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</a:rPr>
              <a:t> list yang </a:t>
            </a:r>
            <a:r>
              <a:rPr lang="en-US" sz="2800" b="1" dirty="0" err="1" smtClean="0">
                <a:solidFill>
                  <a:srgbClr val="FF0000"/>
                </a:solidFill>
              </a:rPr>
              <a:t>tidak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kosong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cxnSp>
        <p:nvCxnSpPr>
          <p:cNvPr id="43" name="Straight Arrow Connector 42"/>
          <p:cNvCxnSpPr>
            <a:stCxn id="23" idx="0"/>
          </p:cNvCxnSpPr>
          <p:nvPr/>
        </p:nvCxnSpPr>
        <p:spPr>
          <a:xfrm rot="16200000" flipV="1">
            <a:off x="6634969" y="4335206"/>
            <a:ext cx="642940" cy="63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7333350" y="3412523"/>
            <a:ext cx="68580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/>
          <p:nvPr/>
        </p:nvCxnSpPr>
        <p:spPr>
          <a:xfrm>
            <a:off x="6310322" y="2802459"/>
            <a:ext cx="3714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/>
      <p:bldP spid="20" grpId="0"/>
      <p:bldP spid="10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1998" y="1524000"/>
            <a:ext cx="9083802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u="sng" dirty="0" smtClean="0"/>
              <a:t>Procedure</a:t>
            </a:r>
            <a:r>
              <a:rPr lang="en-US" sz="1400" dirty="0" smtClean="0"/>
              <a:t> </a:t>
            </a:r>
            <a:r>
              <a:rPr lang="en-US" sz="1400" dirty="0" err="1" smtClean="0"/>
              <a:t>SisipBelakangSingle</a:t>
            </a:r>
            <a:r>
              <a:rPr lang="en-US" sz="1400" dirty="0" smtClean="0"/>
              <a:t>(</a:t>
            </a:r>
            <a:r>
              <a:rPr lang="en-US" sz="1400" u="sng" dirty="0" smtClean="0"/>
              <a:t>Input</a:t>
            </a:r>
            <a:r>
              <a:rPr lang="en-US" sz="1400" dirty="0" smtClean="0"/>
              <a:t>  </a:t>
            </a:r>
            <a:r>
              <a:rPr lang="en-US" sz="1400" dirty="0" err="1" smtClean="0"/>
              <a:t>elemen</a:t>
            </a:r>
            <a:r>
              <a:rPr lang="en-US" sz="1400" dirty="0" smtClean="0"/>
              <a:t> : </a:t>
            </a:r>
            <a:r>
              <a:rPr lang="en-US" sz="1400" dirty="0" err="1" smtClean="0"/>
              <a:t>tipedata</a:t>
            </a:r>
            <a:r>
              <a:rPr lang="en-US" sz="1400" dirty="0" smtClean="0"/>
              <a:t>, </a:t>
            </a:r>
            <a:r>
              <a:rPr lang="en-US" sz="1400" u="sng" dirty="0" smtClean="0"/>
              <a:t>I/O</a:t>
            </a:r>
            <a:r>
              <a:rPr lang="en-US" sz="1400" dirty="0" smtClean="0"/>
              <a:t>  </a:t>
            </a:r>
            <a:r>
              <a:rPr lang="en-US" sz="1400" dirty="0" err="1" smtClean="0"/>
              <a:t>awal</a:t>
            </a:r>
            <a:r>
              <a:rPr lang="en-US" sz="1400" dirty="0" smtClean="0"/>
              <a:t>, </a:t>
            </a:r>
            <a:r>
              <a:rPr lang="en-US" sz="1400" dirty="0" err="1" smtClean="0"/>
              <a:t>akhir</a:t>
            </a:r>
            <a:r>
              <a:rPr lang="en-US" sz="1400" dirty="0" smtClean="0"/>
              <a:t> : </a:t>
            </a:r>
            <a:r>
              <a:rPr lang="en-US" sz="1400" dirty="0" err="1" smtClean="0"/>
              <a:t>nama_pointer</a:t>
            </a:r>
            <a:r>
              <a:rPr lang="en-US" sz="1400" dirty="0" smtClean="0"/>
              <a:t>)</a:t>
            </a:r>
          </a:p>
          <a:p>
            <a:pPr>
              <a:buNone/>
            </a:pPr>
            <a:r>
              <a:rPr lang="en-US" sz="1400" dirty="0" smtClean="0"/>
              <a:t>{I.S. : data yang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disisipkan</a:t>
            </a:r>
            <a:r>
              <a:rPr lang="en-US" sz="1400" dirty="0" smtClean="0"/>
              <a:t> (</a:t>
            </a:r>
            <a:r>
              <a:rPr lang="en-US" sz="1400" dirty="0" err="1" smtClean="0"/>
              <a:t>elemen</a:t>
            </a:r>
            <a:r>
              <a:rPr lang="en-US" sz="1400" dirty="0" smtClean="0"/>
              <a:t>), pointer </a:t>
            </a:r>
            <a:r>
              <a:rPr lang="en-US" sz="1400" dirty="0" err="1" smtClean="0"/>
              <a:t>penunjuk</a:t>
            </a:r>
            <a:r>
              <a:rPr lang="en-US" sz="1400" dirty="0" smtClean="0"/>
              <a:t> </a:t>
            </a:r>
            <a:r>
              <a:rPr lang="en-US" sz="1400" dirty="0" err="1" smtClean="0"/>
              <a:t>awal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pointer </a:t>
            </a:r>
            <a:r>
              <a:rPr lang="en-US" sz="1400" dirty="0" err="1" smtClean="0"/>
              <a:t>penunjuk</a:t>
            </a:r>
            <a:r>
              <a:rPr lang="en-US" sz="1400" dirty="0" smtClean="0"/>
              <a:t> </a:t>
            </a:r>
            <a:r>
              <a:rPr lang="en-US" sz="1400" dirty="0" err="1" smtClean="0"/>
              <a:t>akhir</a:t>
            </a:r>
            <a:r>
              <a:rPr lang="en-US" sz="1400" dirty="0" smtClean="0"/>
              <a:t> </a:t>
            </a:r>
            <a:r>
              <a:rPr lang="en-US" sz="1400" dirty="0" err="1" smtClean="0"/>
              <a:t>sudah</a:t>
            </a:r>
            <a:r>
              <a:rPr lang="en-US" sz="1400" dirty="0" smtClean="0"/>
              <a:t> </a:t>
            </a:r>
            <a:r>
              <a:rPr lang="en-US" sz="1400" dirty="0" err="1" smtClean="0"/>
              <a:t>terdifinisi</a:t>
            </a:r>
            <a:r>
              <a:rPr lang="en-US" sz="1400" dirty="0" smtClean="0"/>
              <a:t>}</a:t>
            </a:r>
          </a:p>
          <a:p>
            <a:pPr>
              <a:buNone/>
            </a:pPr>
            <a:r>
              <a:rPr lang="en-US" sz="1400" dirty="0" smtClean="0"/>
              <a:t>{F.S. : </a:t>
            </a:r>
            <a:r>
              <a:rPr lang="en-US" sz="1400" dirty="0" err="1" smtClean="0"/>
              <a:t>menghasilkan</a:t>
            </a:r>
            <a:r>
              <a:rPr lang="en-US" sz="1400" dirty="0" smtClean="0"/>
              <a:t>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 smtClean="0"/>
              <a:t>simpul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disisipkan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belakang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single linked list}</a:t>
            </a:r>
          </a:p>
          <a:p>
            <a:pPr>
              <a:buNone/>
            </a:pPr>
            <a:r>
              <a:rPr lang="en-US" sz="1400" b="1" u="sng" dirty="0" err="1" smtClean="0"/>
              <a:t>Kamus</a:t>
            </a:r>
            <a:r>
              <a:rPr lang="en-US" sz="1400" b="1" dirty="0" smtClean="0"/>
              <a:t> </a:t>
            </a:r>
            <a:r>
              <a:rPr lang="en-US" sz="1400" dirty="0" smtClean="0"/>
              <a:t>: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baru</a:t>
            </a:r>
            <a:r>
              <a:rPr lang="en-US" sz="1400" dirty="0" smtClean="0"/>
              <a:t> : </a:t>
            </a:r>
            <a:r>
              <a:rPr lang="en-US" sz="1400" dirty="0" err="1" smtClean="0"/>
              <a:t>nama_pointer</a:t>
            </a:r>
            <a:endParaRPr lang="en-US" sz="1400" dirty="0" smtClean="0"/>
          </a:p>
          <a:p>
            <a:pPr>
              <a:buNone/>
            </a:pPr>
            <a:r>
              <a:rPr lang="en-US" sz="1400" b="1" u="sng" dirty="0" err="1" smtClean="0"/>
              <a:t>Algoritma</a:t>
            </a:r>
            <a:r>
              <a:rPr lang="en-US" sz="1400" b="1" dirty="0" smtClean="0"/>
              <a:t> </a:t>
            </a:r>
            <a:r>
              <a:rPr lang="en-US" sz="1400" dirty="0" smtClean="0"/>
              <a:t>: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alloc</a:t>
            </a:r>
            <a:r>
              <a:rPr lang="en-US" sz="1400" dirty="0" smtClean="0"/>
              <a:t>(</a:t>
            </a:r>
            <a:r>
              <a:rPr lang="en-US" sz="1400" dirty="0" err="1" smtClean="0"/>
              <a:t>baru</a:t>
            </a:r>
            <a:r>
              <a:rPr lang="en-US" sz="1400" dirty="0" smtClean="0"/>
              <a:t>)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baru↑.info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elemen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baru↑.next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nil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b="1" u="sng" dirty="0" smtClean="0"/>
              <a:t>I</a:t>
            </a:r>
            <a:r>
              <a:rPr lang="en-US" sz="1400" u="sng" dirty="0" smtClean="0"/>
              <a:t>f</a:t>
            </a:r>
            <a:r>
              <a:rPr lang="en-US" sz="1400" dirty="0" smtClean="0"/>
              <a:t> (</a:t>
            </a:r>
            <a:r>
              <a:rPr lang="en-US" sz="1400" dirty="0" err="1" smtClean="0"/>
              <a:t>awal</a:t>
            </a:r>
            <a:r>
              <a:rPr lang="en-US" sz="1400" dirty="0" smtClean="0"/>
              <a:t> = nil)</a:t>
            </a:r>
          </a:p>
          <a:p>
            <a:pPr>
              <a:buNone/>
            </a:pPr>
            <a:r>
              <a:rPr lang="en-US" sz="1400" dirty="0" smtClean="0"/>
              <a:t>	  </a:t>
            </a:r>
            <a:r>
              <a:rPr lang="en-US" sz="1400" b="1" u="sng" dirty="0" smtClean="0"/>
              <a:t>Then</a:t>
            </a:r>
            <a:endParaRPr lang="en-US" sz="1400" b="1" dirty="0" smtClean="0"/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awal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baru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  </a:t>
            </a:r>
            <a:r>
              <a:rPr lang="en-US" sz="1400" b="1" u="sng" dirty="0" smtClean="0"/>
              <a:t>Else</a:t>
            </a:r>
            <a:endParaRPr lang="en-US" sz="1400" b="1" dirty="0" smtClean="0"/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akhir↑.next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baru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b="1" u="sng" dirty="0" err="1" smtClean="0"/>
              <a:t>EndIf</a:t>
            </a:r>
            <a:endParaRPr lang="en-US" sz="1400" b="1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akhir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baru</a:t>
            </a:r>
            <a:endParaRPr lang="en-US" sz="1400" dirty="0" smtClean="0"/>
          </a:p>
          <a:p>
            <a:pPr>
              <a:buNone/>
            </a:pPr>
            <a:r>
              <a:rPr lang="en-US" sz="1400" b="1" u="sng" dirty="0" err="1" smtClean="0"/>
              <a:t>EndProcedure</a:t>
            </a:r>
            <a:endParaRPr lang="en-US" sz="1400" b="1" dirty="0" smtClean="0"/>
          </a:p>
          <a:p>
            <a:endParaRPr lang="en-US" sz="1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</a:t>
            </a:r>
            <a:endParaRPr lang="en-US" b="1" dirty="0"/>
          </a:p>
        </p:txBody>
      </p:sp>
      <p:grpSp>
        <p:nvGrpSpPr>
          <p:cNvPr id="56" name="Group 55"/>
          <p:cNvGrpSpPr/>
          <p:nvPr/>
        </p:nvGrpSpPr>
        <p:grpSpPr>
          <a:xfrm>
            <a:off x="1881166" y="5049578"/>
            <a:ext cx="3632201" cy="571504"/>
            <a:chOff x="1898651" y="5334000"/>
            <a:chExt cx="3632201" cy="685800"/>
          </a:xfrm>
        </p:grpSpPr>
        <p:sp>
          <p:nvSpPr>
            <p:cNvPr id="25" name="Rectangle 24"/>
            <p:cNvSpPr/>
            <p:nvPr/>
          </p:nvSpPr>
          <p:spPr>
            <a:xfrm>
              <a:off x="3962402" y="5334000"/>
              <a:ext cx="1568450" cy="684781"/>
            </a:xfrm>
            <a:prstGeom prst="rect">
              <a:avLst/>
            </a:prstGeom>
            <a:ln>
              <a:solidFill>
                <a:srgbClr val="0000CC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5"/>
            <p:cNvCxnSpPr/>
            <p:nvPr/>
          </p:nvCxnSpPr>
          <p:spPr>
            <a:xfrm rot="5400000">
              <a:off x="4698320" y="5676388"/>
              <a:ext cx="684781" cy="2043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8" name="Group 7"/>
            <p:cNvGrpSpPr/>
            <p:nvPr/>
          </p:nvGrpSpPr>
          <p:grpSpPr>
            <a:xfrm>
              <a:off x="1898651" y="5410200"/>
              <a:ext cx="1981200" cy="584775"/>
              <a:chOff x="-76200" y="2895600"/>
              <a:chExt cx="1828800" cy="584775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-762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32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990600" y="3200400"/>
                <a:ext cx="762000" cy="1588"/>
              </a:xfrm>
              <a:prstGeom prst="straightConnector1">
                <a:avLst/>
              </a:prstGeom>
              <a:ln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Box 19"/>
          <p:cNvSpPr txBox="1"/>
          <p:nvPr/>
        </p:nvSpPr>
        <p:spPr>
          <a:xfrm>
            <a:off x="4292601" y="510195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00"/>
                </a:solidFill>
              </a:rPr>
              <a:t>1</a:t>
            </a:r>
            <a:endParaRPr lang="en-US" sz="2800" dirty="0">
              <a:solidFill>
                <a:srgbClr val="006600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412751" y="2852936"/>
            <a:ext cx="9328150" cy="1243018"/>
            <a:chOff x="412751" y="2971800"/>
            <a:chExt cx="9328150" cy="1524002"/>
          </a:xfrm>
        </p:grpSpPr>
        <p:grpSp>
          <p:nvGrpSpPr>
            <p:cNvPr id="7" name="Group 3"/>
            <p:cNvGrpSpPr/>
            <p:nvPr/>
          </p:nvGrpSpPr>
          <p:grpSpPr>
            <a:xfrm>
              <a:off x="7346951" y="3810002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412751" y="2971800"/>
              <a:ext cx="9328150" cy="1522983"/>
              <a:chOff x="412751" y="2971800"/>
              <a:chExt cx="9328150" cy="1522983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816101" y="2971802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grpSp>
            <p:nvGrpSpPr>
              <p:cNvPr id="8" name="Group 46"/>
              <p:cNvGrpSpPr/>
              <p:nvPr/>
            </p:nvGrpSpPr>
            <p:grpSpPr>
              <a:xfrm>
                <a:off x="2724151" y="3810002"/>
                <a:ext cx="3879850" cy="684781"/>
                <a:chOff x="3505200" y="2362200"/>
                <a:chExt cx="3581400" cy="684781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4" name="Rectangle 33"/>
                <p:cNvSpPr/>
                <p:nvPr/>
              </p:nvSpPr>
              <p:spPr>
                <a:xfrm>
                  <a:off x="35052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41543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Straight Arrow Connector 14"/>
              <p:cNvCxnSpPr/>
              <p:nvPr/>
            </p:nvCxnSpPr>
            <p:spPr>
              <a:xfrm>
                <a:off x="63563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5365751" y="3886202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594601" y="3886202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054351" y="38862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585201" y="2971800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cxnSp>
            <p:nvCxnSpPr>
              <p:cNvPr id="11" name="Shape 10"/>
              <p:cNvCxnSpPr>
                <a:stCxn id="10" idx="1"/>
                <a:endCxn id="29" idx="0"/>
              </p:cNvCxnSpPr>
              <p:nvPr/>
            </p:nvCxnSpPr>
            <p:spPr>
              <a:xfrm rot="10800000" flipV="1">
                <a:off x="8131176" y="3264188"/>
                <a:ext cx="454025" cy="545814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40449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4" name="Group 43"/>
              <p:cNvGrpSpPr/>
              <p:nvPr/>
            </p:nvGrpSpPr>
            <p:grpSpPr>
              <a:xfrm>
                <a:off x="412751" y="3810002"/>
                <a:ext cx="1568450" cy="684781"/>
                <a:chOff x="304800" y="4114800"/>
                <a:chExt cx="1447800" cy="684781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304800" y="41148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953952" y="44562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/>
                <p:cNvSpPr txBox="1"/>
                <p:nvPr/>
              </p:nvSpPr>
              <p:spPr>
                <a:xfrm>
                  <a:off x="609600" y="4190999"/>
                  <a:ext cx="533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</p:grpSp>
          <p:cxnSp>
            <p:nvCxnSpPr>
              <p:cNvPr id="43" name="Straight Arrow Connector 42"/>
              <p:cNvCxnSpPr/>
              <p:nvPr/>
            </p:nvCxnSpPr>
            <p:spPr>
              <a:xfrm>
                <a:off x="17335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hape 46"/>
              <p:cNvCxnSpPr>
                <a:stCxn id="13" idx="1"/>
                <a:endCxn id="40" idx="0"/>
              </p:cNvCxnSpPr>
              <p:nvPr/>
            </p:nvCxnSpPr>
            <p:spPr>
              <a:xfrm rot="10800000" flipV="1">
                <a:off x="1196977" y="3264190"/>
                <a:ext cx="619125" cy="5458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Content Placeholder 2"/>
          <p:cNvSpPr txBox="1">
            <a:spLocks/>
          </p:cNvSpPr>
          <p:nvPr/>
        </p:nvSpPr>
        <p:spPr>
          <a:xfrm>
            <a:off x="1073150" y="4187552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Misal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menyisipkan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</a:t>
            </a:r>
            <a:r>
              <a:rPr kumimoji="0" lang="en-US" sz="3000" b="0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setelah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</a:t>
            </a:r>
          </a:p>
        </p:txBody>
      </p:sp>
      <p:sp>
        <p:nvSpPr>
          <p:cNvPr id="50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990600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0"/>
              </a:spcBef>
              <a:buSzPct val="60000"/>
              <a:buNone/>
            </a:pPr>
            <a:r>
              <a:rPr lang="en-US" sz="2800" b="1" dirty="0" smtClean="0"/>
              <a:t>-  </a:t>
            </a:r>
            <a:r>
              <a:rPr lang="en-US" sz="2800" b="1" dirty="0" err="1" smtClean="0"/>
              <a:t>Jika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kosong</a:t>
            </a:r>
            <a:r>
              <a:rPr lang="en-US" sz="2800" b="1" dirty="0" smtClean="0"/>
              <a:t> {</a:t>
            </a:r>
            <a:r>
              <a:rPr lang="en-US" sz="2800" b="1" dirty="0" err="1" smtClean="0"/>
              <a:t>awal</a:t>
            </a:r>
            <a:r>
              <a:rPr lang="en-US" sz="2800" b="1" dirty="0" smtClean="0"/>
              <a:t> = nil}</a:t>
            </a:r>
            <a:endParaRPr lang="en-US" sz="2800" dirty="0" smtClean="0"/>
          </a:p>
          <a:p>
            <a:pPr marL="512763" indent="-241300">
              <a:spcBef>
                <a:spcPts val="0"/>
              </a:spcBef>
              <a:buNone/>
            </a:pPr>
            <a:r>
              <a:rPr lang="en-US" sz="2800" b="1" dirty="0" smtClean="0"/>
              <a:t>{</a:t>
            </a:r>
            <a:r>
              <a:rPr lang="en-US" sz="2800" b="1" dirty="0" err="1" smtClean="0">
                <a:solidFill>
                  <a:srgbClr val="FF0000"/>
                </a:solidFill>
              </a:rPr>
              <a:t>sama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seperti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depan</a:t>
            </a:r>
            <a:r>
              <a:rPr lang="en-US" sz="2800" b="1" dirty="0" smtClean="0"/>
              <a:t>}</a:t>
            </a:r>
            <a:endParaRPr lang="en-US" sz="2800" dirty="0" smtClean="0"/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692150" y="2438400"/>
            <a:ext cx="8832850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kosong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Nil}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5715000" y="4797152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alloc</a:t>
            </a:r>
            <a:r>
              <a:rPr lang="en-US" sz="2800" b="1" dirty="0" smtClean="0">
                <a:solidFill>
                  <a:srgbClr val="0000CC"/>
                </a:solidFill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</a:rPr>
              <a:t>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5715000" y="5254352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6600"/>
                </a:solidFill>
              </a:rPr>
              <a:t>baru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</a:rPr>
              <a:t>↑.info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1 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6" grpId="0"/>
      <p:bldP spid="51" grpId="0"/>
      <p:bldP spid="57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/>
          <a:lstStyle/>
          <a:p>
            <a:r>
              <a:rPr lang="id-ID" b="1" dirty="0" smtClean="0"/>
              <a:t>PENGERTIAN </a:t>
            </a:r>
            <a:r>
              <a:rPr lang="en-US" b="1" i="1" dirty="0" smtClean="0"/>
              <a:t>LINKED LIST</a:t>
            </a:r>
            <a:endParaRPr lang="id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de-DE" sz="3200" dirty="0" smtClean="0"/>
              <a:t>berisi kumpulan data (node) yang </a:t>
            </a:r>
            <a:r>
              <a:rPr lang="de-DE" sz="3200" b="1" dirty="0" smtClean="0">
                <a:solidFill>
                  <a:srgbClr val="FF0000"/>
                </a:solidFill>
              </a:rPr>
              <a:t>tersusun secara sekuensial</a:t>
            </a:r>
            <a:r>
              <a:rPr lang="de-DE" sz="3200" dirty="0" smtClean="0"/>
              <a:t>, </a:t>
            </a:r>
            <a:r>
              <a:rPr lang="de-DE" sz="3200" b="1" dirty="0" smtClean="0">
                <a:solidFill>
                  <a:srgbClr val="FF0000"/>
                </a:solidFill>
              </a:rPr>
              <a:t>saling sambung-menyambung</a:t>
            </a:r>
            <a:r>
              <a:rPr lang="de-DE" sz="3200" b="1" dirty="0" smtClean="0"/>
              <a:t>, </a:t>
            </a:r>
            <a:r>
              <a:rPr lang="de-DE" sz="3200" b="1" dirty="0" smtClean="0">
                <a:solidFill>
                  <a:srgbClr val="FF0000"/>
                </a:solidFill>
              </a:rPr>
              <a:t>dinamis</a:t>
            </a:r>
            <a:r>
              <a:rPr lang="de-DE" sz="3200" dirty="0" smtClean="0"/>
              <a:t> dan </a:t>
            </a:r>
            <a:r>
              <a:rPr lang="de-DE" sz="3200" b="1" dirty="0" smtClean="0">
                <a:solidFill>
                  <a:srgbClr val="FF0000"/>
                </a:solidFill>
              </a:rPr>
              <a:t>tidak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terbatas</a:t>
            </a:r>
            <a:r>
              <a:rPr lang="de-DE" sz="3200" dirty="0" smtClean="0"/>
              <a:t>.</a:t>
            </a:r>
          </a:p>
          <a:p>
            <a:r>
              <a:rPr lang="de-DE" sz="3200" i="1" dirty="0" smtClean="0"/>
              <a:t>Linked List </a:t>
            </a:r>
            <a:r>
              <a:rPr lang="de-DE" sz="3200" dirty="0" smtClean="0"/>
              <a:t>sering disebut juga Senarai Berantai</a:t>
            </a:r>
          </a:p>
          <a:p>
            <a:pPr algn="just"/>
            <a:r>
              <a:rPr lang="de-DE" sz="3200" i="1" dirty="0" smtClean="0"/>
              <a:t>Linked List </a:t>
            </a:r>
            <a:r>
              <a:rPr lang="de-DE" sz="3200" dirty="0" smtClean="0"/>
              <a:t>saling terhubung dengan bantuan variabel pointer</a:t>
            </a:r>
          </a:p>
          <a:p>
            <a:pPr algn="just"/>
            <a:r>
              <a:rPr lang="de-DE" sz="3200" dirty="0" smtClean="0"/>
              <a:t>Masing-masing data dalam </a:t>
            </a:r>
            <a:r>
              <a:rPr lang="de-DE" sz="3200" i="1" dirty="0" smtClean="0"/>
              <a:t>Linked List </a:t>
            </a:r>
            <a:r>
              <a:rPr lang="de-DE" sz="3200" dirty="0" smtClean="0"/>
              <a:t>disebut dengan node (simpul) yang menempati alokasi memori secara dinamis dan biasanya berupa record</a:t>
            </a:r>
            <a:endParaRPr lang="en-US" b="1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960" y="0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9306" y="1500174"/>
            <a:ext cx="8832850" cy="1219200"/>
          </a:xfrm>
        </p:spPr>
        <p:txBody>
          <a:bodyPr>
            <a:noAutofit/>
          </a:bodyPr>
          <a:lstStyle/>
          <a:p>
            <a:pPr marL="0" lvl="2" indent="1587" algn="just">
              <a:spcBef>
                <a:spcPts val="700"/>
              </a:spcBef>
              <a:buSzPct val="60000"/>
              <a:buNone/>
            </a:pPr>
            <a:r>
              <a:rPr lang="en-US" sz="2800" dirty="0" err="1" smtClean="0"/>
              <a:t>Angka</a:t>
            </a:r>
            <a:r>
              <a:rPr lang="en-US" sz="2800" dirty="0" smtClean="0"/>
              <a:t> 4 </a:t>
            </a:r>
            <a:r>
              <a:rPr lang="en-US" sz="2800" dirty="0" err="1" smtClean="0"/>
              <a:t>ditemukan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mulai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4 </a:t>
            </a:r>
            <a:r>
              <a:rPr lang="en-US" sz="2800" dirty="0" err="1" smtClean="0"/>
              <a:t>ditemukan</a:t>
            </a:r>
            <a:r>
              <a:rPr lang="en-US" sz="2800" dirty="0" smtClean="0"/>
              <a:t> (</a:t>
            </a:r>
            <a:r>
              <a:rPr lang="en-US" sz="2800" b="1" dirty="0" err="1" smtClean="0">
                <a:solidFill>
                  <a:srgbClr val="FF0000"/>
                </a:solidFill>
              </a:rPr>
              <a:t>metode</a:t>
            </a:r>
            <a:r>
              <a:rPr lang="en-US" sz="2800" b="1" dirty="0" smtClean="0">
                <a:solidFill>
                  <a:srgbClr val="FF0000"/>
                </a:solidFill>
              </a:rPr>
              <a:t> sequential search</a:t>
            </a:r>
            <a:r>
              <a:rPr lang="en-US" sz="2800" dirty="0" smtClean="0"/>
              <a:t>).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35122" y="4254346"/>
            <a:ext cx="1117614" cy="523198"/>
          </a:xfrm>
          <a:prstGeom prst="rect">
            <a:avLst/>
          </a:prstGeom>
          <a:noFill/>
          <a:ln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6" name="Shape 45"/>
          <p:cNvCxnSpPr>
            <a:stCxn id="44" idx="1"/>
          </p:cNvCxnSpPr>
          <p:nvPr/>
        </p:nvCxnSpPr>
        <p:spPr>
          <a:xfrm rot="10800000" flipV="1">
            <a:off x="1381108" y="4515945"/>
            <a:ext cx="454015" cy="556128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 txBox="1">
            <a:spLocks/>
          </p:cNvSpPr>
          <p:nvPr/>
        </p:nvSpPr>
        <p:spPr>
          <a:xfrm>
            <a:off x="632178" y="2786058"/>
            <a:ext cx="8832850" cy="98583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Misalkan</a:t>
            </a:r>
            <a:r>
              <a:rPr lang="en-US" sz="2800" dirty="0" smtClean="0"/>
              <a:t> pointer yang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4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pointer bantu</a:t>
            </a:r>
            <a:r>
              <a:rPr lang="en-US" sz="2800" dirty="0" smtClean="0"/>
              <a:t>,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pointer bantu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ke-2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berisi</a:t>
            </a:r>
            <a:r>
              <a:rPr lang="en-US" sz="2800" dirty="0" smtClean="0"/>
              <a:t> data yang </a:t>
            </a:r>
            <a:r>
              <a:rPr lang="en-US" sz="2800" dirty="0" err="1" smtClean="0"/>
              <a:t>dicari</a:t>
            </a:r>
            <a:r>
              <a:rPr lang="en-US" sz="2800" dirty="0" smtClean="0"/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5791200" y="5776914"/>
            <a:ext cx="3810000" cy="533400"/>
          </a:xfrm>
          <a:prstGeom prst="rect">
            <a:avLst/>
          </a:prstGeom>
        </p:spPr>
        <p:txBody>
          <a:bodyPr vert="horz" lIns="91419" tIns="45709" rIns="91419" bIns="45709">
            <a:normAutofit fontScale="77500" lnSpcReduction="20000"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0000CC"/>
                </a:solidFill>
              </a:rPr>
              <a:t>baru↑.next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00CC"/>
                </a:solidFill>
                <a:sym typeface="Wingdings" pitchFamily="2" charset="2"/>
              </a:rPr>
              <a:t>bantu</a:t>
            </a:r>
            <a:r>
              <a:rPr lang="en-US" sz="32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412751" y="4071942"/>
            <a:ext cx="9328150" cy="2571768"/>
            <a:chOff x="412751" y="3857628"/>
            <a:chExt cx="9328150" cy="2571768"/>
          </a:xfrm>
        </p:grpSpPr>
        <p:grpSp>
          <p:nvGrpSpPr>
            <p:cNvPr id="18" name="Group 52"/>
            <p:cNvGrpSpPr/>
            <p:nvPr/>
          </p:nvGrpSpPr>
          <p:grpSpPr>
            <a:xfrm>
              <a:off x="1898651" y="5841564"/>
              <a:ext cx="3632201" cy="587832"/>
              <a:chOff x="381000" y="2971800"/>
              <a:chExt cx="3352801" cy="685800"/>
            </a:xfrm>
          </p:grpSpPr>
          <p:grpSp>
            <p:nvGrpSpPr>
              <p:cNvPr id="19" name="Group 33"/>
              <p:cNvGrpSpPr/>
              <p:nvPr/>
            </p:nvGrpSpPr>
            <p:grpSpPr>
              <a:xfrm>
                <a:off x="381000" y="2971800"/>
                <a:ext cx="3352801" cy="685800"/>
                <a:chOff x="381000" y="2819400"/>
                <a:chExt cx="3352801" cy="685800"/>
              </a:xfrm>
            </p:grpSpPr>
            <p:grpSp>
              <p:nvGrpSpPr>
                <p:cNvPr id="21" name="Group 3"/>
                <p:cNvGrpSpPr/>
                <p:nvPr/>
              </p:nvGrpSpPr>
              <p:grpSpPr>
                <a:xfrm>
                  <a:off x="2286001" y="2819400"/>
                  <a:ext cx="1447800" cy="685800"/>
                  <a:chOff x="918386" y="3352800"/>
                  <a:chExt cx="1219200" cy="53419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918386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1489885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" name="Group 7"/>
                <p:cNvGrpSpPr/>
                <p:nvPr/>
              </p:nvGrpSpPr>
              <p:grpSpPr>
                <a:xfrm>
                  <a:off x="381000" y="2895600"/>
                  <a:ext cx="1828800" cy="584775"/>
                  <a:chOff x="-76200" y="2895600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-76200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990600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2590800" y="3047998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grpSp>
          <p:nvGrpSpPr>
            <p:cNvPr id="12" name="Group 3"/>
            <p:cNvGrpSpPr/>
            <p:nvPr/>
          </p:nvGrpSpPr>
          <p:grpSpPr>
            <a:xfrm>
              <a:off x="7346951" y="4861843"/>
              <a:ext cx="1568450" cy="587832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452406" y="3857628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4" name="Group 46"/>
            <p:cNvGrpSpPr/>
            <p:nvPr/>
          </p:nvGrpSpPr>
          <p:grpSpPr>
            <a:xfrm>
              <a:off x="2724151" y="4861843"/>
              <a:ext cx="3879850" cy="586959"/>
              <a:chOff x="3505200" y="2362200"/>
              <a:chExt cx="35814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63563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365751" y="4927158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94601" y="4927158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54351" y="4927156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85201" y="4143380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8131177" y="4404989"/>
              <a:ext cx="454025" cy="45685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0449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2" name="Group 43"/>
            <p:cNvGrpSpPr/>
            <p:nvPr/>
          </p:nvGrpSpPr>
          <p:grpSpPr>
            <a:xfrm>
              <a:off x="412751" y="4861843"/>
              <a:ext cx="1568450" cy="586959"/>
              <a:chOff x="304800" y="4114800"/>
              <a:chExt cx="1447800" cy="684781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609600" y="4190999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43" name="Straight Arrow Connector 42"/>
            <p:cNvCxnSpPr/>
            <p:nvPr/>
          </p:nvCxnSpPr>
          <p:spPr>
            <a:xfrm>
              <a:off x="17335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13" idx="2"/>
            </p:cNvCxnSpPr>
            <p:nvPr/>
          </p:nvCxnSpPr>
          <p:spPr>
            <a:xfrm rot="5400000">
              <a:off x="788627" y="4616131"/>
              <a:ext cx="476912" cy="63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Elbow Connector 48"/>
          <p:cNvCxnSpPr/>
          <p:nvPr/>
        </p:nvCxnSpPr>
        <p:spPr>
          <a:xfrm rot="5400000" flipH="1" flipV="1">
            <a:off x="4926299" y="6027469"/>
            <a:ext cx="767782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81430" y="4243057"/>
            <a:ext cx="1320800" cy="523198"/>
          </a:xfrm>
          <a:prstGeom prst="rect">
            <a:avLst/>
          </a:prstGeom>
          <a:noFill/>
          <a:ln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57" name="Shape 56"/>
          <p:cNvCxnSpPr>
            <a:stCxn id="56" idx="1"/>
          </p:cNvCxnSpPr>
          <p:nvPr/>
        </p:nvCxnSpPr>
        <p:spPr>
          <a:xfrm rot="10800000" flipV="1">
            <a:off x="3427408" y="4504656"/>
            <a:ext cx="454023" cy="556128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4" grpId="0"/>
      <p:bldP spid="44" grpId="1"/>
      <p:bldP spid="48" grpId="0"/>
      <p:bldP spid="51" grpId="0"/>
      <p:bldP spid="5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309530" y="4673352"/>
            <a:ext cx="3290886" cy="5334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bantu↑.next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533400" y="1524000"/>
            <a:ext cx="8839200" cy="1828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terhubung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4,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hubungkan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</a:t>
            </a:r>
            <a:r>
              <a:rPr lang="en-US" sz="2800" dirty="0" err="1" smtClean="0"/>
              <a:t>sambungan</a:t>
            </a:r>
            <a:r>
              <a:rPr lang="en-US" sz="2800" dirty="0" smtClean="0"/>
              <a:t> (next)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pointer bantu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960846" y="2996952"/>
            <a:ext cx="1320800" cy="58912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grpSp>
        <p:nvGrpSpPr>
          <p:cNvPr id="9" name="Group 3"/>
          <p:cNvGrpSpPr/>
          <p:nvPr/>
        </p:nvGrpSpPr>
        <p:grpSpPr>
          <a:xfrm>
            <a:off x="7381892" y="3831879"/>
            <a:ext cx="1568450" cy="689072"/>
            <a:chOff x="1780969" y="3350251"/>
            <a:chExt cx="1219200" cy="536743"/>
          </a:xfrm>
        </p:grpSpPr>
        <p:sp>
          <p:nvSpPr>
            <p:cNvPr id="29" name="Rectangle 28"/>
            <p:cNvSpPr/>
            <p:nvPr/>
          </p:nvSpPr>
          <p:spPr>
            <a:xfrm>
              <a:off x="1780969" y="3350251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814546" y="2996954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12" name="Group 46"/>
          <p:cNvGrpSpPr/>
          <p:nvPr/>
        </p:nvGrpSpPr>
        <p:grpSpPr>
          <a:xfrm>
            <a:off x="2722596" y="3835154"/>
            <a:ext cx="3879850" cy="684781"/>
            <a:chOff x="3505200" y="2362200"/>
            <a:chExt cx="3581400" cy="684781"/>
          </a:xfrm>
        </p:grpSpPr>
        <p:sp>
          <p:nvSpPr>
            <p:cNvPr id="27" name="Rectangle 26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/>
          <p:cNvCxnSpPr/>
          <p:nvPr/>
        </p:nvCxnSpPr>
        <p:spPr>
          <a:xfrm>
            <a:off x="6354796" y="4139954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64196" y="391135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grpSp>
        <p:nvGrpSpPr>
          <p:cNvPr id="14" name="Group 52"/>
          <p:cNvGrpSpPr/>
          <p:nvPr/>
        </p:nvGrpSpPr>
        <p:grpSpPr>
          <a:xfrm>
            <a:off x="1897096" y="4978154"/>
            <a:ext cx="3632201" cy="762000"/>
            <a:chOff x="381000" y="2971800"/>
            <a:chExt cx="3352801" cy="762000"/>
          </a:xfrm>
        </p:grpSpPr>
        <p:grpSp>
          <p:nvGrpSpPr>
            <p:cNvPr id="18" name="Group 33"/>
            <p:cNvGrpSpPr/>
            <p:nvPr/>
          </p:nvGrpSpPr>
          <p:grpSpPr>
            <a:xfrm>
              <a:off x="381000" y="2971800"/>
              <a:ext cx="3352801" cy="762000"/>
              <a:chOff x="381000" y="2819400"/>
              <a:chExt cx="3352801" cy="762000"/>
            </a:xfrm>
          </p:grpSpPr>
          <p:grpSp>
            <p:nvGrpSpPr>
              <p:cNvPr id="19" name="Group 3"/>
              <p:cNvGrpSpPr/>
              <p:nvPr/>
            </p:nvGrpSpPr>
            <p:grpSpPr>
              <a:xfrm>
                <a:off x="2286001" y="2819400"/>
                <a:ext cx="1447800" cy="685800"/>
                <a:chOff x="918386" y="3352800"/>
                <a:chExt cx="1219200" cy="534194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918386" y="3352800"/>
                  <a:ext cx="1219200" cy="53340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" name="Straight Connector 5"/>
                <p:cNvCxnSpPr/>
                <p:nvPr/>
              </p:nvCxnSpPr>
              <p:spPr>
                <a:xfrm rot="5400000">
                  <a:off x="1489885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7"/>
              <p:cNvGrpSpPr/>
              <p:nvPr/>
            </p:nvGrpSpPr>
            <p:grpSpPr>
              <a:xfrm>
                <a:off x="381000" y="2996625"/>
                <a:ext cx="1828800" cy="584775"/>
                <a:chOff x="-76200" y="2996625"/>
                <a:chExt cx="1828800" cy="584775"/>
              </a:xfrm>
            </p:grpSpPr>
            <p:sp>
              <p:nvSpPr>
                <p:cNvPr id="23" name="TextBox 22"/>
                <p:cNvSpPr txBox="1"/>
                <p:nvPr/>
              </p:nvSpPr>
              <p:spPr>
                <a:xfrm>
                  <a:off x="-76200" y="2996625"/>
                  <a:ext cx="1066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/>
                    <a:t>baru</a:t>
                  </a:r>
                  <a:endParaRPr lang="en-US" sz="3200" dirty="0"/>
                </a:p>
              </p:txBody>
            </p:sp>
            <p:cxnSp>
              <p:nvCxnSpPr>
                <p:cNvPr id="24" name="Straight Arrow Connector 23"/>
                <p:cNvCxnSpPr/>
                <p:nvPr/>
              </p:nvCxnSpPr>
              <p:spPr>
                <a:xfrm>
                  <a:off x="990600" y="3275012"/>
                  <a:ext cx="7620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" name="TextBox 19"/>
            <p:cNvSpPr txBox="1"/>
            <p:nvPr/>
          </p:nvSpPr>
          <p:spPr>
            <a:xfrm>
              <a:off x="2590800" y="3047999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052796" y="391135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583646" y="2996954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11" name="Shape 10"/>
          <p:cNvCxnSpPr>
            <a:stCxn id="10" idx="1"/>
            <a:endCxn id="29" idx="0"/>
          </p:cNvCxnSpPr>
          <p:nvPr/>
        </p:nvCxnSpPr>
        <p:spPr>
          <a:xfrm rot="10800000" flipV="1">
            <a:off x="8166118" y="3289341"/>
            <a:ext cx="417529" cy="54253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11196" y="3835154"/>
            <a:ext cx="1568450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1142977" y="4176523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41396" y="391135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731996" y="4139954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>
            <a:stCxn id="13" idx="1"/>
            <a:endCxn id="40" idx="0"/>
          </p:cNvCxnSpPr>
          <p:nvPr/>
        </p:nvCxnSpPr>
        <p:spPr>
          <a:xfrm rot="10800000" flipV="1">
            <a:off x="1195421" y="3289342"/>
            <a:ext cx="619125" cy="54581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hape 45"/>
          <p:cNvCxnSpPr>
            <a:stCxn id="44" idx="1"/>
            <a:endCxn id="34" idx="0"/>
          </p:cNvCxnSpPr>
          <p:nvPr/>
        </p:nvCxnSpPr>
        <p:spPr>
          <a:xfrm rot="10800000" flipV="1">
            <a:off x="3506822" y="3291516"/>
            <a:ext cx="454025" cy="54363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27" idx="2"/>
          </p:cNvCxnSpPr>
          <p:nvPr/>
        </p:nvCxnSpPr>
        <p:spPr>
          <a:xfrm rot="5400000" flipH="1" flipV="1">
            <a:off x="5171603" y="4712531"/>
            <a:ext cx="839219" cy="454025"/>
          </a:xfrm>
          <a:prstGeom prst="bentConnector3">
            <a:avLst>
              <a:gd name="adj1" fmla="val 6581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043396" y="4139954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524768" y="390725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5</a:t>
            </a:r>
            <a:endParaRPr lang="en-US" sz="2800" dirty="0"/>
          </a:p>
        </p:txBody>
      </p:sp>
      <p:cxnSp>
        <p:nvCxnSpPr>
          <p:cNvPr id="48" name="Shape 47"/>
          <p:cNvCxnSpPr/>
          <p:nvPr/>
        </p:nvCxnSpPr>
        <p:spPr>
          <a:xfrm rot="5400000">
            <a:off x="3491204" y="4685804"/>
            <a:ext cx="1104391" cy="165099"/>
          </a:xfrm>
          <a:prstGeom prst="bentConnector4">
            <a:avLst>
              <a:gd name="adj1" fmla="val 34499"/>
              <a:gd name="adj2" fmla="val 250001"/>
            </a:avLst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44" grpId="0"/>
      <p:bldP spid="13" grpId="0"/>
      <p:bldP spid="16" grpId="0"/>
      <p:bldP spid="37" grpId="0"/>
      <p:bldP spid="10" grpId="0"/>
      <p:bldP spid="40" grpId="0" animBg="1"/>
      <p:bldP spid="42" grpId="0"/>
      <p:bldP spid="5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72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Review </a:t>
            </a:r>
            <a:r>
              <a:rPr lang="en-US" b="1" dirty="0" err="1" smtClean="0"/>
              <a:t>Penyisipan</a:t>
            </a:r>
            <a:r>
              <a:rPr lang="en-US" b="1" dirty="0" smtClean="0"/>
              <a:t> di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533400" y="1600200"/>
            <a:ext cx="85344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Keadaan</a:t>
            </a:r>
            <a:r>
              <a:rPr lang="en-US" sz="2800" dirty="0" smtClean="0"/>
              <a:t> Linked List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simpul</a:t>
            </a:r>
            <a:r>
              <a:rPr lang="en-US" sz="2800" b="1" dirty="0" smtClean="0">
                <a:solidFill>
                  <a:srgbClr val="FF0000"/>
                </a:solidFill>
              </a:rPr>
              <a:t> di </a:t>
            </a:r>
            <a:r>
              <a:rPr lang="en-US" sz="2800" b="1" dirty="0" err="1" smtClean="0">
                <a:solidFill>
                  <a:srgbClr val="FF0000"/>
                </a:solidFill>
              </a:rPr>
              <a:t>tengah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</a:rPr>
              <a:t> list yang </a:t>
            </a:r>
            <a:r>
              <a:rPr lang="en-US" sz="2800" b="1" dirty="0" err="1" smtClean="0">
                <a:solidFill>
                  <a:srgbClr val="FF0000"/>
                </a:solidFill>
              </a:rPr>
              <a:t>tidak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kosong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: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346316" y="2563764"/>
            <a:ext cx="1320800" cy="58912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4103723" y="4687842"/>
            <a:ext cx="1568450" cy="685800"/>
            <a:chOff x="4103723" y="4838698"/>
            <a:chExt cx="1568450" cy="685800"/>
          </a:xfrm>
        </p:grpSpPr>
        <p:sp>
          <p:nvSpPr>
            <p:cNvPr id="79" name="Rectangle 78"/>
            <p:cNvSpPr/>
            <p:nvPr/>
          </p:nvSpPr>
          <p:spPr>
            <a:xfrm>
              <a:off x="4103723" y="4838698"/>
              <a:ext cx="1568450" cy="68478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5"/>
            <p:cNvCxnSpPr/>
            <p:nvPr/>
          </p:nvCxnSpPr>
          <p:spPr>
            <a:xfrm rot="5400000">
              <a:off x="4839641" y="5181086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7" name="TextBox 22"/>
          <p:cNvSpPr txBox="1"/>
          <p:nvPr/>
        </p:nvSpPr>
        <p:spPr>
          <a:xfrm>
            <a:off x="2039972" y="486506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78" name="Straight Arrow Connector 23"/>
          <p:cNvCxnSpPr/>
          <p:nvPr/>
        </p:nvCxnSpPr>
        <p:spPr>
          <a:xfrm>
            <a:off x="3195672" y="5143454"/>
            <a:ext cx="8255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433922" y="476404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71" name="Shape 70"/>
          <p:cNvCxnSpPr/>
          <p:nvPr/>
        </p:nvCxnSpPr>
        <p:spPr>
          <a:xfrm rot="10800000" flipV="1">
            <a:off x="1809728" y="2858328"/>
            <a:ext cx="500066" cy="70556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523844" y="2420888"/>
            <a:ext cx="9358378" cy="1827891"/>
            <a:chOff x="523844" y="2571744"/>
            <a:chExt cx="9358378" cy="1827891"/>
          </a:xfrm>
        </p:grpSpPr>
        <p:grpSp>
          <p:nvGrpSpPr>
            <p:cNvPr id="101" name="Group 100"/>
            <p:cNvGrpSpPr/>
            <p:nvPr/>
          </p:nvGrpSpPr>
          <p:grpSpPr>
            <a:xfrm>
              <a:off x="5176872" y="2857498"/>
              <a:ext cx="4705350" cy="1542137"/>
              <a:chOff x="5176872" y="2857498"/>
              <a:chExt cx="4705350" cy="1542137"/>
            </a:xfrm>
          </p:grpSpPr>
          <p:grpSp>
            <p:nvGrpSpPr>
              <p:cNvPr id="55" name="Group 3"/>
              <p:cNvGrpSpPr/>
              <p:nvPr/>
            </p:nvGrpSpPr>
            <p:grpSpPr>
              <a:xfrm>
                <a:off x="7488272" y="3695693"/>
                <a:ext cx="1568450" cy="703942"/>
                <a:chOff x="1752600" y="3352800"/>
                <a:chExt cx="1219200" cy="548326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1752600" y="3367725"/>
                  <a:ext cx="1219200" cy="53340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6" name="Straight Connector 8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1" name="Rectangle 80"/>
              <p:cNvSpPr/>
              <p:nvPr/>
            </p:nvSpPr>
            <p:spPr>
              <a:xfrm>
                <a:off x="5176872" y="3695698"/>
                <a:ext cx="156845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 rot="5400000">
                <a:off x="5908653" y="4037067"/>
                <a:ext cx="684781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6497672" y="4000498"/>
                <a:ext cx="9906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/>
              <p:cNvSpPr txBox="1"/>
              <p:nvPr/>
            </p:nvSpPr>
            <p:spPr>
              <a:xfrm>
                <a:off x="5507072" y="3771898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sp>
            <p:nvSpPr>
              <p:cNvPr id="63" name="TextBox 9"/>
              <p:cNvSpPr txBox="1"/>
              <p:nvPr/>
            </p:nvSpPr>
            <p:spPr>
              <a:xfrm>
                <a:off x="8726522" y="2857498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cxnSp>
            <p:nvCxnSpPr>
              <p:cNvPr id="65" name="Shape 64"/>
              <p:cNvCxnSpPr>
                <a:endCxn id="85" idx="0"/>
              </p:cNvCxnSpPr>
              <p:nvPr/>
            </p:nvCxnSpPr>
            <p:spPr>
              <a:xfrm rot="10800000" flipV="1">
                <a:off x="8272497" y="3169043"/>
                <a:ext cx="454025" cy="545812"/>
              </a:xfrm>
              <a:prstGeom prst="bentConnector2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TextBox 90"/>
              <p:cNvSpPr txBox="1"/>
              <p:nvPr/>
            </p:nvSpPr>
            <p:spPr>
              <a:xfrm>
                <a:off x="7667644" y="37678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523844" y="2571744"/>
              <a:ext cx="3910078" cy="1808735"/>
              <a:chOff x="523844" y="2571744"/>
              <a:chExt cx="3910078" cy="1808735"/>
            </a:xfrm>
          </p:grpSpPr>
          <p:grpSp>
            <p:nvGrpSpPr>
              <p:cNvPr id="100" name="Group 99"/>
              <p:cNvGrpSpPr/>
              <p:nvPr/>
            </p:nvGrpSpPr>
            <p:grpSpPr>
              <a:xfrm>
                <a:off x="523844" y="2571744"/>
                <a:ext cx="3910078" cy="1808735"/>
                <a:chOff x="523844" y="2571744"/>
                <a:chExt cx="3910078" cy="1808735"/>
              </a:xfrm>
            </p:grpSpPr>
            <p:sp>
              <p:nvSpPr>
                <p:cNvPr id="56" name="TextBox 55"/>
                <p:cNvSpPr txBox="1"/>
                <p:nvPr/>
              </p:nvSpPr>
              <p:spPr>
                <a:xfrm>
                  <a:off x="523844" y="2571744"/>
                  <a:ext cx="11557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/>
                    <a:t>awal</a:t>
                  </a:r>
                  <a:endParaRPr lang="en-US" sz="3200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865472" y="3695698"/>
                  <a:ext cx="156845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4" name="Straight Connector 83"/>
                <p:cNvCxnSpPr/>
                <p:nvPr/>
              </p:nvCxnSpPr>
              <p:spPr>
                <a:xfrm rot="5400000">
                  <a:off x="3597253" y="4037067"/>
                  <a:ext cx="684781" cy="204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1" name="TextBox 60"/>
                <p:cNvSpPr txBox="1"/>
                <p:nvPr/>
              </p:nvSpPr>
              <p:spPr>
                <a:xfrm>
                  <a:off x="3195672" y="3771898"/>
                  <a:ext cx="57785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4</a:t>
                  </a:r>
                  <a:endParaRPr lang="en-US" sz="2800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554072" y="3695698"/>
                  <a:ext cx="156845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7" name="Straight Connector 66"/>
                <p:cNvCxnSpPr/>
                <p:nvPr/>
              </p:nvCxnSpPr>
              <p:spPr>
                <a:xfrm rot="5400000">
                  <a:off x="1285853" y="4037067"/>
                  <a:ext cx="684781" cy="204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8" name="TextBox 67"/>
                <p:cNvSpPr txBox="1"/>
                <p:nvPr/>
              </p:nvSpPr>
              <p:spPr>
                <a:xfrm>
                  <a:off x="884272" y="3771898"/>
                  <a:ext cx="57785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  <p:cxnSp>
              <p:nvCxnSpPr>
                <p:cNvPr id="69" name="Straight Arrow Connector 68"/>
                <p:cNvCxnSpPr/>
                <p:nvPr/>
              </p:nvCxnSpPr>
              <p:spPr>
                <a:xfrm>
                  <a:off x="1874872" y="4000498"/>
                  <a:ext cx="9906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0" name="Straight Arrow Connector 109"/>
              <p:cNvCxnSpPr>
                <a:stCxn id="56" idx="2"/>
              </p:cNvCxnSpPr>
              <p:nvPr/>
            </p:nvCxnSpPr>
            <p:spPr>
              <a:xfrm rot="5400000">
                <a:off x="819405" y="3432462"/>
                <a:ext cx="558233" cy="634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0" name="Straight Arrow Connector 89"/>
          <p:cNvCxnSpPr/>
          <p:nvPr/>
        </p:nvCxnSpPr>
        <p:spPr>
          <a:xfrm>
            <a:off x="4186272" y="3849642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hape 111"/>
          <p:cNvCxnSpPr/>
          <p:nvPr/>
        </p:nvCxnSpPr>
        <p:spPr>
          <a:xfrm rot="16200000" flipH="1">
            <a:off x="3253715" y="3007619"/>
            <a:ext cx="683926" cy="428628"/>
          </a:xfrm>
          <a:prstGeom prst="bentConnector3">
            <a:avLst>
              <a:gd name="adj1" fmla="val 40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3569992" y="4064756"/>
            <a:ext cx="597984" cy="857256"/>
            <a:chOff x="3569992" y="4215612"/>
            <a:chExt cx="597984" cy="857256"/>
          </a:xfrm>
        </p:grpSpPr>
        <p:cxnSp>
          <p:nvCxnSpPr>
            <p:cNvPr id="116" name="Straight Connector 115"/>
            <p:cNvCxnSpPr/>
            <p:nvPr/>
          </p:nvCxnSpPr>
          <p:spPr>
            <a:xfrm rot="5400000">
              <a:off x="4024306" y="4357694"/>
              <a:ext cx="28575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10800000">
              <a:off x="3580930" y="4500570"/>
              <a:ext cx="571504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285034" y="4786322"/>
              <a:ext cx="571504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2" name="Straight Arrow Connector 121"/>
          <p:cNvCxnSpPr/>
          <p:nvPr/>
        </p:nvCxnSpPr>
        <p:spPr>
          <a:xfrm>
            <a:off x="3583232" y="492121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5381628" y="4992656"/>
            <a:ext cx="57150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endCxn id="81" idx="2"/>
          </p:cNvCxnSpPr>
          <p:nvPr/>
        </p:nvCxnSpPr>
        <p:spPr>
          <a:xfrm rot="5400000" flipH="1" flipV="1">
            <a:off x="5575598" y="4607158"/>
            <a:ext cx="763033" cy="79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4" grpId="0"/>
      <p:bldP spid="77" grpId="0"/>
      <p:bldP spid="7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24000"/>
            <a:ext cx="883285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u="sng" dirty="0" smtClean="0"/>
              <a:t>Procedure</a:t>
            </a:r>
            <a:r>
              <a:rPr lang="en-US" sz="1800" dirty="0" smtClean="0"/>
              <a:t> </a:t>
            </a:r>
            <a:r>
              <a:rPr lang="en-US" sz="1800" dirty="0" err="1" smtClean="0"/>
              <a:t>SisipTengahSingle</a:t>
            </a:r>
            <a:r>
              <a:rPr lang="en-US" sz="1800" dirty="0" smtClean="0"/>
              <a:t>(</a:t>
            </a:r>
            <a:r>
              <a:rPr lang="en-US" sz="1800" b="1" u="sng" dirty="0" smtClean="0"/>
              <a:t>Input</a:t>
            </a:r>
            <a:r>
              <a:rPr lang="en-US" sz="1800" dirty="0" smtClean="0"/>
              <a:t>  </a:t>
            </a:r>
            <a:r>
              <a:rPr lang="en-US" sz="1800" dirty="0" err="1" smtClean="0"/>
              <a:t>elemen</a:t>
            </a:r>
            <a:r>
              <a:rPr lang="en-US" sz="1800" dirty="0" smtClean="0"/>
              <a:t> : </a:t>
            </a:r>
            <a:r>
              <a:rPr lang="en-US" sz="1800" dirty="0" err="1" smtClean="0"/>
              <a:t>tipedata</a:t>
            </a:r>
            <a:r>
              <a:rPr lang="en-US" sz="1800" dirty="0" smtClean="0"/>
              <a:t>, </a:t>
            </a:r>
            <a:r>
              <a:rPr lang="en-US" sz="1800" b="1" u="sng" dirty="0" smtClean="0"/>
              <a:t>I/O</a:t>
            </a:r>
            <a:r>
              <a:rPr lang="en-US" sz="1800" dirty="0" smtClean="0"/>
              <a:t>  </a:t>
            </a:r>
            <a:r>
              <a:rPr lang="en-US" sz="1800" dirty="0" err="1" smtClean="0"/>
              <a:t>awal</a:t>
            </a:r>
            <a:r>
              <a:rPr lang="en-US" sz="1800" dirty="0" smtClean="0"/>
              <a:t>, </a:t>
            </a:r>
            <a:r>
              <a:rPr lang="en-US" sz="1800" dirty="0" err="1" smtClean="0"/>
              <a:t>akhir</a:t>
            </a:r>
            <a:r>
              <a:rPr lang="en-US" sz="1800" dirty="0" smtClean="0"/>
              <a:t> : </a:t>
            </a:r>
            <a:r>
              <a:rPr lang="en-US" sz="1800" dirty="0" err="1" smtClean="0"/>
              <a:t>nama_pointer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{I.S. : data yang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disisipkan</a:t>
            </a:r>
            <a:r>
              <a:rPr lang="en-US" sz="1800" dirty="0" smtClean="0"/>
              <a:t> (</a:t>
            </a:r>
            <a:r>
              <a:rPr lang="en-US" sz="1800" dirty="0" err="1" smtClean="0"/>
              <a:t>elemen</a:t>
            </a:r>
            <a:r>
              <a:rPr lang="en-US" sz="1800" dirty="0" smtClean="0"/>
              <a:t>), pointer </a:t>
            </a:r>
            <a:r>
              <a:rPr lang="en-US" sz="1800" dirty="0" err="1" smtClean="0"/>
              <a:t>penunjuk</a:t>
            </a:r>
            <a:r>
              <a:rPr lang="en-US" sz="1800" dirty="0" smtClean="0"/>
              <a:t> </a:t>
            </a:r>
            <a:r>
              <a:rPr lang="en-US" sz="1800" dirty="0" err="1" smtClean="0"/>
              <a:t>awal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pointer </a:t>
            </a:r>
            <a:r>
              <a:rPr lang="en-US" sz="1800" dirty="0" err="1" smtClean="0"/>
              <a:t>penunjuk</a:t>
            </a:r>
            <a:r>
              <a:rPr lang="en-US" sz="1800" dirty="0" smtClean="0"/>
              <a:t> </a:t>
            </a:r>
            <a:r>
              <a:rPr lang="en-US" sz="1800" dirty="0" err="1" smtClean="0"/>
              <a:t>akhir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terdifinisi</a:t>
            </a:r>
            <a:r>
              <a:rPr lang="en-US" sz="1800" dirty="0" smtClean="0"/>
              <a:t>}</a:t>
            </a:r>
          </a:p>
          <a:p>
            <a:pPr>
              <a:buNone/>
            </a:pPr>
            <a:r>
              <a:rPr lang="en-US" sz="1800" dirty="0" smtClean="0"/>
              <a:t>{F.S. : </a:t>
            </a:r>
            <a:r>
              <a:rPr lang="en-US" sz="1800" dirty="0" err="1" smtClean="0"/>
              <a:t>menghasilkan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simpul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disisipkan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tengah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single linked list}</a:t>
            </a:r>
          </a:p>
          <a:p>
            <a:pPr>
              <a:buNone/>
            </a:pPr>
            <a:r>
              <a:rPr lang="en-US" sz="1800" b="1" u="sng" dirty="0" err="1" smtClean="0"/>
              <a:t>Kamus</a:t>
            </a:r>
            <a:r>
              <a:rPr lang="en-US" sz="1800" b="1" dirty="0" smtClean="0"/>
              <a:t> :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baru,bantu</a:t>
            </a:r>
            <a:r>
              <a:rPr lang="en-US" sz="1800" dirty="0" smtClean="0"/>
              <a:t> : </a:t>
            </a:r>
            <a:r>
              <a:rPr lang="en-US" sz="1800" dirty="0" err="1" smtClean="0"/>
              <a:t>nama_pointer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ketemu</a:t>
            </a:r>
            <a:r>
              <a:rPr lang="en-US" sz="1800" dirty="0" smtClean="0"/>
              <a:t> : </a:t>
            </a:r>
            <a:r>
              <a:rPr lang="en-US" sz="1800" u="sng" dirty="0" err="1" smtClean="0"/>
              <a:t>boolean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datasisip</a:t>
            </a:r>
            <a:r>
              <a:rPr lang="en-US" sz="1800" dirty="0" smtClean="0"/>
              <a:t> : </a:t>
            </a:r>
            <a:r>
              <a:rPr lang="en-US" sz="1800" dirty="0" err="1" smtClean="0"/>
              <a:t>tipedata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 </a:t>
            </a:r>
            <a:r>
              <a:rPr lang="en-US" sz="1800" b="1" u="sng" dirty="0" err="1" smtClean="0"/>
              <a:t>Algoritma</a:t>
            </a:r>
            <a:r>
              <a:rPr lang="en-US" sz="1800" b="1" u="sng" dirty="0" smtClean="0"/>
              <a:t> </a:t>
            </a:r>
            <a:r>
              <a:rPr lang="en-US" sz="1800" b="1" dirty="0" smtClean="0"/>
              <a:t>: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b="1" u="sng" dirty="0" smtClean="0"/>
              <a:t>If</a:t>
            </a:r>
            <a:r>
              <a:rPr lang="en-US" sz="1800" dirty="0" smtClean="0"/>
              <a:t> (</a:t>
            </a:r>
            <a:r>
              <a:rPr lang="en-US" sz="1800" dirty="0" err="1" smtClean="0"/>
              <a:t>awal</a:t>
            </a:r>
            <a:r>
              <a:rPr lang="en-US" sz="1800" dirty="0" smtClean="0"/>
              <a:t> = nil)</a:t>
            </a:r>
          </a:p>
          <a:p>
            <a:pPr>
              <a:buNone/>
            </a:pPr>
            <a:r>
              <a:rPr lang="en-US" sz="1800" dirty="0" smtClean="0"/>
              <a:t>	  </a:t>
            </a:r>
            <a:r>
              <a:rPr lang="en-US" sz="1800" b="1" u="sng" dirty="0" smtClean="0"/>
              <a:t>Then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	      </a:t>
            </a:r>
            <a:r>
              <a:rPr lang="en-US" sz="1800" dirty="0" err="1" smtClean="0"/>
              <a:t>alloc</a:t>
            </a:r>
            <a:r>
              <a:rPr lang="en-US" sz="1800" dirty="0" smtClean="0"/>
              <a:t>(</a:t>
            </a:r>
            <a:r>
              <a:rPr lang="en-US" sz="1800" dirty="0" err="1" smtClean="0"/>
              <a:t>baru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	      </a:t>
            </a:r>
            <a:r>
              <a:rPr lang="en-US" sz="1800" dirty="0" err="1" smtClean="0"/>
              <a:t>baru↑.info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/>
              </a:rPr>
              <a:t></a:t>
            </a:r>
            <a:r>
              <a:rPr lang="en-US" sz="1800" dirty="0" smtClean="0"/>
              <a:t> </a:t>
            </a:r>
            <a:r>
              <a:rPr lang="en-US" sz="1800" dirty="0" err="1" smtClean="0"/>
              <a:t>elemen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      </a:t>
            </a:r>
            <a:r>
              <a:rPr lang="en-US" sz="1800" dirty="0" err="1" smtClean="0"/>
              <a:t>baru↑.next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/>
              </a:rPr>
              <a:t></a:t>
            </a:r>
            <a:r>
              <a:rPr lang="en-US" sz="1800" dirty="0" smtClean="0"/>
              <a:t> nil</a:t>
            </a:r>
          </a:p>
          <a:p>
            <a:pPr>
              <a:buNone/>
            </a:pPr>
            <a:r>
              <a:rPr lang="en-US" sz="1800" dirty="0" smtClean="0"/>
              <a:t>	</a:t>
            </a: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Algoritma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</a:t>
            </a:r>
            <a:endParaRPr lang="en-US" b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5029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200" dirty="0" smtClean="0"/>
              <a:t>	     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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      </a:t>
            </a:r>
            <a:r>
              <a:rPr lang="en-US" sz="3200" dirty="0" err="1" smtClean="0"/>
              <a:t>akhir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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endParaRPr lang="en-US" sz="3200" dirty="0" smtClean="0"/>
          </a:p>
          <a:p>
            <a:pPr>
              <a:buNone/>
            </a:pPr>
            <a:r>
              <a:rPr lang="en-US" b="1" u="sng" dirty="0" smtClean="0"/>
              <a:t>Else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Input</a:t>
            </a:r>
            <a:r>
              <a:rPr lang="en-US" dirty="0" smtClean="0"/>
              <a:t>(</a:t>
            </a:r>
            <a:r>
              <a:rPr lang="en-US" dirty="0" err="1" smtClean="0"/>
              <a:t>datasisip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bantu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false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While</a:t>
            </a:r>
            <a:r>
              <a:rPr lang="en-US" dirty="0" smtClean="0"/>
              <a:t> (</a:t>
            </a:r>
            <a:r>
              <a:rPr lang="en-US" b="1" u="sng" dirty="0" smtClean="0"/>
              <a:t>no</a:t>
            </a:r>
            <a:r>
              <a:rPr lang="en-US" u="sng" dirty="0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b="1" u="sng" dirty="0" smtClean="0"/>
              <a:t>and</a:t>
            </a:r>
            <a:r>
              <a:rPr lang="en-US" dirty="0" smtClean="0"/>
              <a:t> bantu ≠ nil) </a:t>
            </a:r>
            <a:r>
              <a:rPr lang="en-US" b="1" u="sng" dirty="0" smtClean="0"/>
              <a:t>d</a:t>
            </a:r>
            <a:r>
              <a:rPr lang="en-US" u="sng" dirty="0" smtClean="0"/>
              <a:t>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datasisip</a:t>
            </a:r>
            <a:r>
              <a:rPr lang="en-US" dirty="0" smtClean="0"/>
              <a:t> = </a:t>
            </a:r>
            <a:r>
              <a:rPr lang="en-US" dirty="0" err="1" smtClean="0"/>
              <a:t>bantu↑.info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Then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true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Else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	bantu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bantu↑.next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err="1" smtClean="0"/>
              <a:t>EndWhile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sz="3900" b="1" dirty="0" err="1" smtClean="0"/>
              <a:t>Algoritma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Penyisipan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di</a:t>
            </a:r>
            <a:r>
              <a:rPr lang="en-US" sz="3900" b="1" dirty="0" smtClean="0"/>
              <a:t> Tengah (</a:t>
            </a:r>
            <a:r>
              <a:rPr lang="en-US" sz="3900" b="1" dirty="0" err="1" smtClean="0"/>
              <a:t>lanjutan</a:t>
            </a:r>
            <a:r>
              <a:rPr lang="en-US" sz="3900" b="1" dirty="0" smtClean="0"/>
              <a:t>)</a:t>
            </a:r>
            <a:endParaRPr lang="en-US" sz="390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5029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ketemu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Then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dirty="0" err="1" smtClean="0"/>
              <a:t>alloc</a:t>
            </a:r>
            <a:r>
              <a:rPr lang="en-US" dirty="0" smtClean="0"/>
              <a:t>(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dirty="0" err="1" smtClean="0"/>
              <a:t>baru↑.info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If</a:t>
            </a:r>
            <a:r>
              <a:rPr lang="en-US" dirty="0" smtClean="0"/>
              <a:t> (bantu = </a:t>
            </a:r>
            <a:r>
              <a:rPr lang="en-US" dirty="0" err="1" smtClean="0"/>
              <a:t>akhir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Then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         </a:t>
            </a:r>
            <a:r>
              <a:rPr lang="en-US" dirty="0" err="1" smtClean="0"/>
              <a:t>sisip_belakang_single</a:t>
            </a:r>
            <a:r>
              <a:rPr lang="en-US" dirty="0" smtClean="0"/>
              <a:t>(</a:t>
            </a:r>
            <a:r>
              <a:rPr lang="en-US" dirty="0" err="1" smtClean="0"/>
              <a:t>elemen,awal,akhir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Else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         </a:t>
            </a:r>
            <a:r>
              <a:rPr lang="en-US" dirty="0" err="1" smtClean="0"/>
              <a:t>baru↑.next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bantu↑.next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     </a:t>
            </a:r>
            <a:r>
              <a:rPr lang="en-US" dirty="0" err="1" smtClean="0"/>
              <a:t>bantu↑.next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Else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dirty="0" smtClean="0"/>
              <a:t>Output</a:t>
            </a:r>
            <a:r>
              <a:rPr lang="en-US" dirty="0" smtClean="0"/>
              <a:t>(“Data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disisipkan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”);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b="1" u="sng" dirty="0" err="1" smtClean="0"/>
              <a:t>EndProcedure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sz="3900" b="1" dirty="0" err="1" smtClean="0"/>
              <a:t>Algoritma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Penyisipan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di</a:t>
            </a:r>
            <a:r>
              <a:rPr lang="en-US" sz="3900" b="1" dirty="0" smtClean="0"/>
              <a:t> Tengah (</a:t>
            </a:r>
            <a:r>
              <a:rPr lang="en-US" sz="3900" b="1" dirty="0" err="1" smtClean="0"/>
              <a:t>lanjutan</a:t>
            </a:r>
            <a:r>
              <a:rPr lang="en-US" sz="3900" b="1" dirty="0" smtClean="0"/>
              <a:t>)</a:t>
            </a:r>
            <a:endParaRPr lang="en-US" sz="3900" b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Penghapusan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depan</a:t>
            </a:r>
            <a:r>
              <a:rPr lang="en-US" dirty="0" smtClean="0"/>
              <a:t>/ di </a:t>
            </a:r>
            <a:r>
              <a:rPr lang="en-US" dirty="0" err="1" smtClean="0"/>
              <a:t>awal</a:t>
            </a:r>
            <a:endParaRPr lang="en-US" dirty="0" smtClean="0"/>
          </a:p>
          <a:p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/ di </a:t>
            </a:r>
            <a:r>
              <a:rPr lang="en-US" dirty="0" err="1" smtClean="0"/>
              <a:t>akhir</a:t>
            </a:r>
            <a:endParaRPr lang="en-US" dirty="0" smtClean="0"/>
          </a:p>
          <a:p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diperiksa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List </a:t>
            </a:r>
            <a:r>
              <a:rPr lang="en-US" dirty="0" err="1" smtClean="0"/>
              <a:t>kosong</a:t>
            </a:r>
            <a:r>
              <a:rPr lang="en-US" dirty="0" smtClean="0"/>
              <a:t> (</a:t>
            </a:r>
            <a:r>
              <a:rPr lang="en-US" dirty="0" err="1" smtClean="0"/>
              <a:t>pemeriksaan</a:t>
            </a:r>
            <a:r>
              <a:rPr lang="en-US" dirty="0" smtClean="0"/>
              <a:t> list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proses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List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List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95548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8762"/>
            <a:ext cx="8886952" cy="1185858"/>
          </a:xfrm>
        </p:spPr>
        <p:txBody>
          <a:bodyPr>
            <a:normAutofit/>
          </a:bodyPr>
          <a:lstStyle/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sz="2800" dirty="0" smtClean="0"/>
              <a:t>Proses 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/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Linked List (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pointer </a:t>
            </a:r>
            <a:r>
              <a:rPr lang="en-US" sz="2800" dirty="0" err="1" smtClean="0"/>
              <a:t>awal</a:t>
            </a:r>
            <a:r>
              <a:rPr lang="en-US" sz="2800" dirty="0" smtClean="0"/>
              <a:t>)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20744" y="2492896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>
            <a:lvl1pPr marL="319969" indent="-319969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38" indent="-274258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96" indent="-228548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95" indent="-228548" algn="l" rtl="0" eaLnBrk="1" latinLnBrk="0" hangingPunct="1">
              <a:spcBef>
                <a:spcPts val="401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394" indent="-228548" algn="l" rtl="0" eaLnBrk="1" latinLnBrk="0" hangingPunct="1">
              <a:spcBef>
                <a:spcPts val="401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2653" indent="-228548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6911" indent="-228548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171" indent="-228548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5429" indent="-228548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236" lvl="2" indent="-514236">
              <a:spcBef>
                <a:spcPts val="700"/>
              </a:spcBef>
              <a:buSzPct val="60000"/>
              <a:buFont typeface="Wingdings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</a:rPr>
              <a:t>akhir</a:t>
            </a:r>
            <a:r>
              <a:rPr lang="en-US" b="1" dirty="0" smtClean="0"/>
              <a:t>}</a:t>
            </a:r>
          </a:p>
        </p:txBody>
      </p:sp>
      <p:grpSp>
        <p:nvGrpSpPr>
          <p:cNvPr id="16" name="Group 7"/>
          <p:cNvGrpSpPr/>
          <p:nvPr/>
        </p:nvGrpSpPr>
        <p:grpSpPr>
          <a:xfrm>
            <a:off x="1166786" y="3154909"/>
            <a:ext cx="428628" cy="571504"/>
            <a:chOff x="1905000" y="2438400"/>
            <a:chExt cx="533400" cy="533400"/>
          </a:xfrm>
        </p:grpSpPr>
        <p:sp>
          <p:nvSpPr>
            <p:cNvPr id="17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>
              <a:solidFill>
                <a:srgbClr val="0066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8"/>
          <p:cNvGrpSpPr/>
          <p:nvPr/>
        </p:nvGrpSpPr>
        <p:grpSpPr>
          <a:xfrm>
            <a:off x="7769206" y="3083471"/>
            <a:ext cx="398504" cy="571504"/>
            <a:chOff x="1905000" y="2438400"/>
            <a:chExt cx="533400" cy="533400"/>
          </a:xfrm>
        </p:grpSpPr>
        <p:sp>
          <p:nvSpPr>
            <p:cNvPr id="24" name="Rectangle 2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>
              <a:solidFill>
                <a:srgbClr val="CC00C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2524108" y="3093520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5810256" y="3068960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842144" y="3345405"/>
            <a:ext cx="825500" cy="1588"/>
          </a:xfrm>
          <a:prstGeom prst="straightConnector1">
            <a:avLst/>
          </a:prstGeom>
          <a:ln w="28575">
            <a:solidFill>
              <a:srgbClr val="CC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595678" y="4297917"/>
            <a:ext cx="2311400" cy="1004886"/>
          </a:xfrm>
          <a:prstGeom prst="rect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grpSp>
        <p:nvGrpSpPr>
          <p:cNvPr id="37" name="Group 27"/>
          <p:cNvGrpSpPr/>
          <p:nvPr/>
        </p:nvGrpSpPr>
        <p:grpSpPr>
          <a:xfrm>
            <a:off x="3984604" y="4505377"/>
            <a:ext cx="1568450" cy="561973"/>
            <a:chOff x="3276600" y="5029200"/>
            <a:chExt cx="1447800" cy="685800"/>
          </a:xfrm>
        </p:grpSpPr>
        <p:grpSp>
          <p:nvGrpSpPr>
            <p:cNvPr id="40" name="Group 19"/>
            <p:cNvGrpSpPr/>
            <p:nvPr/>
          </p:nvGrpSpPr>
          <p:grpSpPr>
            <a:xfrm>
              <a:off x="3276600" y="5029200"/>
              <a:ext cx="1447800" cy="685800"/>
              <a:chOff x="1752600" y="3352800"/>
              <a:chExt cx="1219200" cy="534194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3581400" y="5115580"/>
              <a:ext cx="533400" cy="444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958963" y="4560515"/>
            <a:ext cx="1223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phapus</a:t>
            </a:r>
            <a:endParaRPr lang="en-US" sz="2800" dirty="0">
              <a:solidFill>
                <a:srgbClr val="00B0F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54351" y="4824438"/>
            <a:ext cx="825500" cy="1301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96008" y="4369355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6" name="Shape 64"/>
          <p:cNvCxnSpPr>
            <a:stCxn id="28" idx="1"/>
          </p:cNvCxnSpPr>
          <p:nvPr/>
        </p:nvCxnSpPr>
        <p:spPr>
          <a:xfrm rot="10800000" flipV="1">
            <a:off x="5024438" y="3330570"/>
            <a:ext cx="785818" cy="110898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hape 90"/>
          <p:cNvCxnSpPr>
            <a:stCxn id="26" idx="3"/>
          </p:cNvCxnSpPr>
          <p:nvPr/>
        </p:nvCxnSpPr>
        <p:spPr>
          <a:xfrm>
            <a:off x="3679808" y="3355130"/>
            <a:ext cx="701688" cy="10957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666852" y="3449122"/>
            <a:ext cx="825500" cy="1588"/>
          </a:xfrm>
          <a:prstGeom prst="straightConnector1">
            <a:avLst/>
          </a:prstGeom>
          <a:ln w="28575">
            <a:solidFill>
              <a:srgbClr val="006600"/>
            </a:solidFill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66720" y="369786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awal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  nil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17096" y="3573016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C00CC"/>
                </a:solidFill>
                <a:sym typeface="Wingdings" pitchFamily="2" charset="2"/>
              </a:rPr>
              <a:t>akhir</a:t>
            </a:r>
            <a:r>
              <a:rPr lang="en-US" sz="2800" b="1" dirty="0" smtClean="0">
                <a:solidFill>
                  <a:srgbClr val="CC00CC"/>
                </a:solidFill>
                <a:sym typeface="Wingdings" pitchFamily="2" charset="2"/>
              </a:rPr>
              <a:t>  nil</a:t>
            </a:r>
            <a:endParaRPr lang="en-US" sz="2800" b="1" dirty="0">
              <a:solidFill>
                <a:srgbClr val="CC00CC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6720" y="4941168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phapus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F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57700" y="5426060"/>
            <a:ext cx="189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CC"/>
                </a:solidFill>
              </a:rPr>
              <a:t>elemen</a:t>
            </a:r>
            <a:endParaRPr lang="en-US" sz="2800" dirty="0">
              <a:solidFill>
                <a:srgbClr val="0000CC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500564" y="4940614"/>
            <a:ext cx="660399" cy="637848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810256" y="542606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elemen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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↑.info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26" grpId="0"/>
      <p:bldP spid="28" grpId="0"/>
      <p:bldP spid="35" grpId="0" animBg="1"/>
      <p:bldP spid="38" grpId="0"/>
      <p:bldP spid="45" grpId="0"/>
      <p:bldP spid="49" grpId="0"/>
      <p:bldP spid="50" grpId="0"/>
      <p:bldP spid="51" grpId="0"/>
      <p:bldP spid="52" grpId="0"/>
      <p:bldP spid="5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5282" y="1643050"/>
            <a:ext cx="8832850" cy="614354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</a:t>
            </a:r>
            <a:r>
              <a:rPr lang="en-US" b="1" dirty="0" err="1" smtClean="0">
                <a:solidFill>
                  <a:srgbClr val="FF0000"/>
                </a:solidFill>
              </a:rPr>
              <a:t>akhir</a:t>
            </a:r>
            <a:r>
              <a:rPr lang="en-US" b="1" dirty="0" smtClean="0"/>
              <a:t>}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2917055" y="2996952"/>
            <a:ext cx="987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3704034" y="3031796"/>
            <a:ext cx="4705350" cy="1524000"/>
            <a:chOff x="2811439" y="3031796"/>
            <a:chExt cx="4705350" cy="1524000"/>
          </a:xfrm>
        </p:grpSpPr>
        <p:grpSp>
          <p:nvGrpSpPr>
            <p:cNvPr id="8" name="Group 3"/>
            <p:cNvGrpSpPr/>
            <p:nvPr/>
          </p:nvGrpSpPr>
          <p:grpSpPr>
            <a:xfrm>
              <a:off x="5122839" y="3869996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46"/>
            <p:cNvGrpSpPr/>
            <p:nvPr/>
          </p:nvGrpSpPr>
          <p:grpSpPr>
            <a:xfrm>
              <a:off x="2811439" y="3869996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132239" y="4174796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141639" y="3946196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370489" y="3946196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361089" y="3031796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5907064" y="3324184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774909" y="2143116"/>
            <a:ext cx="8832850" cy="61435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4529" y="3943036"/>
            <a:ext cx="13681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phapus</a:t>
            </a:r>
            <a:endParaRPr lang="en-US" sz="2800" b="1" dirty="0">
              <a:solidFill>
                <a:srgbClr val="00B0F0"/>
              </a:solidFill>
            </a:endParaRPr>
          </a:p>
        </p:txBody>
      </p:sp>
      <p:cxnSp>
        <p:nvCxnSpPr>
          <p:cNvPr id="23" name="Straight Arrow Connector 22"/>
          <p:cNvCxnSpPr>
            <a:stCxn id="22" idx="3"/>
            <a:endCxn id="45" idx="1"/>
          </p:cNvCxnSpPr>
          <p:nvPr/>
        </p:nvCxnSpPr>
        <p:spPr>
          <a:xfrm>
            <a:off x="2072681" y="4204646"/>
            <a:ext cx="1631353" cy="7741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04528" y="434594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phapus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F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32720" y="5138028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elemen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152800" y="4305278"/>
            <a:ext cx="1077193" cy="923922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383950" y="5570076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elemen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00CC"/>
                </a:solidFill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</a:rPr>
              <a:t>↑.info</a:t>
            </a:r>
            <a:r>
              <a:rPr lang="en-US" sz="2800" b="1" dirty="0" smtClean="0">
                <a:solidFill>
                  <a:srgbClr val="0000CC"/>
                </a:solidFill>
                <a:cs typeface="Times New Roman"/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72755" y="2666056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awal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50"/>
                </a:solidFill>
                <a:sym typeface="Wingdings" pitchFamily="2" charset="2"/>
              </a:rPr>
              <a:t>awal</a:t>
            </a:r>
            <a:r>
              <a:rPr lang="en-US" sz="2800" b="1" dirty="0" err="1" smtClean="0">
                <a:solidFill>
                  <a:srgbClr val="00B050"/>
                </a:solidFill>
                <a:cs typeface="Times New Roman"/>
                <a:sym typeface="Wingdings" pitchFamily="2" charset="2"/>
              </a:rPr>
              <a:t>↑.next</a:t>
            </a:r>
            <a:endParaRPr lang="en-US" sz="2800" b="1" dirty="0">
              <a:solidFill>
                <a:srgbClr val="00B050"/>
              </a:solidFill>
            </a:endParaRPr>
          </a:p>
        </p:txBody>
      </p:sp>
      <p:cxnSp>
        <p:nvCxnSpPr>
          <p:cNvPr id="12" name="Elbow Connector 11"/>
          <p:cNvCxnSpPr>
            <a:endCxn id="45" idx="0"/>
          </p:cNvCxnSpPr>
          <p:nvPr/>
        </p:nvCxnSpPr>
        <p:spPr>
          <a:xfrm>
            <a:off x="3872803" y="3324184"/>
            <a:ext cx="615456" cy="5458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>
            <a:off x="3841782" y="3332930"/>
            <a:ext cx="2579877" cy="542406"/>
          </a:xfrm>
          <a:prstGeom prst="bentConnector3">
            <a:avLst>
              <a:gd name="adj1" fmla="val 99843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397323" y="3717032"/>
            <a:ext cx="2146300" cy="92869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160912" y="465313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9" grpId="0"/>
      <p:bldP spid="20" grpId="0"/>
      <p:bldP spid="22" grpId="0"/>
      <p:bldP spid="24" grpId="0"/>
      <p:bldP spid="25" grpId="0"/>
      <p:bldP spid="27" grpId="0"/>
      <p:bldP spid="29" grpId="0"/>
      <p:bldP spid="44" grpId="0" animBg="1"/>
      <p:bldP spid="4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Review </a:t>
            </a:r>
            <a:r>
              <a:rPr lang="en-US" sz="3200" b="1" dirty="0" err="1" smtClean="0"/>
              <a:t>Penghapusan</a:t>
            </a:r>
            <a:r>
              <a:rPr lang="en-US" sz="3200" b="1" dirty="0" smtClean="0"/>
              <a:t> di </a:t>
            </a:r>
            <a:r>
              <a:rPr lang="en-US" sz="3200" b="1" dirty="0" err="1" smtClean="0"/>
              <a:t>Depan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lanjutan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6720" y="1571612"/>
            <a:ext cx="8822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Keadaan</a:t>
            </a:r>
            <a:r>
              <a:rPr lang="en-US" sz="3200" dirty="0" smtClean="0"/>
              <a:t> Linked List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penghapusan</a:t>
            </a:r>
            <a:r>
              <a:rPr lang="en-US" sz="3200" dirty="0" smtClean="0"/>
              <a:t> di </a:t>
            </a:r>
            <a:r>
              <a:rPr lang="en-US" sz="3200" dirty="0" err="1" smtClean="0"/>
              <a:t>depan</a:t>
            </a:r>
            <a:r>
              <a:rPr lang="en-US" sz="3200" dirty="0" smtClean="0"/>
              <a:t>/di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list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6720" y="3837618"/>
            <a:ext cx="1485900" cy="438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70070" y="4092887"/>
            <a:ext cx="825500" cy="1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4133820" y="3000372"/>
            <a:ext cx="3467100" cy="1347784"/>
            <a:chOff x="4491010" y="3000372"/>
            <a:chExt cx="3467100" cy="1347784"/>
          </a:xfrm>
        </p:grpSpPr>
        <p:grpSp>
          <p:nvGrpSpPr>
            <p:cNvPr id="23" name="Group 3"/>
            <p:cNvGrpSpPr/>
            <p:nvPr/>
          </p:nvGrpSpPr>
          <p:grpSpPr>
            <a:xfrm>
              <a:off x="5564160" y="3773801"/>
              <a:ext cx="1568450" cy="574355"/>
              <a:chOff x="1752600" y="3352800"/>
              <a:chExt cx="1219200" cy="534194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4491010" y="3000373"/>
              <a:ext cx="9667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11810" y="3837618"/>
              <a:ext cx="577850" cy="438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02410" y="3000372"/>
              <a:ext cx="1155700" cy="438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22" name="Shape 21"/>
            <p:cNvCxnSpPr>
              <a:stCxn id="21" idx="1"/>
              <a:endCxn id="34" idx="0"/>
            </p:cNvCxnSpPr>
            <p:nvPr/>
          </p:nvCxnSpPr>
          <p:spPr>
            <a:xfrm rot="10800000" flipV="1">
              <a:off x="6348386" y="3219469"/>
              <a:ext cx="454025" cy="55433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7" name="Shape 36"/>
          <p:cNvCxnSpPr/>
          <p:nvPr/>
        </p:nvCxnSpPr>
        <p:spPr>
          <a:xfrm rot="10800000" flipV="1">
            <a:off x="3679796" y="3261982"/>
            <a:ext cx="454025" cy="5118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hape 37"/>
          <p:cNvCxnSpPr/>
          <p:nvPr/>
        </p:nvCxnSpPr>
        <p:spPr>
          <a:xfrm>
            <a:off x="5100590" y="3261983"/>
            <a:ext cx="428628" cy="52420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2895570" y="3773801"/>
            <a:ext cx="2311400" cy="573502"/>
            <a:chOff x="3252760" y="3773801"/>
            <a:chExt cx="2311400" cy="573502"/>
          </a:xfrm>
        </p:grpSpPr>
        <p:grpSp>
          <p:nvGrpSpPr>
            <p:cNvPr id="41" name="Group 40"/>
            <p:cNvGrpSpPr/>
            <p:nvPr/>
          </p:nvGrpSpPr>
          <p:grpSpPr>
            <a:xfrm>
              <a:off x="3252760" y="3773801"/>
              <a:ext cx="1568450" cy="573502"/>
              <a:chOff x="3252760" y="3773801"/>
              <a:chExt cx="1568450" cy="573502"/>
            </a:xfrm>
          </p:grpSpPr>
          <p:grpSp>
            <p:nvGrpSpPr>
              <p:cNvPr id="25" name="Group 46"/>
              <p:cNvGrpSpPr/>
              <p:nvPr/>
            </p:nvGrpSpPr>
            <p:grpSpPr>
              <a:xfrm>
                <a:off x="3252760" y="3773801"/>
                <a:ext cx="1568450" cy="573502"/>
                <a:chOff x="5638800" y="2362200"/>
                <a:chExt cx="1447800" cy="684781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3" name="Straight Connector 32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Box 26"/>
              <p:cNvSpPr txBox="1"/>
              <p:nvPr/>
            </p:nvSpPr>
            <p:spPr>
              <a:xfrm>
                <a:off x="3582960" y="3837618"/>
                <a:ext cx="577850" cy="438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cxnSp>
          <p:nvCxnSpPr>
            <p:cNvPr id="26" name="Straight Arrow Connector 25"/>
            <p:cNvCxnSpPr/>
            <p:nvPr/>
          </p:nvCxnSpPr>
          <p:spPr>
            <a:xfrm>
              <a:off x="4573560" y="4029070"/>
              <a:ext cx="990600" cy="13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776536" y="4797152"/>
            <a:ext cx="129353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9384" y="5191913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</a:rPr>
              <a:t>Elemen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6676" y="4756792"/>
            <a:ext cx="473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0" grpId="0"/>
      <p:bldP spid="30" grpId="1"/>
      <p:bldP spid="3" grpId="0" animBg="1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Array </a:t>
            </a:r>
            <a:r>
              <a:rPr lang="en-US" b="1" dirty="0" err="1" smtClean="0"/>
              <a:t>vs</a:t>
            </a:r>
            <a:r>
              <a:rPr lang="en-US" b="1" dirty="0" smtClean="0"/>
              <a:t> Linked List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2950" y="1524000"/>
            <a:ext cx="83375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6720" y="1524000"/>
            <a:ext cx="7929618" cy="51911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u="sng" dirty="0" smtClean="0">
                <a:latin typeface="Arial Narrow" pitchFamily="34" charset="0"/>
              </a:rPr>
              <a:t>Procedure</a:t>
            </a:r>
            <a:r>
              <a:rPr lang="en-US" sz="1400" dirty="0" smtClean="0">
                <a:latin typeface="Arial Narrow" pitchFamily="34" charset="0"/>
              </a:rPr>
              <a:t>  </a:t>
            </a:r>
            <a:r>
              <a:rPr lang="en-US" sz="1400" dirty="0" err="1" smtClean="0">
                <a:latin typeface="Arial Narrow" pitchFamily="34" charset="0"/>
              </a:rPr>
              <a:t>HapusDepanSingle</a:t>
            </a:r>
            <a:r>
              <a:rPr lang="en-US" sz="1400" dirty="0" smtClean="0">
                <a:latin typeface="Arial Narrow" pitchFamily="34" charset="0"/>
              </a:rPr>
              <a:t>(</a:t>
            </a:r>
            <a:r>
              <a:rPr lang="en-US" sz="1400" b="1" u="sng" dirty="0" smtClean="0">
                <a:latin typeface="Arial Narrow" pitchFamily="34" charset="0"/>
              </a:rPr>
              <a:t>Output</a:t>
            </a:r>
            <a:r>
              <a:rPr lang="en-US" sz="1400" dirty="0" smtClean="0">
                <a:latin typeface="Arial Narrow" pitchFamily="34" charset="0"/>
              </a:rPr>
              <a:t>  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tipedata</a:t>
            </a:r>
            <a:r>
              <a:rPr lang="en-US" sz="1400" dirty="0" smtClean="0">
                <a:latin typeface="Arial Narrow" pitchFamily="34" charset="0"/>
              </a:rPr>
              <a:t>,  </a:t>
            </a:r>
            <a:r>
              <a:rPr lang="en-US" sz="1400" b="1" u="sng" dirty="0" smtClean="0">
                <a:latin typeface="Arial Narrow" pitchFamily="34" charset="0"/>
              </a:rPr>
              <a:t>I/O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,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nama_pointer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{I.S. :  pointer </a:t>
            </a:r>
            <a:r>
              <a:rPr lang="en-US" sz="1400" dirty="0" err="1" smtClean="0">
                <a:latin typeface="Arial Narrow" pitchFamily="34" charset="0"/>
              </a:rPr>
              <a:t>penunjuk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dan</a:t>
            </a:r>
            <a:r>
              <a:rPr lang="en-US" sz="1400" dirty="0" smtClean="0">
                <a:latin typeface="Arial Narrow" pitchFamily="34" charset="0"/>
              </a:rPr>
              <a:t> pointer </a:t>
            </a:r>
            <a:r>
              <a:rPr lang="en-US" sz="1400" dirty="0" err="1" smtClean="0">
                <a:latin typeface="Arial Narrow" pitchFamily="34" charset="0"/>
              </a:rPr>
              <a:t>penunjuk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sudah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terdifinisi</a:t>
            </a:r>
            <a:r>
              <a:rPr lang="en-US" sz="14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{F.S. : </a:t>
            </a:r>
            <a:r>
              <a:rPr lang="en-US" sz="1400" dirty="0" err="1" smtClean="0">
                <a:latin typeface="Arial Narrow" pitchFamily="34" charset="0"/>
              </a:rPr>
              <a:t>menghasilkan</a:t>
            </a:r>
            <a:r>
              <a:rPr lang="en-US" sz="1400" dirty="0" smtClean="0">
                <a:latin typeface="Arial Narrow" pitchFamily="34" charset="0"/>
              </a:rPr>
              <a:t> single linked list yang </a:t>
            </a:r>
            <a:r>
              <a:rPr lang="en-US" sz="1400" dirty="0" err="1" smtClean="0">
                <a:latin typeface="Arial Narrow" pitchFamily="34" charset="0"/>
              </a:rPr>
              <a:t>sudah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dihapus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satu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simpul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di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depan</a:t>
            </a:r>
            <a:r>
              <a:rPr lang="en-US" sz="14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Kamus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: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phapus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nama_pointer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Algoritma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: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phapus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1400" dirty="0" err="1" smtClean="0">
                <a:latin typeface="Arial Narrow" pitchFamily="34" charset="0"/>
                <a:sym typeface="Wingdings" pitchFamily="2" charset="2"/>
              </a:rPr>
              <a:t>awal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1400" dirty="0" err="1" smtClean="0">
                <a:latin typeface="Arial Narrow" pitchFamily="34" charset="0"/>
                <a:sym typeface="Wingdings" pitchFamily="2" charset="2"/>
              </a:rPr>
              <a:t>phapus</a:t>
            </a:r>
            <a:r>
              <a:rPr lang="en-US" sz="1400" dirty="0" err="1" smtClean="0">
                <a:latin typeface="Arial Narrow" pitchFamily="34" charset="0"/>
              </a:rPr>
              <a:t>↑.info</a:t>
            </a:r>
            <a:r>
              <a:rPr lang="en-US" sz="1400" dirty="0" smtClean="0"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u="sng" dirty="0" smtClean="0">
                <a:latin typeface="Arial Narrow" pitchFamily="34" charset="0"/>
              </a:rPr>
              <a:t>If</a:t>
            </a:r>
            <a:r>
              <a:rPr lang="en-US" sz="1400" dirty="0" smtClean="0">
                <a:latin typeface="Arial Narrow" pitchFamily="34" charset="0"/>
              </a:rPr>
              <a:t> (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=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  </a:t>
            </a:r>
            <a:r>
              <a:rPr lang="en-US" sz="1400" b="1" u="sng" dirty="0" smtClean="0">
                <a:latin typeface="Arial Narrow" pitchFamily="34" charset="0"/>
              </a:rPr>
              <a:t>Then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          </a:t>
            </a:r>
            <a:r>
              <a:rPr lang="en-US" sz="1400" b="1" u="sng" dirty="0" smtClean="0">
                <a:latin typeface="Arial Narrow" pitchFamily="34" charset="0"/>
              </a:rPr>
              <a:t>Else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↑.next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u="sng" dirty="0" err="1" smtClean="0">
                <a:latin typeface="Arial Narrow" pitchFamily="34" charset="0"/>
              </a:rPr>
              <a:t>EndIf</a:t>
            </a:r>
            <a:endParaRPr lang="en-US" sz="1400" b="1" u="sng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dealloc</a:t>
            </a:r>
            <a:r>
              <a:rPr lang="en-US" sz="1400" dirty="0" smtClean="0">
                <a:latin typeface="Arial Narrow" pitchFamily="34" charset="0"/>
              </a:rPr>
              <a:t>(</a:t>
            </a:r>
            <a:r>
              <a:rPr lang="en-US" sz="1400" dirty="0" err="1" smtClean="0">
                <a:latin typeface="Arial Narrow" pitchFamily="34" charset="0"/>
              </a:rPr>
              <a:t>phapus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EndProcedure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endParaRPr lang="en-US" sz="14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44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5282" y="2492896"/>
            <a:ext cx="8832850" cy="514328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(</a:t>
            </a:r>
            <a:r>
              <a:rPr lang="en-US" b="1" dirty="0" err="1" smtClean="0"/>
              <a:t>awal</a:t>
            </a:r>
            <a:r>
              <a:rPr lang="en-US" b="1" dirty="0" smtClean="0"/>
              <a:t> = </a:t>
            </a:r>
            <a:r>
              <a:rPr lang="en-US" b="1" dirty="0" err="1" smtClean="0"/>
              <a:t>akhir</a:t>
            </a:r>
            <a:r>
              <a:rPr lang="en-US" b="1" dirty="0" smtClean="0"/>
              <a:t>)</a:t>
            </a:r>
          </a:p>
        </p:txBody>
      </p:sp>
      <p:grpSp>
        <p:nvGrpSpPr>
          <p:cNvPr id="4" name="Group 66"/>
          <p:cNvGrpSpPr/>
          <p:nvPr/>
        </p:nvGrpSpPr>
        <p:grpSpPr>
          <a:xfrm>
            <a:off x="1023910" y="4005064"/>
            <a:ext cx="7643866" cy="1428760"/>
            <a:chOff x="564123" y="1828800"/>
            <a:chExt cx="7055877" cy="1524000"/>
          </a:xfrm>
        </p:grpSpPr>
        <p:grpSp>
          <p:nvGrpSpPr>
            <p:cNvPr id="5" name="Group 60"/>
            <p:cNvGrpSpPr/>
            <p:nvPr/>
          </p:nvGrpSpPr>
          <p:grpSpPr>
            <a:xfrm>
              <a:off x="564123" y="1880303"/>
              <a:ext cx="6293877" cy="1472497"/>
              <a:chOff x="564123" y="1423103"/>
              <a:chExt cx="6293877" cy="1472497"/>
            </a:xfrm>
          </p:grpSpPr>
          <p:grpSp>
            <p:nvGrpSpPr>
              <p:cNvPr id="6" name="Group 3"/>
              <p:cNvGrpSpPr/>
              <p:nvPr/>
            </p:nvGrpSpPr>
            <p:grpSpPr>
              <a:xfrm>
                <a:off x="5410200" y="2209800"/>
                <a:ext cx="1447800" cy="685800"/>
                <a:chOff x="1752600" y="3352800"/>
                <a:chExt cx="1219200" cy="534194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2" name="Straight Connector 41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TextBox 38"/>
              <p:cNvSpPr txBox="1"/>
              <p:nvPr/>
            </p:nvSpPr>
            <p:spPr>
              <a:xfrm>
                <a:off x="564123" y="1423103"/>
                <a:ext cx="1066800" cy="558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awal</a:t>
                </a:r>
                <a:endParaRPr lang="en-US" sz="2800" dirty="0"/>
              </a:p>
            </p:txBody>
          </p:sp>
          <p:grpSp>
            <p:nvGrpSpPr>
              <p:cNvPr id="7" name="Group 46"/>
              <p:cNvGrpSpPr/>
              <p:nvPr/>
            </p:nvGrpSpPr>
            <p:grpSpPr>
              <a:xfrm>
                <a:off x="1122929" y="2209800"/>
                <a:ext cx="3601471" cy="684781"/>
                <a:chOff x="3485129" y="2362200"/>
                <a:chExt cx="3601471" cy="684781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" name="Straight Connector 45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ectangle 23"/>
                <p:cNvSpPr/>
                <p:nvPr/>
              </p:nvSpPr>
              <p:spPr>
                <a:xfrm>
                  <a:off x="3485129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 rot="5400000">
                  <a:off x="4134280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Arrow Connector 48"/>
              <p:cNvCxnSpPr/>
              <p:nvPr/>
            </p:nvCxnSpPr>
            <p:spPr>
              <a:xfrm>
                <a:off x="4495800" y="2514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3581399" y="2286000"/>
                <a:ext cx="533400" cy="558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638800" y="2286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2342129" y="2514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1427729" y="2286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6553200" y="1828800"/>
              <a:ext cx="1066800" cy="558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134101" y="2107849"/>
              <a:ext cx="419100" cy="559151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hape 65"/>
          <p:cNvCxnSpPr/>
          <p:nvPr/>
        </p:nvCxnSpPr>
        <p:spPr>
          <a:xfrm>
            <a:off x="1881166" y="4321270"/>
            <a:ext cx="701675" cy="4696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609600" y="1600200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belakang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95282" y="3241552"/>
            <a:ext cx="8832850" cy="57150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Keadaan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13790" y="2852936"/>
            <a:ext cx="8832850" cy="57150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{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penghapusan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795308" y="3616448"/>
            <a:ext cx="8832850" cy="61435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tiga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build="p"/>
      <p:bldP spid="21" grpId="0"/>
      <p:bldP spid="22" grpId="0"/>
      <p:bldP spid="2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2390203" y="1546398"/>
            <a:ext cx="1235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6105128" y="3140968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890796" y="1508586"/>
            <a:ext cx="1377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6600"/>
                </a:solidFill>
              </a:rPr>
              <a:t>phapus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887376" y="1484784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75" name="Shape 74"/>
          <p:cNvCxnSpPr/>
          <p:nvPr/>
        </p:nvCxnSpPr>
        <p:spPr>
          <a:xfrm rot="10800000" flipV="1">
            <a:off x="4392077" y="1763466"/>
            <a:ext cx="454025" cy="520227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4" name="Group 3"/>
          <p:cNvGrpSpPr/>
          <p:nvPr/>
        </p:nvGrpSpPr>
        <p:grpSpPr>
          <a:xfrm>
            <a:off x="5960525" y="2283693"/>
            <a:ext cx="1568450" cy="653653"/>
            <a:chOff x="1752600" y="3352800"/>
            <a:chExt cx="1219200" cy="534194"/>
          </a:xfrm>
        </p:grpSpPr>
        <p:sp>
          <p:nvSpPr>
            <p:cNvPr id="87" name="Rectangle 86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6208175" y="2356321"/>
            <a:ext cx="577850" cy="49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624922" y="1484784"/>
            <a:ext cx="4592654" cy="1462302"/>
            <a:chOff x="624922" y="1628800"/>
            <a:chExt cx="4592654" cy="1462302"/>
          </a:xfrm>
        </p:grpSpPr>
        <p:sp>
          <p:nvSpPr>
            <p:cNvPr id="77" name="TextBox 76"/>
            <p:cNvSpPr txBox="1"/>
            <p:nvPr/>
          </p:nvSpPr>
          <p:spPr>
            <a:xfrm>
              <a:off x="624922" y="1628800"/>
              <a:ext cx="9413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5" name="Group 46"/>
            <p:cNvGrpSpPr/>
            <p:nvPr/>
          </p:nvGrpSpPr>
          <p:grpSpPr>
            <a:xfrm>
              <a:off x="1301733" y="2427709"/>
              <a:ext cx="3915843" cy="663393"/>
              <a:chOff x="3471975" y="2362200"/>
              <a:chExt cx="3614625" cy="696019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2" name="Rectangle 81"/>
              <p:cNvSpPr/>
              <p:nvPr/>
            </p:nvSpPr>
            <p:spPr>
              <a:xfrm>
                <a:off x="3471975" y="2373438"/>
                <a:ext cx="1447801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4" name="Straight Connector 83"/>
              <p:cNvCxnSpPr/>
              <p:nvPr/>
            </p:nvCxnSpPr>
            <p:spPr>
              <a:xfrm rot="5400000">
                <a:off x="4121127" y="2714886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0" name="TextBox 79"/>
            <p:cNvSpPr txBox="1"/>
            <p:nvPr/>
          </p:nvSpPr>
          <p:spPr>
            <a:xfrm>
              <a:off x="3979326" y="250033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>
              <a:off x="2622533" y="2728933"/>
              <a:ext cx="990600" cy="15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1553618" y="2509858"/>
              <a:ext cx="577850" cy="498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72" name="Shape 71"/>
            <p:cNvCxnSpPr>
              <a:stCxn id="77" idx="3"/>
            </p:cNvCxnSpPr>
            <p:nvPr/>
          </p:nvCxnSpPr>
          <p:spPr>
            <a:xfrm>
              <a:off x="1566310" y="1890410"/>
              <a:ext cx="412748" cy="5372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0" name="Shape 49"/>
          <p:cNvCxnSpPr/>
          <p:nvPr/>
        </p:nvCxnSpPr>
        <p:spPr>
          <a:xfrm rot="10800000" flipV="1">
            <a:off x="2125121" y="1797839"/>
            <a:ext cx="288925" cy="496565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hape 60"/>
          <p:cNvCxnSpPr/>
          <p:nvPr/>
        </p:nvCxnSpPr>
        <p:spPr>
          <a:xfrm>
            <a:off x="5900045" y="1744018"/>
            <a:ext cx="330202" cy="5202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hape 102"/>
          <p:cNvCxnSpPr/>
          <p:nvPr/>
        </p:nvCxnSpPr>
        <p:spPr>
          <a:xfrm rot="10800000" flipV="1">
            <a:off x="6625714" y="1760027"/>
            <a:ext cx="288925" cy="496565"/>
          </a:xfrm>
          <a:prstGeom prst="bentConnector2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48544" y="310052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52696" y="3513410"/>
            <a:ext cx="3524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akhir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  <a:sym typeface="Wingdings" pitchFamily="2" charset="2"/>
              </a:rPr>
              <a:t>↑.info</a:t>
            </a:r>
            <a:endParaRPr lang="en-US" sz="2800" b="1" dirty="0">
              <a:solidFill>
                <a:srgbClr val="006600"/>
              </a:solidFill>
            </a:endParaRPr>
          </a:p>
        </p:txBody>
      </p:sp>
      <p:cxnSp>
        <p:nvCxnSpPr>
          <p:cNvPr id="100" name="Shape 99"/>
          <p:cNvCxnSpPr>
            <a:stCxn id="83" idx="3"/>
          </p:cNvCxnSpPr>
          <p:nvPr/>
        </p:nvCxnSpPr>
        <p:spPr>
          <a:xfrm>
            <a:off x="3625318" y="1808008"/>
            <a:ext cx="428628" cy="486396"/>
          </a:xfrm>
          <a:prstGeom prst="bentConnector2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383950" y="4305498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phapus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48544" y="5457626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phapus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  <a:sym typeface="Wingdings" pitchFamily="2" charset="2"/>
              </a:rPr>
              <a:t>↑.next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48544" y="5097586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akhir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cs typeface="Times New Roman"/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409267" y="2779163"/>
            <a:ext cx="216447" cy="505821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48544" y="389261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00CC"/>
                </a:solidFill>
                <a:sym typeface="Wingdings" pitchFamily="2" charset="2"/>
              </a:rPr>
              <a:t>while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48544" y="4737546"/>
            <a:ext cx="5018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CC"/>
                </a:solidFill>
                <a:sym typeface="Wingdings" pitchFamily="2" charset="2"/>
              </a:rPr>
              <a:t>endwhile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806584" y="3861048"/>
            <a:ext cx="365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 ≠ 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akhir</a:t>
            </a:r>
            <a:r>
              <a:rPr lang="en-US" sz="2800" b="1" dirty="0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)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329856" y="3875336"/>
            <a:ext cx="602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do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4969926" y="2574206"/>
            <a:ext cx="990600" cy="1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722275" y="2296141"/>
            <a:ext cx="490555" cy="650945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848544" y="5805264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C00CC"/>
                </a:solidFill>
              </a:rPr>
              <a:t>akhir</a:t>
            </a:r>
            <a:r>
              <a:rPr lang="en-US" sz="2800" b="1" dirty="0" err="1" smtClean="0">
                <a:solidFill>
                  <a:srgbClr val="CC00CC"/>
                </a:solidFill>
                <a:cs typeface="Times New Roman"/>
              </a:rPr>
              <a:t>↑.next</a:t>
            </a:r>
            <a:r>
              <a:rPr lang="en-US" sz="2800" b="1" dirty="0" smtClean="0">
                <a:solidFill>
                  <a:srgbClr val="CC00CC"/>
                </a:solidFill>
                <a:cs typeface="Times New Roman"/>
              </a:rPr>
              <a:t> </a:t>
            </a:r>
            <a:r>
              <a:rPr lang="en-US" sz="2800" b="1" dirty="0" smtClean="0">
                <a:solidFill>
                  <a:srgbClr val="CC00CC"/>
                </a:solidFill>
                <a:cs typeface="Times New Roman"/>
                <a:sym typeface="Wingdings" pitchFamily="2" charset="2"/>
              </a:rPr>
              <a:t> nil</a:t>
            </a:r>
            <a:endParaRPr lang="en-US" sz="2800" b="1" dirty="0">
              <a:solidFill>
                <a:srgbClr val="CC00CC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615012" y="2132856"/>
            <a:ext cx="2146300" cy="92869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848544" y="6200025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3" grpId="1"/>
      <p:bldP spid="52" grpId="0"/>
      <p:bldP spid="102" grpId="0"/>
      <p:bldP spid="74" grpId="0"/>
      <p:bldP spid="81" grpId="0"/>
      <p:bldP spid="51" grpId="0"/>
      <p:bldP spid="57" grpId="0"/>
      <p:bldP spid="104" grpId="0"/>
      <p:bldP spid="105" grpId="0"/>
      <p:bldP spid="106" grpId="0"/>
      <p:bldP spid="60" grpId="0"/>
      <p:bldP spid="62" grpId="0"/>
      <p:bldP spid="67" grpId="0"/>
      <p:bldP spid="67" grpId="1"/>
      <p:bldP spid="68" grpId="0"/>
      <p:bldP spid="70" grpId="0"/>
      <p:bldP spid="71" grpId="0" animBg="1"/>
      <p:bldP spid="7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Review </a:t>
            </a:r>
            <a:r>
              <a:rPr lang="en-US" sz="3600" b="1" dirty="0" err="1" smtClean="0"/>
              <a:t>Penghapusan</a:t>
            </a:r>
            <a:r>
              <a:rPr lang="en-US" sz="3600" b="1" dirty="0" smtClean="0"/>
              <a:t> di </a:t>
            </a:r>
            <a:r>
              <a:rPr lang="en-US" sz="3600" b="1" dirty="0" err="1" smtClean="0"/>
              <a:t>Belakang</a:t>
            </a:r>
            <a:r>
              <a:rPr lang="en-US" sz="3600" b="1" dirty="0" smtClean="0"/>
              <a:t> (</a:t>
            </a:r>
            <a:r>
              <a:rPr lang="en-US" sz="3600" b="1" dirty="0" err="1" smtClean="0"/>
              <a:t>lanjutan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32520" y="1500174"/>
            <a:ext cx="885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Keadaan</a:t>
            </a:r>
            <a:r>
              <a:rPr lang="en-US" sz="3200" dirty="0" smtClean="0"/>
              <a:t> Linked List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penghapusan</a:t>
            </a:r>
            <a:r>
              <a:rPr lang="en-US" sz="3200" dirty="0" smtClean="0"/>
              <a:t> di </a:t>
            </a:r>
            <a:r>
              <a:rPr lang="en-US" sz="3200" dirty="0" err="1" smtClean="0"/>
              <a:t>belakang</a:t>
            </a:r>
            <a:r>
              <a:rPr lang="en-US" sz="3200" dirty="0" smtClean="0"/>
              <a:t>/di </a:t>
            </a:r>
            <a:r>
              <a:rPr lang="en-US" sz="3200" dirty="0" err="1" smtClean="0"/>
              <a:t>akhir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list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endParaRPr lang="en-US" sz="3200" dirty="0"/>
          </a:p>
        </p:txBody>
      </p:sp>
      <p:sp>
        <p:nvSpPr>
          <p:cNvPr id="64" name="TextBox 63"/>
          <p:cNvSpPr txBox="1"/>
          <p:nvPr/>
        </p:nvSpPr>
        <p:spPr>
          <a:xfrm>
            <a:off x="2860629" y="3108432"/>
            <a:ext cx="1235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65" name="TextBox 64"/>
          <p:cNvSpPr txBox="1"/>
          <p:nvPr/>
        </p:nvSpPr>
        <p:spPr>
          <a:xfrm>
            <a:off x="7361222" y="3070620"/>
            <a:ext cx="1377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66" name="TextBox 65"/>
          <p:cNvSpPr txBox="1"/>
          <p:nvPr/>
        </p:nvSpPr>
        <p:spPr>
          <a:xfrm>
            <a:off x="5357802" y="3046818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73" name="Shape 72"/>
          <p:cNvCxnSpPr/>
          <p:nvPr/>
        </p:nvCxnSpPr>
        <p:spPr>
          <a:xfrm rot="10800000" flipV="1">
            <a:off x="4862503" y="3325500"/>
            <a:ext cx="454025" cy="5202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3"/>
          <p:cNvGrpSpPr/>
          <p:nvPr/>
        </p:nvGrpSpPr>
        <p:grpSpPr>
          <a:xfrm>
            <a:off x="6430950" y="3845734"/>
            <a:ext cx="1568449" cy="653654"/>
            <a:chOff x="1752600" y="3352800"/>
            <a:chExt cx="1219200" cy="534194"/>
          </a:xfrm>
        </p:grpSpPr>
        <p:sp>
          <p:nvSpPr>
            <p:cNvPr id="94" name="Rectangle 93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6678601" y="3918355"/>
            <a:ext cx="577850" cy="49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grpSp>
        <p:nvGrpSpPr>
          <p:cNvPr id="4" name="Group 105"/>
          <p:cNvGrpSpPr/>
          <p:nvPr/>
        </p:nvGrpSpPr>
        <p:grpSpPr>
          <a:xfrm>
            <a:off x="1095348" y="3046818"/>
            <a:ext cx="4592655" cy="1462302"/>
            <a:chOff x="809596" y="4691082"/>
            <a:chExt cx="4592655" cy="1462302"/>
          </a:xfrm>
        </p:grpSpPr>
        <p:sp>
          <p:nvSpPr>
            <p:cNvPr id="78" name="TextBox 77"/>
            <p:cNvSpPr txBox="1"/>
            <p:nvPr/>
          </p:nvSpPr>
          <p:spPr>
            <a:xfrm>
              <a:off x="809596" y="4691082"/>
              <a:ext cx="9413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5" name="Group 46"/>
            <p:cNvGrpSpPr/>
            <p:nvPr/>
          </p:nvGrpSpPr>
          <p:grpSpPr>
            <a:xfrm>
              <a:off x="1486407" y="5489991"/>
              <a:ext cx="3915844" cy="663393"/>
              <a:chOff x="3471975" y="2362200"/>
              <a:chExt cx="3614625" cy="696019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2" name="Rectangle 91"/>
              <p:cNvSpPr/>
              <p:nvPr/>
            </p:nvSpPr>
            <p:spPr>
              <a:xfrm>
                <a:off x="3471975" y="2373438"/>
                <a:ext cx="1447801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3" name="Straight Connector 92"/>
              <p:cNvCxnSpPr/>
              <p:nvPr/>
            </p:nvCxnSpPr>
            <p:spPr>
              <a:xfrm rot="5400000">
                <a:off x="4121127" y="2714886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2" name="TextBox 81"/>
            <p:cNvSpPr txBox="1"/>
            <p:nvPr/>
          </p:nvSpPr>
          <p:spPr>
            <a:xfrm>
              <a:off x="4164000" y="556261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>
              <a:off x="2807207" y="5791215"/>
              <a:ext cx="990600" cy="15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1738292" y="5572140"/>
              <a:ext cx="577850" cy="498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88" name="Shape 87"/>
            <p:cNvCxnSpPr>
              <a:stCxn id="78" idx="3"/>
            </p:cNvCxnSpPr>
            <p:nvPr/>
          </p:nvCxnSpPr>
          <p:spPr>
            <a:xfrm>
              <a:off x="1750984" y="4952692"/>
              <a:ext cx="412748" cy="5372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7" name="Shape 96"/>
          <p:cNvCxnSpPr/>
          <p:nvPr/>
        </p:nvCxnSpPr>
        <p:spPr>
          <a:xfrm rot="10800000" flipV="1">
            <a:off x="2595547" y="3359873"/>
            <a:ext cx="288925" cy="49656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hape 97"/>
          <p:cNvCxnSpPr/>
          <p:nvPr/>
        </p:nvCxnSpPr>
        <p:spPr>
          <a:xfrm>
            <a:off x="6370471" y="3306052"/>
            <a:ext cx="330202" cy="5202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hape 98"/>
          <p:cNvCxnSpPr/>
          <p:nvPr/>
        </p:nvCxnSpPr>
        <p:spPr>
          <a:xfrm rot="10800000" flipV="1">
            <a:off x="7096140" y="3322061"/>
            <a:ext cx="288925" cy="49656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hape 99"/>
          <p:cNvCxnSpPr>
            <a:stCxn id="64" idx="3"/>
          </p:cNvCxnSpPr>
          <p:nvPr/>
        </p:nvCxnSpPr>
        <p:spPr>
          <a:xfrm>
            <a:off x="4095744" y="3370042"/>
            <a:ext cx="428628" cy="48639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5124485" y="3929291"/>
            <a:ext cx="620540" cy="490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5440352" y="4136240"/>
            <a:ext cx="990600" cy="1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218064" y="4909520"/>
            <a:ext cx="129353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160912" y="5304281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</a:rPr>
              <a:t>Elemen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28204" y="4912024"/>
            <a:ext cx="473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  <p:bldP spid="64" grpId="1"/>
      <p:bldP spid="65" grpId="0"/>
      <p:bldP spid="65" grpId="1"/>
      <p:bldP spid="66" grpId="0"/>
      <p:bldP spid="83" grpId="0"/>
      <p:bldP spid="83" grpId="1"/>
      <p:bldP spid="30" grpId="0" animBg="1"/>
      <p:bldP spid="31" grpId="0"/>
      <p:bldP spid="3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68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8972552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u="sng" dirty="0" smtClean="0">
                <a:latin typeface="Arial Narrow" pitchFamily="34" charset="0"/>
              </a:rPr>
              <a:t>Procedure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err="1" smtClean="0">
                <a:latin typeface="Arial Narrow" pitchFamily="34" charset="0"/>
              </a:rPr>
              <a:t>HapusBelakangSingle</a:t>
            </a:r>
            <a:r>
              <a:rPr lang="en-US" sz="2000" dirty="0" smtClean="0">
                <a:latin typeface="Arial Narrow" pitchFamily="34" charset="0"/>
              </a:rPr>
              <a:t>(</a:t>
            </a:r>
            <a:r>
              <a:rPr lang="en-US" sz="2000" u="sng" dirty="0" smtClean="0">
                <a:latin typeface="Arial Narrow" pitchFamily="34" charset="0"/>
              </a:rPr>
              <a:t>Output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elemen</a:t>
            </a:r>
            <a:r>
              <a:rPr lang="en-US" sz="2000" dirty="0" smtClean="0">
                <a:latin typeface="Arial Narrow" pitchFamily="34" charset="0"/>
              </a:rPr>
              <a:t> : </a:t>
            </a:r>
            <a:r>
              <a:rPr lang="en-US" sz="2000" dirty="0" err="1" smtClean="0">
                <a:latin typeface="Arial Narrow" pitchFamily="34" charset="0"/>
              </a:rPr>
              <a:t>tipedata</a:t>
            </a:r>
            <a:r>
              <a:rPr lang="en-US" sz="2000" dirty="0" smtClean="0">
                <a:latin typeface="Arial Narrow" pitchFamily="34" charset="0"/>
              </a:rPr>
              <a:t>, </a:t>
            </a:r>
            <a:r>
              <a:rPr lang="en-US" sz="2000" u="sng" dirty="0" smtClean="0">
                <a:latin typeface="Arial Narrow" pitchFamily="34" charset="0"/>
              </a:rPr>
              <a:t>I/O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err="1" smtClean="0">
                <a:latin typeface="Arial Narrow" pitchFamily="34" charset="0"/>
              </a:rPr>
              <a:t>awal</a:t>
            </a:r>
            <a:r>
              <a:rPr lang="en-US" sz="2000" dirty="0" smtClean="0">
                <a:latin typeface="Arial Narrow" pitchFamily="34" charset="0"/>
              </a:rPr>
              <a:t>, 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 : </a:t>
            </a:r>
            <a:r>
              <a:rPr lang="en-US" sz="2000" dirty="0" err="1" smtClean="0">
                <a:latin typeface="Arial Narrow" pitchFamily="34" charset="0"/>
              </a:rPr>
              <a:t>nama_pointer</a:t>
            </a:r>
            <a:r>
              <a:rPr lang="en-US" sz="20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{I.S. :  pointer </a:t>
            </a:r>
            <a:r>
              <a:rPr lang="en-US" sz="2000" dirty="0" err="1" smtClean="0">
                <a:latin typeface="Arial Narrow" pitchFamily="34" charset="0"/>
              </a:rPr>
              <a:t>penunjuk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awal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dan</a:t>
            </a:r>
            <a:r>
              <a:rPr lang="en-US" sz="2000" dirty="0" smtClean="0">
                <a:latin typeface="Arial Narrow" pitchFamily="34" charset="0"/>
              </a:rPr>
              <a:t> pointer </a:t>
            </a:r>
            <a:r>
              <a:rPr lang="en-US" sz="2000" dirty="0" err="1" smtClean="0">
                <a:latin typeface="Arial Narrow" pitchFamily="34" charset="0"/>
              </a:rPr>
              <a:t>penunjuk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sudah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terdifinisi</a:t>
            </a:r>
            <a:r>
              <a:rPr lang="en-US" sz="20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{F.S. : </a:t>
            </a:r>
            <a:r>
              <a:rPr lang="en-US" sz="2000" dirty="0" err="1" smtClean="0">
                <a:latin typeface="Arial Narrow" pitchFamily="34" charset="0"/>
              </a:rPr>
              <a:t>menghasilkan</a:t>
            </a:r>
            <a:r>
              <a:rPr lang="en-US" sz="2000" dirty="0" smtClean="0">
                <a:latin typeface="Arial Narrow" pitchFamily="34" charset="0"/>
              </a:rPr>
              <a:t> single linked list yang </a:t>
            </a:r>
            <a:r>
              <a:rPr lang="en-US" sz="2000" dirty="0" err="1" smtClean="0">
                <a:latin typeface="Arial Narrow" pitchFamily="34" charset="0"/>
              </a:rPr>
              <a:t>sudah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dihapus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satu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simpul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di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belakang</a:t>
            </a:r>
            <a:r>
              <a:rPr lang="en-US" sz="20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2000" b="1" u="sng" dirty="0" err="1" smtClean="0">
                <a:latin typeface="Arial Narrow" pitchFamily="34" charset="0"/>
              </a:rPr>
              <a:t>Kamus</a:t>
            </a:r>
            <a:r>
              <a:rPr lang="en-US" sz="2000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 : </a:t>
            </a:r>
            <a:r>
              <a:rPr lang="en-US" sz="2000" dirty="0" err="1" smtClean="0">
                <a:latin typeface="Arial Narrow" pitchFamily="34" charset="0"/>
              </a:rPr>
              <a:t>nama_pointer</a:t>
            </a: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b="1" u="sng" dirty="0" err="1" smtClean="0">
                <a:latin typeface="Arial Narrow" pitchFamily="34" charset="0"/>
              </a:rPr>
              <a:t>Algoritma</a:t>
            </a:r>
            <a:r>
              <a:rPr lang="en-US" sz="2000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awal</a:t>
            </a: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err="1" smtClean="0">
                <a:latin typeface="Arial Narrow" pitchFamily="34" charset="0"/>
              </a:rPr>
              <a:t>elemen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phapus</a:t>
            </a:r>
            <a:r>
              <a:rPr lang="en-US" sz="2000" dirty="0" err="1" smtClean="0">
                <a:latin typeface="Arial Narrow" pitchFamily="34" charset="0"/>
              </a:rPr>
              <a:t>↑.info</a:t>
            </a:r>
            <a:r>
              <a:rPr lang="en-US" sz="2000" dirty="0" smtClean="0"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b="1" u="sng" dirty="0" smtClean="0">
                <a:latin typeface="Arial Narrow" pitchFamily="34" charset="0"/>
              </a:rPr>
              <a:t>If</a:t>
            </a:r>
            <a:r>
              <a:rPr lang="en-US" sz="2000" dirty="0" smtClean="0">
                <a:latin typeface="Arial Narrow" pitchFamily="34" charset="0"/>
              </a:rPr>
              <a:t> (</a:t>
            </a:r>
            <a:r>
              <a:rPr lang="en-US" sz="2000" dirty="0" err="1" smtClean="0">
                <a:latin typeface="Arial Narrow" pitchFamily="34" charset="0"/>
              </a:rPr>
              <a:t>awal</a:t>
            </a:r>
            <a:r>
              <a:rPr lang="en-US" sz="2000" dirty="0" smtClean="0">
                <a:latin typeface="Arial Narrow" pitchFamily="34" charset="0"/>
              </a:rPr>
              <a:t> = 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  </a:t>
            </a:r>
            <a:r>
              <a:rPr lang="en-US" sz="2000" b="1" u="sng" dirty="0" smtClean="0">
                <a:latin typeface="Arial Narrow" pitchFamily="34" charset="0"/>
              </a:rPr>
              <a:t>Then</a:t>
            </a:r>
            <a:endParaRPr lang="en-US" sz="20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dirty="0" err="1" smtClean="0">
                <a:latin typeface="Arial Narrow" pitchFamily="34" charset="0"/>
              </a:rPr>
              <a:t>awal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20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20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</a:p>
          <a:p>
            <a:pPr>
              <a:buNone/>
            </a:pPr>
            <a:endParaRPr lang="en-US" sz="20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54" y="228600"/>
            <a:ext cx="8832850" cy="9906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Algoritma</a:t>
            </a:r>
            <a:r>
              <a:rPr lang="en-US" sz="3600" dirty="0" smtClean="0"/>
              <a:t> </a:t>
            </a:r>
            <a:r>
              <a:rPr lang="en-US" sz="3600" dirty="0" err="1" smtClean="0"/>
              <a:t>Penghapusan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Belakang</a:t>
            </a:r>
            <a:r>
              <a:rPr lang="en-US" sz="3600" dirty="0" smtClean="0"/>
              <a:t> 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86952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  </a:t>
            </a:r>
            <a:r>
              <a:rPr lang="en-US" sz="2000" b="1" u="sng" dirty="0" smtClean="0">
                <a:latin typeface="Arial Narrow" pitchFamily="34" charset="0"/>
              </a:rPr>
              <a:t>Else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b="1" u="sng" dirty="0" smtClean="0">
                <a:latin typeface="Arial Narrow" pitchFamily="34" charset="0"/>
              </a:rPr>
              <a:t>while</a:t>
            </a:r>
            <a:r>
              <a:rPr lang="en-US" sz="2000" dirty="0" smtClean="0">
                <a:latin typeface="Arial Narrow" pitchFamily="34" charset="0"/>
              </a:rPr>
              <a:t> (</a:t>
            </a:r>
            <a:r>
              <a:rPr lang="en-US" sz="2000" dirty="0" err="1" smtClean="0">
                <a:latin typeface="Arial Narrow" pitchFamily="34" charset="0"/>
              </a:rPr>
              <a:t>phapus↑.next</a:t>
            </a:r>
            <a:r>
              <a:rPr lang="en-US" sz="2000" dirty="0" smtClean="0">
                <a:latin typeface="Arial Narrow" pitchFamily="34" charset="0"/>
              </a:rPr>
              <a:t> ≠ 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) </a:t>
            </a:r>
            <a:r>
              <a:rPr lang="en-US" sz="2000" u="sng" dirty="0" smtClean="0">
                <a:latin typeface="Arial Narrow" pitchFamily="34" charset="0"/>
              </a:rPr>
              <a:t>do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       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  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phapus↑.next</a:t>
            </a:r>
            <a:endParaRPr lang="en-US" sz="2000" dirty="0" smtClean="0">
              <a:latin typeface="Arial Narrow" pitchFamily="34" charset="0"/>
              <a:sym typeface="Wingdings" pitchFamily="2" charset="2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		</a:t>
            </a:r>
            <a:r>
              <a:rPr lang="en-US" sz="2000" b="1" u="sng" dirty="0" err="1" smtClean="0">
                <a:latin typeface="Arial Narrow" pitchFamily="34" charset="0"/>
                <a:sym typeface="Wingdings" pitchFamily="2" charset="2"/>
              </a:rPr>
              <a:t>endwhile</a:t>
            </a:r>
            <a:endParaRPr lang="en-US" sz="2000" b="1" u="sng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  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phapus↑.next</a:t>
            </a:r>
            <a:endParaRPr lang="en-US" sz="2000" dirty="0" smtClean="0">
              <a:latin typeface="Arial Narrow" pitchFamily="34" charset="0"/>
              <a:sym typeface="Wingdings" pitchFamily="2" charset="2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		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akhir↑.next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   nil</a:t>
            </a: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b="1" u="sng" dirty="0" err="1" smtClean="0">
                <a:latin typeface="Arial Narrow" pitchFamily="34" charset="0"/>
              </a:rPr>
              <a:t>EndIf</a:t>
            </a:r>
            <a:endParaRPr lang="en-US" sz="2000" b="1" u="sng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err="1" smtClean="0">
                <a:latin typeface="Arial Narrow" pitchFamily="34" charset="0"/>
              </a:rPr>
              <a:t>dealloc</a:t>
            </a:r>
            <a:r>
              <a:rPr lang="en-US" sz="2000" dirty="0" smtClean="0">
                <a:latin typeface="Arial Narrow" pitchFamily="34" charset="0"/>
              </a:rPr>
              <a:t>(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2000" b="1" u="sng" dirty="0" err="1" smtClean="0">
                <a:latin typeface="Arial Narrow" pitchFamily="34" charset="0"/>
              </a:rPr>
              <a:t>EndProcedure</a:t>
            </a:r>
            <a:endParaRPr lang="en-US" sz="2000" b="1" dirty="0" smtClean="0">
              <a:latin typeface="Arial Narrow" pitchFamily="34" charset="0"/>
            </a:endParaRPr>
          </a:p>
          <a:p>
            <a:pPr>
              <a:buNone/>
            </a:pPr>
            <a:endParaRPr lang="en-US" sz="20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28600"/>
            <a:ext cx="858520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2381458"/>
            <a:ext cx="8832850" cy="471478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List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(</a:t>
            </a:r>
            <a:r>
              <a:rPr lang="en-US" sz="2800" b="1" dirty="0" err="1" smtClean="0">
                <a:solidFill>
                  <a:srgbClr val="FF0000"/>
                </a:solidFill>
              </a:rPr>
              <a:t>awal</a:t>
            </a:r>
            <a:r>
              <a:rPr lang="en-US" sz="2800" b="1" dirty="0" smtClean="0">
                <a:solidFill>
                  <a:srgbClr val="FF0000"/>
                </a:solidFill>
              </a:rPr>
              <a:t> = </a:t>
            </a:r>
            <a:r>
              <a:rPr lang="en-US" sz="2800" b="1" dirty="0" err="1" smtClean="0">
                <a:solidFill>
                  <a:srgbClr val="FF0000"/>
                </a:solidFill>
              </a:rPr>
              <a:t>akhir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dirty="0" smtClean="0"/>
          </a:p>
        </p:txBody>
      </p:sp>
      <p:grpSp>
        <p:nvGrpSpPr>
          <p:cNvPr id="39" name="Group 38"/>
          <p:cNvGrpSpPr/>
          <p:nvPr/>
        </p:nvGrpSpPr>
        <p:grpSpPr>
          <a:xfrm>
            <a:off x="412751" y="4653136"/>
            <a:ext cx="9328150" cy="1214446"/>
            <a:chOff x="412751" y="5000636"/>
            <a:chExt cx="9328150" cy="1214446"/>
          </a:xfrm>
        </p:grpSpPr>
        <p:grpSp>
          <p:nvGrpSpPr>
            <p:cNvPr id="20" name="Group 19"/>
            <p:cNvGrpSpPr/>
            <p:nvPr/>
          </p:nvGrpSpPr>
          <p:grpSpPr>
            <a:xfrm>
              <a:off x="412751" y="5000636"/>
              <a:ext cx="9328150" cy="1214446"/>
              <a:chOff x="381000" y="3657600"/>
              <a:chExt cx="8610600" cy="1524000"/>
            </a:xfrm>
          </p:grpSpPr>
          <p:grpSp>
            <p:nvGrpSpPr>
              <p:cNvPr id="21" name="Group 44"/>
              <p:cNvGrpSpPr/>
              <p:nvPr/>
            </p:nvGrpSpPr>
            <p:grpSpPr>
              <a:xfrm>
                <a:off x="381000" y="3657600"/>
                <a:ext cx="8610600" cy="1524000"/>
                <a:chOff x="304800" y="3276600"/>
                <a:chExt cx="8610600" cy="1524000"/>
              </a:xfrm>
            </p:grpSpPr>
            <p:grpSp>
              <p:nvGrpSpPr>
                <p:cNvPr id="23" name="Group 38"/>
                <p:cNvGrpSpPr/>
                <p:nvPr/>
              </p:nvGrpSpPr>
              <p:grpSpPr>
                <a:xfrm>
                  <a:off x="1600200" y="3276600"/>
                  <a:ext cx="7315200" cy="1524000"/>
                  <a:chOff x="-838200" y="3276600"/>
                  <a:chExt cx="7315200" cy="1524000"/>
                </a:xfrm>
              </p:grpSpPr>
              <p:grpSp>
                <p:nvGrpSpPr>
                  <p:cNvPr id="28" name="Group 7"/>
                  <p:cNvGrpSpPr/>
                  <p:nvPr/>
                </p:nvGrpSpPr>
                <p:grpSpPr>
                  <a:xfrm>
                    <a:off x="-838200" y="3276600"/>
                    <a:ext cx="7315200" cy="1524000"/>
                    <a:chOff x="304800" y="1828800"/>
                    <a:chExt cx="7315200" cy="1524000"/>
                  </a:xfrm>
                </p:grpSpPr>
                <p:grpSp>
                  <p:nvGrpSpPr>
                    <p:cNvPr id="30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24000"/>
                      <a:chOff x="304800" y="1371600"/>
                      <a:chExt cx="6553200" cy="1524000"/>
                    </a:xfrm>
                  </p:grpSpPr>
                  <p:grpSp>
                    <p:nvGrpSpPr>
                      <p:cNvPr id="33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63" name="Rectangle 62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5" name="Straight Connector 64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" name="Straight Connector 66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4" name="TextBox 33"/>
                      <p:cNvSpPr txBox="1"/>
                      <p:nvPr/>
                    </p:nvSpPr>
                    <p:spPr>
                      <a:xfrm>
                        <a:off x="304800" y="1371600"/>
                        <a:ext cx="1066800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dirty="0" err="1" smtClean="0"/>
                          <a:t>awal</a:t>
                        </a:r>
                        <a:endParaRPr lang="en-US" sz="3200" dirty="0"/>
                      </a:p>
                    </p:txBody>
                  </p:sp>
                  <p:grpSp>
                    <p:nvGrpSpPr>
                      <p:cNvPr id="35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58" name="Rectangle 57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9" name="Straight Connector 58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0" name="Rectangle 59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1" name="Straight Connector 60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36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7" name="TextBox 36"/>
                      <p:cNvSpPr txBox="1"/>
                      <p:nvPr/>
                    </p:nvSpPr>
                    <p:spPr>
                      <a:xfrm>
                        <a:off x="35814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2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38" name="TextBox 16"/>
                      <p:cNvSpPr txBox="1"/>
                      <p:nvPr/>
                    </p:nvSpPr>
                    <p:spPr>
                      <a:xfrm>
                        <a:off x="5638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5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4" name="TextBox 43"/>
                      <p:cNvSpPr txBox="1"/>
                      <p:nvPr/>
                    </p:nvSpPr>
                    <p:spPr>
                      <a:xfrm>
                        <a:off x="1447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4</a:t>
                        </a:r>
                        <a:endParaRPr lang="en-US" sz="2800" dirty="0"/>
                      </a:p>
                    </p:txBody>
                  </p:sp>
                </p:grpSp>
                <p:sp>
                  <p:nvSpPr>
                    <p:cNvPr id="31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dirty="0" err="1" smtClean="0"/>
                        <a:t>akhir</a:t>
                      </a:r>
                      <a:endParaRPr lang="en-US" sz="3200" dirty="0"/>
                    </a:p>
                  </p:txBody>
                </p:sp>
                <p:cxnSp>
                  <p:nvCxnSpPr>
                    <p:cNvPr id="32" name="Shape 31"/>
                    <p:cNvCxnSpPr>
                      <a:endCxn id="63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" name="Straight Arrow Connector 28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25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609600" y="4191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</p:grpSp>
          <p:cxnSp>
            <p:nvCxnSpPr>
              <p:cNvPr id="22" name="Straight Arrow Connector 21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Shape 68"/>
            <p:cNvCxnSpPr>
              <a:stCxn id="34" idx="1"/>
              <a:endCxn id="25" idx="0"/>
            </p:cNvCxnSpPr>
            <p:nvPr/>
          </p:nvCxnSpPr>
          <p:spPr>
            <a:xfrm rot="10800000" flipV="1">
              <a:off x="1196977" y="5233633"/>
              <a:ext cx="6191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Content Placeholder 2"/>
          <p:cNvSpPr txBox="1">
            <a:spLocks/>
          </p:cNvSpPr>
          <p:nvPr/>
        </p:nvSpPr>
        <p:spPr>
          <a:xfrm>
            <a:off x="609600" y="1500174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tengah</a:t>
            </a:r>
            <a:r>
              <a:rPr lang="en-US" sz="2800" dirty="0" smtClean="0"/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Linked List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92182" y="2856926"/>
            <a:ext cx="8832850" cy="500066"/>
          </a:xfrm>
          <a:prstGeom prst="rect">
            <a:avLst/>
          </a:prstGeom>
        </p:spPr>
        <p:txBody>
          <a:bodyPr vert="horz" lIns="91419" tIns="45709" rIns="91419" bIns="45709">
            <a:normAutofit lnSpcReduction="10000"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{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penghapusan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666720" y="3212976"/>
            <a:ext cx="8832850" cy="47147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Keadaan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lang="en-US" sz="2800" dirty="0" smtClean="0"/>
              <a:t>)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835058" y="3645024"/>
            <a:ext cx="8618536" cy="47147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empat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ketiga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1" grpId="0" build="p"/>
      <p:bldP spid="42" grpId="0"/>
      <p:bldP spid="43" grpId="0"/>
      <p:bldP spid="4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485869" y="1832526"/>
            <a:ext cx="1568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phapus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81134" y="1532524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=2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1" name="Shape 40"/>
          <p:cNvCxnSpPr>
            <a:stCxn id="35" idx="1"/>
          </p:cNvCxnSpPr>
          <p:nvPr/>
        </p:nvCxnSpPr>
        <p:spPr>
          <a:xfrm rot="10800000" flipV="1">
            <a:off x="1238225" y="2094136"/>
            <a:ext cx="247645" cy="57658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554925" y="1556792"/>
            <a:ext cx="132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 rot="5400000">
            <a:off x="2901729" y="2352815"/>
            <a:ext cx="620578" cy="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680694" y="3697890"/>
            <a:ext cx="1568450" cy="52319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9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026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344488" y="1618677"/>
            <a:ext cx="9399588" cy="1738315"/>
            <a:chOff x="309530" y="1618212"/>
            <a:chExt cx="9399588" cy="1738315"/>
          </a:xfrm>
        </p:grpSpPr>
        <p:grpSp>
          <p:nvGrpSpPr>
            <p:cNvPr id="9" name="Group 3"/>
            <p:cNvGrpSpPr/>
            <p:nvPr/>
          </p:nvGrpSpPr>
          <p:grpSpPr>
            <a:xfrm>
              <a:off x="7315168" y="2670727"/>
              <a:ext cx="1568450" cy="685800"/>
              <a:chOff x="1752600" y="3352800"/>
              <a:chExt cx="1219200" cy="534194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380968" y="1618212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0" name="Group 46"/>
            <p:cNvGrpSpPr/>
            <p:nvPr/>
          </p:nvGrpSpPr>
          <p:grpSpPr>
            <a:xfrm>
              <a:off x="2692368" y="2670727"/>
              <a:ext cx="3879850" cy="684781"/>
              <a:chOff x="3505200" y="2362200"/>
              <a:chExt cx="3581400" cy="684781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0" name="Rectangle 59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Arrow Connector 14"/>
            <p:cNvCxnSpPr/>
            <p:nvPr/>
          </p:nvCxnSpPr>
          <p:spPr>
            <a:xfrm>
              <a:off x="6324568" y="2975527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16"/>
            <p:cNvSpPr txBox="1"/>
            <p:nvPr/>
          </p:nvSpPr>
          <p:spPr>
            <a:xfrm>
              <a:off x="7562818" y="274692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51130" y="274692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31" name="TextBox 9"/>
            <p:cNvSpPr txBox="1"/>
            <p:nvPr/>
          </p:nvSpPr>
          <p:spPr>
            <a:xfrm>
              <a:off x="8553418" y="1832526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32" name="Shape 31"/>
            <p:cNvCxnSpPr>
              <a:endCxn id="63" idx="0"/>
            </p:cNvCxnSpPr>
            <p:nvPr/>
          </p:nvCxnSpPr>
          <p:spPr>
            <a:xfrm rot="10800000" flipV="1">
              <a:off x="8099393" y="2124914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309530" y="2670727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1041311" y="3012096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39730" y="274692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1630330" y="2975527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34" idx="2"/>
            </p:cNvCxnSpPr>
            <p:nvPr/>
          </p:nvCxnSpPr>
          <p:spPr>
            <a:xfrm rot="5400000">
              <a:off x="681472" y="2412436"/>
              <a:ext cx="548350" cy="63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9" name="Straight Arrow Connector 28"/>
          <p:cNvCxnSpPr/>
          <p:nvPr/>
        </p:nvCxnSpPr>
        <p:spPr>
          <a:xfrm>
            <a:off x="3973513" y="3003101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hape 97"/>
          <p:cNvCxnSpPr/>
          <p:nvPr/>
        </p:nvCxnSpPr>
        <p:spPr>
          <a:xfrm>
            <a:off x="3054319" y="2079848"/>
            <a:ext cx="255607" cy="59564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481134" y="1522204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553100" y="1484784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553100" y="1761088"/>
            <a:ext cx="1568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phapus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03" name="Shape 102"/>
          <p:cNvCxnSpPr/>
          <p:nvPr/>
        </p:nvCxnSpPr>
        <p:spPr>
          <a:xfrm rot="10800000" flipV="1">
            <a:off x="5453066" y="2008410"/>
            <a:ext cx="100034" cy="66708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894740" y="4116218"/>
            <a:ext cx="3952868" cy="52319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smtClean="0">
                <a:solidFill>
                  <a:srgbClr val="006600"/>
                </a:solidFill>
              </a:rPr>
              <a:t>phapus↑.info</a:t>
            </a:r>
            <a:endParaRPr lang="en-US" sz="2800" b="1" dirty="0">
              <a:solidFill>
                <a:srgbClr val="006600"/>
              </a:solidFill>
            </a:endParaRPr>
          </a:p>
        </p:txBody>
      </p:sp>
      <p:cxnSp>
        <p:nvCxnSpPr>
          <p:cNvPr id="93" name="Shape 92"/>
          <p:cNvCxnSpPr>
            <a:stCxn id="84" idx="1"/>
          </p:cNvCxnSpPr>
          <p:nvPr/>
        </p:nvCxnSpPr>
        <p:spPr>
          <a:xfrm rot="10800000" flipV="1">
            <a:off x="1227793" y="1818402"/>
            <a:ext cx="1327133" cy="856566"/>
          </a:xfrm>
          <a:prstGeom prst="bentConnector3">
            <a:avLst>
              <a:gd name="adj1" fmla="val 100008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5368926" y="3126680"/>
            <a:ext cx="144459" cy="727766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>
            <a:off x="4502450" y="3296542"/>
            <a:ext cx="405803" cy="172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705351" y="3499599"/>
            <a:ext cx="2228850" cy="1409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6732082" y="3296620"/>
            <a:ext cx="405098" cy="86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6934201" y="3093796"/>
            <a:ext cx="412750" cy="1409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127501" y="3098910"/>
            <a:ext cx="577850" cy="1588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333968" y="276720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987752" y="4541664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bantu↑.next</a:t>
            </a:r>
            <a:r>
              <a:rPr lang="en-US" sz="2800" b="1" dirty="0" smtClean="0">
                <a:solidFill>
                  <a:srgbClr val="0000CC"/>
                </a:solidFill>
              </a:rPr>
              <a:t> 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</a:rPr>
              <a:t>↑.next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750916" y="2500306"/>
            <a:ext cx="2146300" cy="92869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4002608" y="4994012"/>
            <a:ext cx="270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5" grpId="1"/>
      <p:bldP spid="39" grpId="0"/>
      <p:bldP spid="39" grpId="1"/>
      <p:bldP spid="84" grpId="0"/>
      <p:bldP spid="90" grpId="0"/>
      <p:bldP spid="99" grpId="0"/>
      <p:bldP spid="99" grpId="1"/>
      <p:bldP spid="100" grpId="0"/>
      <p:bldP spid="101" grpId="0"/>
      <p:bldP spid="86" grpId="0"/>
      <p:bldP spid="37" grpId="0"/>
      <p:bldP spid="102" grpId="0"/>
      <p:bldP spid="104" grpId="0" animBg="1"/>
      <p:bldP spid="10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1"/>
          <p:cNvSpPr txBox="1">
            <a:spLocks/>
          </p:cNvSpPr>
          <p:nvPr/>
        </p:nvSpPr>
        <p:spPr>
          <a:xfrm>
            <a:off x="344488" y="381000"/>
            <a:ext cx="85026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 fontScale="82500" lnSpcReduction="10000"/>
          </a:bodyPr>
          <a:lstStyle/>
          <a:p>
            <a:pPr>
              <a:spcBef>
                <a:spcPct val="0"/>
              </a:spcBef>
            </a:pP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Review </a:t>
            </a:r>
            <a:r>
              <a:rPr lang="en-US" sz="44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Penghapusan</a:t>
            </a: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di Tengah (</a:t>
            </a:r>
            <a:r>
              <a:rPr lang="en-US" sz="44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lanjutan</a:t>
            </a: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en-US" sz="4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574800" y="3082680"/>
            <a:ext cx="9328150" cy="1702481"/>
            <a:chOff x="412751" y="4150386"/>
            <a:chExt cx="9328150" cy="1702481"/>
          </a:xfrm>
        </p:grpSpPr>
        <p:grpSp>
          <p:nvGrpSpPr>
            <p:cNvPr id="67" name="Group 3"/>
            <p:cNvGrpSpPr/>
            <p:nvPr/>
          </p:nvGrpSpPr>
          <p:grpSpPr>
            <a:xfrm>
              <a:off x="7346951" y="5244163"/>
              <a:ext cx="1568450" cy="608704"/>
              <a:chOff x="1752600" y="3352800"/>
              <a:chExt cx="1219200" cy="534194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8" name="TextBox 67"/>
            <p:cNvSpPr txBox="1"/>
            <p:nvPr/>
          </p:nvSpPr>
          <p:spPr>
            <a:xfrm>
              <a:off x="484189" y="4150386"/>
              <a:ext cx="1155700" cy="519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724151" y="5244163"/>
              <a:ext cx="1568450" cy="6078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 rot="5400000">
              <a:off x="3494422" y="5547042"/>
              <a:ext cx="607800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TextBox 16"/>
            <p:cNvSpPr txBox="1"/>
            <p:nvPr/>
          </p:nvSpPr>
          <p:spPr>
            <a:xfrm>
              <a:off x="7594601" y="5311797"/>
              <a:ext cx="577850" cy="464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054351" y="5311797"/>
              <a:ext cx="577850" cy="464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65" name="TextBox 9"/>
            <p:cNvSpPr txBox="1"/>
            <p:nvPr/>
          </p:nvSpPr>
          <p:spPr>
            <a:xfrm>
              <a:off x="8585201" y="4500191"/>
              <a:ext cx="1155700" cy="519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66" name="Shape 65"/>
            <p:cNvCxnSpPr>
              <a:endCxn id="93" idx="0"/>
            </p:cNvCxnSpPr>
            <p:nvPr/>
          </p:nvCxnSpPr>
          <p:spPr>
            <a:xfrm rot="10800000" flipV="1">
              <a:off x="8131176" y="4759710"/>
              <a:ext cx="454025" cy="48445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412751" y="5244163"/>
              <a:ext cx="1568450" cy="6078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>
              <a:off x="1183022" y="5547042"/>
              <a:ext cx="607800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42951" y="5311797"/>
              <a:ext cx="577850" cy="464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1733551" y="5514698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6" name="Straight Connector 95"/>
          <p:cNvCxnSpPr/>
          <p:nvPr/>
        </p:nvCxnSpPr>
        <p:spPr>
          <a:xfrm rot="5400000">
            <a:off x="4664499" y="4817336"/>
            <a:ext cx="405803" cy="172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867400" y="5020393"/>
            <a:ext cx="2228850" cy="140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 flipH="1" flipV="1">
            <a:off x="6894131" y="4817414"/>
            <a:ext cx="405098" cy="86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7096250" y="4614590"/>
            <a:ext cx="412750" cy="1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289550" y="4619704"/>
            <a:ext cx="577850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4207000" y="4457288"/>
            <a:ext cx="990600" cy="1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197600" y="4186753"/>
            <a:ext cx="2311400" cy="607801"/>
            <a:chOff x="5035551" y="5244163"/>
            <a:chExt cx="2311400" cy="607801"/>
          </a:xfrm>
        </p:grpSpPr>
        <p:grpSp>
          <p:nvGrpSpPr>
            <p:cNvPr id="104" name="Group 103"/>
            <p:cNvGrpSpPr/>
            <p:nvPr/>
          </p:nvGrpSpPr>
          <p:grpSpPr>
            <a:xfrm>
              <a:off x="5035551" y="5244163"/>
              <a:ext cx="1568450" cy="607801"/>
              <a:chOff x="5035551" y="5244163"/>
              <a:chExt cx="1568450" cy="607801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5035551" y="5244163"/>
                <a:ext cx="1568450" cy="6078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rot="5400000">
                <a:off x="5805822" y="5547042"/>
                <a:ext cx="607800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5365751" y="5311797"/>
                <a:ext cx="577850" cy="4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cxnSp>
          <p:nvCxnSpPr>
            <p:cNvPr id="70" name="Straight Arrow Connector 14"/>
            <p:cNvCxnSpPr/>
            <p:nvPr/>
          </p:nvCxnSpPr>
          <p:spPr>
            <a:xfrm>
              <a:off x="6356351" y="5514698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8" name="Group 137"/>
          <p:cNvGrpSpPr/>
          <p:nvPr/>
        </p:nvGrpSpPr>
        <p:grpSpPr>
          <a:xfrm>
            <a:off x="573096" y="3429000"/>
            <a:ext cx="6983414" cy="1352676"/>
            <a:chOff x="577850" y="4564623"/>
            <a:chExt cx="6983414" cy="1352676"/>
          </a:xfrm>
        </p:grpSpPr>
        <p:grpSp>
          <p:nvGrpSpPr>
            <p:cNvPr id="109" name="Group 108"/>
            <p:cNvGrpSpPr/>
            <p:nvPr/>
          </p:nvGrpSpPr>
          <p:grpSpPr>
            <a:xfrm>
              <a:off x="577850" y="4564623"/>
              <a:ext cx="6983414" cy="1352676"/>
              <a:chOff x="412751" y="4500191"/>
              <a:chExt cx="6983414" cy="1352676"/>
            </a:xfrm>
          </p:grpSpPr>
          <p:cxnSp>
            <p:nvCxnSpPr>
              <p:cNvPr id="110" name="Shape 109"/>
              <p:cNvCxnSpPr/>
              <p:nvPr/>
            </p:nvCxnSpPr>
            <p:spPr>
              <a:xfrm rot="10800000" flipV="1">
                <a:off x="1238251" y="4792760"/>
                <a:ext cx="619125" cy="484453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11" name="Group 3"/>
              <p:cNvGrpSpPr/>
              <p:nvPr/>
            </p:nvGrpSpPr>
            <p:grpSpPr>
              <a:xfrm>
                <a:off x="5059407" y="5244163"/>
                <a:ext cx="1568450" cy="608704"/>
                <a:chOff x="-25571" y="3352800"/>
                <a:chExt cx="1219200" cy="534194"/>
              </a:xfrm>
            </p:grpSpPr>
            <p:sp>
              <p:nvSpPr>
                <p:cNvPr id="123" name="Rectangle 122"/>
                <p:cNvSpPr/>
                <p:nvPr/>
              </p:nvSpPr>
              <p:spPr>
                <a:xfrm>
                  <a:off x="-25571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4" name="Straight Connector 123"/>
                <p:cNvCxnSpPr/>
                <p:nvPr/>
              </p:nvCxnSpPr>
              <p:spPr>
                <a:xfrm rot="5400000">
                  <a:off x="501472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5400000">
                  <a:off x="691972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2" name="TextBox 111"/>
              <p:cNvSpPr txBox="1"/>
              <p:nvPr/>
            </p:nvSpPr>
            <p:spPr>
              <a:xfrm>
                <a:off x="1816101" y="4500191"/>
                <a:ext cx="1155700" cy="519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awal</a:t>
                </a:r>
                <a:endParaRPr lang="en-US" sz="2800" dirty="0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2724151" y="5244163"/>
                <a:ext cx="1568450" cy="6078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 rot="5400000">
                <a:off x="3494422" y="5547042"/>
                <a:ext cx="607800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5" name="TextBox 16"/>
              <p:cNvSpPr txBox="1"/>
              <p:nvPr/>
            </p:nvSpPr>
            <p:spPr>
              <a:xfrm>
                <a:off x="5249865" y="5311797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3054351" y="5311797"/>
                <a:ext cx="577850" cy="4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  <p:sp>
            <p:nvSpPr>
              <p:cNvPr id="117" name="TextBox 9"/>
              <p:cNvSpPr txBox="1"/>
              <p:nvPr/>
            </p:nvSpPr>
            <p:spPr>
              <a:xfrm>
                <a:off x="6240465" y="4500191"/>
                <a:ext cx="1155700" cy="519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akhir</a:t>
                </a:r>
                <a:endParaRPr lang="en-US" sz="2800" dirty="0"/>
              </a:p>
            </p:txBody>
          </p:sp>
          <p:cxnSp>
            <p:nvCxnSpPr>
              <p:cNvPr id="118" name="Shape 117"/>
              <p:cNvCxnSpPr>
                <a:endCxn id="123" idx="0"/>
              </p:cNvCxnSpPr>
              <p:nvPr/>
            </p:nvCxnSpPr>
            <p:spPr>
              <a:xfrm rot="10800000" flipV="1">
                <a:off x="5843632" y="4759710"/>
                <a:ext cx="454025" cy="484453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9" name="Rectangle 118"/>
              <p:cNvSpPr/>
              <p:nvPr/>
            </p:nvSpPr>
            <p:spPr>
              <a:xfrm>
                <a:off x="412751" y="5244163"/>
                <a:ext cx="1568450" cy="6078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0" name="Straight Connector 119"/>
              <p:cNvCxnSpPr/>
              <p:nvPr/>
            </p:nvCxnSpPr>
            <p:spPr>
              <a:xfrm rot="5400000">
                <a:off x="1183022" y="5547042"/>
                <a:ext cx="607800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1" name="TextBox 120"/>
              <p:cNvSpPr txBox="1"/>
              <p:nvPr/>
            </p:nvSpPr>
            <p:spPr>
              <a:xfrm>
                <a:off x="742951" y="5311797"/>
                <a:ext cx="577850" cy="4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122" name="Straight Arrow Connector 121"/>
              <p:cNvCxnSpPr/>
              <p:nvPr/>
            </p:nvCxnSpPr>
            <p:spPr>
              <a:xfrm>
                <a:off x="1733551" y="5514698"/>
                <a:ext cx="990600" cy="140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31" name="Straight Arrow Connector 130"/>
            <p:cNvCxnSpPr/>
            <p:nvPr/>
          </p:nvCxnSpPr>
          <p:spPr>
            <a:xfrm>
              <a:off x="4210050" y="5579130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2074998" y="2895800"/>
            <a:ext cx="1285884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2074998" y="2521472"/>
            <a:ext cx="297180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posisihapus</a:t>
            </a:r>
            <a:r>
              <a:rPr lang="en-US" sz="2800" dirty="0" smtClean="0"/>
              <a:t>=1</a:t>
            </a:r>
            <a:endParaRPr lang="en-US" sz="2800" dirty="0"/>
          </a:p>
        </p:txBody>
      </p:sp>
      <p:cxnSp>
        <p:nvCxnSpPr>
          <p:cNvPr id="58" name="Straight Arrow Connector 57"/>
          <p:cNvCxnSpPr>
            <a:stCxn id="68" idx="2"/>
          </p:cNvCxnSpPr>
          <p:nvPr/>
        </p:nvCxnSpPr>
        <p:spPr>
          <a:xfrm rot="5400000">
            <a:off x="944648" y="3874810"/>
            <a:ext cx="552534" cy="6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hape 59"/>
          <p:cNvCxnSpPr>
            <a:stCxn id="51" idx="1"/>
          </p:cNvCxnSpPr>
          <p:nvPr/>
        </p:nvCxnSpPr>
        <p:spPr>
          <a:xfrm rot="10800000" flipV="1">
            <a:off x="1574934" y="3166273"/>
            <a:ext cx="500065" cy="99827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hape 63"/>
          <p:cNvCxnSpPr>
            <a:stCxn id="51" idx="3"/>
          </p:cNvCxnSpPr>
          <p:nvPr/>
        </p:nvCxnSpPr>
        <p:spPr>
          <a:xfrm>
            <a:off x="3360882" y="3166273"/>
            <a:ext cx="433369" cy="101018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074998" y="2526310"/>
            <a:ext cx="297180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posisihapus</a:t>
            </a:r>
            <a:r>
              <a:rPr lang="en-US" sz="2800" dirty="0" smtClean="0"/>
              <a:t>=2</a:t>
            </a:r>
            <a:endParaRPr lang="en-US" sz="2800" dirty="0"/>
          </a:p>
        </p:txBody>
      </p:sp>
      <p:sp>
        <p:nvSpPr>
          <p:cNvPr id="74" name="TextBox 73"/>
          <p:cNvSpPr txBox="1"/>
          <p:nvPr/>
        </p:nvSpPr>
        <p:spPr>
          <a:xfrm>
            <a:off x="6361278" y="2521472"/>
            <a:ext cx="297180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posisihapus</a:t>
            </a:r>
            <a:r>
              <a:rPr lang="en-US" sz="2800" dirty="0" smtClean="0"/>
              <a:t>=3</a:t>
            </a:r>
            <a:endParaRPr lang="en-US" sz="2800" dirty="0"/>
          </a:p>
        </p:txBody>
      </p:sp>
      <p:sp>
        <p:nvSpPr>
          <p:cNvPr id="76" name="TextBox 75"/>
          <p:cNvSpPr txBox="1"/>
          <p:nvPr/>
        </p:nvSpPr>
        <p:spPr>
          <a:xfrm>
            <a:off x="6361278" y="2878662"/>
            <a:ext cx="1285884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cxnSp>
        <p:nvCxnSpPr>
          <p:cNvPr id="77" name="Shape 76"/>
          <p:cNvCxnSpPr/>
          <p:nvPr/>
        </p:nvCxnSpPr>
        <p:spPr>
          <a:xfrm rot="10800000" flipV="1">
            <a:off x="5932650" y="3262401"/>
            <a:ext cx="428628" cy="90214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935048" y="3097536"/>
            <a:ext cx="107157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bantu</a:t>
            </a:r>
            <a:endParaRPr lang="en-US" sz="2800" dirty="0"/>
          </a:p>
        </p:txBody>
      </p:sp>
      <p:cxnSp>
        <p:nvCxnSpPr>
          <p:cNvPr id="80" name="Shape 79"/>
          <p:cNvCxnSpPr>
            <a:stCxn id="78" idx="1"/>
          </p:cNvCxnSpPr>
          <p:nvPr/>
        </p:nvCxnSpPr>
        <p:spPr>
          <a:xfrm rot="10800000" flipV="1">
            <a:off x="1577858" y="3368009"/>
            <a:ext cx="357190" cy="80109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hape 81"/>
          <p:cNvCxnSpPr>
            <a:stCxn id="78" idx="3"/>
            <a:endCxn id="87" idx="0"/>
          </p:cNvCxnSpPr>
          <p:nvPr/>
        </p:nvCxnSpPr>
        <p:spPr>
          <a:xfrm>
            <a:off x="3006618" y="3368009"/>
            <a:ext cx="663807" cy="80844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00472" y="1467941"/>
            <a:ext cx="9577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Keadaan</a:t>
            </a:r>
            <a:r>
              <a:rPr lang="en-US" sz="2800" dirty="0" smtClean="0"/>
              <a:t> Linked List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penghapusan</a:t>
            </a:r>
            <a:r>
              <a:rPr lang="en-US" sz="2800" dirty="0" smtClean="0"/>
              <a:t> di </a:t>
            </a:r>
            <a:r>
              <a:rPr lang="en-US" sz="2800" dirty="0" err="1" smtClean="0"/>
              <a:t>tengah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list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(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ketiga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69" name="Rectangle 68"/>
          <p:cNvSpPr/>
          <p:nvPr/>
        </p:nvSpPr>
        <p:spPr>
          <a:xfrm>
            <a:off x="617664" y="5185768"/>
            <a:ext cx="129353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71" name="TextBox 70"/>
          <p:cNvSpPr txBox="1"/>
          <p:nvPr/>
        </p:nvSpPr>
        <p:spPr>
          <a:xfrm>
            <a:off x="560512" y="558052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</a:rPr>
              <a:t>Elemen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27804" y="5188272"/>
            <a:ext cx="473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1" grpId="1"/>
      <p:bldP spid="53" grpId="0"/>
      <p:bldP spid="53" grpId="1"/>
      <p:bldP spid="73" grpId="0"/>
      <p:bldP spid="73" grpId="1"/>
      <p:bldP spid="74" grpId="0"/>
      <p:bldP spid="74" grpId="1"/>
      <p:bldP spid="76" grpId="0"/>
      <p:bldP spid="76" grpId="1"/>
      <p:bldP spid="78" grpId="0"/>
      <p:bldP spid="78" grpId="1"/>
      <p:bldP spid="63" grpId="0"/>
      <p:bldP spid="69" grpId="0" animBg="1"/>
      <p:bldP spid="71" grpId="0"/>
      <p:bldP spid="7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subrutin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27161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i="1" dirty="0" smtClean="0"/>
              <a:t>Linked List</a:t>
            </a:r>
            <a:endParaRPr lang="en-US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i="1" dirty="0" smtClean="0"/>
              <a:t>Single Linked List</a:t>
            </a:r>
          </a:p>
          <a:p>
            <a:pPr lvl="0"/>
            <a:r>
              <a:rPr lang="en-US" sz="4400" i="1" dirty="0" smtClean="0"/>
              <a:t>Double Linked List</a:t>
            </a:r>
          </a:p>
          <a:p>
            <a:pPr lvl="0"/>
            <a:r>
              <a:rPr lang="en-US" sz="4400" i="1" dirty="0" smtClean="0"/>
              <a:t>Circular Linked List</a:t>
            </a:r>
            <a:endParaRPr lang="en-US" sz="4400" i="1" dirty="0"/>
          </a:p>
        </p:txBody>
      </p:sp>
      <p:sp>
        <p:nvSpPr>
          <p:cNvPr id="3" name="Right Brace 2"/>
          <p:cNvSpPr/>
          <p:nvPr/>
        </p:nvSpPr>
        <p:spPr>
          <a:xfrm>
            <a:off x="5241032" y="1916832"/>
            <a:ext cx="731512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72544" y="2095117"/>
            <a:ext cx="3444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Linear Linked List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Single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Linked list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berisi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link / pointer yang </a:t>
            </a:r>
            <a:r>
              <a:rPr lang="en-US" sz="3200" dirty="0" err="1" smtClean="0"/>
              <a:t>mengacu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berikutnya</a:t>
            </a:r>
            <a:endParaRPr lang="en-US" sz="320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3136900" y="3581400"/>
            <a:ext cx="1568450" cy="685800"/>
            <a:chOff x="3136900" y="3581400"/>
            <a:chExt cx="1568450" cy="685800"/>
          </a:xfrm>
        </p:grpSpPr>
        <p:sp>
          <p:nvSpPr>
            <p:cNvPr id="5" name="Rectangle 4"/>
            <p:cNvSpPr/>
            <p:nvPr/>
          </p:nvSpPr>
          <p:spPr>
            <a:xfrm>
              <a:off x="3136900" y="3581400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3872819" y="3923788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403350" y="4800603"/>
            <a:ext cx="2063750" cy="830975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400" dirty="0" smtClean="0"/>
              <a:t>Medan Data (</a:t>
            </a:r>
            <a:r>
              <a:rPr lang="en-US" sz="2400" b="1" dirty="0" smtClean="0">
                <a:solidFill>
                  <a:srgbClr val="FF0000"/>
                </a:solidFill>
              </a:rPr>
              <a:t>Info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705350" y="4876803"/>
            <a:ext cx="2889250" cy="830975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400" dirty="0" smtClean="0"/>
              <a:t>Medan </a:t>
            </a:r>
            <a:r>
              <a:rPr lang="en-US" sz="2400" dirty="0" err="1" smtClean="0"/>
              <a:t>Sambungan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FF0000"/>
                </a:solidFill>
              </a:rPr>
              <a:t>next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40250" y="4114800"/>
            <a:ext cx="11557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2559050" y="4038600"/>
            <a:ext cx="90805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Content Placeholder 3"/>
          <p:cNvSpPr txBox="1">
            <a:spLocks/>
          </p:cNvSpPr>
          <p:nvPr/>
        </p:nvSpPr>
        <p:spPr>
          <a:xfrm>
            <a:off x="685800" y="2667000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Single Linked List :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Deklarasi</a:t>
            </a:r>
            <a:r>
              <a:rPr lang="en-US" b="1" dirty="0" smtClean="0"/>
              <a:t> Linked List (</a:t>
            </a:r>
            <a:r>
              <a:rPr lang="en-US" b="1" dirty="0" err="1" smtClean="0"/>
              <a:t>Algoritma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8464" y="1600200"/>
            <a:ext cx="5616624" cy="44958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u="sng" dirty="0" smtClean="0"/>
              <a:t>Type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NamaPointer</a:t>
            </a:r>
            <a:r>
              <a:rPr lang="en-US" sz="2800" dirty="0" smtClean="0"/>
              <a:t> = ↑</a:t>
            </a:r>
            <a:r>
              <a:rPr lang="en-US" sz="2800" dirty="0" err="1" smtClean="0"/>
              <a:t>Simpul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pt-BR" sz="2800" dirty="0" smtClean="0"/>
              <a:t>Simpul  = </a:t>
            </a:r>
            <a:r>
              <a:rPr lang="pt-BR" sz="2800" b="1" u="sng" dirty="0" smtClean="0"/>
              <a:t>Record</a:t>
            </a:r>
            <a:endParaRPr lang="en-US" sz="2800" b="1" dirty="0" smtClean="0"/>
          </a:p>
          <a:p>
            <a:pPr>
              <a:buNone/>
            </a:pPr>
            <a:r>
              <a:rPr lang="pt-BR" sz="2800" dirty="0" smtClean="0"/>
              <a:t>      MedanData  : tipedata,</a:t>
            </a:r>
            <a:endParaRPr lang="en-US" sz="2800" dirty="0" smtClean="0"/>
          </a:p>
          <a:p>
            <a:pPr>
              <a:buNone/>
            </a:pPr>
            <a:r>
              <a:rPr lang="pt-BR" sz="2800" dirty="0" smtClean="0"/>
              <a:t>	</a:t>
            </a:r>
            <a:r>
              <a:rPr lang="pt-BR" sz="2800" dirty="0"/>
              <a:t> </a:t>
            </a:r>
            <a:r>
              <a:rPr lang="pt-BR" sz="2800" dirty="0" smtClean="0"/>
              <a:t>  </a:t>
            </a:r>
            <a:r>
              <a:rPr lang="en-US" sz="2800" dirty="0" err="1" smtClean="0"/>
              <a:t>MedanSambungan</a:t>
            </a:r>
            <a:r>
              <a:rPr lang="en-US" sz="2800" dirty="0" smtClean="0"/>
              <a:t> : </a:t>
            </a:r>
            <a:r>
              <a:rPr lang="en-US" sz="2800" dirty="0" err="1" smtClean="0"/>
              <a:t>NamaPointer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b="1" u="sng" dirty="0" err="1" smtClean="0"/>
              <a:t>EndRecord</a:t>
            </a:r>
            <a:endParaRPr lang="en-US" sz="2800" b="1" u="sng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NamaVarPointer</a:t>
            </a:r>
            <a:r>
              <a:rPr lang="en-US" sz="2800" dirty="0" smtClean="0"/>
              <a:t> : </a:t>
            </a:r>
            <a:r>
              <a:rPr lang="en-US" sz="2800" dirty="0" err="1" smtClean="0"/>
              <a:t>NamaPointer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89104" y="1600200"/>
            <a:ext cx="3816424" cy="4495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19" tIns="45709" rIns="91419" bIns="45709">
            <a:normAutofit/>
          </a:bodyPr>
          <a:lstStyle>
            <a:lvl1pPr marL="319969" indent="-319969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38" indent="-274258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96" indent="-228548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95" indent="-228548" algn="l" rtl="0" eaLnBrk="1" latinLnBrk="0" hangingPunct="1">
              <a:spcBef>
                <a:spcPts val="401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394" indent="-228548" algn="l" rtl="0" eaLnBrk="1" latinLnBrk="0" hangingPunct="1">
              <a:spcBef>
                <a:spcPts val="401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2653" indent="-228548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6911" indent="-228548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171" indent="-228548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5429" indent="-228548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Wingdings"/>
              <a:buNone/>
            </a:pPr>
            <a:r>
              <a:rPr lang="en-US" sz="2800" b="1" u="sng" dirty="0" smtClean="0"/>
              <a:t>Type</a:t>
            </a:r>
            <a:endParaRPr lang="en-US" sz="2800" b="1" dirty="0" smtClean="0"/>
          </a:p>
          <a:p>
            <a:pPr defTabSz="914400">
              <a:buFont typeface="Wingdings"/>
              <a:buNone/>
            </a:pPr>
            <a:r>
              <a:rPr lang="en-US" sz="2800" dirty="0" smtClean="0"/>
              <a:t>	Point  =  ↑Data</a:t>
            </a:r>
          </a:p>
          <a:p>
            <a:pPr defTabSz="914400">
              <a:buFont typeface="Wingdings"/>
              <a:buNone/>
            </a:pPr>
            <a:r>
              <a:rPr lang="en-US" sz="2800" dirty="0" smtClean="0"/>
              <a:t>	Data  = </a:t>
            </a:r>
            <a:r>
              <a:rPr lang="en-US" sz="2800" b="1" u="sng" dirty="0" smtClean="0"/>
              <a:t>Record</a:t>
            </a:r>
            <a:endParaRPr lang="en-US" sz="2800" b="1" dirty="0" smtClean="0"/>
          </a:p>
          <a:p>
            <a:pPr defTabSz="914400">
              <a:buFont typeface="Wingdings"/>
              <a:buNone/>
            </a:pPr>
            <a:r>
              <a:rPr lang="en-US" sz="2800" dirty="0" smtClean="0"/>
              <a:t>           Info   : </a:t>
            </a:r>
            <a:r>
              <a:rPr lang="en-US" sz="2800" b="1" u="sng" dirty="0" smtClean="0"/>
              <a:t>char</a:t>
            </a:r>
            <a:r>
              <a:rPr lang="en-US" sz="2800" dirty="0" smtClean="0"/>
              <a:t> ,</a:t>
            </a:r>
          </a:p>
          <a:p>
            <a:pPr defTabSz="914400">
              <a:buFont typeface="Wingdings"/>
              <a:buNone/>
            </a:pPr>
            <a:r>
              <a:rPr lang="en-US" sz="2800" dirty="0" smtClean="0"/>
              <a:t>           Next  : Point </a:t>
            </a:r>
          </a:p>
          <a:p>
            <a:pPr defTabSz="914400">
              <a:buFont typeface="Wingdings"/>
              <a:buNone/>
            </a:pPr>
            <a:r>
              <a:rPr lang="en-US" sz="2800" dirty="0" smtClean="0"/>
              <a:t> 	</a:t>
            </a:r>
            <a:r>
              <a:rPr lang="en-US" sz="2800" b="1" u="sng" dirty="0" err="1" smtClean="0"/>
              <a:t>Endrecord</a:t>
            </a:r>
            <a:endParaRPr lang="en-US" sz="2800" b="1" u="sng" dirty="0" smtClean="0"/>
          </a:p>
          <a:p>
            <a:pPr defTabSz="914400">
              <a:buFont typeface="Wingdings"/>
              <a:buNone/>
            </a:pPr>
            <a:endParaRPr lang="en-US" sz="2800" dirty="0" smtClean="0"/>
          </a:p>
          <a:p>
            <a:pPr defTabSz="914400">
              <a:buFont typeface="Wingdings"/>
              <a:buNone/>
            </a:pPr>
            <a:r>
              <a:rPr lang="en-US" sz="2800" dirty="0" err="1" smtClean="0"/>
              <a:t>awal</a:t>
            </a:r>
            <a:r>
              <a:rPr lang="en-US" sz="2800" dirty="0" smtClean="0"/>
              <a:t>, </a:t>
            </a:r>
            <a:r>
              <a:rPr lang="en-US" sz="2800" dirty="0" err="1" smtClean="0"/>
              <a:t>akhir</a:t>
            </a:r>
            <a:r>
              <a:rPr lang="en-US" sz="2800" dirty="0" smtClean="0"/>
              <a:t> : Point</a:t>
            </a:r>
          </a:p>
          <a:p>
            <a:pPr defTabSz="914400">
              <a:buFont typeface="Wingdings"/>
              <a:buNone/>
            </a:pPr>
            <a:endParaRPr lang="en-US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Single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Penciptaan</a:t>
            </a:r>
            <a:r>
              <a:rPr lang="en-US" sz="3200" dirty="0" smtClean="0"/>
              <a:t> (</a:t>
            </a:r>
            <a:r>
              <a:rPr lang="en-US" sz="3200" i="1" dirty="0" smtClean="0"/>
              <a:t>create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Penyisipan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Penghapusan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i="1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Pencarian</a:t>
            </a:r>
            <a:r>
              <a:rPr lang="en-US" sz="3200" dirty="0" smtClean="0"/>
              <a:t> (</a:t>
            </a:r>
            <a:r>
              <a:rPr lang="en-US" sz="3200" i="1" dirty="0" smtClean="0"/>
              <a:t>searching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Pengurutan</a:t>
            </a:r>
            <a:r>
              <a:rPr lang="en-US" sz="3200" dirty="0" smtClean="0"/>
              <a:t> (</a:t>
            </a:r>
            <a:r>
              <a:rPr lang="en-US" sz="3200" i="1" dirty="0" smtClean="0"/>
              <a:t>sorting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Penghancuran</a:t>
            </a:r>
            <a:r>
              <a:rPr lang="en-US" sz="3200" dirty="0" smtClean="0"/>
              <a:t> (</a:t>
            </a:r>
            <a:r>
              <a:rPr lang="en-US" sz="3200" i="1" dirty="0" smtClean="0"/>
              <a:t>destroy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762000"/>
          </a:xfrm>
        </p:spPr>
        <p:txBody>
          <a:bodyPr/>
          <a:lstStyle/>
          <a:p>
            <a:pPr>
              <a:buNone/>
            </a:pPr>
            <a:r>
              <a:rPr lang="en-US" sz="3500" dirty="0" smtClean="0"/>
              <a:t>Pointer </a:t>
            </a:r>
            <a:r>
              <a:rPr lang="en-US" sz="3500" dirty="0" err="1" smtClean="0"/>
              <a:t>awal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akhir</a:t>
            </a:r>
            <a:r>
              <a:rPr lang="en-US" sz="3500" dirty="0" smtClean="0"/>
              <a:t> </a:t>
            </a:r>
            <a:r>
              <a:rPr lang="en-US" sz="3500" dirty="0" err="1" smtClean="0"/>
              <a:t>diberi</a:t>
            </a:r>
            <a:r>
              <a:rPr lang="en-US" sz="3500" dirty="0" smtClean="0"/>
              <a:t> </a:t>
            </a:r>
            <a:r>
              <a:rPr lang="en-US" sz="3500" dirty="0" err="1" smtClean="0"/>
              <a:t>harga</a:t>
            </a:r>
            <a:r>
              <a:rPr lang="en-US" sz="3500" dirty="0" smtClean="0"/>
              <a:t> nil/NULL</a:t>
            </a:r>
          </a:p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990600" y="2819402"/>
            <a:ext cx="2559050" cy="762000"/>
            <a:chOff x="990600" y="2819402"/>
            <a:chExt cx="2559050" cy="762000"/>
          </a:xfrm>
        </p:grpSpPr>
        <p:grpSp>
          <p:nvGrpSpPr>
            <p:cNvPr id="8" name="Group 7"/>
            <p:cNvGrpSpPr/>
            <p:nvPr/>
          </p:nvGrpSpPr>
          <p:grpSpPr>
            <a:xfrm>
              <a:off x="2971800" y="2819402"/>
              <a:ext cx="577850" cy="762000"/>
              <a:chOff x="1905000" y="2438400"/>
              <a:chExt cx="533400" cy="5334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905000" y="24384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1905000" y="2438400"/>
                <a:ext cx="533400" cy="533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990600" y="2895602"/>
              <a:ext cx="1981200" cy="584775"/>
              <a:chOff x="914400" y="2895600"/>
              <a:chExt cx="1828800" cy="58477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cxnSp>
            <p:nvCxnSpPr>
              <p:cNvPr id="18" name="Straight Arrow Connector 17"/>
              <p:cNvCxnSpPr>
                <a:endCxn id="4" idx="1"/>
              </p:cNvCxnSpPr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Group 16"/>
          <p:cNvGrpSpPr/>
          <p:nvPr/>
        </p:nvGrpSpPr>
        <p:grpSpPr>
          <a:xfrm>
            <a:off x="5073650" y="2819402"/>
            <a:ext cx="2559050" cy="762000"/>
            <a:chOff x="4540250" y="2819402"/>
            <a:chExt cx="2559050" cy="762000"/>
          </a:xfrm>
        </p:grpSpPr>
        <p:grpSp>
          <p:nvGrpSpPr>
            <p:cNvPr id="9" name="Group 8"/>
            <p:cNvGrpSpPr/>
            <p:nvPr/>
          </p:nvGrpSpPr>
          <p:grpSpPr>
            <a:xfrm>
              <a:off x="6521450" y="2819402"/>
              <a:ext cx="577850" cy="762000"/>
              <a:chOff x="1905000" y="2438400"/>
              <a:chExt cx="533400" cy="5334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905000" y="24384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rot="5400000">
                <a:off x="1905000" y="2438400"/>
                <a:ext cx="533400" cy="533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4540250" y="289560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5613400" y="3200402"/>
              <a:ext cx="8255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Content Placeholder 2"/>
          <p:cNvSpPr txBox="1">
            <a:spLocks/>
          </p:cNvSpPr>
          <p:nvPr/>
        </p:nvSpPr>
        <p:spPr>
          <a:xfrm>
            <a:off x="1066800" y="3962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105400" y="3962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akhir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Penyisipan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Penyisipan</a:t>
            </a:r>
            <a:r>
              <a:rPr lang="en-US" dirty="0" smtClean="0"/>
              <a:t> di </a:t>
            </a:r>
            <a:r>
              <a:rPr lang="en-US" dirty="0" err="1"/>
              <a:t>d</a:t>
            </a:r>
            <a:r>
              <a:rPr lang="en-US" dirty="0" err="1" smtClean="0"/>
              <a:t>epan</a:t>
            </a:r>
            <a:r>
              <a:rPr lang="en-US" dirty="0" smtClean="0"/>
              <a:t>/di </a:t>
            </a:r>
            <a:r>
              <a:rPr lang="en-US" dirty="0" err="1" smtClean="0"/>
              <a:t>awal</a:t>
            </a:r>
            <a:endParaRPr lang="en-US" dirty="0" smtClean="0"/>
          </a:p>
          <a:p>
            <a:r>
              <a:rPr lang="en-US" dirty="0" err="1" smtClean="0"/>
              <a:t>Penyisipan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/ di </a:t>
            </a:r>
            <a:r>
              <a:rPr lang="en-US" dirty="0" err="1" smtClean="0"/>
              <a:t>akhir</a:t>
            </a:r>
            <a:endParaRPr lang="en-US" dirty="0" smtClean="0"/>
          </a:p>
          <a:p>
            <a:r>
              <a:rPr lang="en-US" dirty="0" err="1" smtClean="0"/>
              <a:t>Penyisipan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diperiksa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List </a:t>
            </a:r>
            <a:r>
              <a:rPr lang="en-US" dirty="0" err="1" smtClean="0"/>
              <a:t>kosong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List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73755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2672</TotalTime>
  <Words>1459</Words>
  <Application>Microsoft Office PowerPoint</Application>
  <PresentationFormat>A4 Paper (210x297 mm)</PresentationFormat>
  <Paragraphs>449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Median</vt:lpstr>
      <vt:lpstr>Linked List </vt:lpstr>
      <vt:lpstr>PENGERTIAN LINKED LIST</vt:lpstr>
      <vt:lpstr>Array vs Linked List</vt:lpstr>
      <vt:lpstr>Bentuk Linked List</vt:lpstr>
      <vt:lpstr>Single Linked List</vt:lpstr>
      <vt:lpstr>Deklarasi Linked List (Algoritma)</vt:lpstr>
      <vt:lpstr>Operasi – operasi Single Linked List</vt:lpstr>
      <vt:lpstr>Penciptaan</vt:lpstr>
      <vt:lpstr>Penyisipan</vt:lpstr>
      <vt:lpstr>Penyisipan di Depan</vt:lpstr>
      <vt:lpstr>Penyisipan di Depan (lanjutan)</vt:lpstr>
      <vt:lpstr>Penyisipan di Depan (lanjutan)</vt:lpstr>
      <vt:lpstr>Review Penyisipan di Depan (lanjutan)</vt:lpstr>
      <vt:lpstr>Algoritma Penyisipan di Depan</vt:lpstr>
      <vt:lpstr>Penyisipan di Belakang</vt:lpstr>
      <vt:lpstr>Penyisipan di Belakang (lanjutan)</vt:lpstr>
      <vt:lpstr>Review Penyisipan di Belakang (lanjutan)</vt:lpstr>
      <vt:lpstr>Algoritma Penyisipan di Belakang</vt:lpstr>
      <vt:lpstr>Penyisipan di Tengah</vt:lpstr>
      <vt:lpstr>Penyisipan di Tengah (lanjutan)</vt:lpstr>
      <vt:lpstr>Penyisipan di Tengah (lanjutan)</vt:lpstr>
      <vt:lpstr>Review Penyisipan di Tengah (lanjutan)</vt:lpstr>
      <vt:lpstr>Algoritma Penyisipan di Tengah</vt:lpstr>
      <vt:lpstr>Algoritma Penyisipan di Tengah (lanjutan)</vt:lpstr>
      <vt:lpstr>Algoritma Penyisipan di Tengah (lanjutan)</vt:lpstr>
      <vt:lpstr>Penghapusan</vt:lpstr>
      <vt:lpstr>Penghapusan di Depan</vt:lpstr>
      <vt:lpstr>Penghapusan di Depan (lanjutan)</vt:lpstr>
      <vt:lpstr>Review Penghapusan di Depan (lanjutan)</vt:lpstr>
      <vt:lpstr>Algoritma Penghapusan di Depan</vt:lpstr>
      <vt:lpstr>Penghapusan di Belakang</vt:lpstr>
      <vt:lpstr>Penghapusan di Belakang (lanjutan)</vt:lpstr>
      <vt:lpstr>Review Penghapusan di Belakang (lanjutan)</vt:lpstr>
      <vt:lpstr>Algoritma Penghapusan di Belakang</vt:lpstr>
      <vt:lpstr>Algoritma Penghapusan di Belakang (lanjutan)</vt:lpstr>
      <vt:lpstr>Penghapusan di Tengah</vt:lpstr>
      <vt:lpstr>Penghapusan di Tengah (lanjutan)</vt:lpstr>
      <vt:lpstr>Slide 38</vt:lpstr>
      <vt:lpstr>Latihan</vt:lpstr>
      <vt:lpstr>Slide 40</vt:lpstr>
    </vt:vector>
  </TitlesOfParts>
  <Company>Teknik Informatika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7 Ultimate</dc:creator>
  <cp:lastModifiedBy>7 Ultimate</cp:lastModifiedBy>
  <cp:revision>629</cp:revision>
  <dcterms:created xsi:type="dcterms:W3CDTF">2010-02-18T01:05:10Z</dcterms:created>
  <dcterms:modified xsi:type="dcterms:W3CDTF">2014-03-25T02:36:15Z</dcterms:modified>
</cp:coreProperties>
</file>