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71" r:id="rId10"/>
    <p:sldId id="272" r:id="rId11"/>
    <p:sldId id="273" r:id="rId12"/>
    <p:sldId id="264" r:id="rId13"/>
    <p:sldId id="265" r:id="rId14"/>
    <p:sldId id="270" r:id="rId15"/>
    <p:sldId id="266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02F96-50FA-4E7C-A0FF-958439774D1E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2A962-1CF5-4FA8-BFDF-4E96C4B00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8DF40-7BF0-4346-A63F-6E38FF6C363F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S.Si.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AA685-CD96-46B5-9AB8-ABD363E5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AA685-CD96-46B5-9AB8-ABD363E58FF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S.Si. MT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1640-3B43-462D-904E-92329958A80C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5830-880F-4308-9E1E-E31EB8505752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F388-B911-487F-B805-68A1B8D56671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FD10-6E1A-4440-8A03-7E83EEBBC47E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B3AF-D9C8-44FD-868B-07F2A7E40C30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EC8-19A7-40E4-B5AE-793457669488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1E00-2196-4D32-A315-7C961B00592A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064B-6DE5-4999-8EA8-E7B9F0A76AA2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59DA-13C7-4A65-95B9-690BEC4E2C79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E269-F814-465D-8250-24EB675FFD27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C78B-DDDD-494F-9EDD-FE8DD5723D71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EC0613-6CA1-4F76-A0D0-19428F7114EF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3D95D6-8C3A-493A-99BF-5C22D0A766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 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 smtClean="0"/>
              <a:t>Perekayasa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menekankan</a:t>
            </a:r>
            <a:r>
              <a:rPr lang="en-GB" dirty="0" smtClean="0"/>
              <a:t> </a:t>
            </a:r>
            <a:r>
              <a:rPr lang="en-GB" dirty="0" err="1" smtClean="0"/>
              <a:t>pertanyaan-pertanyaan</a:t>
            </a:r>
            <a:r>
              <a:rPr lang="en-GB" dirty="0" smtClean="0"/>
              <a:t> :</a:t>
            </a:r>
            <a:endParaRPr lang="id-ID" dirty="0" smtClean="0"/>
          </a:p>
          <a:p>
            <a:pPr lvl="0"/>
            <a:r>
              <a:rPr lang="de-DE" dirty="0" smtClean="0"/>
              <a:t>seberapa kritis teknologi untuk mencapai sasaran bisnis</a:t>
            </a:r>
            <a:endParaRPr lang="id-ID" dirty="0" smtClean="0"/>
          </a:p>
          <a:p>
            <a:pPr lvl="0"/>
            <a:r>
              <a:rPr lang="en-GB" dirty="0" err="1" smtClean="0"/>
              <a:t>apakah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itu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diperoleh</a:t>
            </a:r>
            <a:r>
              <a:rPr lang="en-GB" dirty="0" smtClean="0"/>
              <a:t> </a:t>
            </a:r>
            <a:r>
              <a:rPr lang="en-GB" dirty="0" err="1" smtClean="0"/>
              <a:t>saat</a:t>
            </a:r>
            <a:r>
              <a:rPr lang="en-GB" dirty="0" smtClean="0"/>
              <a:t> </a:t>
            </a:r>
            <a:r>
              <a:rPr lang="en-GB" dirty="0" err="1" smtClean="0"/>
              <a:t>ini</a:t>
            </a:r>
            <a:endParaRPr lang="id-ID" dirty="0" smtClean="0"/>
          </a:p>
          <a:p>
            <a:pPr lvl="0"/>
            <a:r>
              <a:rPr lang="en-GB" dirty="0" err="1" smtClean="0"/>
              <a:t>bagaimana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mengubah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yang </a:t>
            </a:r>
            <a:r>
              <a:rPr lang="en-GB" dirty="0" err="1" smtClean="0"/>
              <a:t>dilakukan</a:t>
            </a:r>
            <a:endParaRPr lang="id-ID" dirty="0" smtClean="0"/>
          </a:p>
          <a:p>
            <a:pPr lvl="0"/>
            <a:r>
              <a:rPr lang="de-DE" dirty="0" smtClean="0"/>
              <a:t>berapa biaya langsung dan tidak langsung</a:t>
            </a:r>
            <a:endParaRPr lang="id-ID" dirty="0" smtClean="0"/>
          </a:p>
          <a:p>
            <a:pPr lvl="0"/>
            <a:r>
              <a:rPr lang="en-GB" dirty="0" err="1" smtClean="0"/>
              <a:t>bagaimana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menyesuaikan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memperluas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mengakomodasi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CSF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 smtClean="0"/>
              <a:t>strategi</a:t>
            </a:r>
            <a:r>
              <a:rPr lang="en-GB" dirty="0" smtClean="0"/>
              <a:t> </a:t>
            </a:r>
            <a:r>
              <a:rPr lang="en-GB" dirty="0" err="1" smtClean="0"/>
              <a:t>manajemen</a:t>
            </a:r>
            <a:r>
              <a:rPr lang="en-GB" dirty="0" smtClean="0"/>
              <a:t> </a:t>
            </a:r>
            <a:r>
              <a:rPr lang="en-GB" dirty="0" err="1" smtClean="0"/>
              <a:t>kualitas</a:t>
            </a:r>
            <a:r>
              <a:rPr lang="en-GB" dirty="0" smtClean="0"/>
              <a:t> total </a:t>
            </a:r>
            <a:r>
              <a:rPr lang="en-GB" dirty="0" err="1" smtClean="0"/>
              <a:t>bagi</a:t>
            </a:r>
            <a:r>
              <a:rPr lang="en-GB" dirty="0" smtClean="0"/>
              <a:t> </a:t>
            </a:r>
            <a:r>
              <a:rPr lang="en-GB" dirty="0" err="1" smtClean="0"/>
              <a:t>organisasi</a:t>
            </a:r>
            <a:endParaRPr lang="id-ID" dirty="0" smtClean="0"/>
          </a:p>
          <a:p>
            <a:pPr lvl="0"/>
            <a:r>
              <a:rPr lang="en-GB" dirty="0" err="1" smtClean="0"/>
              <a:t>motivasi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pelatihan</a:t>
            </a:r>
            <a:r>
              <a:rPr lang="en-GB" dirty="0" smtClean="0"/>
              <a:t> </a:t>
            </a:r>
            <a:r>
              <a:rPr lang="en-GB" dirty="0" err="1" smtClean="0"/>
              <a:t>pekerja</a:t>
            </a:r>
            <a:endParaRPr lang="id-ID" dirty="0" smtClean="0"/>
          </a:p>
          <a:p>
            <a:pPr lvl="0"/>
            <a:r>
              <a:rPr lang="en-GB" dirty="0" err="1" smtClean="0"/>
              <a:t>mesin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reliabilitas</a:t>
            </a:r>
            <a:r>
              <a:rPr lang="en-GB" dirty="0" smtClean="0"/>
              <a:t> </a:t>
            </a:r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tinggi</a:t>
            </a:r>
            <a:endParaRPr lang="id-ID" dirty="0" smtClean="0"/>
          </a:p>
          <a:p>
            <a:pPr lvl="0"/>
            <a:r>
              <a:rPr lang="en-GB" dirty="0" err="1" smtClean="0"/>
              <a:t>bagian-bagian</a:t>
            </a:r>
            <a:r>
              <a:rPr lang="en-GB" dirty="0" smtClean="0"/>
              <a:t> </a:t>
            </a:r>
            <a:r>
              <a:rPr lang="en-GB" dirty="0" err="1" smtClean="0"/>
              <a:t>kualitas</a:t>
            </a:r>
            <a:r>
              <a:rPr lang="en-GB" dirty="0" smtClean="0"/>
              <a:t> </a:t>
            </a:r>
            <a:r>
              <a:rPr lang="en-GB" dirty="0" err="1" smtClean="0"/>
              <a:t>tinggi</a:t>
            </a:r>
            <a:endParaRPr lang="id-ID" dirty="0" smtClean="0"/>
          </a:p>
          <a:p>
            <a:pPr lvl="0"/>
            <a:r>
              <a:rPr lang="en-GB" dirty="0" err="1" smtClean="0"/>
              <a:t>rencana</a:t>
            </a:r>
            <a:r>
              <a:rPr lang="en-GB" dirty="0" smtClean="0"/>
              <a:t> </a:t>
            </a:r>
            <a:r>
              <a:rPr lang="en-GB" dirty="0" err="1" smtClean="0"/>
              <a:t>penjualan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menyakinkan</a:t>
            </a:r>
            <a:r>
              <a:rPr lang="en-GB" dirty="0" smtClean="0"/>
              <a:t> </a:t>
            </a:r>
            <a:r>
              <a:rPr lang="en-GB" dirty="0" err="1" smtClean="0"/>
              <a:t>pemasok</a:t>
            </a:r>
            <a:r>
              <a:rPr lang="en-GB" dirty="0" smtClean="0"/>
              <a:t> agar </a:t>
            </a:r>
            <a:r>
              <a:rPr lang="en-GB" dirty="0" err="1" smtClean="0"/>
              <a:t>menurunkan</a:t>
            </a:r>
            <a:r>
              <a:rPr lang="en-GB" dirty="0" smtClean="0"/>
              <a:t> </a:t>
            </a:r>
            <a:r>
              <a:rPr lang="en-GB" dirty="0" err="1" smtClean="0"/>
              <a:t>harga</a:t>
            </a:r>
            <a:endParaRPr lang="id-ID" dirty="0" smtClean="0"/>
          </a:p>
          <a:p>
            <a:pPr lvl="0"/>
            <a:r>
              <a:rPr lang="en-GB" dirty="0" err="1" smtClean="0"/>
              <a:t>ketersediaan</a:t>
            </a:r>
            <a:r>
              <a:rPr lang="en-GB" dirty="0" smtClean="0"/>
              <a:t> </a:t>
            </a:r>
            <a:r>
              <a:rPr lang="en-GB" dirty="0" err="1" smtClean="0"/>
              <a:t>staf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324600"/>
            <a:ext cx="3352800" cy="365125"/>
          </a:xfrm>
        </p:spPr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- Citra N.,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Produk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aktivitas</a:t>
            </a:r>
            <a:r>
              <a:rPr lang="en-GB" dirty="0" smtClean="0"/>
              <a:t> </a:t>
            </a:r>
            <a:r>
              <a:rPr lang="en-GB" dirty="0" err="1" smtClean="0"/>
              <a:t>pemecahan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. Data </a:t>
            </a:r>
            <a:r>
              <a:rPr lang="en-GB" dirty="0" err="1" smtClean="0"/>
              <a:t>produk</a:t>
            </a:r>
            <a:r>
              <a:rPr lang="en-GB" dirty="0" smtClean="0"/>
              <a:t>,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tingkah</a:t>
            </a:r>
            <a:r>
              <a:rPr lang="en-GB" dirty="0" smtClean="0"/>
              <a:t> </a:t>
            </a:r>
            <a:r>
              <a:rPr lang="en-GB" dirty="0" err="1" smtClean="0"/>
              <a:t>laku</a:t>
            </a:r>
            <a:r>
              <a:rPr lang="en-GB" dirty="0" smtClean="0"/>
              <a:t> yang </a:t>
            </a:r>
            <a:r>
              <a:rPr lang="en-GB" dirty="0" err="1" smtClean="0"/>
              <a:t>dinginkan</a:t>
            </a:r>
            <a:r>
              <a:rPr lang="en-GB" dirty="0" smtClean="0"/>
              <a:t>, </a:t>
            </a:r>
            <a:r>
              <a:rPr lang="en-GB" dirty="0" err="1" smtClean="0"/>
              <a:t>ditemukan</a:t>
            </a:r>
            <a:r>
              <a:rPr lang="en-GB" dirty="0" smtClean="0"/>
              <a:t>, </a:t>
            </a:r>
            <a:r>
              <a:rPr lang="en-GB" dirty="0" err="1" smtClean="0"/>
              <a:t>dianalisis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dialokasikan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komponen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individual</a:t>
            </a:r>
            <a:endParaRPr lang="en-US" dirty="0" smtClean="0"/>
          </a:p>
          <a:p>
            <a:pPr algn="just"/>
            <a:r>
              <a:rPr lang="en-GB" dirty="0" err="1" smtClean="0"/>
              <a:t>Produk</a:t>
            </a:r>
            <a:r>
              <a:rPr lang="en-GB" dirty="0" smtClean="0"/>
              <a:t> yang </a:t>
            </a:r>
            <a:r>
              <a:rPr lang="en-GB" dirty="0" err="1" smtClean="0"/>
              <a:t>dihasilkan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.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aktivitas</a:t>
            </a:r>
            <a:r>
              <a:rPr lang="en-GB" dirty="0" smtClean="0"/>
              <a:t> </a:t>
            </a:r>
            <a:r>
              <a:rPr lang="en-GB" dirty="0" err="1" smtClean="0"/>
              <a:t>pemecahan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. Data </a:t>
            </a:r>
            <a:r>
              <a:rPr lang="en-GB" dirty="0" err="1" smtClean="0"/>
              <a:t>produk</a:t>
            </a:r>
            <a:r>
              <a:rPr lang="en-GB" dirty="0" smtClean="0"/>
              <a:t>,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tingkah</a:t>
            </a:r>
            <a:r>
              <a:rPr lang="en-GB" dirty="0" smtClean="0"/>
              <a:t> </a:t>
            </a:r>
            <a:r>
              <a:rPr lang="en-GB" dirty="0" err="1" smtClean="0"/>
              <a:t>laku</a:t>
            </a:r>
            <a:r>
              <a:rPr lang="en-GB" dirty="0" smtClean="0"/>
              <a:t> yang </a:t>
            </a:r>
            <a:r>
              <a:rPr lang="en-GB" dirty="0" err="1" smtClean="0"/>
              <a:t>dinginkan</a:t>
            </a:r>
            <a:r>
              <a:rPr lang="en-GB" dirty="0" smtClean="0"/>
              <a:t>, </a:t>
            </a:r>
            <a:r>
              <a:rPr lang="en-GB" dirty="0" err="1" smtClean="0"/>
              <a:t>ditemukan</a:t>
            </a:r>
            <a:r>
              <a:rPr lang="en-GB" dirty="0" smtClean="0"/>
              <a:t>, </a:t>
            </a:r>
            <a:r>
              <a:rPr lang="en-GB" dirty="0" err="1" smtClean="0"/>
              <a:t>dianalisis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dialokasikan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komponen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individual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Hirakhi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81000" y="2133599"/>
          <a:ext cx="8382000" cy="4048125"/>
        </p:xfrm>
        <a:graphic>
          <a:graphicData uri="http://schemas.openxmlformats.org/presentationml/2006/ole">
            <p:oleObj spid="_x0000_s17409" name="Visio" r:id="rId3" imgW="6379920" imgH="3081600" progId="Visio.Drawing.11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fondasi</a:t>
            </a:r>
            <a:r>
              <a:rPr lang="en-GB" dirty="0" smtClean="0"/>
              <a:t> </a:t>
            </a:r>
            <a:r>
              <a:rPr lang="en-GB" dirty="0" err="1" smtClean="0"/>
              <a:t>berupa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fondasi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yang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perekat</a:t>
            </a:r>
            <a:r>
              <a:rPr lang="en-GB" dirty="0" smtClean="0"/>
              <a:t> </a:t>
            </a:r>
            <a:r>
              <a:rPr lang="en-GB" dirty="0" err="1" smtClean="0"/>
              <a:t>bagi</a:t>
            </a:r>
            <a:r>
              <a:rPr lang="en-GB" dirty="0" smtClean="0"/>
              <a:t> </a:t>
            </a:r>
            <a:r>
              <a:rPr lang="en-GB" dirty="0" err="1" smtClean="0"/>
              <a:t>lapisan-lapisan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yang lain, </a:t>
            </a:r>
            <a:r>
              <a:rPr lang="en-GB" dirty="0" err="1" smtClean="0"/>
              <a:t>serta</a:t>
            </a:r>
            <a:r>
              <a:rPr lang="en-GB" dirty="0" smtClean="0"/>
              <a:t> yang </a:t>
            </a:r>
            <a:r>
              <a:rPr lang="en-GB" dirty="0" err="1" smtClean="0"/>
              <a:t>memungkinkan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yang </a:t>
            </a:r>
            <a:r>
              <a:rPr lang="en-GB" dirty="0" err="1" smtClean="0"/>
              <a:t>rasional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tepat</a:t>
            </a:r>
            <a:r>
              <a:rPr lang="en-GB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mendefinisikan</a:t>
            </a:r>
            <a:r>
              <a:rPr lang="en-GB" dirty="0" smtClean="0"/>
              <a:t> </a:t>
            </a:r>
            <a:r>
              <a:rPr lang="en-GB" dirty="0" err="1" smtClean="0"/>
              <a:t>kerangka</a:t>
            </a:r>
            <a:r>
              <a:rPr lang="en-GB" dirty="0" smtClean="0"/>
              <a:t> </a:t>
            </a:r>
            <a:r>
              <a:rPr lang="en-GB" dirty="0" err="1" smtClean="0"/>
              <a:t>kerja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sekumpulan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pokok</a:t>
            </a:r>
            <a:r>
              <a:rPr lang="en-GB" dirty="0" smtClean="0"/>
              <a:t> (KPA –Key Process Area)</a:t>
            </a:r>
            <a:endParaRPr lang="en-US" dirty="0" smtClean="0"/>
          </a:p>
          <a:p>
            <a:pPr lvl="0" algn="just"/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 </a:t>
            </a:r>
            <a:r>
              <a:rPr lang="en-GB" dirty="0" err="1" smtClean="0"/>
              <a:t>teknis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membangun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penetapan</a:t>
            </a:r>
            <a:r>
              <a:rPr lang="en-GB" dirty="0" smtClean="0"/>
              <a:t> </a:t>
            </a:r>
            <a:r>
              <a:rPr lang="en-GB" dirty="0" err="1" smtClean="0"/>
              <a:t>kebutuhan</a:t>
            </a:r>
            <a:r>
              <a:rPr lang="en-GB" dirty="0" smtClean="0"/>
              <a:t>, </a:t>
            </a:r>
            <a:r>
              <a:rPr lang="en-GB" dirty="0" err="1" smtClean="0"/>
              <a:t>analisis</a:t>
            </a:r>
            <a:r>
              <a:rPr lang="en-GB" dirty="0" smtClean="0"/>
              <a:t>, </a:t>
            </a:r>
            <a:r>
              <a:rPr lang="en-GB" dirty="0" err="1" smtClean="0"/>
              <a:t>perancangan</a:t>
            </a:r>
            <a:r>
              <a:rPr lang="en-GB" dirty="0" smtClean="0"/>
              <a:t>, </a:t>
            </a:r>
            <a:r>
              <a:rPr lang="en-GB" dirty="0" err="1" smtClean="0"/>
              <a:t>pembangunan</a:t>
            </a:r>
            <a:r>
              <a:rPr lang="en-GB" dirty="0" smtClean="0"/>
              <a:t> program, </a:t>
            </a:r>
            <a:r>
              <a:rPr lang="en-GB" dirty="0" err="1" smtClean="0"/>
              <a:t>pengujian</a:t>
            </a:r>
            <a:r>
              <a:rPr lang="en-GB" dirty="0" smtClean="0"/>
              <a:t>.</a:t>
            </a:r>
            <a:endParaRPr lang="en-US" dirty="0" smtClean="0"/>
          </a:p>
          <a:p>
            <a:pPr lvl="0" algn="just"/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Alat</a:t>
            </a:r>
            <a:r>
              <a:rPr lang="en-GB" dirty="0" smtClean="0"/>
              <a:t> Bantu</a:t>
            </a:r>
            <a:endParaRPr lang="en-US" dirty="0" smtClean="0"/>
          </a:p>
          <a:p>
            <a:pPr algn="just">
              <a:buNone/>
            </a:pPr>
            <a:r>
              <a:rPr lang="de-DE" dirty="0" smtClean="0"/>
              <a:t>	Lapisan yang mendefinisikan alat Bantu yang digunakan untuk mendukung pelaksanaan proses dan metode.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032-2BC4-4016-9B2B-D3BFF26E3B1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914400" y="2057400"/>
            <a:ext cx="7391400" cy="4648200"/>
            <a:chOff x="3063" y="4305"/>
            <a:chExt cx="3811" cy="2508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3063" y="4305"/>
              <a:ext cx="3811" cy="25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Kerangka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Kerja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Proses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Umum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345" y="5420"/>
              <a:ext cx="2965" cy="11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Aktivitas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Pendukung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3486" y="4723"/>
              <a:ext cx="2541" cy="1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Aktivitas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Kerangka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Kerja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3768" y="5001"/>
              <a:ext cx="2006" cy="9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Rangkaian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Tugas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	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Tugas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	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Kejadian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Penting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	SQA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032-2BC4-4016-9B2B-D3BFF26E3B1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900" dirty="0" err="1" smtClean="0"/>
              <a:t>Berorientasi</a:t>
            </a:r>
            <a:r>
              <a:rPr lang="en-GB" sz="2900" dirty="0" smtClean="0"/>
              <a:t> </a:t>
            </a:r>
            <a:r>
              <a:rPr lang="en-GB" sz="2900" dirty="0" err="1" smtClean="0"/>
              <a:t>aliran</a:t>
            </a:r>
            <a:r>
              <a:rPr lang="en-GB" sz="2900" dirty="0" smtClean="0"/>
              <a:t> data (</a:t>
            </a:r>
            <a:r>
              <a:rPr lang="en-GB" sz="2900" dirty="0" err="1" smtClean="0"/>
              <a:t>proses</a:t>
            </a:r>
            <a:r>
              <a:rPr lang="en-GB" sz="2900" dirty="0" smtClean="0"/>
              <a:t>)</a:t>
            </a:r>
            <a:endParaRPr lang="en-US" sz="2900" dirty="0" smtClean="0"/>
          </a:p>
          <a:p>
            <a:pPr>
              <a:buNone/>
            </a:pPr>
            <a:r>
              <a:rPr lang="en-GB" sz="2900" dirty="0" smtClean="0"/>
              <a:t>		</a:t>
            </a:r>
            <a:r>
              <a:rPr lang="en-GB" sz="2900" dirty="0" err="1" smtClean="0"/>
              <a:t>Alat</a:t>
            </a:r>
            <a:r>
              <a:rPr lang="en-GB" sz="2900" dirty="0" smtClean="0"/>
              <a:t> </a:t>
            </a:r>
            <a:r>
              <a:rPr lang="en-GB" sz="2900" dirty="0" err="1" smtClean="0"/>
              <a:t>bantu</a:t>
            </a:r>
            <a:r>
              <a:rPr lang="en-GB" sz="2900" dirty="0" smtClean="0"/>
              <a:t> yang </a:t>
            </a:r>
            <a:r>
              <a:rPr lang="en-GB" sz="2900" dirty="0" err="1" smtClean="0"/>
              <a:t>digunakan</a:t>
            </a:r>
            <a:r>
              <a:rPr lang="en-GB" sz="2900" dirty="0" smtClean="0"/>
              <a:t> :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err="1" smtClean="0"/>
              <a:t>Konteks</a:t>
            </a:r>
            <a:r>
              <a:rPr lang="en-GB" sz="2900" dirty="0" smtClean="0"/>
              <a:t> Diagram – Data Flow Diagram – </a:t>
            </a:r>
            <a:r>
              <a:rPr lang="en-GB" sz="2900" dirty="0" err="1" smtClean="0"/>
              <a:t>Kamus</a:t>
            </a:r>
            <a:r>
              <a:rPr lang="en-GB" sz="2900" dirty="0" smtClean="0"/>
              <a:t> Data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Control Flow Diagram – State Transition Diagram</a:t>
            </a:r>
            <a:endParaRPr lang="en-US" sz="2900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en-GB" sz="2900" dirty="0" err="1" smtClean="0"/>
              <a:t>Berorientasi</a:t>
            </a:r>
            <a:r>
              <a:rPr lang="en-GB" sz="2900" dirty="0" smtClean="0"/>
              <a:t> </a:t>
            </a:r>
            <a:r>
              <a:rPr lang="en-GB" sz="2900" dirty="0" err="1" smtClean="0"/>
              <a:t>Struktur</a:t>
            </a:r>
            <a:r>
              <a:rPr lang="en-GB" sz="2900" dirty="0" smtClean="0"/>
              <a:t> Data</a:t>
            </a:r>
            <a:endParaRPr lang="en-US" sz="2900" dirty="0" smtClean="0"/>
          </a:p>
          <a:p>
            <a:pPr>
              <a:buNone/>
            </a:pPr>
            <a:r>
              <a:rPr lang="en-GB" sz="2900" dirty="0" smtClean="0"/>
              <a:t>		</a:t>
            </a:r>
            <a:r>
              <a:rPr lang="en-GB" sz="2900" dirty="0" err="1" smtClean="0"/>
              <a:t>Alat</a:t>
            </a:r>
            <a:r>
              <a:rPr lang="en-GB" sz="2900" dirty="0" smtClean="0"/>
              <a:t> Bantu yang </a:t>
            </a:r>
            <a:r>
              <a:rPr lang="en-GB" sz="2900" dirty="0" err="1" smtClean="0"/>
              <a:t>digunakan</a:t>
            </a:r>
            <a:r>
              <a:rPr lang="en-GB" sz="2900" dirty="0" smtClean="0"/>
              <a:t> :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Diagram </a:t>
            </a:r>
            <a:r>
              <a:rPr lang="en-GB" sz="2900" dirty="0" err="1" smtClean="0"/>
              <a:t>Warnier</a:t>
            </a:r>
            <a:r>
              <a:rPr lang="en-GB" sz="2900" dirty="0" smtClean="0"/>
              <a:t> Orr (DSSD - Data Structured System Development)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JSD (Jackson System Development)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Diagram ER – </a:t>
            </a:r>
            <a:r>
              <a:rPr lang="en-GB" sz="2900" dirty="0" err="1" smtClean="0"/>
              <a:t>Normalisasi</a:t>
            </a:r>
            <a:r>
              <a:rPr lang="en-GB" sz="2900" dirty="0" smtClean="0"/>
              <a:t> – </a:t>
            </a:r>
            <a:r>
              <a:rPr lang="en-GB" sz="2900" dirty="0" err="1" smtClean="0"/>
              <a:t>Relasi</a:t>
            </a:r>
            <a:r>
              <a:rPr lang="en-GB" sz="2900" dirty="0" smtClean="0"/>
              <a:t> </a:t>
            </a:r>
            <a:r>
              <a:rPr lang="en-GB" sz="2900" dirty="0" err="1" smtClean="0"/>
              <a:t>Tabel</a:t>
            </a:r>
            <a:endParaRPr lang="en-US" sz="2900" dirty="0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en-GB" sz="2900" dirty="0" err="1" smtClean="0"/>
              <a:t>Berorientasi</a:t>
            </a:r>
            <a:r>
              <a:rPr lang="en-GB" sz="2900" dirty="0" smtClean="0"/>
              <a:t> </a:t>
            </a:r>
            <a:r>
              <a:rPr lang="en-GB" sz="2900" dirty="0" err="1" smtClean="0"/>
              <a:t>Objek</a:t>
            </a:r>
            <a:endParaRPr lang="en-US" sz="2900" dirty="0" smtClean="0"/>
          </a:p>
          <a:p>
            <a:pPr>
              <a:buNone/>
            </a:pPr>
            <a:r>
              <a:rPr lang="en-GB" sz="2900" dirty="0" smtClean="0"/>
              <a:t>		</a:t>
            </a:r>
            <a:r>
              <a:rPr lang="en-GB" sz="2900" dirty="0" err="1" smtClean="0"/>
              <a:t>Alat</a:t>
            </a:r>
            <a:r>
              <a:rPr lang="en-GB" sz="2900" dirty="0" smtClean="0"/>
              <a:t> Bantu yang </a:t>
            </a:r>
            <a:r>
              <a:rPr lang="en-GB" sz="2900" dirty="0" err="1" smtClean="0"/>
              <a:t>digunakan</a:t>
            </a:r>
            <a:r>
              <a:rPr lang="en-GB" sz="2900" dirty="0" smtClean="0"/>
              <a:t> :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OOAD – Object Oriented Analysis and Design (</a:t>
            </a:r>
            <a:r>
              <a:rPr lang="en-GB" sz="2900" dirty="0" err="1" smtClean="0"/>
              <a:t>Coad</a:t>
            </a:r>
            <a:r>
              <a:rPr lang="en-GB" sz="2900" dirty="0" smtClean="0"/>
              <a:t> </a:t>
            </a:r>
            <a:r>
              <a:rPr lang="en-GB" sz="2900" dirty="0" err="1" smtClean="0"/>
              <a:t>dan</a:t>
            </a:r>
            <a:r>
              <a:rPr lang="en-GB" sz="2900" dirty="0" smtClean="0"/>
              <a:t> Yourdon)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OMT – Object Modelling Technique (</a:t>
            </a:r>
            <a:r>
              <a:rPr lang="en-GB" sz="2900" dirty="0" err="1" smtClean="0"/>
              <a:t>Rumbaugh</a:t>
            </a:r>
            <a:r>
              <a:rPr lang="en-GB" sz="2900" dirty="0" smtClean="0"/>
              <a:t>)</a:t>
            </a:r>
            <a:endParaRPr lang="en-US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GB" sz="2900" dirty="0" smtClean="0"/>
              <a:t>OOSE – Object Oriented Software Engineering (</a:t>
            </a:r>
            <a:r>
              <a:rPr lang="en-GB" sz="2900" dirty="0" err="1" smtClean="0"/>
              <a:t>Ivar</a:t>
            </a:r>
            <a:r>
              <a:rPr lang="en-GB" sz="2900" dirty="0" smtClean="0"/>
              <a:t> Jacobson)</a:t>
            </a:r>
            <a:endParaRPr lang="id-ID" sz="2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id-ID" sz="2900" dirty="0" smtClean="0"/>
              <a:t>UML – Unified Modeling Language </a:t>
            </a:r>
            <a:endParaRPr lang="en-US" sz="29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032-2BC4-4016-9B2B-D3BFF26E3B1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382000" cy="4389120"/>
          </a:xfrm>
        </p:spPr>
        <p:txBody>
          <a:bodyPr>
            <a:normAutofit/>
          </a:bodyPr>
          <a:lstStyle/>
          <a:p>
            <a:pPr algn="just"/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melakukan</a:t>
            </a:r>
            <a:r>
              <a:rPr lang="en-GB" dirty="0" smtClean="0"/>
              <a:t> </a:t>
            </a:r>
            <a:r>
              <a:rPr lang="en-GB" dirty="0" err="1" smtClean="0"/>
              <a:t>perekayasaan</a:t>
            </a:r>
            <a:r>
              <a:rPr lang="en-GB" dirty="0" smtClean="0"/>
              <a:t> (</a:t>
            </a:r>
            <a:r>
              <a:rPr lang="en-GB" dirty="0" err="1" smtClean="0"/>
              <a:t>manipulasi</a:t>
            </a:r>
            <a:r>
              <a:rPr lang="en-GB" dirty="0" smtClean="0"/>
              <a:t> /</a:t>
            </a:r>
            <a:r>
              <a:rPr lang="en-GB" dirty="0" err="1" smtClean="0"/>
              <a:t>membuat/mengembangkan</a:t>
            </a:r>
            <a:r>
              <a:rPr lang="en-GB" dirty="0" smtClean="0"/>
              <a:t> /</a:t>
            </a:r>
            <a:r>
              <a:rPr lang="en-GB" dirty="0" err="1" smtClean="0"/>
              <a:t>modifikasi</a:t>
            </a:r>
            <a:r>
              <a:rPr lang="en-GB" dirty="0" smtClean="0"/>
              <a:t>) </a:t>
            </a:r>
            <a:r>
              <a:rPr lang="en-GB" dirty="0" err="1" smtClean="0"/>
              <a:t>sistem</a:t>
            </a:r>
            <a:r>
              <a:rPr lang="en-GB" dirty="0" smtClean="0"/>
              <a:t>,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berfokus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berbagai</a:t>
            </a:r>
            <a:r>
              <a:rPr lang="en-GB" dirty="0" smtClean="0"/>
              <a:t> </a:t>
            </a:r>
            <a:r>
              <a:rPr lang="en-GB" dirty="0" err="1" smtClean="0"/>
              <a:t>elemen</a:t>
            </a:r>
            <a:r>
              <a:rPr lang="en-GB" dirty="0" smtClean="0"/>
              <a:t> </a:t>
            </a:r>
            <a:r>
              <a:rPr lang="en-GB" dirty="0" err="1" smtClean="0"/>
              <a:t>analisis</a:t>
            </a:r>
            <a:r>
              <a:rPr lang="en-GB" dirty="0" smtClean="0"/>
              <a:t>, </a:t>
            </a:r>
            <a:r>
              <a:rPr lang="en-GB" dirty="0" err="1" smtClean="0"/>
              <a:t>perancangan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pengorganisasian</a:t>
            </a:r>
            <a:r>
              <a:rPr lang="en-GB" dirty="0" smtClean="0"/>
              <a:t> </a:t>
            </a:r>
            <a:r>
              <a:rPr lang="en-GB" dirty="0" err="1" smtClean="0"/>
              <a:t>elemen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menjadi</a:t>
            </a:r>
            <a:r>
              <a:rPr lang="en-GB" dirty="0" smtClean="0"/>
              <a:t> </a:t>
            </a:r>
            <a:r>
              <a:rPr lang="en-GB" dirty="0" err="1" smtClean="0"/>
              <a:t>produk</a:t>
            </a:r>
            <a:r>
              <a:rPr lang="en-GB" dirty="0" smtClean="0"/>
              <a:t>, </a:t>
            </a:r>
            <a:r>
              <a:rPr lang="en-GB" dirty="0" err="1" smtClean="0"/>
              <a:t>jasa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mentransformasi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control.</a:t>
            </a:r>
            <a:endParaRPr lang="en-US" dirty="0" smtClean="0"/>
          </a:p>
          <a:p>
            <a:pPr algn="just"/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disebut</a:t>
            </a:r>
            <a:r>
              <a:rPr lang="en-GB" dirty="0" smtClean="0"/>
              <a:t> </a:t>
            </a:r>
            <a:r>
              <a:rPr lang="en-GB" i="1" dirty="0" err="1" smtClean="0"/>
              <a:t>rekayasa</a:t>
            </a:r>
            <a:r>
              <a:rPr lang="en-GB" i="1" dirty="0" smtClean="0"/>
              <a:t> </a:t>
            </a:r>
            <a:r>
              <a:rPr lang="en-GB" i="1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bila</a:t>
            </a:r>
            <a:r>
              <a:rPr lang="en-GB" dirty="0" smtClean="0"/>
              <a:t> </a:t>
            </a:r>
            <a:r>
              <a:rPr lang="en-GB" dirty="0" err="1" smtClean="0"/>
              <a:t>konteks</a:t>
            </a:r>
            <a:r>
              <a:rPr lang="en-GB" dirty="0" smtClean="0"/>
              <a:t> </a:t>
            </a:r>
            <a:r>
              <a:rPr lang="en-GB" dirty="0" err="1" smtClean="0"/>
              <a:t>kerja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berfokus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perusahaan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. </a:t>
            </a:r>
            <a:r>
              <a:rPr lang="de-DE" dirty="0" smtClean="0"/>
              <a:t>Pada tahapan pembuatan produk maka proses pembuatannya disebut </a:t>
            </a:r>
            <a:r>
              <a:rPr lang="de-DE" i="1" dirty="0" smtClean="0"/>
              <a:t>rekayasa produk.</a:t>
            </a:r>
            <a:r>
              <a:rPr lang="de-DE" dirty="0" smtClean="0"/>
              <a:t> 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(CBIS – Computer Based on Information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berbasis</a:t>
            </a:r>
            <a:r>
              <a:rPr lang="en-GB" dirty="0" smtClean="0"/>
              <a:t> computer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serangkaian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tatanan</a:t>
            </a:r>
            <a:r>
              <a:rPr lang="en-GB" dirty="0" smtClean="0"/>
              <a:t> </a:t>
            </a:r>
            <a:r>
              <a:rPr lang="en-GB" dirty="0" err="1" smtClean="0"/>
              <a:t>elemen-elemen</a:t>
            </a:r>
            <a:r>
              <a:rPr lang="en-GB" dirty="0" smtClean="0"/>
              <a:t> yang </a:t>
            </a:r>
            <a:r>
              <a:rPr lang="en-GB" dirty="0" err="1" smtClean="0"/>
              <a:t>diatur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yang </a:t>
            </a:r>
            <a:r>
              <a:rPr lang="en-GB" dirty="0" err="1" smtClean="0"/>
              <a:t>telah</a:t>
            </a:r>
            <a:r>
              <a:rPr lang="en-GB" dirty="0" smtClean="0"/>
              <a:t> </a:t>
            </a:r>
            <a:r>
              <a:rPr lang="en-GB" dirty="0" err="1" smtClean="0"/>
              <a:t>ditentukan</a:t>
            </a:r>
            <a:r>
              <a:rPr lang="en-GB" dirty="0" smtClean="0"/>
              <a:t> </a:t>
            </a:r>
            <a:r>
              <a:rPr lang="en-GB" dirty="0" err="1" smtClean="0"/>
              <a:t>melalui</a:t>
            </a:r>
            <a:r>
              <a:rPr lang="en-GB" dirty="0" smtClean="0"/>
              <a:t> </a:t>
            </a:r>
            <a:r>
              <a:rPr lang="en-GB" dirty="0" err="1" smtClean="0"/>
              <a:t>pemrosesan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berupa</a:t>
            </a:r>
            <a:r>
              <a:rPr lang="en-GB" dirty="0" smtClean="0"/>
              <a:t> </a:t>
            </a:r>
            <a:r>
              <a:rPr lang="en-GB" dirty="0" err="1" smtClean="0"/>
              <a:t>upaya</a:t>
            </a:r>
            <a:r>
              <a:rPr lang="en-GB" dirty="0" smtClean="0"/>
              <a:t> </a:t>
            </a:r>
            <a:r>
              <a:rPr lang="en-GB" dirty="0" err="1" smtClean="0"/>
              <a:t>mendukung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mengembangkan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produk</a:t>
            </a:r>
            <a:r>
              <a:rPr lang="en-GB" dirty="0" smtClean="0"/>
              <a:t> yang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dijual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menghasilkan</a:t>
            </a:r>
            <a:r>
              <a:rPr lang="en-GB" dirty="0" smtClean="0"/>
              <a:t> </a:t>
            </a:r>
            <a:r>
              <a:rPr lang="en-GB" dirty="0" err="1" smtClean="0"/>
              <a:t>keuntungan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CBIS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828800" y="1981200"/>
          <a:ext cx="3733800" cy="3733800"/>
        </p:xfrm>
        <a:graphic>
          <a:graphicData uri="http://schemas.openxmlformats.org/presentationml/2006/ole">
            <p:oleObj spid="_x0000_s1025" name="Visio" r:id="rId4" imgW="2172919" imgH="2172919" progId="Visio.Drawing.11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err="1" smtClean="0"/>
              <a:t>Tujuan</a:t>
            </a:r>
            <a:r>
              <a:rPr lang="en-GB" dirty="0" smtClean="0"/>
              <a:t> global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mengaplikasikan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 yang </a:t>
            </a:r>
            <a:r>
              <a:rPr lang="en-GB" dirty="0" err="1" smtClean="0"/>
              <a:t>melayani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baik</a:t>
            </a:r>
            <a:r>
              <a:rPr lang="en-GB" dirty="0" smtClean="0"/>
              <a:t> </a:t>
            </a:r>
            <a:r>
              <a:rPr lang="en-GB" dirty="0" err="1" smtClean="0"/>
              <a:t>kebutuhan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keseluruhan</a:t>
            </a:r>
            <a:r>
              <a:rPr lang="en-GB" dirty="0" smtClean="0"/>
              <a:t>. </a:t>
            </a:r>
            <a:endParaRPr lang="en-US" dirty="0" smtClean="0"/>
          </a:p>
          <a:p>
            <a:pPr algn="just"/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khusus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(information engineering – IE)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menentukan</a:t>
            </a:r>
            <a:r>
              <a:rPr lang="en-GB" dirty="0" smtClean="0"/>
              <a:t> </a:t>
            </a:r>
            <a:r>
              <a:rPr lang="en-GB" dirty="0" err="1" smtClean="0"/>
              <a:t>arsitektur</a:t>
            </a:r>
            <a:r>
              <a:rPr lang="en-GB" dirty="0" smtClean="0"/>
              <a:t> yang </a:t>
            </a:r>
            <a:r>
              <a:rPr lang="en-GB" dirty="0" err="1" smtClean="0"/>
              <a:t>memungkinkan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efektif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mengimplementasikan</a:t>
            </a:r>
            <a:r>
              <a:rPr lang="en-GB" dirty="0" smtClean="0"/>
              <a:t> </a:t>
            </a:r>
            <a:r>
              <a:rPr lang="en-GB" dirty="0" err="1" smtClean="0"/>
              <a:t>semua</a:t>
            </a:r>
            <a:r>
              <a:rPr lang="en-GB" dirty="0" smtClean="0"/>
              <a:t> </a:t>
            </a:r>
            <a:r>
              <a:rPr lang="en-GB" dirty="0" err="1" smtClean="0"/>
              <a:t>arsitektur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. </a:t>
            </a:r>
          </a:p>
          <a:p>
            <a:pPr algn="just"/>
            <a:r>
              <a:rPr lang="en-GB" dirty="0" smtClean="0"/>
              <a:t>IE </a:t>
            </a:r>
            <a:r>
              <a:rPr lang="en-GB" dirty="0" err="1" smtClean="0"/>
              <a:t>membuat</a:t>
            </a:r>
            <a:r>
              <a:rPr lang="en-GB" dirty="0" smtClean="0"/>
              <a:t> </a:t>
            </a:r>
            <a:r>
              <a:rPr lang="en-GB" dirty="0" err="1" smtClean="0"/>
              <a:t>transisi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domain RPL yang </a:t>
            </a:r>
            <a:r>
              <a:rPr lang="en-GB" dirty="0" err="1" smtClean="0"/>
              <a:t>teknis</a:t>
            </a:r>
            <a:r>
              <a:rPr lang="en-GB" dirty="0" smtClean="0"/>
              <a:t> –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dimana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, </a:t>
            </a:r>
            <a:r>
              <a:rPr lang="en-GB" dirty="0" err="1" smtClean="0"/>
              <a:t>aplikasi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program </a:t>
            </a:r>
            <a:r>
              <a:rPr lang="en-GB" dirty="0" err="1" smtClean="0"/>
              <a:t>dianalisis</a:t>
            </a:r>
            <a:r>
              <a:rPr lang="en-GB" dirty="0" smtClean="0"/>
              <a:t>, </a:t>
            </a:r>
            <a:r>
              <a:rPr lang="en-GB" dirty="0" err="1" smtClean="0"/>
              <a:t>didesain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dibangun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Arsitektur</a:t>
            </a:r>
            <a:r>
              <a:rPr lang="en-GB" dirty="0" smtClean="0"/>
              <a:t> data (database)</a:t>
            </a:r>
            <a:endParaRPr lang="en-US" dirty="0" smtClean="0"/>
          </a:p>
          <a:p>
            <a:pPr marL="514350" indent="-514350" algn="just">
              <a:buNone/>
            </a:pPr>
            <a:r>
              <a:rPr lang="de-DE" dirty="0" smtClean="0"/>
              <a:t>	Arsitektur data memberikan kerangka kerja untuk kebutuhan informasi dari bisnis atau fungsi bisnis</a:t>
            </a:r>
            <a:endParaRPr lang="en-US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en-GB" dirty="0" err="1" smtClean="0"/>
              <a:t>Arsitektur</a:t>
            </a:r>
            <a:r>
              <a:rPr lang="en-GB" dirty="0" smtClean="0"/>
              <a:t> </a:t>
            </a:r>
            <a:r>
              <a:rPr lang="en-GB" dirty="0" err="1" smtClean="0"/>
              <a:t>aplikasi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Arsitektur</a:t>
            </a:r>
            <a:r>
              <a:rPr lang="en-GB" dirty="0" smtClean="0"/>
              <a:t> </a:t>
            </a:r>
            <a:r>
              <a:rPr lang="en-GB" dirty="0" err="1" smtClean="0"/>
              <a:t>aplikasi</a:t>
            </a:r>
            <a:r>
              <a:rPr lang="en-GB" dirty="0" smtClean="0"/>
              <a:t> </a:t>
            </a:r>
            <a:r>
              <a:rPr lang="en-GB" dirty="0" err="1" smtClean="0"/>
              <a:t>melingkupi</a:t>
            </a:r>
            <a:r>
              <a:rPr lang="en-GB" dirty="0" smtClean="0"/>
              <a:t> </a:t>
            </a:r>
            <a:r>
              <a:rPr lang="en-GB" dirty="0" err="1" smtClean="0"/>
              <a:t>elemen-elemen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yang </a:t>
            </a:r>
            <a:r>
              <a:rPr lang="en-GB" dirty="0" err="1" smtClean="0"/>
              <a:t>mentrasformasikan</a:t>
            </a:r>
            <a:r>
              <a:rPr lang="en-GB" dirty="0" smtClean="0"/>
              <a:t> </a:t>
            </a:r>
            <a:r>
              <a:rPr lang="en-GB" dirty="0" err="1" smtClean="0"/>
              <a:t>objek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arsitektur</a:t>
            </a:r>
            <a:r>
              <a:rPr lang="en-GB" dirty="0" smtClean="0"/>
              <a:t> data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keperluan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. (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penggabungan</a:t>
            </a:r>
            <a:r>
              <a:rPr lang="en-GB" dirty="0" smtClean="0"/>
              <a:t> </a:t>
            </a:r>
            <a:r>
              <a:rPr lang="en-GB" dirty="0" err="1" smtClean="0"/>
              <a:t>peran</a:t>
            </a:r>
            <a:r>
              <a:rPr lang="en-GB" dirty="0" smtClean="0"/>
              <a:t> </a:t>
            </a:r>
            <a:r>
              <a:rPr lang="en-GB" dirty="0" err="1" smtClean="0"/>
              <a:t>manusia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prosedur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yang </a:t>
            </a:r>
            <a:r>
              <a:rPr lang="en-GB" dirty="0" err="1" smtClean="0"/>
              <a:t>belum</a:t>
            </a:r>
            <a:r>
              <a:rPr lang="en-GB" dirty="0" smtClean="0"/>
              <a:t> </a:t>
            </a:r>
            <a:r>
              <a:rPr lang="en-GB" dirty="0" err="1" smtClean="0"/>
              <a:t>diotomatisasi</a:t>
            </a:r>
            <a:r>
              <a:rPr lang="en-GB" dirty="0" smtClean="0"/>
              <a:t>)</a:t>
            </a:r>
            <a:endParaRPr lang="en-US" dirty="0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en-GB" dirty="0" err="1" smtClean="0"/>
              <a:t>Infrastruktur</a:t>
            </a:r>
            <a:r>
              <a:rPr lang="en-GB" dirty="0" smtClean="0"/>
              <a:t>  </a:t>
            </a:r>
            <a:r>
              <a:rPr lang="en-GB" dirty="0" err="1" smtClean="0"/>
              <a:t>teknologi</a:t>
            </a:r>
            <a:endParaRPr lang="en-US" dirty="0" smtClean="0"/>
          </a:p>
          <a:p>
            <a:pPr marL="514350" indent="-514350" algn="just">
              <a:buNone/>
            </a:pPr>
            <a:r>
              <a:rPr lang="de-DE" dirty="0" smtClean="0"/>
              <a:t>	Infrastruktur teknologi menyangkut penggunaan perangkat keras dan perangkat lunak untuk mendukung aplikasi dan data. (Berupa computer, jaringan, telekomunikasi, storage).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fondasi</a:t>
            </a:r>
            <a:r>
              <a:rPr lang="en-GB" dirty="0" smtClean="0"/>
              <a:t> </a:t>
            </a:r>
            <a:r>
              <a:rPr lang="en-GB" dirty="0" err="1" smtClean="0"/>
              <a:t>berupa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fondasi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yang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perekat</a:t>
            </a:r>
            <a:r>
              <a:rPr lang="en-GB" dirty="0" smtClean="0"/>
              <a:t> </a:t>
            </a:r>
            <a:r>
              <a:rPr lang="en-GB" dirty="0" err="1" smtClean="0"/>
              <a:t>bagi</a:t>
            </a:r>
            <a:r>
              <a:rPr lang="en-GB" dirty="0" smtClean="0"/>
              <a:t> </a:t>
            </a:r>
            <a:r>
              <a:rPr lang="en-GB" dirty="0" err="1" smtClean="0"/>
              <a:t>lapisan-lapisan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yang lain, </a:t>
            </a:r>
            <a:r>
              <a:rPr lang="en-GB" dirty="0" err="1" smtClean="0"/>
              <a:t>serta</a:t>
            </a:r>
            <a:r>
              <a:rPr lang="en-GB" dirty="0" smtClean="0"/>
              <a:t> yang </a:t>
            </a:r>
            <a:r>
              <a:rPr lang="en-GB" dirty="0" err="1" smtClean="0"/>
              <a:t>memungkinkan</a:t>
            </a:r>
            <a:r>
              <a:rPr lang="en-GB" dirty="0" smtClean="0"/>
              <a:t> </a:t>
            </a:r>
            <a:r>
              <a:rPr lang="en-GB" dirty="0" err="1" smtClean="0"/>
              <a:t>pengembangan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yang </a:t>
            </a:r>
            <a:r>
              <a:rPr lang="en-GB" dirty="0" err="1" smtClean="0"/>
              <a:t>rasional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tepat</a:t>
            </a:r>
            <a:r>
              <a:rPr lang="en-GB" dirty="0" smtClean="0"/>
              <a:t>.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mendefinisikan</a:t>
            </a:r>
            <a:r>
              <a:rPr lang="en-GB" dirty="0" smtClean="0"/>
              <a:t> </a:t>
            </a:r>
            <a:r>
              <a:rPr lang="en-GB" dirty="0" err="1" smtClean="0"/>
              <a:t>kerangka</a:t>
            </a:r>
            <a:r>
              <a:rPr lang="en-GB" dirty="0" smtClean="0"/>
              <a:t> </a:t>
            </a:r>
            <a:r>
              <a:rPr lang="en-GB" dirty="0" err="1" smtClean="0"/>
              <a:t>kerja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sekumpulan</a:t>
            </a:r>
            <a:r>
              <a:rPr lang="en-GB" dirty="0" smtClean="0"/>
              <a:t> </a:t>
            </a:r>
            <a:r>
              <a:rPr lang="en-GB" dirty="0" err="1" smtClean="0"/>
              <a:t>proses</a:t>
            </a:r>
            <a:r>
              <a:rPr lang="en-GB" dirty="0" smtClean="0"/>
              <a:t> </a:t>
            </a:r>
            <a:r>
              <a:rPr lang="en-GB" dirty="0" err="1" smtClean="0"/>
              <a:t>pokok</a:t>
            </a:r>
            <a:r>
              <a:rPr lang="en-GB" dirty="0" smtClean="0"/>
              <a:t> (KPA –Key Process Area)</a:t>
            </a:r>
            <a:endParaRPr lang="en-US" dirty="0" smtClean="0"/>
          </a:p>
          <a:p>
            <a:pPr lvl="0" algn="just"/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 </a:t>
            </a:r>
            <a:r>
              <a:rPr lang="en-GB" dirty="0" err="1" smtClean="0"/>
              <a:t>teknis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membangun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penetapan</a:t>
            </a:r>
            <a:r>
              <a:rPr lang="en-GB" dirty="0" smtClean="0"/>
              <a:t> </a:t>
            </a:r>
            <a:r>
              <a:rPr lang="en-GB" dirty="0" err="1" smtClean="0"/>
              <a:t>kebutuhan</a:t>
            </a:r>
            <a:r>
              <a:rPr lang="en-GB" dirty="0" smtClean="0"/>
              <a:t>, </a:t>
            </a:r>
            <a:r>
              <a:rPr lang="en-GB" dirty="0" err="1" smtClean="0"/>
              <a:t>analisis</a:t>
            </a:r>
            <a:r>
              <a:rPr lang="en-GB" dirty="0" smtClean="0"/>
              <a:t>, </a:t>
            </a:r>
            <a:r>
              <a:rPr lang="en-GB" dirty="0" err="1" smtClean="0"/>
              <a:t>perancangan</a:t>
            </a:r>
            <a:r>
              <a:rPr lang="en-GB" dirty="0" smtClean="0"/>
              <a:t>, </a:t>
            </a:r>
            <a:r>
              <a:rPr lang="en-GB" dirty="0" err="1" smtClean="0"/>
              <a:t>pembangunan</a:t>
            </a:r>
            <a:r>
              <a:rPr lang="en-GB" dirty="0" smtClean="0"/>
              <a:t> program, </a:t>
            </a:r>
            <a:r>
              <a:rPr lang="en-GB" dirty="0" err="1" smtClean="0"/>
              <a:t>pengujian</a:t>
            </a:r>
            <a:r>
              <a:rPr lang="en-GB" dirty="0" smtClean="0"/>
              <a:t>.</a:t>
            </a:r>
            <a:endParaRPr lang="en-US" dirty="0" smtClean="0"/>
          </a:p>
          <a:p>
            <a:pPr lvl="0" algn="just"/>
            <a:r>
              <a:rPr lang="en-GB" dirty="0" err="1" smtClean="0"/>
              <a:t>Lapisan</a:t>
            </a:r>
            <a:r>
              <a:rPr lang="en-GB" dirty="0" smtClean="0"/>
              <a:t> </a:t>
            </a:r>
            <a:r>
              <a:rPr lang="en-GB" dirty="0" err="1" smtClean="0"/>
              <a:t>Alat</a:t>
            </a:r>
            <a:r>
              <a:rPr lang="en-GB" dirty="0" smtClean="0"/>
              <a:t> Bantu</a:t>
            </a:r>
            <a:endParaRPr lang="en-US" dirty="0" smtClean="0"/>
          </a:p>
          <a:p>
            <a:pPr algn="just">
              <a:buNone/>
            </a:pPr>
            <a:r>
              <a:rPr lang="de-DE" dirty="0" smtClean="0"/>
              <a:t>	Lapisan yang mendefinisikan alat Bantu yang digunakan untuk mendukung pelaksanaan proses dan metode.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032-2BC4-4016-9B2B-D3BFF26E3B1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err="1" smtClean="0"/>
              <a:t>Langkah</a:t>
            </a:r>
            <a:r>
              <a:rPr lang="en-GB" dirty="0" smtClean="0"/>
              <a:t> </a:t>
            </a:r>
            <a:r>
              <a:rPr lang="en-GB" dirty="0" err="1" smtClean="0"/>
              <a:t>pertama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perencanaan</a:t>
            </a:r>
            <a:r>
              <a:rPr lang="en-GB" dirty="0" smtClean="0"/>
              <a:t> </a:t>
            </a:r>
            <a:r>
              <a:rPr lang="en-GB" dirty="0" err="1" smtClean="0"/>
              <a:t>strategi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(</a:t>
            </a:r>
            <a:r>
              <a:rPr lang="en-GB" i="1" dirty="0" smtClean="0"/>
              <a:t>Information Strategic Planning - ISP</a:t>
            </a:r>
            <a:r>
              <a:rPr lang="en-GB" dirty="0" smtClean="0"/>
              <a:t>). </a:t>
            </a:r>
          </a:p>
          <a:p>
            <a:pPr algn="just"/>
            <a:r>
              <a:rPr lang="en-GB" dirty="0" err="1" smtClean="0"/>
              <a:t>Sasaran</a:t>
            </a:r>
            <a:r>
              <a:rPr lang="en-GB" dirty="0" smtClean="0"/>
              <a:t> ISP :</a:t>
            </a:r>
          </a:p>
          <a:p>
            <a:pPr marL="736600" lvl="0" indent="-395288">
              <a:buFont typeface="+mj-lt"/>
              <a:buAutoNum type="arabicPeriod"/>
            </a:pPr>
            <a:r>
              <a:rPr lang="de-DE" dirty="0" smtClean="0"/>
              <a:t>Menentukan sasaran dan tujuan bisnis strategis</a:t>
            </a:r>
            <a:endParaRPr lang="en-US" dirty="0" smtClean="0"/>
          </a:p>
          <a:p>
            <a:pPr marL="736600" lvl="0" indent="-395288">
              <a:buFont typeface="+mj-lt"/>
              <a:buAutoNum type="arabicPeriod"/>
            </a:pPr>
            <a:r>
              <a:rPr lang="en-GB" dirty="0" err="1" smtClean="0"/>
              <a:t>Mengisolasi</a:t>
            </a:r>
            <a:r>
              <a:rPr lang="en-GB" dirty="0" smtClean="0"/>
              <a:t> factor </a:t>
            </a:r>
            <a:r>
              <a:rPr lang="en-GB" dirty="0" err="1" smtClean="0"/>
              <a:t>sukses</a:t>
            </a:r>
            <a:r>
              <a:rPr lang="en-GB" dirty="0" smtClean="0"/>
              <a:t> </a:t>
            </a:r>
            <a:r>
              <a:rPr lang="en-GB" dirty="0" err="1" smtClean="0"/>
              <a:t>kritis</a:t>
            </a:r>
            <a:r>
              <a:rPr lang="en-GB" dirty="0" smtClean="0"/>
              <a:t> (Critical Success Factor – CSF) yang </a:t>
            </a:r>
            <a:r>
              <a:rPr lang="en-GB" dirty="0" err="1" smtClean="0"/>
              <a:t>memungkiskan</a:t>
            </a:r>
            <a:r>
              <a:rPr lang="en-GB" dirty="0" smtClean="0"/>
              <a:t> </a:t>
            </a:r>
            <a:r>
              <a:rPr lang="en-GB" dirty="0" err="1" smtClean="0"/>
              <a:t>bisnis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endParaRPr lang="en-US" dirty="0" smtClean="0"/>
          </a:p>
          <a:p>
            <a:pPr marL="736600" lvl="0" indent="-395288">
              <a:buFont typeface="+mj-lt"/>
              <a:buAutoNum type="arabicPeriod"/>
            </a:pPr>
            <a:r>
              <a:rPr lang="de-DE" dirty="0" smtClean="0"/>
              <a:t>Menganalisis pengaruh teknologi dan otomasi terhadap tujuan dan sasaran</a:t>
            </a:r>
            <a:endParaRPr lang="en-US" dirty="0" smtClean="0"/>
          </a:p>
          <a:p>
            <a:pPr marL="736600" indent="-395288">
              <a:buFont typeface="+mj-lt"/>
              <a:buAutoNum type="arabicPeriod"/>
            </a:pPr>
            <a:r>
              <a:rPr lang="en-GB" dirty="0" err="1" smtClean="0"/>
              <a:t>Menganalisis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yang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menentukan</a:t>
            </a:r>
            <a:r>
              <a:rPr lang="en-GB" dirty="0" smtClean="0"/>
              <a:t> </a:t>
            </a:r>
            <a:r>
              <a:rPr lang="en-GB" dirty="0" err="1" smtClean="0"/>
              <a:t>peranan</a:t>
            </a:r>
            <a:r>
              <a:rPr lang="en-GB" dirty="0" smtClean="0"/>
              <a:t> data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95D6-8C3A-493A-99BF-5C22D0A7664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pernyataan</a:t>
            </a:r>
            <a:r>
              <a:rPr lang="en-GB" dirty="0" smtClean="0"/>
              <a:t> </a:t>
            </a:r>
            <a:r>
              <a:rPr lang="en-GB" dirty="0" err="1" smtClean="0"/>
              <a:t>umum</a:t>
            </a:r>
            <a:r>
              <a:rPr lang="en-GB" dirty="0" smtClean="0"/>
              <a:t> yang </a:t>
            </a:r>
            <a:r>
              <a:rPr lang="en-GB" dirty="0" err="1" smtClean="0"/>
              <a:t>bersifat</a:t>
            </a:r>
            <a:r>
              <a:rPr lang="en-GB" dirty="0" smtClean="0"/>
              <a:t> </a:t>
            </a:r>
            <a:r>
              <a:rPr lang="en-GB" dirty="0" err="1" smtClean="0"/>
              <a:t>strategis</a:t>
            </a:r>
            <a:r>
              <a:rPr lang="en-GB" dirty="0" smtClean="0"/>
              <a:t>, </a:t>
            </a:r>
            <a:r>
              <a:rPr lang="en-GB" dirty="0" err="1" smtClean="0"/>
              <a:t>sedangkan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menentukan</a:t>
            </a:r>
            <a:r>
              <a:rPr lang="en-GB" dirty="0" smtClean="0"/>
              <a:t> </a:t>
            </a:r>
            <a:r>
              <a:rPr lang="en-GB" dirty="0" err="1" smtClean="0"/>
              <a:t>bentuk</a:t>
            </a:r>
            <a:r>
              <a:rPr lang="en-GB" dirty="0" smtClean="0"/>
              <a:t> </a:t>
            </a:r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kuantitatif</a:t>
            </a:r>
            <a:r>
              <a:rPr lang="en-GB" dirty="0" smtClean="0"/>
              <a:t> yang </a:t>
            </a:r>
            <a:r>
              <a:rPr lang="en-GB" dirty="0" err="1" smtClean="0"/>
              <a:t>bersifat</a:t>
            </a:r>
            <a:r>
              <a:rPr lang="en-GB" dirty="0" smtClean="0"/>
              <a:t> </a:t>
            </a:r>
            <a:r>
              <a:rPr lang="en-GB" dirty="0" err="1" smtClean="0"/>
              <a:t>taktis</a:t>
            </a:r>
            <a:r>
              <a:rPr lang="en-GB" dirty="0" smtClean="0"/>
              <a:t>.</a:t>
            </a:r>
            <a:endParaRPr lang="id-ID" dirty="0" smtClean="0"/>
          </a:p>
          <a:p>
            <a:pPr algn="just"/>
            <a:r>
              <a:rPr lang="en-GB" dirty="0" smtClean="0"/>
              <a:t>Factor </a:t>
            </a:r>
            <a:r>
              <a:rPr lang="en-GB" dirty="0" err="1" smtClean="0"/>
              <a:t>sukses</a:t>
            </a:r>
            <a:r>
              <a:rPr lang="en-GB" dirty="0" smtClean="0"/>
              <a:t> </a:t>
            </a:r>
            <a:r>
              <a:rPr lang="en-GB" dirty="0" err="1" smtClean="0"/>
              <a:t>kritis</a:t>
            </a:r>
            <a:r>
              <a:rPr lang="en-GB" dirty="0" smtClean="0"/>
              <a:t> (Critical Success Factor – CSF)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dihubungkan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individual. CSF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bila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dicapai</a:t>
            </a:r>
            <a:r>
              <a:rPr lang="en-GB" dirty="0" smtClean="0"/>
              <a:t> </a:t>
            </a:r>
            <a:r>
              <a:rPr lang="en-GB" dirty="0" err="1" smtClean="0"/>
              <a:t>sehingga</a:t>
            </a:r>
            <a:r>
              <a:rPr lang="en-GB" dirty="0" smtClean="0"/>
              <a:t> </a:t>
            </a:r>
            <a:r>
              <a:rPr lang="en-GB" dirty="0" err="1" smtClean="0"/>
              <a:t>perencanaan</a:t>
            </a:r>
            <a:r>
              <a:rPr lang="en-GB" dirty="0" smtClean="0"/>
              <a:t> </a:t>
            </a:r>
            <a:r>
              <a:rPr lang="en-GB" dirty="0" err="1" smtClean="0"/>
              <a:t>manajemen</a:t>
            </a:r>
            <a:r>
              <a:rPr lang="en-GB" dirty="0" smtClean="0"/>
              <a:t>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mengakomodasikan</a:t>
            </a:r>
            <a:r>
              <a:rPr lang="en-GB" dirty="0" smtClean="0"/>
              <a:t> </a:t>
            </a:r>
            <a:r>
              <a:rPr lang="en-GB" dirty="0" smtClean="0"/>
              <a:t>CSF</a:t>
            </a:r>
            <a:endParaRPr lang="id-ID" dirty="0" smtClean="0"/>
          </a:p>
          <a:p>
            <a:pPr algn="just"/>
            <a:r>
              <a:rPr lang="en-GB" dirty="0" err="1" smtClean="0"/>
              <a:t>Analisis</a:t>
            </a:r>
            <a:r>
              <a:rPr lang="en-GB" dirty="0" smtClean="0"/>
              <a:t> </a:t>
            </a:r>
            <a:r>
              <a:rPr lang="en-GB" dirty="0" err="1" smtClean="0"/>
              <a:t>pengaruh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menguji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indikasi</a:t>
            </a:r>
            <a:r>
              <a:rPr lang="en-GB" dirty="0" smtClean="0"/>
              <a:t> </a:t>
            </a:r>
            <a:r>
              <a:rPr lang="en-GB" dirty="0" err="1" smtClean="0"/>
              <a:t>mengenai</a:t>
            </a:r>
            <a:r>
              <a:rPr lang="en-GB" dirty="0" smtClean="0"/>
              <a:t> </a:t>
            </a:r>
            <a:r>
              <a:rPr lang="en-GB" dirty="0" err="1" smtClean="0"/>
              <a:t>teknologi-teknologi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berpengaruh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langsung</a:t>
            </a:r>
            <a:r>
              <a:rPr lang="en-GB" dirty="0" smtClean="0"/>
              <a:t> </a:t>
            </a:r>
            <a:r>
              <a:rPr lang="en-GB" dirty="0" err="1" smtClean="0"/>
              <a:t>terhadap</a:t>
            </a:r>
            <a:r>
              <a:rPr lang="en-GB" dirty="0" smtClean="0"/>
              <a:t> </a:t>
            </a:r>
            <a:r>
              <a:rPr lang="en-GB" dirty="0" err="1" smtClean="0"/>
              <a:t>upaya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sukses</a:t>
            </a:r>
            <a:r>
              <a:rPr lang="en-GB" dirty="0" smtClean="0"/>
              <a:t>.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739</Words>
  <Application>Microsoft Office PowerPoint</Application>
  <PresentationFormat>On-screen Show (4:3)</PresentationFormat>
  <Paragraphs>127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Flow</vt:lpstr>
      <vt:lpstr>Visio</vt:lpstr>
      <vt:lpstr>Rekayasa Sistem</vt:lpstr>
      <vt:lpstr>Definisi</vt:lpstr>
      <vt:lpstr>(CBIS – Computer Based on Information System)</vt:lpstr>
      <vt:lpstr>Elemen CBIS</vt:lpstr>
      <vt:lpstr>Rekayasa Informasi</vt:lpstr>
      <vt:lpstr>Arsitektur Sistem Informasi</vt:lpstr>
      <vt:lpstr>Lapisan Perangkat Lunak</vt:lpstr>
      <vt:lpstr>Perencanaan Strategi Informasi</vt:lpstr>
      <vt:lpstr>Slide 9</vt:lpstr>
      <vt:lpstr>Slide 10</vt:lpstr>
      <vt:lpstr>Contoh CSF</vt:lpstr>
      <vt:lpstr>Rekayasa Produk</vt:lpstr>
      <vt:lpstr>Hirakhi rekayasa</vt:lpstr>
      <vt:lpstr>Lapisan Perangkat Lunak</vt:lpstr>
      <vt:lpstr>Milestone Activity</vt:lpstr>
      <vt:lpstr>Alat Bantu Perangkat Lunak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Rekayasa Perangkat Lunak</dc:title>
  <dc:creator>ASUS</dc:creator>
  <cp:lastModifiedBy>Citra</cp:lastModifiedBy>
  <cp:revision>8</cp:revision>
  <dcterms:created xsi:type="dcterms:W3CDTF">2011-11-10T02:53:32Z</dcterms:created>
  <dcterms:modified xsi:type="dcterms:W3CDTF">2013-03-13T01:28:53Z</dcterms:modified>
</cp:coreProperties>
</file>