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8" r:id="rId2"/>
  </p:sldMasterIdLst>
  <p:notesMasterIdLst>
    <p:notesMasterId r:id="rId22"/>
  </p:notesMasterIdLst>
  <p:handoutMasterIdLst>
    <p:handoutMasterId r:id="rId23"/>
  </p:handoutMasterIdLst>
  <p:sldIdLst>
    <p:sldId id="260" r:id="rId3"/>
    <p:sldId id="289" r:id="rId4"/>
    <p:sldId id="293" r:id="rId5"/>
    <p:sldId id="338" r:id="rId6"/>
    <p:sldId id="344" r:id="rId7"/>
    <p:sldId id="346" r:id="rId8"/>
    <p:sldId id="301" r:id="rId9"/>
    <p:sldId id="347" r:id="rId10"/>
    <p:sldId id="350" r:id="rId11"/>
    <p:sldId id="348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4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032" autoAdjust="0"/>
  </p:normalViewPr>
  <p:slideViewPr>
    <p:cSldViewPr>
      <p:cViewPr varScale="1">
        <p:scale>
          <a:sx n="47" d="100"/>
          <a:sy n="47" d="100"/>
        </p:scale>
        <p:origin x="-6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4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A251C-380D-40C3-916D-87999848640D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38686-C003-4DD9-91AB-FE42C77990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226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89E82-5260-4A25-9037-9A6841D8FF0F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FB1B6-7DB8-42D5-AA29-1ED5493270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022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F416CD-67A3-4CF0-A210-F6AF31AC147F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9FA-8946-4AB6-B074-D84083315D6A}" type="datetime1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636-3AE3-4695-9EA9-A56A8CE964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9FA-8946-4AB6-B074-D84083315D6A}" type="datetime1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636-3AE3-4695-9EA9-A56A8CE964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257800"/>
            <a:ext cx="6019800" cy="6771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40" tIns="45720" rIns="91440" bIns="45720" anchor="b" anchorCtr="0">
            <a:noAutofit/>
          </a:bodyPr>
          <a:lstStyle>
            <a:lvl1pPr algn="l"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953570"/>
            <a:ext cx="6019800" cy="542544"/>
          </a:xfrm>
          <a:effectLst/>
        </p:spPr>
        <p:txBody>
          <a:bodyPr lIns="91440" tIns="45720" rIns="91440" bIns="45720"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04800" y="3581400"/>
            <a:ext cx="5943600" cy="307777"/>
          </a:xfrm>
        </p:spPr>
        <p:txBody>
          <a:bodyPr wrap="square" anchor="ctr" anchorCtr="0">
            <a:spAutoFit/>
          </a:bodyPr>
          <a:lstStyle>
            <a:lvl1pPr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04800" y="3886200"/>
            <a:ext cx="5943600" cy="307777"/>
          </a:xfrm>
        </p:spPr>
        <p:txBody>
          <a:bodyPr wrap="square" anchor="ctr" anchorCtr="0">
            <a:spAutoFit/>
          </a:bodyPr>
          <a:lstStyle>
            <a:lvl1pPr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304800" y="4188023"/>
            <a:ext cx="5943600" cy="307777"/>
          </a:xfrm>
        </p:spPr>
        <p:txBody>
          <a:bodyPr wrap="square" anchor="ctr" anchorCtr="0">
            <a:spAutoFit/>
          </a:bodyPr>
          <a:lstStyle>
            <a:lvl1pPr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4800" y="4492823"/>
            <a:ext cx="5943600" cy="307777"/>
          </a:xfrm>
        </p:spPr>
        <p:txBody>
          <a:bodyPr wrap="square" anchor="ctr" anchorCtr="0">
            <a:spAutoFit/>
          </a:bodyPr>
          <a:lstStyle>
            <a:lvl1pPr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7543800" cy="5029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114299"/>
            <a:ext cx="6553200" cy="704088"/>
          </a:xfrm>
          <a:prstGeom prst="roundRect">
            <a:avLst>
              <a:gd name="adj" fmla="val 10174"/>
            </a:avLst>
          </a:prstGeom>
          <a:solidFill>
            <a:schemeClr val="bg1"/>
          </a:solidFill>
          <a:ln w="19050">
            <a:noFill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none"/>
        </p:style>
        <p:txBody>
          <a:bodyPr wrap="square" tIns="45720" bIns="45720" anchor="ctr" anchorCtr="0">
            <a:normAutofit/>
          </a:bodyPr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1000" y="60150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150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0150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151DBA0-92F5-422E-A113-0456926ED2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748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F416CD-67A3-4CF0-A210-F6AF31AC147F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7982345" y="1717743"/>
            <a:ext cx="1035122" cy="674493"/>
          </a:xfrm>
          <a:prstGeom prst="roundRect">
            <a:avLst>
              <a:gd name="adj" fmla="val 6615"/>
            </a:avLst>
          </a:prstGeom>
          <a:noFill/>
          <a:ln w="19050" cap="flat">
            <a:solidFill>
              <a:schemeClr val="bg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7983196" y="917038"/>
            <a:ext cx="1033831" cy="690944"/>
          </a:xfrm>
          <a:prstGeom prst="roundRect">
            <a:avLst>
              <a:gd name="adj" fmla="val 6615"/>
            </a:avLst>
          </a:prstGeom>
          <a:noFill/>
          <a:ln w="19050" cap="flat">
            <a:solidFill>
              <a:schemeClr val="bg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7989319" y="124559"/>
            <a:ext cx="1021173" cy="690943"/>
          </a:xfrm>
          <a:prstGeom prst="roundRect">
            <a:avLst>
              <a:gd name="adj" fmla="val 6615"/>
            </a:avLst>
          </a:prstGeom>
          <a:noFill/>
          <a:ln w="19050" cap="flat">
            <a:solidFill>
              <a:schemeClr val="bg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5" cstate="print"/>
          <a:stretch>
            <a:fillRect/>
          </a:stretch>
        </p:blipFill>
        <p:spPr bwMode="auto">
          <a:xfrm>
            <a:off x="6831128" y="138419"/>
            <a:ext cx="1035605" cy="663222"/>
          </a:xfrm>
          <a:prstGeom prst="roundRect">
            <a:avLst>
              <a:gd name="adj" fmla="val 6615"/>
            </a:avLst>
          </a:prstGeom>
          <a:noFill/>
          <a:ln w="19050" cap="flat">
            <a:solidFill>
              <a:schemeClr val="bg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9FA-8946-4AB6-B074-D84083315D6A}" type="datetime1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636-3AE3-4695-9EA9-A56A8CE964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9FA-8946-4AB6-B074-D84083315D6A}" type="datetime1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636-3AE3-4695-9EA9-A56A8CE964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636-3AE3-4695-9EA9-A56A8CE964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9FA-8946-4AB6-B074-D84083315D6A}" type="datetime1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9FA-8946-4AB6-B074-D84083315D6A}" type="datetime1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636-3AE3-4695-9EA9-A56A8CE964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9FA-8946-4AB6-B074-D84083315D6A}" type="datetime1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636-3AE3-4695-9EA9-A56A8CE964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9FA-8946-4AB6-B074-D84083315D6A}" type="datetime1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144"/>
            <a:ext cx="34290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F58636-3AE3-4695-9EA9-A56A8CE964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9FA-8946-4AB6-B074-D84083315D6A}" type="datetime1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F58636-3AE3-4695-9EA9-A56A8CE964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4E5B69FA-8946-4AB6-B074-D84083315D6A}" type="datetime1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fld id="{0FF58636-3AE3-4695-9EA9-A56A8CE964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650" r:id="rId13"/>
    <p:sldLayoutId id="2147483741" r:id="rId14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88640"/>
            <a:ext cx="8587680" cy="5746268"/>
          </a:xfrm>
        </p:spPr>
        <p:txBody>
          <a:bodyPr>
            <a:noAutofit/>
          </a:bodyPr>
          <a:lstStyle/>
          <a:p>
            <a:r>
              <a:rPr lang="en-US" sz="8000" smtClean="0">
                <a:solidFill>
                  <a:schemeClr val="tx1"/>
                </a:solidFill>
              </a:rPr>
              <a:t>PEMBENTUKAN</a:t>
            </a:r>
            <a:r>
              <a:rPr lang="en-US" sz="8000" smtClean="0">
                <a:solidFill>
                  <a:schemeClr val="tx1"/>
                </a:solidFill>
              </a:rPr>
              <a:t> </a:t>
            </a:r>
            <a:r>
              <a:rPr lang="en-US" sz="8000" smtClean="0">
                <a:solidFill>
                  <a:schemeClr val="tx1"/>
                </a:solidFill>
              </a:rPr>
              <a:t>NEGARA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KEWARGANEGARAAN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xfrm>
            <a:off x="179512" y="309572"/>
            <a:ext cx="5943600" cy="400110"/>
          </a:xfrm>
        </p:spPr>
        <p:txBody>
          <a:bodyPr/>
          <a:lstStyle/>
          <a:p>
            <a:pPr lvl="0"/>
            <a:r>
              <a:rPr lang="en-US" sz="2000" smtClean="0">
                <a:solidFill>
                  <a:srgbClr val="FF0000"/>
                </a:solidFill>
              </a:rPr>
              <a:t>H. BUDI MULYANA, S.IP., M.SI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Asal mula terjadinya negara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4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6C65-6706-45CE-BF5A-0378E0C12C3E}" type="datetime1">
              <a:rPr lang="en-US" altLang="en-US"/>
              <a:pPr/>
              <a:t>3/26/2014</a:t>
            </a:fld>
            <a:endParaRPr lang="en-US" altLang="en-US"/>
          </a:p>
        </p:txBody>
      </p:sp>
      <p:sp>
        <p:nvSpPr>
          <p:cNvPr id="9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BAB.1 HAKIKAT BANGSA DAN UNSUR-UNSUR TERBENTUKNYA NEGARA</a:t>
            </a:r>
          </a:p>
        </p:txBody>
      </p:sp>
      <p:sp>
        <p:nvSpPr>
          <p:cNvPr id="9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56EB-8FFC-422B-9D8F-B2EFBD0865E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334000" cy="636588"/>
          </a:xfrm>
        </p:spPr>
        <p:txBody>
          <a:bodyPr/>
          <a:lstStyle/>
          <a:p>
            <a:r>
              <a:rPr lang="en-US" altLang="en-US" sz="2400" u="sng"/>
              <a:t>ASAL MULA TERJADINYA NEGARA</a:t>
            </a:r>
          </a:p>
        </p:txBody>
      </p:sp>
      <p:graphicFrame>
        <p:nvGraphicFramePr>
          <p:cNvPr id="52292" name="Group 68"/>
          <p:cNvGraphicFramePr>
            <a:graphicFrameLocks noGrp="1"/>
          </p:cNvGraphicFramePr>
          <p:nvPr/>
        </p:nvGraphicFramePr>
        <p:xfrm>
          <a:off x="0" y="1524000"/>
          <a:ext cx="2590800" cy="43180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Primer &amp; Sekunder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294" name="Group 70"/>
          <p:cNvGraphicFramePr>
            <a:graphicFrameLocks noGrp="1"/>
          </p:cNvGraphicFramePr>
          <p:nvPr/>
        </p:nvGraphicFramePr>
        <p:xfrm>
          <a:off x="3276600" y="1524000"/>
          <a:ext cx="1752600" cy="431800"/>
        </p:xfrm>
        <a:graphic>
          <a:graphicData uri="http://schemas.openxmlformats.org/drawingml/2006/table">
            <a:tbl>
              <a:tblPr/>
              <a:tblGrid>
                <a:gridCol w="17526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teoritis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303" name="Group 79"/>
          <p:cNvGraphicFramePr>
            <a:graphicFrameLocks noGrp="1"/>
          </p:cNvGraphicFramePr>
          <p:nvPr/>
        </p:nvGraphicFramePr>
        <p:xfrm>
          <a:off x="304800" y="2590800"/>
          <a:ext cx="2895600" cy="457200"/>
        </p:xfrm>
        <a:graphic>
          <a:graphicData uri="http://schemas.openxmlformats.org/drawingml/2006/table">
            <a:tbl>
              <a:tblPr/>
              <a:tblGrid>
                <a:gridCol w="289560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Genootschaft /suku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307" name="Group 83"/>
          <p:cNvGraphicFramePr>
            <a:graphicFrameLocks noGrp="1"/>
          </p:cNvGraphicFramePr>
          <p:nvPr/>
        </p:nvGraphicFramePr>
        <p:xfrm>
          <a:off x="304800" y="3962400"/>
          <a:ext cx="2057400" cy="431800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Rijk/kerajaan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308" name="Group 84"/>
          <p:cNvGraphicFramePr>
            <a:graphicFrameLocks noGrp="1"/>
          </p:cNvGraphicFramePr>
          <p:nvPr/>
        </p:nvGraphicFramePr>
        <p:xfrm>
          <a:off x="304800" y="5105400"/>
          <a:ext cx="2438400" cy="431800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Negara nasional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387" name="Group 163"/>
          <p:cNvGraphicFramePr>
            <a:graphicFrameLocks noGrp="1"/>
          </p:cNvGraphicFramePr>
          <p:nvPr/>
        </p:nvGraphicFramePr>
        <p:xfrm>
          <a:off x="6248400" y="1524000"/>
          <a:ext cx="1981200" cy="396240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Fakta/faktual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310" name="Group 86"/>
          <p:cNvGraphicFramePr>
            <a:graphicFrameLocks noGrp="1"/>
          </p:cNvGraphicFramePr>
          <p:nvPr/>
        </p:nvGraphicFramePr>
        <p:xfrm>
          <a:off x="304800" y="6096000"/>
          <a:ext cx="2590800" cy="43180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Negara demokrasi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370" name="Group 146"/>
          <p:cNvGraphicFramePr>
            <a:graphicFrameLocks noGrp="1"/>
          </p:cNvGraphicFramePr>
          <p:nvPr/>
        </p:nvGraphicFramePr>
        <p:xfrm>
          <a:off x="3657600" y="2590800"/>
          <a:ext cx="2286000" cy="39624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T.Ketuhanan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371" name="Group 147"/>
          <p:cNvGraphicFramePr>
            <a:graphicFrameLocks noGrp="1"/>
          </p:cNvGraphicFramePr>
          <p:nvPr/>
        </p:nvGraphicFramePr>
        <p:xfrm>
          <a:off x="3657600" y="35052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T.Perjanj.Masy.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311" name="Line 87"/>
          <p:cNvSpPr>
            <a:spLocks noChangeShapeType="1"/>
          </p:cNvSpPr>
          <p:nvPr/>
        </p:nvSpPr>
        <p:spPr bwMode="auto">
          <a:xfrm flipV="1">
            <a:off x="990600" y="457200"/>
            <a:ext cx="24384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12" name="Line 88"/>
          <p:cNvSpPr>
            <a:spLocks noChangeShapeType="1"/>
          </p:cNvSpPr>
          <p:nvPr/>
        </p:nvSpPr>
        <p:spPr bwMode="auto">
          <a:xfrm>
            <a:off x="3429000" y="4572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13" name="Line 89"/>
          <p:cNvSpPr>
            <a:spLocks noChangeShapeType="1"/>
          </p:cNvSpPr>
          <p:nvPr/>
        </p:nvSpPr>
        <p:spPr bwMode="auto">
          <a:xfrm>
            <a:off x="3352800" y="457200"/>
            <a:ext cx="4191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2372" name="Group 148"/>
          <p:cNvGraphicFramePr>
            <a:graphicFrameLocks noGrp="1"/>
          </p:cNvGraphicFramePr>
          <p:nvPr/>
        </p:nvGraphicFramePr>
        <p:xfrm>
          <a:off x="3657600" y="43434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T.Kekuasaan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373" name="Group 149"/>
          <p:cNvGraphicFramePr>
            <a:graphicFrameLocks noGrp="1"/>
          </p:cNvGraphicFramePr>
          <p:nvPr/>
        </p:nvGraphicFramePr>
        <p:xfrm>
          <a:off x="3657600" y="51054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T.Kedaulatan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374" name="Group 150"/>
          <p:cNvGraphicFramePr>
            <a:graphicFrameLocks noGrp="1"/>
          </p:cNvGraphicFramePr>
          <p:nvPr/>
        </p:nvGraphicFramePr>
        <p:xfrm>
          <a:off x="3657600" y="60960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T.Hukum Alam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368" name="Group 144"/>
          <p:cNvGraphicFramePr>
            <a:graphicFrameLocks noGrp="1"/>
          </p:cNvGraphicFramePr>
          <p:nvPr/>
        </p:nvGraphicFramePr>
        <p:xfrm>
          <a:off x="6553200" y="2514600"/>
          <a:ext cx="2590800" cy="295656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1.Occopatie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2.Fusi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3.Cessie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4.Accesie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5.Anexatie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6.Proklamasi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7.Innovation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8.Separatis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375" name="Line 151"/>
          <p:cNvSpPr>
            <a:spLocks noChangeShapeType="1"/>
          </p:cNvSpPr>
          <p:nvPr/>
        </p:nvSpPr>
        <p:spPr bwMode="auto">
          <a:xfrm>
            <a:off x="1066800" y="1981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76" name="Line 152"/>
          <p:cNvSpPr>
            <a:spLocks noChangeShapeType="1"/>
          </p:cNvSpPr>
          <p:nvPr/>
        </p:nvSpPr>
        <p:spPr bwMode="auto">
          <a:xfrm>
            <a:off x="1066800" y="3048000"/>
            <a:ext cx="0" cy="914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77" name="Line 153"/>
          <p:cNvSpPr>
            <a:spLocks noChangeShapeType="1"/>
          </p:cNvSpPr>
          <p:nvPr/>
        </p:nvSpPr>
        <p:spPr bwMode="auto">
          <a:xfrm>
            <a:off x="1066800" y="4419600"/>
            <a:ext cx="0" cy="685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78" name="Line 154"/>
          <p:cNvSpPr>
            <a:spLocks noChangeShapeType="1"/>
          </p:cNvSpPr>
          <p:nvPr/>
        </p:nvSpPr>
        <p:spPr bwMode="auto">
          <a:xfrm>
            <a:off x="1066800" y="5562600"/>
            <a:ext cx="0" cy="53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79" name="Line 155"/>
          <p:cNvSpPr>
            <a:spLocks noChangeShapeType="1"/>
          </p:cNvSpPr>
          <p:nvPr/>
        </p:nvSpPr>
        <p:spPr bwMode="auto">
          <a:xfrm>
            <a:off x="3429000" y="1981200"/>
            <a:ext cx="0" cy="434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80" name="Line 156"/>
          <p:cNvSpPr>
            <a:spLocks noChangeShapeType="1"/>
          </p:cNvSpPr>
          <p:nvPr/>
        </p:nvSpPr>
        <p:spPr bwMode="auto">
          <a:xfrm>
            <a:off x="3429000" y="63246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81" name="Line 157"/>
          <p:cNvSpPr>
            <a:spLocks noChangeShapeType="1"/>
          </p:cNvSpPr>
          <p:nvPr/>
        </p:nvSpPr>
        <p:spPr bwMode="auto">
          <a:xfrm>
            <a:off x="3429000" y="53340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83" name="Line 159"/>
          <p:cNvSpPr>
            <a:spLocks noChangeShapeType="1"/>
          </p:cNvSpPr>
          <p:nvPr/>
        </p:nvSpPr>
        <p:spPr bwMode="auto">
          <a:xfrm>
            <a:off x="3429000" y="45720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84" name="Line 160"/>
          <p:cNvSpPr>
            <a:spLocks noChangeShapeType="1"/>
          </p:cNvSpPr>
          <p:nvPr/>
        </p:nvSpPr>
        <p:spPr bwMode="auto">
          <a:xfrm>
            <a:off x="3429000" y="37338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85" name="Line 161"/>
          <p:cNvSpPr>
            <a:spLocks noChangeShapeType="1"/>
          </p:cNvSpPr>
          <p:nvPr/>
        </p:nvSpPr>
        <p:spPr bwMode="auto">
          <a:xfrm>
            <a:off x="3429000" y="2743200"/>
            <a:ext cx="2286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86" name="Line 162"/>
          <p:cNvSpPr>
            <a:spLocks noChangeShapeType="1"/>
          </p:cNvSpPr>
          <p:nvPr/>
        </p:nvSpPr>
        <p:spPr bwMode="auto">
          <a:xfrm>
            <a:off x="7543800" y="1905000"/>
            <a:ext cx="0" cy="53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0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2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2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2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2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2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2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2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23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523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523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52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52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23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523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523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52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52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2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52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52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52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52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23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800" decel="100000"/>
                                        <p:tgtEl>
                                          <p:spTgt spid="52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523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5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5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800" decel="100000"/>
                                        <p:tgtEl>
                                          <p:spTgt spid="52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800" decel="100000" fill="hold"/>
                                        <p:tgtEl>
                                          <p:spTgt spid="52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52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52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2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2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2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2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800" decel="100000"/>
                                        <p:tgtEl>
                                          <p:spTgt spid="52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523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800" decel="100000" fill="hold"/>
                                        <p:tgtEl>
                                          <p:spTgt spid="52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800" decel="100000" fill="hold"/>
                                        <p:tgtEl>
                                          <p:spTgt spid="52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2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2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2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5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800" decel="100000"/>
                                        <p:tgtEl>
                                          <p:spTgt spid="52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800" decel="100000" fill="hold"/>
                                        <p:tgtEl>
                                          <p:spTgt spid="523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800" decel="100000" fill="hold"/>
                                        <p:tgtEl>
                                          <p:spTgt spid="52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800" decel="100000" fill="hold"/>
                                        <p:tgtEl>
                                          <p:spTgt spid="52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2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2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2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5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800" decel="100000"/>
                                        <p:tgtEl>
                                          <p:spTgt spid="52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800" decel="100000" fill="hold"/>
                                        <p:tgtEl>
                                          <p:spTgt spid="52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800" decel="100000" fill="hold"/>
                                        <p:tgtEl>
                                          <p:spTgt spid="52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800" decel="100000" fill="hold"/>
                                        <p:tgtEl>
                                          <p:spTgt spid="52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52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2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2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5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800" decel="100000"/>
                                        <p:tgtEl>
                                          <p:spTgt spid="523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800" decel="100000" fill="hold"/>
                                        <p:tgtEl>
                                          <p:spTgt spid="523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00" decel="100000" fill="hold"/>
                                        <p:tgtEl>
                                          <p:spTgt spid="52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800" decel="100000" fill="hold"/>
                                        <p:tgtEl>
                                          <p:spTgt spid="52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52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52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523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5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52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2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2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52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800" decel="100000"/>
                                        <p:tgtEl>
                                          <p:spTgt spid="52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800" decel="100000" fill="hold"/>
                                        <p:tgtEl>
                                          <p:spTgt spid="52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800" decel="100000" fill="hold"/>
                                        <p:tgtEl>
                                          <p:spTgt spid="52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800" decel="100000" fill="hold"/>
                                        <p:tgtEl>
                                          <p:spTgt spid="52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  <p:bldP spid="52311" grpId="0" animBg="1"/>
      <p:bldP spid="52312" grpId="0" animBg="1"/>
      <p:bldP spid="52313" grpId="0" animBg="1"/>
      <p:bldP spid="52375" grpId="0" animBg="1"/>
      <p:bldP spid="52376" grpId="0" animBg="1"/>
      <p:bldP spid="52377" grpId="0" animBg="1"/>
      <p:bldP spid="52378" grpId="0" animBg="1"/>
      <p:bldP spid="52379" grpId="0" animBg="1"/>
      <p:bldP spid="52380" grpId="0" animBg="1"/>
      <p:bldP spid="52381" grpId="0" animBg="1"/>
      <p:bldP spid="52383" grpId="0" animBg="1"/>
      <p:bldP spid="52384" grpId="0" animBg="1"/>
      <p:bldP spid="52385" grpId="0" animBg="1"/>
      <p:bldP spid="523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A5D0-495D-4A79-89A1-FB3B5BED2386}" type="datetime1">
              <a:rPr lang="en-US" altLang="en-US"/>
              <a:pPr/>
              <a:t>3/26/2014</a:t>
            </a:fld>
            <a:endParaRPr lang="en-US" altLang="en-US"/>
          </a:p>
        </p:txBody>
      </p:sp>
      <p:sp>
        <p:nvSpPr>
          <p:cNvPr id="10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BAB.1 HAKIKAT BANGSA DAN UNSUR-UNSUR TERBENTUKNYA NEGARA</a:t>
            </a:r>
          </a:p>
        </p:txBody>
      </p:sp>
      <p:sp>
        <p:nvSpPr>
          <p:cNvPr id="10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35BD-FD94-498D-B82D-2E6D19A501A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334000" cy="636588"/>
          </a:xfrm>
        </p:spPr>
        <p:txBody>
          <a:bodyPr/>
          <a:lstStyle/>
          <a:p>
            <a:r>
              <a:rPr lang="en-US" altLang="en-US" sz="2400" u="sng"/>
              <a:t>ASAL MULA TERJADINYA NEGARA</a:t>
            </a:r>
          </a:p>
        </p:txBody>
      </p:sp>
      <p:graphicFrame>
        <p:nvGraphicFramePr>
          <p:cNvPr id="55299" name="Group 3"/>
          <p:cNvGraphicFramePr>
            <a:graphicFrameLocks noGrp="1"/>
          </p:cNvGraphicFramePr>
          <p:nvPr/>
        </p:nvGraphicFramePr>
        <p:xfrm>
          <a:off x="0" y="1524000"/>
          <a:ext cx="2590800" cy="43180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Primer &amp; Sekunder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305" name="Group 9"/>
          <p:cNvGraphicFramePr>
            <a:graphicFrameLocks noGrp="1"/>
          </p:cNvGraphicFramePr>
          <p:nvPr/>
        </p:nvGraphicFramePr>
        <p:xfrm>
          <a:off x="3276600" y="1524000"/>
          <a:ext cx="1752600" cy="431800"/>
        </p:xfrm>
        <a:graphic>
          <a:graphicData uri="http://schemas.openxmlformats.org/drawingml/2006/table">
            <a:tbl>
              <a:tblPr/>
              <a:tblGrid>
                <a:gridCol w="17526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Teoritis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311" name="Group 15"/>
          <p:cNvGraphicFramePr>
            <a:graphicFrameLocks noGrp="1"/>
          </p:cNvGraphicFramePr>
          <p:nvPr/>
        </p:nvGraphicFramePr>
        <p:xfrm>
          <a:off x="304800" y="2590800"/>
          <a:ext cx="2895600" cy="457200"/>
        </p:xfrm>
        <a:graphic>
          <a:graphicData uri="http://schemas.openxmlformats.org/drawingml/2006/table">
            <a:tbl>
              <a:tblPr/>
              <a:tblGrid>
                <a:gridCol w="289560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Genootschaft /suku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317" name="Group 21"/>
          <p:cNvGraphicFramePr>
            <a:graphicFrameLocks noGrp="1"/>
          </p:cNvGraphicFramePr>
          <p:nvPr/>
        </p:nvGraphicFramePr>
        <p:xfrm>
          <a:off x="304800" y="3962400"/>
          <a:ext cx="2057400" cy="431800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Rijk/kerajaan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323" name="Group 27"/>
          <p:cNvGraphicFramePr>
            <a:graphicFrameLocks noGrp="1"/>
          </p:cNvGraphicFramePr>
          <p:nvPr/>
        </p:nvGraphicFramePr>
        <p:xfrm>
          <a:off x="304800" y="5105400"/>
          <a:ext cx="2438400" cy="431800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Negara nasional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329" name="Group 33"/>
          <p:cNvGraphicFramePr>
            <a:graphicFrameLocks noGrp="1"/>
          </p:cNvGraphicFramePr>
          <p:nvPr/>
        </p:nvGraphicFramePr>
        <p:xfrm>
          <a:off x="6248400" y="1524000"/>
          <a:ext cx="1981200" cy="396240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Fakta/faktual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335" name="Group 39"/>
          <p:cNvGraphicFramePr>
            <a:graphicFrameLocks noGrp="1"/>
          </p:cNvGraphicFramePr>
          <p:nvPr/>
        </p:nvGraphicFramePr>
        <p:xfrm>
          <a:off x="304800" y="6096000"/>
          <a:ext cx="2590800" cy="43180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Negara demokrasi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341" name="Group 45"/>
          <p:cNvGraphicFramePr>
            <a:graphicFrameLocks noGrp="1"/>
          </p:cNvGraphicFramePr>
          <p:nvPr/>
        </p:nvGraphicFramePr>
        <p:xfrm>
          <a:off x="3657600" y="2590800"/>
          <a:ext cx="2286000" cy="39624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T.Ketuhanan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347" name="Group 51"/>
          <p:cNvGraphicFramePr>
            <a:graphicFrameLocks noGrp="1"/>
          </p:cNvGraphicFramePr>
          <p:nvPr/>
        </p:nvGraphicFramePr>
        <p:xfrm>
          <a:off x="3657600" y="35052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T.Perjanj.Masy.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53" name="Line 57"/>
          <p:cNvSpPr>
            <a:spLocks noChangeShapeType="1"/>
          </p:cNvSpPr>
          <p:nvPr/>
        </p:nvSpPr>
        <p:spPr bwMode="auto">
          <a:xfrm flipV="1">
            <a:off x="990600" y="533400"/>
            <a:ext cx="23622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54" name="Line 58"/>
          <p:cNvSpPr>
            <a:spLocks noChangeShapeType="1"/>
          </p:cNvSpPr>
          <p:nvPr/>
        </p:nvSpPr>
        <p:spPr bwMode="auto">
          <a:xfrm>
            <a:off x="3429000" y="4572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55" name="Line 59"/>
          <p:cNvSpPr>
            <a:spLocks noChangeShapeType="1"/>
          </p:cNvSpPr>
          <p:nvPr/>
        </p:nvSpPr>
        <p:spPr bwMode="auto">
          <a:xfrm>
            <a:off x="3352800" y="457200"/>
            <a:ext cx="4191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5356" name="Group 60"/>
          <p:cNvGraphicFramePr>
            <a:graphicFrameLocks noGrp="1"/>
          </p:cNvGraphicFramePr>
          <p:nvPr/>
        </p:nvGraphicFramePr>
        <p:xfrm>
          <a:off x="3657600" y="43434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T.Kekuasaan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362" name="Group 66"/>
          <p:cNvGraphicFramePr>
            <a:graphicFrameLocks noGrp="1"/>
          </p:cNvGraphicFramePr>
          <p:nvPr/>
        </p:nvGraphicFramePr>
        <p:xfrm>
          <a:off x="3657600" y="51054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T.Kedaulatan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368" name="Group 72"/>
          <p:cNvGraphicFramePr>
            <a:graphicFrameLocks noGrp="1"/>
          </p:cNvGraphicFramePr>
          <p:nvPr/>
        </p:nvGraphicFramePr>
        <p:xfrm>
          <a:off x="3657600" y="60960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T.Hukum Alam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374" name="Group 78"/>
          <p:cNvGraphicFramePr>
            <a:graphicFrameLocks noGrp="1"/>
          </p:cNvGraphicFramePr>
          <p:nvPr/>
        </p:nvGraphicFramePr>
        <p:xfrm>
          <a:off x="6553200" y="2514600"/>
          <a:ext cx="2590800" cy="295656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1.Occopatie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2.Fusi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3.Cessie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4.Accesie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5.Anexatie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6.Proklamasi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7.Innovation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8.Separatis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80" name="Line 84"/>
          <p:cNvSpPr>
            <a:spLocks noChangeShapeType="1"/>
          </p:cNvSpPr>
          <p:nvPr/>
        </p:nvSpPr>
        <p:spPr bwMode="auto">
          <a:xfrm>
            <a:off x="1066800" y="1981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81" name="Line 85"/>
          <p:cNvSpPr>
            <a:spLocks noChangeShapeType="1"/>
          </p:cNvSpPr>
          <p:nvPr/>
        </p:nvSpPr>
        <p:spPr bwMode="auto">
          <a:xfrm>
            <a:off x="1066800" y="3048000"/>
            <a:ext cx="0" cy="914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82" name="Line 86"/>
          <p:cNvSpPr>
            <a:spLocks noChangeShapeType="1"/>
          </p:cNvSpPr>
          <p:nvPr/>
        </p:nvSpPr>
        <p:spPr bwMode="auto">
          <a:xfrm>
            <a:off x="1066800" y="4419600"/>
            <a:ext cx="0" cy="685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83" name="Line 87"/>
          <p:cNvSpPr>
            <a:spLocks noChangeShapeType="1"/>
          </p:cNvSpPr>
          <p:nvPr/>
        </p:nvSpPr>
        <p:spPr bwMode="auto">
          <a:xfrm>
            <a:off x="1066800" y="5562600"/>
            <a:ext cx="0" cy="53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84" name="Line 88"/>
          <p:cNvSpPr>
            <a:spLocks noChangeShapeType="1"/>
          </p:cNvSpPr>
          <p:nvPr/>
        </p:nvSpPr>
        <p:spPr bwMode="auto">
          <a:xfrm>
            <a:off x="3429000" y="1981200"/>
            <a:ext cx="0" cy="434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85" name="Line 89"/>
          <p:cNvSpPr>
            <a:spLocks noChangeShapeType="1"/>
          </p:cNvSpPr>
          <p:nvPr/>
        </p:nvSpPr>
        <p:spPr bwMode="auto">
          <a:xfrm>
            <a:off x="3429000" y="63246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86" name="Line 90"/>
          <p:cNvSpPr>
            <a:spLocks noChangeShapeType="1"/>
          </p:cNvSpPr>
          <p:nvPr/>
        </p:nvSpPr>
        <p:spPr bwMode="auto">
          <a:xfrm>
            <a:off x="3429000" y="53340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87" name="Line 91"/>
          <p:cNvSpPr>
            <a:spLocks noChangeShapeType="1"/>
          </p:cNvSpPr>
          <p:nvPr/>
        </p:nvSpPr>
        <p:spPr bwMode="auto">
          <a:xfrm>
            <a:off x="3429000" y="45720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88" name="Line 92"/>
          <p:cNvSpPr>
            <a:spLocks noChangeShapeType="1"/>
          </p:cNvSpPr>
          <p:nvPr/>
        </p:nvSpPr>
        <p:spPr bwMode="auto">
          <a:xfrm>
            <a:off x="3429000" y="37338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89" name="Line 93"/>
          <p:cNvSpPr>
            <a:spLocks noChangeShapeType="1"/>
          </p:cNvSpPr>
          <p:nvPr/>
        </p:nvSpPr>
        <p:spPr bwMode="auto">
          <a:xfrm>
            <a:off x="3429000" y="2743200"/>
            <a:ext cx="2286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90" name="Line 94"/>
          <p:cNvSpPr>
            <a:spLocks noChangeShapeType="1"/>
          </p:cNvSpPr>
          <p:nvPr/>
        </p:nvSpPr>
        <p:spPr bwMode="auto">
          <a:xfrm>
            <a:off x="7543800" y="1905000"/>
            <a:ext cx="0" cy="53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91" name="Rectangle 95"/>
          <p:cNvSpPr>
            <a:spLocks noChangeArrowheads="1"/>
          </p:cNvSpPr>
          <p:nvPr/>
        </p:nvSpPr>
        <p:spPr bwMode="auto">
          <a:xfrm>
            <a:off x="3352800" y="2057400"/>
            <a:ext cx="5791200" cy="1676400"/>
          </a:xfrm>
          <a:prstGeom prst="rect">
            <a:avLst/>
          </a:prstGeom>
          <a:gradFill rotWithShape="1">
            <a:gsLst>
              <a:gs pos="0">
                <a:srgbClr val="005CBF"/>
              </a:gs>
              <a:gs pos="25000">
                <a:srgbClr val="0087E6"/>
              </a:gs>
              <a:gs pos="75000">
                <a:srgbClr val="21D6E0"/>
              </a:gs>
              <a:gs pos="100000">
                <a:srgbClr val="03D4A8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Kehidupan mns diawali dr sebuah keluarga,</a:t>
            </a:r>
          </a:p>
          <a:p>
            <a:pPr algn="ctr"/>
            <a:r>
              <a:rPr lang="en-US" altLang="en-US"/>
              <a:t>Kemudian berkembang luas mjd kelompok2 </a:t>
            </a:r>
          </a:p>
          <a:p>
            <a:pPr algn="ctr"/>
            <a:r>
              <a:rPr lang="en-US" altLang="en-US"/>
              <a:t>Masy.hkm tertentu.</a:t>
            </a:r>
          </a:p>
          <a:p>
            <a:pPr algn="ctr"/>
            <a:r>
              <a:rPr lang="en-US" altLang="en-US"/>
              <a:t>(primus interpares:org pertama diantara yg</a:t>
            </a:r>
          </a:p>
          <a:p>
            <a:pPr algn="ctr"/>
            <a:r>
              <a:rPr lang="en-US" altLang="en-US"/>
              <a:t>sederajat)</a:t>
            </a:r>
          </a:p>
        </p:txBody>
      </p:sp>
      <p:sp>
        <p:nvSpPr>
          <p:cNvPr id="55392" name="Rectangle 96"/>
          <p:cNvSpPr>
            <a:spLocks noChangeArrowheads="1"/>
          </p:cNvSpPr>
          <p:nvPr/>
        </p:nvSpPr>
        <p:spPr bwMode="auto">
          <a:xfrm>
            <a:off x="2819400" y="3733800"/>
            <a:ext cx="6324600" cy="1143000"/>
          </a:xfrm>
          <a:prstGeom prst="rect">
            <a:avLst/>
          </a:prstGeom>
          <a:gradFill rotWithShape="1">
            <a:gsLst>
              <a:gs pos="0">
                <a:srgbClr val="FF0066"/>
              </a:gs>
              <a:gs pos="50000">
                <a:schemeClr val="tx2"/>
              </a:gs>
              <a:gs pos="100000">
                <a:srgbClr val="FF0066"/>
              </a:gs>
            </a:gsLst>
            <a:lin ang="27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3333FF"/>
                </a:solidFill>
              </a:rPr>
              <a:t>Kepala suku sbg primus interpares kemudian</a:t>
            </a:r>
          </a:p>
          <a:p>
            <a:pPr algn="ctr"/>
            <a:r>
              <a:rPr lang="en-US" altLang="en-US">
                <a:solidFill>
                  <a:srgbClr val="3333FF"/>
                </a:solidFill>
              </a:rPr>
              <a:t>mjd seorang raja dg cakupan wil.yg luas</a:t>
            </a:r>
          </a:p>
        </p:txBody>
      </p:sp>
      <p:sp>
        <p:nvSpPr>
          <p:cNvPr id="55393" name="Rectangle 97"/>
          <p:cNvSpPr>
            <a:spLocks noChangeArrowheads="1"/>
          </p:cNvSpPr>
          <p:nvPr/>
        </p:nvSpPr>
        <p:spPr bwMode="auto">
          <a:xfrm>
            <a:off x="3124200" y="4876800"/>
            <a:ext cx="6019800" cy="9144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50000">
                <a:srgbClr val="FFFF00"/>
              </a:gs>
              <a:gs pos="100000">
                <a:schemeClr val="tx2"/>
              </a:gs>
            </a:gsLst>
            <a:lin ang="27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000000"/>
                </a:solidFill>
              </a:rPr>
              <a:t>Pd awalnya neg.nas.diperintah raja yg absolut &amp;</a:t>
            </a:r>
          </a:p>
          <a:p>
            <a:pPr algn="ctr"/>
            <a:r>
              <a:rPr lang="en-US" altLang="en-US">
                <a:solidFill>
                  <a:srgbClr val="000000"/>
                </a:solidFill>
              </a:rPr>
              <a:t>tersentralisasi</a:t>
            </a:r>
          </a:p>
        </p:txBody>
      </p:sp>
      <p:sp>
        <p:nvSpPr>
          <p:cNvPr id="55394" name="Rectangle 98"/>
          <p:cNvSpPr>
            <a:spLocks noChangeArrowheads="1"/>
          </p:cNvSpPr>
          <p:nvPr/>
        </p:nvSpPr>
        <p:spPr bwMode="auto">
          <a:xfrm>
            <a:off x="3200400" y="5715000"/>
            <a:ext cx="5943600" cy="1143000"/>
          </a:xfrm>
          <a:prstGeom prst="rect">
            <a:avLst/>
          </a:prstGeom>
          <a:gradFill rotWithShape="1">
            <a:gsLst>
              <a:gs pos="0">
                <a:srgbClr val="9933FF"/>
              </a:gs>
              <a:gs pos="50000">
                <a:schemeClr val="tx2"/>
              </a:gs>
              <a:gs pos="100000">
                <a:srgbClr val="9933FF"/>
              </a:gs>
            </a:gsLst>
            <a:lin ang="27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66"/>
                </a:solidFill>
              </a:rPr>
              <a:t>Rakyat yg semakin memiliki kesadaran </a:t>
            </a:r>
          </a:p>
          <a:p>
            <a:pPr algn="ctr"/>
            <a:r>
              <a:rPr lang="en-US" altLang="en-US">
                <a:solidFill>
                  <a:srgbClr val="FF0066"/>
                </a:solidFill>
              </a:rPr>
              <a:t>Kebangsaan kemudian tdk ingin diperintah oleh </a:t>
            </a:r>
          </a:p>
          <a:p>
            <a:pPr algn="ctr"/>
            <a:r>
              <a:rPr lang="en-US" altLang="en-US">
                <a:solidFill>
                  <a:srgbClr val="FF0066"/>
                </a:solidFill>
              </a:rPr>
              <a:t>raja yg absolut.</a:t>
            </a:r>
            <a:r>
              <a:rPr lang="en-US" altLang="en-US">
                <a:solidFill>
                  <a:srgbClr val="FF0066"/>
                </a:solidFill>
                <a:sym typeface="Wingdings" pitchFamily="2" charset="2"/>
              </a:rPr>
              <a:t> “kedaulatan rakyat”</a:t>
            </a:r>
            <a:endParaRPr lang="en-US" altLang="en-US">
              <a:solidFill>
                <a:srgbClr val="FF0066"/>
              </a:solidFill>
            </a:endParaRPr>
          </a:p>
        </p:txBody>
      </p:sp>
      <p:sp>
        <p:nvSpPr>
          <p:cNvPr id="55395" name="AutoShape 99"/>
          <p:cNvSpPr>
            <a:spLocks noChangeArrowheads="1"/>
          </p:cNvSpPr>
          <p:nvPr/>
        </p:nvSpPr>
        <p:spPr bwMode="auto">
          <a:xfrm>
            <a:off x="2438400" y="3048000"/>
            <a:ext cx="1447800" cy="304800"/>
          </a:xfrm>
          <a:prstGeom prst="curvedUpArrow">
            <a:avLst>
              <a:gd name="adj1" fmla="val 95000"/>
              <a:gd name="adj2" fmla="val 190000"/>
              <a:gd name="adj3" fmla="val 33333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FF0066"/>
              </a:solidFill>
            </a:endParaRPr>
          </a:p>
        </p:txBody>
      </p:sp>
      <p:sp>
        <p:nvSpPr>
          <p:cNvPr id="55396" name="AutoShape 100"/>
          <p:cNvSpPr>
            <a:spLocks noChangeArrowheads="1"/>
          </p:cNvSpPr>
          <p:nvPr/>
        </p:nvSpPr>
        <p:spPr bwMode="auto">
          <a:xfrm>
            <a:off x="2286000" y="6553200"/>
            <a:ext cx="1447800" cy="304800"/>
          </a:xfrm>
          <a:prstGeom prst="curvedUpArrow">
            <a:avLst>
              <a:gd name="adj1" fmla="val 95000"/>
              <a:gd name="adj2" fmla="val 190000"/>
              <a:gd name="adj3" fmla="val 33333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FF0066"/>
              </a:solidFill>
            </a:endParaRPr>
          </a:p>
        </p:txBody>
      </p:sp>
      <p:sp>
        <p:nvSpPr>
          <p:cNvPr id="55397" name="AutoShape 101"/>
          <p:cNvSpPr>
            <a:spLocks noChangeArrowheads="1"/>
          </p:cNvSpPr>
          <p:nvPr/>
        </p:nvSpPr>
        <p:spPr bwMode="auto">
          <a:xfrm>
            <a:off x="1905000" y="4419600"/>
            <a:ext cx="1447800" cy="304800"/>
          </a:xfrm>
          <a:prstGeom prst="curvedUpArrow">
            <a:avLst>
              <a:gd name="adj1" fmla="val 95000"/>
              <a:gd name="adj2" fmla="val 190000"/>
              <a:gd name="adj3" fmla="val 33333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FF0066"/>
              </a:solidFill>
            </a:endParaRPr>
          </a:p>
        </p:txBody>
      </p:sp>
      <p:sp>
        <p:nvSpPr>
          <p:cNvPr id="55398" name="AutoShape 102"/>
          <p:cNvSpPr>
            <a:spLocks noChangeArrowheads="1"/>
          </p:cNvSpPr>
          <p:nvPr/>
        </p:nvSpPr>
        <p:spPr bwMode="auto">
          <a:xfrm>
            <a:off x="1752600" y="5486400"/>
            <a:ext cx="1447800" cy="304800"/>
          </a:xfrm>
          <a:prstGeom prst="curvedUpArrow">
            <a:avLst>
              <a:gd name="adj1" fmla="val 95000"/>
              <a:gd name="adj2" fmla="val 190000"/>
              <a:gd name="adj3" fmla="val 33333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45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5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5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53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400" decel="100000"/>
                                        <p:tgtEl>
                                          <p:spTgt spid="55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400" decel="100000" fill="hold"/>
                                        <p:tgtEl>
                                          <p:spTgt spid="553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400" decel="100000" fill="hold"/>
                                        <p:tgtEl>
                                          <p:spTgt spid="55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400" decel="100000" fill="hold"/>
                                        <p:tgtEl>
                                          <p:spTgt spid="5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5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5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5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450"/>
                            </p:stCondLst>
                            <p:childTnLst>
                              <p:par>
                                <p:cTn id="4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400" decel="100000"/>
                                        <p:tgtEl>
                                          <p:spTgt spid="55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400" decel="100000" fill="hold"/>
                                        <p:tgtEl>
                                          <p:spTgt spid="55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400" decel="100000" fill="hold"/>
                                        <p:tgtEl>
                                          <p:spTgt spid="55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400" decel="100000" fill="hold"/>
                                        <p:tgtEl>
                                          <p:spTgt spid="5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5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5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5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5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6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600" decel="100000"/>
                                        <p:tgtEl>
                                          <p:spTgt spid="55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600" decel="100000" fill="hold"/>
                                        <p:tgtEl>
                                          <p:spTgt spid="55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00" decel="100000" fill="hold"/>
                                        <p:tgtEl>
                                          <p:spTgt spid="5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00" decel="100000" fill="hold"/>
                                        <p:tgtEl>
                                          <p:spTgt spid="5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5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5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5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391" grpId="0" animBg="1"/>
      <p:bldP spid="55392" grpId="0" animBg="1"/>
      <p:bldP spid="55393" grpId="0" animBg="1"/>
      <p:bldP spid="55394" grpId="0" animBg="1"/>
      <p:bldP spid="55395" grpId="0" animBg="1"/>
      <p:bldP spid="55396" grpId="0" animBg="1"/>
      <p:bldP spid="55397" grpId="0" animBg="1"/>
      <p:bldP spid="5539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406D-B35D-4F2F-9D31-A2BEDF5A08EC}" type="datetime1">
              <a:rPr lang="en-US" altLang="en-US"/>
              <a:pPr/>
              <a:t>3/26/2014</a:t>
            </a:fld>
            <a:endParaRPr lang="en-US" altLang="en-US"/>
          </a:p>
        </p:txBody>
      </p:sp>
      <p:sp>
        <p:nvSpPr>
          <p:cNvPr id="9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BAB.1 HAKIKAT BANGSA DAN UNSUR-UNSUR TERBENTUKNYA NEGARA</a:t>
            </a:r>
          </a:p>
        </p:txBody>
      </p:sp>
      <p:sp>
        <p:nvSpPr>
          <p:cNvPr id="10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84C6-A90B-4E66-B8E9-F475007A080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334000" cy="636588"/>
          </a:xfrm>
        </p:spPr>
        <p:txBody>
          <a:bodyPr/>
          <a:lstStyle/>
          <a:p>
            <a:r>
              <a:rPr lang="en-US" altLang="en-US" sz="2400" u="sng"/>
              <a:t>ASAL MULA TERJADINYA NEGARA</a:t>
            </a:r>
          </a:p>
        </p:txBody>
      </p:sp>
      <p:graphicFrame>
        <p:nvGraphicFramePr>
          <p:cNvPr id="56417" name="Group 97"/>
          <p:cNvGraphicFramePr>
            <a:graphicFrameLocks noGrp="1"/>
          </p:cNvGraphicFramePr>
          <p:nvPr/>
        </p:nvGraphicFramePr>
        <p:xfrm>
          <a:off x="0" y="1524000"/>
          <a:ext cx="2743200" cy="431800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Primer &amp; Sekunder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329" name="Group 9"/>
          <p:cNvGraphicFramePr>
            <a:graphicFrameLocks noGrp="1"/>
          </p:cNvGraphicFramePr>
          <p:nvPr/>
        </p:nvGraphicFramePr>
        <p:xfrm>
          <a:off x="3276600" y="1524000"/>
          <a:ext cx="1752600" cy="431800"/>
        </p:xfrm>
        <a:graphic>
          <a:graphicData uri="http://schemas.openxmlformats.org/drawingml/2006/table">
            <a:tbl>
              <a:tblPr/>
              <a:tblGrid>
                <a:gridCol w="17526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Teoritis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335" name="Group 15"/>
          <p:cNvGraphicFramePr>
            <a:graphicFrameLocks noGrp="1"/>
          </p:cNvGraphicFramePr>
          <p:nvPr/>
        </p:nvGraphicFramePr>
        <p:xfrm>
          <a:off x="304800" y="2590800"/>
          <a:ext cx="2895600" cy="457200"/>
        </p:xfrm>
        <a:graphic>
          <a:graphicData uri="http://schemas.openxmlformats.org/drawingml/2006/table">
            <a:tbl>
              <a:tblPr/>
              <a:tblGrid>
                <a:gridCol w="289560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Genootschaft /suku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341" name="Group 21"/>
          <p:cNvGraphicFramePr>
            <a:graphicFrameLocks noGrp="1"/>
          </p:cNvGraphicFramePr>
          <p:nvPr/>
        </p:nvGraphicFramePr>
        <p:xfrm>
          <a:off x="304800" y="3962400"/>
          <a:ext cx="2057400" cy="431800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Rijk/kerajaan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347" name="Group 27"/>
          <p:cNvGraphicFramePr>
            <a:graphicFrameLocks noGrp="1"/>
          </p:cNvGraphicFramePr>
          <p:nvPr/>
        </p:nvGraphicFramePr>
        <p:xfrm>
          <a:off x="304800" y="5105400"/>
          <a:ext cx="2438400" cy="431800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Negara nasional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353" name="Group 33"/>
          <p:cNvGraphicFramePr>
            <a:graphicFrameLocks noGrp="1"/>
          </p:cNvGraphicFramePr>
          <p:nvPr/>
        </p:nvGraphicFramePr>
        <p:xfrm>
          <a:off x="6248400" y="1524000"/>
          <a:ext cx="1981200" cy="396240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Fakta/faktual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359" name="Group 39"/>
          <p:cNvGraphicFramePr>
            <a:graphicFrameLocks noGrp="1"/>
          </p:cNvGraphicFramePr>
          <p:nvPr/>
        </p:nvGraphicFramePr>
        <p:xfrm>
          <a:off x="304800" y="6096000"/>
          <a:ext cx="2590800" cy="43180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Negara demokrasi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365" name="Group 45"/>
          <p:cNvGraphicFramePr>
            <a:graphicFrameLocks noGrp="1"/>
          </p:cNvGraphicFramePr>
          <p:nvPr/>
        </p:nvGraphicFramePr>
        <p:xfrm>
          <a:off x="3657600" y="2590800"/>
          <a:ext cx="2286000" cy="39624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T.Ketuhanan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371" name="Group 51"/>
          <p:cNvGraphicFramePr>
            <a:graphicFrameLocks noGrp="1"/>
          </p:cNvGraphicFramePr>
          <p:nvPr/>
        </p:nvGraphicFramePr>
        <p:xfrm>
          <a:off x="3657600" y="35052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T.Perjanj.Masy.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77" name="Line 57"/>
          <p:cNvSpPr>
            <a:spLocks noChangeShapeType="1"/>
          </p:cNvSpPr>
          <p:nvPr/>
        </p:nvSpPr>
        <p:spPr bwMode="auto">
          <a:xfrm flipV="1">
            <a:off x="990600" y="533400"/>
            <a:ext cx="23622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78" name="Line 58"/>
          <p:cNvSpPr>
            <a:spLocks noChangeShapeType="1"/>
          </p:cNvSpPr>
          <p:nvPr/>
        </p:nvSpPr>
        <p:spPr bwMode="auto">
          <a:xfrm>
            <a:off x="3429000" y="4572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79" name="Line 59"/>
          <p:cNvSpPr>
            <a:spLocks noChangeShapeType="1"/>
          </p:cNvSpPr>
          <p:nvPr/>
        </p:nvSpPr>
        <p:spPr bwMode="auto">
          <a:xfrm>
            <a:off x="3352800" y="457200"/>
            <a:ext cx="4191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6380" name="Group 60"/>
          <p:cNvGraphicFramePr>
            <a:graphicFrameLocks noGrp="1"/>
          </p:cNvGraphicFramePr>
          <p:nvPr/>
        </p:nvGraphicFramePr>
        <p:xfrm>
          <a:off x="3657600" y="43434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T.Kekuasaan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386" name="Group 66"/>
          <p:cNvGraphicFramePr>
            <a:graphicFrameLocks noGrp="1"/>
          </p:cNvGraphicFramePr>
          <p:nvPr/>
        </p:nvGraphicFramePr>
        <p:xfrm>
          <a:off x="3657600" y="51054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T.Kedaulatan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392" name="Group 72"/>
          <p:cNvGraphicFramePr>
            <a:graphicFrameLocks noGrp="1"/>
          </p:cNvGraphicFramePr>
          <p:nvPr/>
        </p:nvGraphicFramePr>
        <p:xfrm>
          <a:off x="3657600" y="60960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T.Hukum Alam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398" name="Group 78"/>
          <p:cNvGraphicFramePr>
            <a:graphicFrameLocks noGrp="1"/>
          </p:cNvGraphicFramePr>
          <p:nvPr/>
        </p:nvGraphicFramePr>
        <p:xfrm>
          <a:off x="6248400" y="2438400"/>
          <a:ext cx="2590800" cy="295656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1.Occopatie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2.Fusi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3.Cessie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4.Accesie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5.Anexatie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6.Proklamasi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7.Innovation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8.Separatis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404" name="Line 84"/>
          <p:cNvSpPr>
            <a:spLocks noChangeShapeType="1"/>
          </p:cNvSpPr>
          <p:nvPr/>
        </p:nvSpPr>
        <p:spPr bwMode="auto">
          <a:xfrm>
            <a:off x="1066800" y="1981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05" name="Line 85"/>
          <p:cNvSpPr>
            <a:spLocks noChangeShapeType="1"/>
          </p:cNvSpPr>
          <p:nvPr/>
        </p:nvSpPr>
        <p:spPr bwMode="auto">
          <a:xfrm>
            <a:off x="1066800" y="3048000"/>
            <a:ext cx="0" cy="914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06" name="Line 86"/>
          <p:cNvSpPr>
            <a:spLocks noChangeShapeType="1"/>
          </p:cNvSpPr>
          <p:nvPr/>
        </p:nvSpPr>
        <p:spPr bwMode="auto">
          <a:xfrm>
            <a:off x="1066800" y="4419600"/>
            <a:ext cx="0" cy="685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07" name="Line 87"/>
          <p:cNvSpPr>
            <a:spLocks noChangeShapeType="1"/>
          </p:cNvSpPr>
          <p:nvPr/>
        </p:nvSpPr>
        <p:spPr bwMode="auto">
          <a:xfrm>
            <a:off x="1066800" y="5562600"/>
            <a:ext cx="0" cy="53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08" name="Line 88"/>
          <p:cNvSpPr>
            <a:spLocks noChangeShapeType="1"/>
          </p:cNvSpPr>
          <p:nvPr/>
        </p:nvSpPr>
        <p:spPr bwMode="auto">
          <a:xfrm>
            <a:off x="3429000" y="1981200"/>
            <a:ext cx="0" cy="434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09" name="Line 89"/>
          <p:cNvSpPr>
            <a:spLocks noChangeShapeType="1"/>
          </p:cNvSpPr>
          <p:nvPr/>
        </p:nvSpPr>
        <p:spPr bwMode="auto">
          <a:xfrm>
            <a:off x="3429000" y="63246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10" name="Line 90"/>
          <p:cNvSpPr>
            <a:spLocks noChangeShapeType="1"/>
          </p:cNvSpPr>
          <p:nvPr/>
        </p:nvSpPr>
        <p:spPr bwMode="auto">
          <a:xfrm>
            <a:off x="3429000" y="53340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11" name="Line 91"/>
          <p:cNvSpPr>
            <a:spLocks noChangeShapeType="1"/>
          </p:cNvSpPr>
          <p:nvPr/>
        </p:nvSpPr>
        <p:spPr bwMode="auto">
          <a:xfrm>
            <a:off x="3429000" y="45720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12" name="Line 92"/>
          <p:cNvSpPr>
            <a:spLocks noChangeShapeType="1"/>
          </p:cNvSpPr>
          <p:nvPr/>
        </p:nvSpPr>
        <p:spPr bwMode="auto">
          <a:xfrm>
            <a:off x="3429000" y="37338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13" name="Line 93"/>
          <p:cNvSpPr>
            <a:spLocks noChangeShapeType="1"/>
          </p:cNvSpPr>
          <p:nvPr/>
        </p:nvSpPr>
        <p:spPr bwMode="auto">
          <a:xfrm>
            <a:off x="3429000" y="2743200"/>
            <a:ext cx="2286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14" name="Line 94"/>
          <p:cNvSpPr>
            <a:spLocks noChangeShapeType="1"/>
          </p:cNvSpPr>
          <p:nvPr/>
        </p:nvSpPr>
        <p:spPr bwMode="auto">
          <a:xfrm>
            <a:off x="7543800" y="1905000"/>
            <a:ext cx="0" cy="53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18" name="Rectangle 98"/>
          <p:cNvSpPr>
            <a:spLocks noChangeArrowheads="1"/>
          </p:cNvSpPr>
          <p:nvPr/>
        </p:nvSpPr>
        <p:spPr bwMode="auto">
          <a:xfrm>
            <a:off x="0" y="2057400"/>
            <a:ext cx="3200400" cy="464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en-US" altLang="en-US"/>
              <a:t>Menurut Teori ini,</a:t>
            </a:r>
          </a:p>
          <a:p>
            <a:r>
              <a:rPr lang="en-US" altLang="en-US"/>
              <a:t> Negara ada karena </a:t>
            </a:r>
          </a:p>
          <a:p>
            <a:r>
              <a:rPr lang="en-US" altLang="en-US"/>
              <a:t> Kehendak Tuhan</a:t>
            </a:r>
          </a:p>
          <a:p>
            <a:endParaRPr lang="en-US" altLang="en-US"/>
          </a:p>
          <a:p>
            <a:pPr>
              <a:buFontTx/>
              <a:buChar char="•"/>
            </a:pPr>
            <a:r>
              <a:rPr lang="en-US" altLang="en-US"/>
              <a:t>Teori ini didasarkan</a:t>
            </a:r>
          </a:p>
          <a:p>
            <a:r>
              <a:rPr lang="en-US" altLang="en-US"/>
              <a:t> Pd kepercayaan bahwa</a:t>
            </a:r>
          </a:p>
          <a:p>
            <a:r>
              <a:rPr lang="en-US" altLang="en-US"/>
              <a:t> Segala sesuatu terjadi</a:t>
            </a:r>
          </a:p>
          <a:p>
            <a:r>
              <a:rPr lang="en-US" altLang="en-US"/>
              <a:t> Karena kehendak</a:t>
            </a:r>
          </a:p>
          <a:p>
            <a:r>
              <a:rPr lang="en-US" altLang="en-US"/>
              <a:t> Tuhan </a:t>
            </a:r>
          </a:p>
        </p:txBody>
      </p:sp>
      <p:sp>
        <p:nvSpPr>
          <p:cNvPr id="56419" name="Rectangle 99"/>
          <p:cNvSpPr>
            <a:spLocks noChangeArrowheads="1"/>
          </p:cNvSpPr>
          <p:nvPr/>
        </p:nvSpPr>
        <p:spPr bwMode="auto">
          <a:xfrm>
            <a:off x="6096000" y="2438400"/>
            <a:ext cx="28194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Nampak pada UUD,</a:t>
            </a:r>
          </a:p>
          <a:p>
            <a:pPr algn="ctr"/>
            <a:r>
              <a:rPr lang="en-US" altLang="en-US" i="1"/>
              <a:t>“By the Grace of God”</a:t>
            </a:r>
          </a:p>
          <a:p>
            <a:pPr algn="ctr"/>
            <a:r>
              <a:rPr lang="en-US" altLang="en-US"/>
              <a:t>(Atas Rahmat Tuhan)</a:t>
            </a:r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ctr"/>
            <a:endParaRPr lang="en-US" altLang="en-US"/>
          </a:p>
        </p:txBody>
      </p:sp>
      <p:sp>
        <p:nvSpPr>
          <p:cNvPr id="56420" name="Oval 100"/>
          <p:cNvSpPr>
            <a:spLocks noChangeArrowheads="1"/>
          </p:cNvSpPr>
          <p:nvPr/>
        </p:nvSpPr>
        <p:spPr bwMode="auto">
          <a:xfrm>
            <a:off x="3048000" y="3048000"/>
            <a:ext cx="3505200" cy="381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Tokoh :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Agustinus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Julius Stahl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Haller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Kranenburg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Thomas Aquinas</a:t>
            </a:r>
          </a:p>
        </p:txBody>
      </p:sp>
    </p:spTree>
    <p:extLst>
      <p:ext uri="{BB962C8B-B14F-4D97-AF65-F5344CB8AC3E}">
        <p14:creationId xmlns:p14="http://schemas.microsoft.com/office/powerpoint/2010/main" val="167856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63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63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641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41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41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64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6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6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6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6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6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6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6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6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6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6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6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6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6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6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6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6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6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6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6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6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6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6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6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6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6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6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6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6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6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6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6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6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6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6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6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6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6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6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6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6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6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6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6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6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6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6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6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6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6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6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6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641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641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641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64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642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642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642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564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5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6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6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6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56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6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6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6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56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6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6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6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56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56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6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6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56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6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6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6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56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5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5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5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5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6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6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56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56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6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6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6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56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6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56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56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56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56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56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56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56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6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56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56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56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18" grpId="0" build="allAtOnce" animBg="1"/>
      <p:bldP spid="56419" grpId="0" build="allAtOnce" animBg="1"/>
      <p:bldP spid="56420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BC94-9B9B-4DFE-85CF-6354EF3694F3}" type="datetime1">
              <a:rPr lang="en-US" altLang="en-US"/>
              <a:pPr/>
              <a:t>3/26/2014</a:t>
            </a:fld>
            <a:endParaRPr lang="en-US" altLang="en-US"/>
          </a:p>
        </p:txBody>
      </p:sp>
      <p:sp>
        <p:nvSpPr>
          <p:cNvPr id="9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BAB.1 HAKIKAT BANGSA DAN UNSUR-UNSUR TERBENTUKNYA NEGARA</a:t>
            </a:r>
          </a:p>
        </p:txBody>
      </p:sp>
      <p:sp>
        <p:nvSpPr>
          <p:cNvPr id="10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0DC64-B283-4AE0-9515-67AC2EEFB67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334000" cy="636588"/>
          </a:xfrm>
        </p:spPr>
        <p:txBody>
          <a:bodyPr/>
          <a:lstStyle/>
          <a:p>
            <a:r>
              <a:rPr lang="en-US" altLang="en-US" sz="2400" u="sng"/>
              <a:t>ASAL MULA TERJADINYA NEGARA</a:t>
            </a:r>
          </a:p>
        </p:txBody>
      </p:sp>
      <p:graphicFrame>
        <p:nvGraphicFramePr>
          <p:cNvPr id="57347" name="Group 3"/>
          <p:cNvGraphicFramePr>
            <a:graphicFrameLocks noGrp="1"/>
          </p:cNvGraphicFramePr>
          <p:nvPr/>
        </p:nvGraphicFramePr>
        <p:xfrm>
          <a:off x="0" y="1524000"/>
          <a:ext cx="2590800" cy="43180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Primer &amp; Sekunder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353" name="Group 9"/>
          <p:cNvGraphicFramePr>
            <a:graphicFrameLocks noGrp="1"/>
          </p:cNvGraphicFramePr>
          <p:nvPr/>
        </p:nvGraphicFramePr>
        <p:xfrm>
          <a:off x="3276600" y="1524000"/>
          <a:ext cx="1752600" cy="431800"/>
        </p:xfrm>
        <a:graphic>
          <a:graphicData uri="http://schemas.openxmlformats.org/drawingml/2006/table">
            <a:tbl>
              <a:tblPr/>
              <a:tblGrid>
                <a:gridCol w="17526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teoritis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359" name="Group 15"/>
          <p:cNvGraphicFramePr>
            <a:graphicFrameLocks noGrp="1"/>
          </p:cNvGraphicFramePr>
          <p:nvPr/>
        </p:nvGraphicFramePr>
        <p:xfrm>
          <a:off x="304800" y="2590800"/>
          <a:ext cx="2895600" cy="457200"/>
        </p:xfrm>
        <a:graphic>
          <a:graphicData uri="http://schemas.openxmlformats.org/drawingml/2006/table">
            <a:tbl>
              <a:tblPr/>
              <a:tblGrid>
                <a:gridCol w="289560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Genootschaft /suku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365" name="Group 21"/>
          <p:cNvGraphicFramePr>
            <a:graphicFrameLocks noGrp="1"/>
          </p:cNvGraphicFramePr>
          <p:nvPr/>
        </p:nvGraphicFramePr>
        <p:xfrm>
          <a:off x="304800" y="3962400"/>
          <a:ext cx="2057400" cy="431800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Rijk/kerajaan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371" name="Group 27"/>
          <p:cNvGraphicFramePr>
            <a:graphicFrameLocks noGrp="1"/>
          </p:cNvGraphicFramePr>
          <p:nvPr/>
        </p:nvGraphicFramePr>
        <p:xfrm>
          <a:off x="304800" y="5105400"/>
          <a:ext cx="2438400" cy="431800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Negara nasional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377" name="Group 33"/>
          <p:cNvGraphicFramePr>
            <a:graphicFrameLocks noGrp="1"/>
          </p:cNvGraphicFramePr>
          <p:nvPr/>
        </p:nvGraphicFramePr>
        <p:xfrm>
          <a:off x="6248400" y="1524000"/>
          <a:ext cx="1981200" cy="396240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Fakta/faktual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383" name="Group 39"/>
          <p:cNvGraphicFramePr>
            <a:graphicFrameLocks noGrp="1"/>
          </p:cNvGraphicFramePr>
          <p:nvPr/>
        </p:nvGraphicFramePr>
        <p:xfrm>
          <a:off x="304800" y="6096000"/>
          <a:ext cx="2590800" cy="43180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Negara demokrasi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389" name="Group 45"/>
          <p:cNvGraphicFramePr>
            <a:graphicFrameLocks noGrp="1"/>
          </p:cNvGraphicFramePr>
          <p:nvPr/>
        </p:nvGraphicFramePr>
        <p:xfrm>
          <a:off x="3657600" y="2590800"/>
          <a:ext cx="2286000" cy="39624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T.Ketuhanan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395" name="Group 51"/>
          <p:cNvGraphicFramePr>
            <a:graphicFrameLocks noGrp="1"/>
          </p:cNvGraphicFramePr>
          <p:nvPr/>
        </p:nvGraphicFramePr>
        <p:xfrm>
          <a:off x="3657600" y="35052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T.Perjanj.Masy.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401" name="Line 57"/>
          <p:cNvSpPr>
            <a:spLocks noChangeShapeType="1"/>
          </p:cNvSpPr>
          <p:nvPr/>
        </p:nvSpPr>
        <p:spPr bwMode="auto">
          <a:xfrm flipV="1">
            <a:off x="1066800" y="457200"/>
            <a:ext cx="2362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2" name="Line 58"/>
          <p:cNvSpPr>
            <a:spLocks noChangeShapeType="1"/>
          </p:cNvSpPr>
          <p:nvPr/>
        </p:nvSpPr>
        <p:spPr bwMode="auto">
          <a:xfrm>
            <a:off x="3429000" y="4572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3" name="Line 59"/>
          <p:cNvSpPr>
            <a:spLocks noChangeShapeType="1"/>
          </p:cNvSpPr>
          <p:nvPr/>
        </p:nvSpPr>
        <p:spPr bwMode="auto">
          <a:xfrm>
            <a:off x="3352800" y="457200"/>
            <a:ext cx="4191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7404" name="Group 60"/>
          <p:cNvGraphicFramePr>
            <a:graphicFrameLocks noGrp="1"/>
          </p:cNvGraphicFramePr>
          <p:nvPr/>
        </p:nvGraphicFramePr>
        <p:xfrm>
          <a:off x="3657600" y="43434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T.Kekuasaan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410" name="Group 66"/>
          <p:cNvGraphicFramePr>
            <a:graphicFrameLocks noGrp="1"/>
          </p:cNvGraphicFramePr>
          <p:nvPr/>
        </p:nvGraphicFramePr>
        <p:xfrm>
          <a:off x="3657600" y="51054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T.Kedaulatan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416" name="Group 72"/>
          <p:cNvGraphicFramePr>
            <a:graphicFrameLocks noGrp="1"/>
          </p:cNvGraphicFramePr>
          <p:nvPr/>
        </p:nvGraphicFramePr>
        <p:xfrm>
          <a:off x="3657600" y="60960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T.Hukum Alam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422" name="Group 78"/>
          <p:cNvGraphicFramePr>
            <a:graphicFrameLocks noGrp="1"/>
          </p:cNvGraphicFramePr>
          <p:nvPr/>
        </p:nvGraphicFramePr>
        <p:xfrm>
          <a:off x="6553200" y="2514600"/>
          <a:ext cx="2590800" cy="295656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1.Occopatie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2.Fusi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3.Cessie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4.Accesie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5.Anexatie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6.Proklamasi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7.Innovation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8.Separatis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428" name="Line 84"/>
          <p:cNvSpPr>
            <a:spLocks noChangeShapeType="1"/>
          </p:cNvSpPr>
          <p:nvPr/>
        </p:nvSpPr>
        <p:spPr bwMode="auto">
          <a:xfrm>
            <a:off x="1066800" y="1981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29" name="Line 85"/>
          <p:cNvSpPr>
            <a:spLocks noChangeShapeType="1"/>
          </p:cNvSpPr>
          <p:nvPr/>
        </p:nvSpPr>
        <p:spPr bwMode="auto">
          <a:xfrm>
            <a:off x="1066800" y="3048000"/>
            <a:ext cx="0" cy="914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30" name="Line 86"/>
          <p:cNvSpPr>
            <a:spLocks noChangeShapeType="1"/>
          </p:cNvSpPr>
          <p:nvPr/>
        </p:nvSpPr>
        <p:spPr bwMode="auto">
          <a:xfrm>
            <a:off x="1066800" y="4419600"/>
            <a:ext cx="0" cy="685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31" name="Line 87"/>
          <p:cNvSpPr>
            <a:spLocks noChangeShapeType="1"/>
          </p:cNvSpPr>
          <p:nvPr/>
        </p:nvSpPr>
        <p:spPr bwMode="auto">
          <a:xfrm>
            <a:off x="1066800" y="5562600"/>
            <a:ext cx="0" cy="53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32" name="Line 88"/>
          <p:cNvSpPr>
            <a:spLocks noChangeShapeType="1"/>
          </p:cNvSpPr>
          <p:nvPr/>
        </p:nvSpPr>
        <p:spPr bwMode="auto">
          <a:xfrm>
            <a:off x="3429000" y="1981200"/>
            <a:ext cx="0" cy="434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33" name="Line 89"/>
          <p:cNvSpPr>
            <a:spLocks noChangeShapeType="1"/>
          </p:cNvSpPr>
          <p:nvPr/>
        </p:nvSpPr>
        <p:spPr bwMode="auto">
          <a:xfrm>
            <a:off x="3429000" y="63246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34" name="Line 90"/>
          <p:cNvSpPr>
            <a:spLocks noChangeShapeType="1"/>
          </p:cNvSpPr>
          <p:nvPr/>
        </p:nvSpPr>
        <p:spPr bwMode="auto">
          <a:xfrm>
            <a:off x="3429000" y="53340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35" name="Line 91"/>
          <p:cNvSpPr>
            <a:spLocks noChangeShapeType="1"/>
          </p:cNvSpPr>
          <p:nvPr/>
        </p:nvSpPr>
        <p:spPr bwMode="auto">
          <a:xfrm>
            <a:off x="3429000" y="45720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36" name="Line 92"/>
          <p:cNvSpPr>
            <a:spLocks noChangeShapeType="1"/>
          </p:cNvSpPr>
          <p:nvPr/>
        </p:nvSpPr>
        <p:spPr bwMode="auto">
          <a:xfrm>
            <a:off x="3429000" y="37338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37" name="Line 93"/>
          <p:cNvSpPr>
            <a:spLocks noChangeShapeType="1"/>
          </p:cNvSpPr>
          <p:nvPr/>
        </p:nvSpPr>
        <p:spPr bwMode="auto">
          <a:xfrm>
            <a:off x="3429000" y="2743200"/>
            <a:ext cx="2286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38" name="Line 94"/>
          <p:cNvSpPr>
            <a:spLocks noChangeShapeType="1"/>
          </p:cNvSpPr>
          <p:nvPr/>
        </p:nvSpPr>
        <p:spPr bwMode="auto">
          <a:xfrm>
            <a:off x="7543800" y="1905000"/>
            <a:ext cx="0" cy="53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39" name="Rectangle 95"/>
          <p:cNvSpPr>
            <a:spLocks noChangeArrowheads="1"/>
          </p:cNvSpPr>
          <p:nvPr/>
        </p:nvSpPr>
        <p:spPr bwMode="auto">
          <a:xfrm>
            <a:off x="0" y="2362200"/>
            <a:ext cx="3200400" cy="449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en-US" altLang="en-US"/>
              <a:t>Negara terjadi karena </a:t>
            </a:r>
          </a:p>
          <a:p>
            <a:r>
              <a:rPr lang="en-US" altLang="en-US"/>
              <a:t> adanya Perjanjian Masy.</a:t>
            </a:r>
          </a:p>
          <a:p>
            <a:pPr>
              <a:buFontTx/>
              <a:buChar char="•"/>
            </a:pPr>
            <a:r>
              <a:rPr lang="en-US" altLang="en-US"/>
              <a:t>Thomas Hobbes </a:t>
            </a:r>
          </a:p>
          <a:p>
            <a:r>
              <a:rPr lang="en-US" altLang="en-US"/>
              <a:t> menghendaki </a:t>
            </a:r>
          </a:p>
          <a:p>
            <a:r>
              <a:rPr lang="en-US" altLang="en-US"/>
              <a:t> “Monarchi Absolut”</a:t>
            </a:r>
          </a:p>
          <a:p>
            <a:endParaRPr lang="en-US" altLang="en-US"/>
          </a:p>
          <a:p>
            <a:pPr>
              <a:buFontTx/>
              <a:buChar char="•"/>
            </a:pPr>
            <a:r>
              <a:rPr lang="en-US" altLang="en-US"/>
              <a:t>J.J.Rousseau menghen-</a:t>
            </a:r>
          </a:p>
          <a:p>
            <a:r>
              <a:rPr lang="en-US" altLang="en-US"/>
              <a:t> daki bhw raja hanyalah</a:t>
            </a:r>
          </a:p>
          <a:p>
            <a:r>
              <a:rPr lang="en-US" altLang="en-US"/>
              <a:t> mandataris rakyat &amp; krn</a:t>
            </a:r>
          </a:p>
          <a:p>
            <a:r>
              <a:rPr lang="en-US" altLang="en-US"/>
              <a:t> itu dpt diganti</a:t>
            </a:r>
          </a:p>
        </p:txBody>
      </p:sp>
      <p:sp>
        <p:nvSpPr>
          <p:cNvPr id="57440" name="Rectangle 96"/>
          <p:cNvSpPr>
            <a:spLocks noChangeArrowheads="1"/>
          </p:cNvSpPr>
          <p:nvPr/>
        </p:nvSpPr>
        <p:spPr bwMode="auto">
          <a:xfrm>
            <a:off x="6477000" y="2286000"/>
            <a:ext cx="2667000" cy="434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en-US" altLang="en-US"/>
              <a:t>John Locke:</a:t>
            </a:r>
          </a:p>
          <a:p>
            <a:r>
              <a:rPr lang="en-US" altLang="en-US"/>
              <a:t>Tahap I Pactum Unio</a:t>
            </a:r>
          </a:p>
          <a:p>
            <a:r>
              <a:rPr lang="en-US" altLang="en-US"/>
              <a:t>nes (perjanjian yg di</a:t>
            </a:r>
          </a:p>
          <a:p>
            <a:r>
              <a:rPr lang="en-US" altLang="en-US"/>
              <a:t>adakan u/ membtk </a:t>
            </a:r>
          </a:p>
          <a:p>
            <a:r>
              <a:rPr lang="en-US" altLang="en-US"/>
              <a:t>neg).Tahap II Pactum</a:t>
            </a:r>
          </a:p>
          <a:p>
            <a:r>
              <a:rPr lang="en-US" altLang="en-US"/>
              <a:t>Subjectiones (perjan-</a:t>
            </a:r>
          </a:p>
          <a:p>
            <a:r>
              <a:rPr lang="en-US" altLang="en-US"/>
              <a:t>jian dg penguasa.</a:t>
            </a:r>
          </a:p>
          <a:p>
            <a:r>
              <a:rPr lang="en-US" altLang="en-US"/>
              <a:t>“Monarchi Konstitu-</a:t>
            </a:r>
          </a:p>
          <a:p>
            <a:r>
              <a:rPr lang="en-US" altLang="en-US"/>
              <a:t>sional”</a:t>
            </a:r>
          </a:p>
        </p:txBody>
      </p:sp>
      <p:sp>
        <p:nvSpPr>
          <p:cNvPr id="57441" name="Oval 97"/>
          <p:cNvSpPr>
            <a:spLocks noChangeArrowheads="1"/>
          </p:cNvSpPr>
          <p:nvPr/>
        </p:nvSpPr>
        <p:spPr bwMode="auto">
          <a:xfrm>
            <a:off x="2971800" y="3962400"/>
            <a:ext cx="3581400" cy="2895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Tokoh: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Thomas Hobbes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John Locke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J.J Rousseau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Montesquieu </a:t>
            </a:r>
          </a:p>
        </p:txBody>
      </p:sp>
    </p:spTree>
    <p:extLst>
      <p:ext uri="{BB962C8B-B14F-4D97-AF65-F5344CB8AC3E}">
        <p14:creationId xmlns:p14="http://schemas.microsoft.com/office/powerpoint/2010/main" val="103398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7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7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7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7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39" grpId="0" animBg="1"/>
      <p:bldP spid="57440" grpId="0" animBg="1"/>
      <p:bldP spid="574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D58F-C1A5-4763-A007-DA010CF97F53}" type="datetime1">
              <a:rPr lang="en-US" altLang="en-US"/>
              <a:pPr/>
              <a:t>3/26/2014</a:t>
            </a:fld>
            <a:endParaRPr lang="en-US" altLang="en-US"/>
          </a:p>
        </p:txBody>
      </p:sp>
      <p:sp>
        <p:nvSpPr>
          <p:cNvPr id="10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BAB.1 HAKIKAT BANGSA DAN UNSUR-UNSUR TERBENTUKNYA NEGARA</a:t>
            </a:r>
          </a:p>
        </p:txBody>
      </p:sp>
      <p:sp>
        <p:nvSpPr>
          <p:cNvPr id="10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2611-5233-4A45-9B56-2FF41F0262D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334000" cy="636588"/>
          </a:xfrm>
        </p:spPr>
        <p:txBody>
          <a:bodyPr/>
          <a:lstStyle/>
          <a:p>
            <a:r>
              <a:rPr lang="en-US" altLang="en-US" sz="2400" u="sng"/>
              <a:t>ASAL MULA TERJADINYA NEGARA</a:t>
            </a:r>
          </a:p>
        </p:txBody>
      </p:sp>
      <p:graphicFrame>
        <p:nvGraphicFramePr>
          <p:cNvPr id="58371" name="Group 3"/>
          <p:cNvGraphicFramePr>
            <a:graphicFrameLocks noGrp="1"/>
          </p:cNvGraphicFramePr>
          <p:nvPr/>
        </p:nvGraphicFramePr>
        <p:xfrm>
          <a:off x="0" y="1524000"/>
          <a:ext cx="2590800" cy="43180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Primer &amp; Sekunder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377" name="Group 9"/>
          <p:cNvGraphicFramePr>
            <a:graphicFrameLocks noGrp="1"/>
          </p:cNvGraphicFramePr>
          <p:nvPr/>
        </p:nvGraphicFramePr>
        <p:xfrm>
          <a:off x="3276600" y="1524000"/>
          <a:ext cx="1752600" cy="431800"/>
        </p:xfrm>
        <a:graphic>
          <a:graphicData uri="http://schemas.openxmlformats.org/drawingml/2006/table">
            <a:tbl>
              <a:tblPr/>
              <a:tblGrid>
                <a:gridCol w="17526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teoritis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383" name="Group 15"/>
          <p:cNvGraphicFramePr>
            <a:graphicFrameLocks noGrp="1"/>
          </p:cNvGraphicFramePr>
          <p:nvPr/>
        </p:nvGraphicFramePr>
        <p:xfrm>
          <a:off x="304800" y="2590800"/>
          <a:ext cx="2895600" cy="457200"/>
        </p:xfrm>
        <a:graphic>
          <a:graphicData uri="http://schemas.openxmlformats.org/drawingml/2006/table">
            <a:tbl>
              <a:tblPr/>
              <a:tblGrid>
                <a:gridCol w="289560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Genootschaft /suku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389" name="Group 21"/>
          <p:cNvGraphicFramePr>
            <a:graphicFrameLocks noGrp="1"/>
          </p:cNvGraphicFramePr>
          <p:nvPr/>
        </p:nvGraphicFramePr>
        <p:xfrm>
          <a:off x="304800" y="3962400"/>
          <a:ext cx="2057400" cy="431800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Rijk/kerajaan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395" name="Group 27"/>
          <p:cNvGraphicFramePr>
            <a:graphicFrameLocks noGrp="1"/>
          </p:cNvGraphicFramePr>
          <p:nvPr/>
        </p:nvGraphicFramePr>
        <p:xfrm>
          <a:off x="304800" y="5105400"/>
          <a:ext cx="2438400" cy="431800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Negara nasional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401" name="Group 33"/>
          <p:cNvGraphicFramePr>
            <a:graphicFrameLocks noGrp="1"/>
          </p:cNvGraphicFramePr>
          <p:nvPr/>
        </p:nvGraphicFramePr>
        <p:xfrm>
          <a:off x="6248400" y="1524000"/>
          <a:ext cx="1981200" cy="396240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Fakta/faktual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407" name="Group 39"/>
          <p:cNvGraphicFramePr>
            <a:graphicFrameLocks noGrp="1"/>
          </p:cNvGraphicFramePr>
          <p:nvPr/>
        </p:nvGraphicFramePr>
        <p:xfrm>
          <a:off x="304800" y="6096000"/>
          <a:ext cx="2590800" cy="43180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Negara demokrasi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413" name="Group 45"/>
          <p:cNvGraphicFramePr>
            <a:graphicFrameLocks noGrp="1"/>
          </p:cNvGraphicFramePr>
          <p:nvPr/>
        </p:nvGraphicFramePr>
        <p:xfrm>
          <a:off x="3657600" y="2590800"/>
          <a:ext cx="2286000" cy="39624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T.Ketuhanan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419" name="Group 51"/>
          <p:cNvGraphicFramePr>
            <a:graphicFrameLocks noGrp="1"/>
          </p:cNvGraphicFramePr>
          <p:nvPr/>
        </p:nvGraphicFramePr>
        <p:xfrm>
          <a:off x="3657600" y="35052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T.Perjanj.Masy.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425" name="Line 57"/>
          <p:cNvSpPr>
            <a:spLocks noChangeShapeType="1"/>
          </p:cNvSpPr>
          <p:nvPr/>
        </p:nvSpPr>
        <p:spPr bwMode="auto">
          <a:xfrm flipV="1">
            <a:off x="1219200" y="533400"/>
            <a:ext cx="2133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26" name="Line 58"/>
          <p:cNvSpPr>
            <a:spLocks noChangeShapeType="1"/>
          </p:cNvSpPr>
          <p:nvPr/>
        </p:nvSpPr>
        <p:spPr bwMode="auto">
          <a:xfrm>
            <a:off x="3429000" y="4572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27" name="Line 59"/>
          <p:cNvSpPr>
            <a:spLocks noChangeShapeType="1"/>
          </p:cNvSpPr>
          <p:nvPr/>
        </p:nvSpPr>
        <p:spPr bwMode="auto">
          <a:xfrm>
            <a:off x="3352800" y="457200"/>
            <a:ext cx="4191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8428" name="Group 60"/>
          <p:cNvGraphicFramePr>
            <a:graphicFrameLocks noGrp="1"/>
          </p:cNvGraphicFramePr>
          <p:nvPr/>
        </p:nvGraphicFramePr>
        <p:xfrm>
          <a:off x="3657600" y="43434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T.Kekuasaan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434" name="Group 66"/>
          <p:cNvGraphicFramePr>
            <a:graphicFrameLocks noGrp="1"/>
          </p:cNvGraphicFramePr>
          <p:nvPr/>
        </p:nvGraphicFramePr>
        <p:xfrm>
          <a:off x="3657600" y="51054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T.Kedaulatan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440" name="Group 72"/>
          <p:cNvGraphicFramePr>
            <a:graphicFrameLocks noGrp="1"/>
          </p:cNvGraphicFramePr>
          <p:nvPr/>
        </p:nvGraphicFramePr>
        <p:xfrm>
          <a:off x="3657600" y="60960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T.Hukum Alam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446" name="Group 78"/>
          <p:cNvGraphicFramePr>
            <a:graphicFrameLocks noGrp="1"/>
          </p:cNvGraphicFramePr>
          <p:nvPr/>
        </p:nvGraphicFramePr>
        <p:xfrm>
          <a:off x="6553200" y="2514600"/>
          <a:ext cx="2590800" cy="295656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1.Occopatie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2.Fusi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3.Cessie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4.Accesie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5.Anexatie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6.Proklamasi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7.Innovation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8.Separatis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452" name="Line 84"/>
          <p:cNvSpPr>
            <a:spLocks noChangeShapeType="1"/>
          </p:cNvSpPr>
          <p:nvPr/>
        </p:nvSpPr>
        <p:spPr bwMode="auto">
          <a:xfrm>
            <a:off x="1066800" y="1981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53" name="Line 85"/>
          <p:cNvSpPr>
            <a:spLocks noChangeShapeType="1"/>
          </p:cNvSpPr>
          <p:nvPr/>
        </p:nvSpPr>
        <p:spPr bwMode="auto">
          <a:xfrm>
            <a:off x="1066800" y="3048000"/>
            <a:ext cx="0" cy="914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54" name="Line 86"/>
          <p:cNvSpPr>
            <a:spLocks noChangeShapeType="1"/>
          </p:cNvSpPr>
          <p:nvPr/>
        </p:nvSpPr>
        <p:spPr bwMode="auto">
          <a:xfrm>
            <a:off x="1066800" y="4419600"/>
            <a:ext cx="0" cy="685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55" name="Line 87"/>
          <p:cNvSpPr>
            <a:spLocks noChangeShapeType="1"/>
          </p:cNvSpPr>
          <p:nvPr/>
        </p:nvSpPr>
        <p:spPr bwMode="auto">
          <a:xfrm>
            <a:off x="1066800" y="5562600"/>
            <a:ext cx="0" cy="53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56" name="Line 88"/>
          <p:cNvSpPr>
            <a:spLocks noChangeShapeType="1"/>
          </p:cNvSpPr>
          <p:nvPr/>
        </p:nvSpPr>
        <p:spPr bwMode="auto">
          <a:xfrm>
            <a:off x="3429000" y="1981200"/>
            <a:ext cx="0" cy="434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57" name="Line 89"/>
          <p:cNvSpPr>
            <a:spLocks noChangeShapeType="1"/>
          </p:cNvSpPr>
          <p:nvPr/>
        </p:nvSpPr>
        <p:spPr bwMode="auto">
          <a:xfrm>
            <a:off x="3429000" y="63246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58" name="Line 90"/>
          <p:cNvSpPr>
            <a:spLocks noChangeShapeType="1"/>
          </p:cNvSpPr>
          <p:nvPr/>
        </p:nvSpPr>
        <p:spPr bwMode="auto">
          <a:xfrm>
            <a:off x="3429000" y="53340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59" name="Line 91"/>
          <p:cNvSpPr>
            <a:spLocks noChangeShapeType="1"/>
          </p:cNvSpPr>
          <p:nvPr/>
        </p:nvSpPr>
        <p:spPr bwMode="auto">
          <a:xfrm>
            <a:off x="3429000" y="45720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60" name="Line 92"/>
          <p:cNvSpPr>
            <a:spLocks noChangeShapeType="1"/>
          </p:cNvSpPr>
          <p:nvPr/>
        </p:nvSpPr>
        <p:spPr bwMode="auto">
          <a:xfrm>
            <a:off x="3429000" y="37338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61" name="Line 93"/>
          <p:cNvSpPr>
            <a:spLocks noChangeShapeType="1"/>
          </p:cNvSpPr>
          <p:nvPr/>
        </p:nvSpPr>
        <p:spPr bwMode="auto">
          <a:xfrm>
            <a:off x="3429000" y="2743200"/>
            <a:ext cx="2286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62" name="Line 94"/>
          <p:cNvSpPr>
            <a:spLocks noChangeShapeType="1"/>
          </p:cNvSpPr>
          <p:nvPr/>
        </p:nvSpPr>
        <p:spPr bwMode="auto">
          <a:xfrm>
            <a:off x="7543800" y="1905000"/>
            <a:ext cx="0" cy="53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63" name="Rectangle 95"/>
          <p:cNvSpPr>
            <a:spLocks noChangeArrowheads="1"/>
          </p:cNvSpPr>
          <p:nvPr/>
        </p:nvSpPr>
        <p:spPr bwMode="auto">
          <a:xfrm>
            <a:off x="0" y="2438400"/>
            <a:ext cx="3276600" cy="441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en-US" altLang="en-US"/>
              <a:t>L.Duguit : seseorang </a:t>
            </a:r>
          </a:p>
          <a:p>
            <a:r>
              <a:rPr lang="en-US" altLang="en-US"/>
              <a:t> karena kelebihannya atau</a:t>
            </a:r>
          </a:p>
          <a:p>
            <a:r>
              <a:rPr lang="en-US" altLang="en-US"/>
              <a:t> keistimewaannya baik</a:t>
            </a:r>
          </a:p>
          <a:p>
            <a:r>
              <a:rPr lang="en-US" altLang="en-US"/>
              <a:t> fisik,kecerdasan,ekonomi</a:t>
            </a:r>
          </a:p>
          <a:p>
            <a:r>
              <a:rPr lang="en-US" altLang="en-US"/>
              <a:t> maupun agama dpt me-</a:t>
            </a:r>
          </a:p>
          <a:p>
            <a:r>
              <a:rPr lang="en-US" altLang="en-US"/>
              <a:t> maksakan kehendaknya</a:t>
            </a:r>
          </a:p>
          <a:p>
            <a:r>
              <a:rPr lang="en-US" altLang="en-US"/>
              <a:t> kpd orang lain</a:t>
            </a:r>
          </a:p>
        </p:txBody>
      </p:sp>
      <p:sp>
        <p:nvSpPr>
          <p:cNvPr id="58464" name="Rectangle 96"/>
          <p:cNvSpPr>
            <a:spLocks noChangeArrowheads="1"/>
          </p:cNvSpPr>
          <p:nvPr/>
        </p:nvSpPr>
        <p:spPr bwMode="auto">
          <a:xfrm>
            <a:off x="6553200" y="2438400"/>
            <a:ext cx="2590800" cy="3352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en-US" altLang="en-US"/>
              <a:t>Karl Marx : Negara</a:t>
            </a:r>
          </a:p>
          <a:p>
            <a:r>
              <a:rPr lang="en-US" altLang="en-US"/>
              <a:t> dibentuk untuk</a:t>
            </a:r>
          </a:p>
          <a:p>
            <a:r>
              <a:rPr lang="en-US" altLang="en-US"/>
              <a:t> mengabdi dan me-</a:t>
            </a:r>
          </a:p>
          <a:p>
            <a:r>
              <a:rPr lang="en-US" altLang="en-US"/>
              <a:t> lindungi kepentinga</a:t>
            </a:r>
          </a:p>
          <a:p>
            <a:r>
              <a:rPr lang="en-US" altLang="en-US"/>
              <a:t> kelas yg berkuasa,</a:t>
            </a:r>
          </a:p>
          <a:p>
            <a:r>
              <a:rPr lang="en-US" altLang="en-US"/>
              <a:t> yaitu kaum kapitalis</a:t>
            </a:r>
          </a:p>
        </p:txBody>
      </p:sp>
      <p:sp>
        <p:nvSpPr>
          <p:cNvPr id="58465" name="AutoShape 97"/>
          <p:cNvSpPr>
            <a:spLocks noChangeArrowheads="1"/>
          </p:cNvSpPr>
          <p:nvPr/>
        </p:nvSpPr>
        <p:spPr bwMode="auto">
          <a:xfrm>
            <a:off x="3352800" y="2514600"/>
            <a:ext cx="2971800" cy="1752600"/>
          </a:xfrm>
          <a:prstGeom prst="plaque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Negara terbentuk atas</a:t>
            </a:r>
          </a:p>
          <a:p>
            <a:pPr algn="ctr"/>
            <a:r>
              <a:rPr lang="en-US" altLang="en-US"/>
              <a:t>dasar kekuasaan, dan</a:t>
            </a:r>
          </a:p>
          <a:p>
            <a:pPr algn="ctr"/>
            <a:r>
              <a:rPr lang="en-US" altLang="en-US"/>
              <a:t>kekuasaan adl ciptaan</a:t>
            </a:r>
          </a:p>
          <a:p>
            <a:pPr algn="ctr"/>
            <a:r>
              <a:rPr lang="en-US" altLang="en-US"/>
              <a:t>mereka yg kuat &amp; ber</a:t>
            </a:r>
          </a:p>
          <a:p>
            <a:pPr algn="ctr"/>
            <a:r>
              <a:rPr lang="en-US" altLang="en-US"/>
              <a:t>kuasa</a:t>
            </a:r>
          </a:p>
        </p:txBody>
      </p:sp>
      <p:sp>
        <p:nvSpPr>
          <p:cNvPr id="58466" name="AutoShape 98"/>
          <p:cNvSpPr>
            <a:spLocks noChangeArrowheads="1"/>
          </p:cNvSpPr>
          <p:nvPr/>
        </p:nvSpPr>
        <p:spPr bwMode="auto">
          <a:xfrm>
            <a:off x="3429000" y="4876800"/>
            <a:ext cx="2971800" cy="1752600"/>
          </a:xfrm>
          <a:prstGeom prst="plaque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Tokoh :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Horald J.Laski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Leon Duguit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Karl Marx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Oppenheirmer </a:t>
            </a:r>
          </a:p>
        </p:txBody>
      </p:sp>
    </p:spTree>
    <p:extLst>
      <p:ext uri="{BB962C8B-B14F-4D97-AF65-F5344CB8AC3E}">
        <p14:creationId xmlns:p14="http://schemas.microsoft.com/office/powerpoint/2010/main" val="413432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8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8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8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8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63" grpId="0" animBg="1"/>
      <p:bldP spid="58464" grpId="0" animBg="1"/>
      <p:bldP spid="58465" grpId="0" animBg="1"/>
      <p:bldP spid="5846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A776-DF8B-48F8-A983-85372B2FBA82}" type="datetime1">
              <a:rPr lang="en-US" altLang="en-US"/>
              <a:pPr/>
              <a:t>3/26/2014</a:t>
            </a:fld>
            <a:endParaRPr lang="en-US" altLang="en-US"/>
          </a:p>
        </p:txBody>
      </p:sp>
      <p:sp>
        <p:nvSpPr>
          <p:cNvPr id="10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BAB.1 HAKIKAT BANGSA DAN UNSUR-UNSUR TERBENTUKNYA NEGARA</a:t>
            </a:r>
          </a:p>
        </p:txBody>
      </p:sp>
      <p:sp>
        <p:nvSpPr>
          <p:cNvPr id="10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E746-C92B-415E-93E9-9E81940D001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334000" cy="636588"/>
          </a:xfrm>
        </p:spPr>
        <p:txBody>
          <a:bodyPr/>
          <a:lstStyle/>
          <a:p>
            <a:r>
              <a:rPr lang="en-US" altLang="en-US" sz="2400" u="sng"/>
              <a:t>ASAL MULA TERJADINYA NEGARA</a:t>
            </a:r>
          </a:p>
        </p:txBody>
      </p:sp>
      <p:graphicFrame>
        <p:nvGraphicFramePr>
          <p:cNvPr id="59395" name="Group 3"/>
          <p:cNvGraphicFramePr>
            <a:graphicFrameLocks noGrp="1"/>
          </p:cNvGraphicFramePr>
          <p:nvPr/>
        </p:nvGraphicFramePr>
        <p:xfrm>
          <a:off x="0" y="1524000"/>
          <a:ext cx="2590800" cy="43180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Primer &amp; Sekunder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401" name="Group 9"/>
          <p:cNvGraphicFramePr>
            <a:graphicFrameLocks noGrp="1"/>
          </p:cNvGraphicFramePr>
          <p:nvPr/>
        </p:nvGraphicFramePr>
        <p:xfrm>
          <a:off x="3276600" y="1524000"/>
          <a:ext cx="1752600" cy="431800"/>
        </p:xfrm>
        <a:graphic>
          <a:graphicData uri="http://schemas.openxmlformats.org/drawingml/2006/table">
            <a:tbl>
              <a:tblPr/>
              <a:tblGrid>
                <a:gridCol w="17526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teoritis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407" name="Group 15"/>
          <p:cNvGraphicFramePr>
            <a:graphicFrameLocks noGrp="1"/>
          </p:cNvGraphicFramePr>
          <p:nvPr/>
        </p:nvGraphicFramePr>
        <p:xfrm>
          <a:off x="304800" y="2590800"/>
          <a:ext cx="2895600" cy="457200"/>
        </p:xfrm>
        <a:graphic>
          <a:graphicData uri="http://schemas.openxmlformats.org/drawingml/2006/table">
            <a:tbl>
              <a:tblPr/>
              <a:tblGrid>
                <a:gridCol w="289560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Genootschaft /suku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413" name="Group 21"/>
          <p:cNvGraphicFramePr>
            <a:graphicFrameLocks noGrp="1"/>
          </p:cNvGraphicFramePr>
          <p:nvPr/>
        </p:nvGraphicFramePr>
        <p:xfrm>
          <a:off x="304800" y="3962400"/>
          <a:ext cx="2057400" cy="431800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Rijk/kerajaan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419" name="Group 27"/>
          <p:cNvGraphicFramePr>
            <a:graphicFrameLocks noGrp="1"/>
          </p:cNvGraphicFramePr>
          <p:nvPr/>
        </p:nvGraphicFramePr>
        <p:xfrm>
          <a:off x="304800" y="5105400"/>
          <a:ext cx="2438400" cy="431800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Negara nasional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425" name="Group 33"/>
          <p:cNvGraphicFramePr>
            <a:graphicFrameLocks noGrp="1"/>
          </p:cNvGraphicFramePr>
          <p:nvPr/>
        </p:nvGraphicFramePr>
        <p:xfrm>
          <a:off x="6248400" y="1524000"/>
          <a:ext cx="1981200" cy="396240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Fakta/faktual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431" name="Group 39"/>
          <p:cNvGraphicFramePr>
            <a:graphicFrameLocks noGrp="1"/>
          </p:cNvGraphicFramePr>
          <p:nvPr/>
        </p:nvGraphicFramePr>
        <p:xfrm>
          <a:off x="304800" y="6096000"/>
          <a:ext cx="2590800" cy="43180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Negara demokrasi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437" name="Group 45"/>
          <p:cNvGraphicFramePr>
            <a:graphicFrameLocks noGrp="1"/>
          </p:cNvGraphicFramePr>
          <p:nvPr/>
        </p:nvGraphicFramePr>
        <p:xfrm>
          <a:off x="3657600" y="2590800"/>
          <a:ext cx="2286000" cy="39624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T.Ketuhanan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443" name="Group 51"/>
          <p:cNvGraphicFramePr>
            <a:graphicFrameLocks noGrp="1"/>
          </p:cNvGraphicFramePr>
          <p:nvPr/>
        </p:nvGraphicFramePr>
        <p:xfrm>
          <a:off x="3657600" y="35052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T.Perjanj.Masy.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49" name="Line 57"/>
          <p:cNvSpPr>
            <a:spLocks noChangeShapeType="1"/>
          </p:cNvSpPr>
          <p:nvPr/>
        </p:nvSpPr>
        <p:spPr bwMode="auto">
          <a:xfrm flipV="1">
            <a:off x="1219200" y="533400"/>
            <a:ext cx="2133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50" name="Line 58"/>
          <p:cNvSpPr>
            <a:spLocks noChangeShapeType="1"/>
          </p:cNvSpPr>
          <p:nvPr/>
        </p:nvSpPr>
        <p:spPr bwMode="auto">
          <a:xfrm>
            <a:off x="3429000" y="4572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51" name="Line 59"/>
          <p:cNvSpPr>
            <a:spLocks noChangeShapeType="1"/>
          </p:cNvSpPr>
          <p:nvPr/>
        </p:nvSpPr>
        <p:spPr bwMode="auto">
          <a:xfrm>
            <a:off x="3352800" y="457200"/>
            <a:ext cx="4191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9452" name="Group 60"/>
          <p:cNvGraphicFramePr>
            <a:graphicFrameLocks noGrp="1"/>
          </p:cNvGraphicFramePr>
          <p:nvPr/>
        </p:nvGraphicFramePr>
        <p:xfrm>
          <a:off x="3657600" y="43434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T.Kekuasaan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458" name="Group 66"/>
          <p:cNvGraphicFramePr>
            <a:graphicFrameLocks noGrp="1"/>
          </p:cNvGraphicFramePr>
          <p:nvPr/>
        </p:nvGraphicFramePr>
        <p:xfrm>
          <a:off x="3657600" y="51054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T.Kedaulatan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464" name="Group 72"/>
          <p:cNvGraphicFramePr>
            <a:graphicFrameLocks noGrp="1"/>
          </p:cNvGraphicFramePr>
          <p:nvPr/>
        </p:nvGraphicFramePr>
        <p:xfrm>
          <a:off x="3657600" y="60960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T.Hukum Alam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470" name="Group 78"/>
          <p:cNvGraphicFramePr>
            <a:graphicFrameLocks noGrp="1"/>
          </p:cNvGraphicFramePr>
          <p:nvPr/>
        </p:nvGraphicFramePr>
        <p:xfrm>
          <a:off x="6553200" y="2514600"/>
          <a:ext cx="2590800" cy="295656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1.Occopatie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2.Fusi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3.Cessie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4.Accesie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5.Anexatie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6.Proklamasi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7.Innovation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8.Separatis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76" name="Line 84"/>
          <p:cNvSpPr>
            <a:spLocks noChangeShapeType="1"/>
          </p:cNvSpPr>
          <p:nvPr/>
        </p:nvSpPr>
        <p:spPr bwMode="auto">
          <a:xfrm>
            <a:off x="1066800" y="1981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77" name="Line 85"/>
          <p:cNvSpPr>
            <a:spLocks noChangeShapeType="1"/>
          </p:cNvSpPr>
          <p:nvPr/>
        </p:nvSpPr>
        <p:spPr bwMode="auto">
          <a:xfrm>
            <a:off x="1066800" y="3048000"/>
            <a:ext cx="0" cy="914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78" name="Line 86"/>
          <p:cNvSpPr>
            <a:spLocks noChangeShapeType="1"/>
          </p:cNvSpPr>
          <p:nvPr/>
        </p:nvSpPr>
        <p:spPr bwMode="auto">
          <a:xfrm>
            <a:off x="1066800" y="4419600"/>
            <a:ext cx="0" cy="685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79" name="Line 87"/>
          <p:cNvSpPr>
            <a:spLocks noChangeShapeType="1"/>
          </p:cNvSpPr>
          <p:nvPr/>
        </p:nvSpPr>
        <p:spPr bwMode="auto">
          <a:xfrm>
            <a:off x="1066800" y="5562600"/>
            <a:ext cx="0" cy="53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80" name="Line 88"/>
          <p:cNvSpPr>
            <a:spLocks noChangeShapeType="1"/>
          </p:cNvSpPr>
          <p:nvPr/>
        </p:nvSpPr>
        <p:spPr bwMode="auto">
          <a:xfrm>
            <a:off x="3429000" y="1981200"/>
            <a:ext cx="0" cy="434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81" name="Line 89"/>
          <p:cNvSpPr>
            <a:spLocks noChangeShapeType="1"/>
          </p:cNvSpPr>
          <p:nvPr/>
        </p:nvSpPr>
        <p:spPr bwMode="auto">
          <a:xfrm>
            <a:off x="3429000" y="63246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82" name="Line 90"/>
          <p:cNvSpPr>
            <a:spLocks noChangeShapeType="1"/>
          </p:cNvSpPr>
          <p:nvPr/>
        </p:nvSpPr>
        <p:spPr bwMode="auto">
          <a:xfrm>
            <a:off x="3429000" y="53340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83" name="Line 91"/>
          <p:cNvSpPr>
            <a:spLocks noChangeShapeType="1"/>
          </p:cNvSpPr>
          <p:nvPr/>
        </p:nvSpPr>
        <p:spPr bwMode="auto">
          <a:xfrm>
            <a:off x="3429000" y="45720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84" name="Line 92"/>
          <p:cNvSpPr>
            <a:spLocks noChangeShapeType="1"/>
          </p:cNvSpPr>
          <p:nvPr/>
        </p:nvSpPr>
        <p:spPr bwMode="auto">
          <a:xfrm>
            <a:off x="3429000" y="37338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85" name="Line 93"/>
          <p:cNvSpPr>
            <a:spLocks noChangeShapeType="1"/>
          </p:cNvSpPr>
          <p:nvPr/>
        </p:nvSpPr>
        <p:spPr bwMode="auto">
          <a:xfrm>
            <a:off x="3429000" y="2743200"/>
            <a:ext cx="2286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86" name="Line 94"/>
          <p:cNvSpPr>
            <a:spLocks noChangeShapeType="1"/>
          </p:cNvSpPr>
          <p:nvPr/>
        </p:nvSpPr>
        <p:spPr bwMode="auto">
          <a:xfrm>
            <a:off x="7543800" y="1905000"/>
            <a:ext cx="0" cy="53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87" name="Rectangle 95"/>
          <p:cNvSpPr>
            <a:spLocks noChangeArrowheads="1"/>
          </p:cNvSpPr>
          <p:nvPr/>
        </p:nvSpPr>
        <p:spPr bwMode="auto">
          <a:xfrm>
            <a:off x="0" y="2286000"/>
            <a:ext cx="3276600" cy="441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AutoNum type="alphaLcPeriod"/>
            </a:pPr>
            <a:r>
              <a:rPr lang="en-US" altLang="en-US"/>
              <a:t>Kedaulatan Negara</a:t>
            </a:r>
          </a:p>
          <a:p>
            <a:pPr eaLnBrk="1" hangingPunct="1"/>
            <a:r>
              <a:rPr lang="en-US" altLang="en-US"/>
              <a:t>Kekuasaan tertinggi ada</a:t>
            </a:r>
          </a:p>
          <a:p>
            <a:pPr eaLnBrk="1" hangingPunct="1"/>
            <a:r>
              <a:rPr lang="en-US" altLang="en-US"/>
              <a:t>pd negara,bukan pd seke-</a:t>
            </a:r>
          </a:p>
          <a:p>
            <a:pPr eaLnBrk="1" hangingPunct="1"/>
            <a:r>
              <a:rPr lang="en-US" altLang="en-US"/>
              <a:t>lompok orang yg </a:t>
            </a:r>
          </a:p>
          <a:p>
            <a:pPr eaLnBrk="1" hangingPunct="1"/>
            <a:r>
              <a:rPr lang="en-US" altLang="en-US"/>
              <a:t>menguasai keh. Neg, &amp;</a:t>
            </a:r>
          </a:p>
          <a:p>
            <a:pPr eaLnBrk="1" hangingPunct="1"/>
            <a:r>
              <a:rPr lang="en-US" altLang="en-US"/>
              <a:t>neg.lah yg mencipt.hkm</a:t>
            </a:r>
          </a:p>
          <a:p>
            <a:pPr eaLnBrk="1" hangingPunct="1"/>
            <a:r>
              <a:rPr lang="en-US" altLang="en-US"/>
              <a:t>untuk mengatur kep.rakyt.</a:t>
            </a:r>
          </a:p>
          <a:p>
            <a:pPr eaLnBrk="1" hangingPunct="1"/>
            <a:endParaRPr lang="en-US" altLang="en-US"/>
          </a:p>
        </p:txBody>
      </p:sp>
      <p:sp>
        <p:nvSpPr>
          <p:cNvPr id="59488" name="Rectangle 96"/>
          <p:cNvSpPr>
            <a:spLocks noChangeArrowheads="1"/>
          </p:cNvSpPr>
          <p:nvPr/>
        </p:nvSpPr>
        <p:spPr bwMode="auto">
          <a:xfrm>
            <a:off x="6324600" y="2362200"/>
            <a:ext cx="2819400" cy="3581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/>
              <a:t>b. Kedaulatan Hukum</a:t>
            </a:r>
          </a:p>
          <a:p>
            <a:r>
              <a:rPr lang="en-US" altLang="en-US"/>
              <a:t>Hukum memegang</a:t>
            </a:r>
          </a:p>
          <a:p>
            <a:r>
              <a:rPr lang="en-US" altLang="en-US"/>
              <a:t>peranan dlm neg.,hkm</a:t>
            </a:r>
          </a:p>
          <a:p>
            <a:r>
              <a:rPr lang="en-US" altLang="en-US"/>
              <a:t>lebih tinggi dr neg.</a:t>
            </a:r>
          </a:p>
        </p:txBody>
      </p:sp>
      <p:sp>
        <p:nvSpPr>
          <p:cNvPr id="59489" name="AutoShape 97"/>
          <p:cNvSpPr>
            <a:spLocks noChangeArrowheads="1"/>
          </p:cNvSpPr>
          <p:nvPr/>
        </p:nvSpPr>
        <p:spPr bwMode="auto">
          <a:xfrm>
            <a:off x="3352800" y="2438400"/>
            <a:ext cx="2667000" cy="2514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Tokoh :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Vonthering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Paul Laband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G.Jellinek</a:t>
            </a:r>
          </a:p>
        </p:txBody>
      </p:sp>
      <p:sp>
        <p:nvSpPr>
          <p:cNvPr id="59490" name="AutoShape 98"/>
          <p:cNvSpPr>
            <a:spLocks noChangeArrowheads="1"/>
          </p:cNvSpPr>
          <p:nvPr/>
        </p:nvSpPr>
        <p:spPr bwMode="auto">
          <a:xfrm>
            <a:off x="3429000" y="5638800"/>
            <a:ext cx="2971800" cy="914400"/>
          </a:xfrm>
          <a:prstGeom prst="plaque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1. Krabbe </a:t>
            </a:r>
          </a:p>
        </p:txBody>
      </p:sp>
      <p:sp>
        <p:nvSpPr>
          <p:cNvPr id="59492" name="AutoShape 100"/>
          <p:cNvSpPr>
            <a:spLocks noChangeArrowheads="1"/>
          </p:cNvSpPr>
          <p:nvPr/>
        </p:nvSpPr>
        <p:spPr bwMode="auto">
          <a:xfrm rot="1525339">
            <a:off x="2819400" y="2514600"/>
            <a:ext cx="11430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93" name="AutoShape 101"/>
          <p:cNvSpPr>
            <a:spLocks noChangeArrowheads="1"/>
          </p:cNvSpPr>
          <p:nvPr/>
        </p:nvSpPr>
        <p:spPr bwMode="auto">
          <a:xfrm rot="9210684">
            <a:off x="5943600" y="5715000"/>
            <a:ext cx="11430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1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9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94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9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9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9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9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87" grpId="0" animBg="1"/>
      <p:bldP spid="59488" grpId="0" animBg="1"/>
      <p:bldP spid="59489" grpId="0" animBg="1"/>
      <p:bldP spid="5949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59A9-A006-4A4E-A8F6-1A07EEF53B1C}" type="datetime1">
              <a:rPr lang="en-US" altLang="en-US"/>
              <a:pPr/>
              <a:t>3/26/2014</a:t>
            </a:fld>
            <a:endParaRPr lang="en-US" altLang="en-US"/>
          </a:p>
        </p:txBody>
      </p:sp>
      <p:sp>
        <p:nvSpPr>
          <p:cNvPr id="9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BAB.1 HAKIKAT BANGSA DAN UNSUR-UNSUR TERBENTUKNYA NEGARA</a:t>
            </a:r>
          </a:p>
        </p:txBody>
      </p:sp>
      <p:sp>
        <p:nvSpPr>
          <p:cNvPr id="9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E226-EB79-41F2-81CA-586D4961C22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334000" cy="636588"/>
          </a:xfrm>
        </p:spPr>
        <p:txBody>
          <a:bodyPr/>
          <a:lstStyle/>
          <a:p>
            <a:r>
              <a:rPr lang="en-US" altLang="en-US" sz="2400" u="sng"/>
              <a:t>ASAL MULA TERJADINYA NEGARA</a:t>
            </a:r>
          </a:p>
        </p:txBody>
      </p:sp>
      <p:graphicFrame>
        <p:nvGraphicFramePr>
          <p:cNvPr id="60419" name="Group 3"/>
          <p:cNvGraphicFramePr>
            <a:graphicFrameLocks noGrp="1"/>
          </p:cNvGraphicFramePr>
          <p:nvPr/>
        </p:nvGraphicFramePr>
        <p:xfrm>
          <a:off x="0" y="1524000"/>
          <a:ext cx="2590800" cy="43180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Primer &amp; Sekunder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425" name="Group 9"/>
          <p:cNvGraphicFramePr>
            <a:graphicFrameLocks noGrp="1"/>
          </p:cNvGraphicFramePr>
          <p:nvPr/>
        </p:nvGraphicFramePr>
        <p:xfrm>
          <a:off x="3276600" y="1524000"/>
          <a:ext cx="1752600" cy="431800"/>
        </p:xfrm>
        <a:graphic>
          <a:graphicData uri="http://schemas.openxmlformats.org/drawingml/2006/table">
            <a:tbl>
              <a:tblPr/>
              <a:tblGrid>
                <a:gridCol w="17526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teoritis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431" name="Group 15"/>
          <p:cNvGraphicFramePr>
            <a:graphicFrameLocks noGrp="1"/>
          </p:cNvGraphicFramePr>
          <p:nvPr/>
        </p:nvGraphicFramePr>
        <p:xfrm>
          <a:off x="304800" y="2590800"/>
          <a:ext cx="2895600" cy="457200"/>
        </p:xfrm>
        <a:graphic>
          <a:graphicData uri="http://schemas.openxmlformats.org/drawingml/2006/table">
            <a:tbl>
              <a:tblPr/>
              <a:tblGrid>
                <a:gridCol w="289560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Genootschaft /suku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437" name="Group 21"/>
          <p:cNvGraphicFramePr>
            <a:graphicFrameLocks noGrp="1"/>
          </p:cNvGraphicFramePr>
          <p:nvPr/>
        </p:nvGraphicFramePr>
        <p:xfrm>
          <a:off x="304800" y="3962400"/>
          <a:ext cx="2057400" cy="431800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Rijk/kerajaan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443" name="Group 27"/>
          <p:cNvGraphicFramePr>
            <a:graphicFrameLocks noGrp="1"/>
          </p:cNvGraphicFramePr>
          <p:nvPr/>
        </p:nvGraphicFramePr>
        <p:xfrm>
          <a:off x="304800" y="5105400"/>
          <a:ext cx="2438400" cy="431800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Negara nasional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449" name="Group 33"/>
          <p:cNvGraphicFramePr>
            <a:graphicFrameLocks noGrp="1"/>
          </p:cNvGraphicFramePr>
          <p:nvPr/>
        </p:nvGraphicFramePr>
        <p:xfrm>
          <a:off x="6248400" y="1524000"/>
          <a:ext cx="1981200" cy="396240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Fakta/faktual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455" name="Group 39"/>
          <p:cNvGraphicFramePr>
            <a:graphicFrameLocks noGrp="1"/>
          </p:cNvGraphicFramePr>
          <p:nvPr/>
        </p:nvGraphicFramePr>
        <p:xfrm>
          <a:off x="304800" y="6096000"/>
          <a:ext cx="2590800" cy="43180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Negara demokrasi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461" name="Group 45"/>
          <p:cNvGraphicFramePr>
            <a:graphicFrameLocks noGrp="1"/>
          </p:cNvGraphicFramePr>
          <p:nvPr/>
        </p:nvGraphicFramePr>
        <p:xfrm>
          <a:off x="3657600" y="2590800"/>
          <a:ext cx="2286000" cy="39624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T.Ketuhanan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467" name="Group 51"/>
          <p:cNvGraphicFramePr>
            <a:graphicFrameLocks noGrp="1"/>
          </p:cNvGraphicFramePr>
          <p:nvPr/>
        </p:nvGraphicFramePr>
        <p:xfrm>
          <a:off x="3657600" y="35052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T.Perjanj.Masy.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73" name="Line 57"/>
          <p:cNvSpPr>
            <a:spLocks noChangeShapeType="1"/>
          </p:cNvSpPr>
          <p:nvPr/>
        </p:nvSpPr>
        <p:spPr bwMode="auto">
          <a:xfrm flipV="1">
            <a:off x="1219200" y="533400"/>
            <a:ext cx="2133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4" name="Line 58"/>
          <p:cNvSpPr>
            <a:spLocks noChangeShapeType="1"/>
          </p:cNvSpPr>
          <p:nvPr/>
        </p:nvSpPr>
        <p:spPr bwMode="auto">
          <a:xfrm>
            <a:off x="3429000" y="4572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5" name="Line 59"/>
          <p:cNvSpPr>
            <a:spLocks noChangeShapeType="1"/>
          </p:cNvSpPr>
          <p:nvPr/>
        </p:nvSpPr>
        <p:spPr bwMode="auto">
          <a:xfrm>
            <a:off x="3352800" y="457200"/>
            <a:ext cx="4191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0476" name="Group 60"/>
          <p:cNvGraphicFramePr>
            <a:graphicFrameLocks noGrp="1"/>
          </p:cNvGraphicFramePr>
          <p:nvPr/>
        </p:nvGraphicFramePr>
        <p:xfrm>
          <a:off x="3657600" y="43434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T.Kekuasaan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482" name="Group 66"/>
          <p:cNvGraphicFramePr>
            <a:graphicFrameLocks noGrp="1"/>
          </p:cNvGraphicFramePr>
          <p:nvPr/>
        </p:nvGraphicFramePr>
        <p:xfrm>
          <a:off x="3657600" y="51054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T.Kedaulatan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488" name="Group 72"/>
          <p:cNvGraphicFramePr>
            <a:graphicFrameLocks noGrp="1"/>
          </p:cNvGraphicFramePr>
          <p:nvPr/>
        </p:nvGraphicFramePr>
        <p:xfrm>
          <a:off x="3657600" y="60960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T.Hukum Alam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494" name="Group 78"/>
          <p:cNvGraphicFramePr>
            <a:graphicFrameLocks noGrp="1"/>
          </p:cNvGraphicFramePr>
          <p:nvPr/>
        </p:nvGraphicFramePr>
        <p:xfrm>
          <a:off x="6553200" y="2514600"/>
          <a:ext cx="2590800" cy="295656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1.Occopatie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2.Fusi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3.Cessie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4.Accesie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5.Anexatie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6.Proklamasi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7.Innovation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8.Separatis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500" name="Line 84"/>
          <p:cNvSpPr>
            <a:spLocks noChangeShapeType="1"/>
          </p:cNvSpPr>
          <p:nvPr/>
        </p:nvSpPr>
        <p:spPr bwMode="auto">
          <a:xfrm>
            <a:off x="1066800" y="1981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1" name="Line 85"/>
          <p:cNvSpPr>
            <a:spLocks noChangeShapeType="1"/>
          </p:cNvSpPr>
          <p:nvPr/>
        </p:nvSpPr>
        <p:spPr bwMode="auto">
          <a:xfrm>
            <a:off x="1066800" y="3048000"/>
            <a:ext cx="0" cy="914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2" name="Line 86"/>
          <p:cNvSpPr>
            <a:spLocks noChangeShapeType="1"/>
          </p:cNvSpPr>
          <p:nvPr/>
        </p:nvSpPr>
        <p:spPr bwMode="auto">
          <a:xfrm>
            <a:off x="1066800" y="4419600"/>
            <a:ext cx="0" cy="685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3" name="Line 87"/>
          <p:cNvSpPr>
            <a:spLocks noChangeShapeType="1"/>
          </p:cNvSpPr>
          <p:nvPr/>
        </p:nvSpPr>
        <p:spPr bwMode="auto">
          <a:xfrm>
            <a:off x="1066800" y="5562600"/>
            <a:ext cx="0" cy="53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4" name="Line 88"/>
          <p:cNvSpPr>
            <a:spLocks noChangeShapeType="1"/>
          </p:cNvSpPr>
          <p:nvPr/>
        </p:nvSpPr>
        <p:spPr bwMode="auto">
          <a:xfrm>
            <a:off x="3429000" y="1981200"/>
            <a:ext cx="0" cy="434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5" name="Line 89"/>
          <p:cNvSpPr>
            <a:spLocks noChangeShapeType="1"/>
          </p:cNvSpPr>
          <p:nvPr/>
        </p:nvSpPr>
        <p:spPr bwMode="auto">
          <a:xfrm>
            <a:off x="3429000" y="63246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6" name="Line 90"/>
          <p:cNvSpPr>
            <a:spLocks noChangeShapeType="1"/>
          </p:cNvSpPr>
          <p:nvPr/>
        </p:nvSpPr>
        <p:spPr bwMode="auto">
          <a:xfrm>
            <a:off x="3429000" y="53340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7" name="Line 91"/>
          <p:cNvSpPr>
            <a:spLocks noChangeShapeType="1"/>
          </p:cNvSpPr>
          <p:nvPr/>
        </p:nvSpPr>
        <p:spPr bwMode="auto">
          <a:xfrm>
            <a:off x="3429000" y="45720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8" name="Line 92"/>
          <p:cNvSpPr>
            <a:spLocks noChangeShapeType="1"/>
          </p:cNvSpPr>
          <p:nvPr/>
        </p:nvSpPr>
        <p:spPr bwMode="auto">
          <a:xfrm>
            <a:off x="3429000" y="37338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09" name="Line 93"/>
          <p:cNvSpPr>
            <a:spLocks noChangeShapeType="1"/>
          </p:cNvSpPr>
          <p:nvPr/>
        </p:nvSpPr>
        <p:spPr bwMode="auto">
          <a:xfrm>
            <a:off x="3429000" y="2743200"/>
            <a:ext cx="2286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0" name="Line 94"/>
          <p:cNvSpPr>
            <a:spLocks noChangeShapeType="1"/>
          </p:cNvSpPr>
          <p:nvPr/>
        </p:nvSpPr>
        <p:spPr bwMode="auto">
          <a:xfrm>
            <a:off x="7543800" y="1905000"/>
            <a:ext cx="0" cy="53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1" name="AutoShape 95"/>
          <p:cNvSpPr>
            <a:spLocks noChangeArrowheads="1"/>
          </p:cNvSpPr>
          <p:nvPr/>
        </p:nvSpPr>
        <p:spPr bwMode="auto">
          <a:xfrm>
            <a:off x="228600" y="2362200"/>
            <a:ext cx="3048000" cy="426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Tokoh :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Plato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Aristoteles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Agustinus</a:t>
            </a:r>
          </a:p>
          <a:p>
            <a:pPr eaLnBrk="1" hangingPunct="1"/>
            <a:endParaRPr lang="en-US" altLang="en-US"/>
          </a:p>
        </p:txBody>
      </p:sp>
      <p:sp>
        <p:nvSpPr>
          <p:cNvPr id="60512" name="AutoShape 96"/>
          <p:cNvSpPr>
            <a:spLocks noChangeArrowheads="1"/>
          </p:cNvSpPr>
          <p:nvPr/>
        </p:nvSpPr>
        <p:spPr bwMode="auto">
          <a:xfrm>
            <a:off x="3429000" y="2057400"/>
            <a:ext cx="5715000" cy="3962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en-US" altLang="en-US"/>
              <a:t>  Hukum alam bukan buatan negara, </a:t>
            </a:r>
          </a:p>
          <a:p>
            <a:r>
              <a:rPr lang="en-US" altLang="en-US"/>
              <a:t>    melainkan kekuasaan alam yg berlaku</a:t>
            </a:r>
          </a:p>
          <a:p>
            <a:r>
              <a:rPr lang="en-US" altLang="en-US"/>
              <a:t>    setiap waktu dan tempat, serta bersifat</a:t>
            </a:r>
          </a:p>
          <a:p>
            <a:r>
              <a:rPr lang="en-US" altLang="en-US"/>
              <a:t>    universal dan tidak berubah</a:t>
            </a:r>
          </a:p>
          <a:p>
            <a:pPr>
              <a:buFontTx/>
              <a:buChar char="•"/>
            </a:pPr>
            <a:r>
              <a:rPr lang="en-US" altLang="en-US"/>
              <a:t>  Plato : terjadinya negara secara evolusi</a:t>
            </a:r>
          </a:p>
          <a:p>
            <a:pPr>
              <a:buFontTx/>
              <a:buChar char="•"/>
            </a:pPr>
            <a:r>
              <a:rPr lang="en-US" altLang="en-US"/>
              <a:t>  Aristoteles : Zoon Politicon</a:t>
            </a:r>
          </a:p>
          <a:p>
            <a:r>
              <a:rPr lang="en-US" altLang="en-US"/>
              <a:t>    Keluarga </a:t>
            </a:r>
            <a:r>
              <a:rPr lang="en-US" altLang="en-US">
                <a:sym typeface="Wingdings" pitchFamily="2" charset="2"/>
              </a:rPr>
              <a:t> Masy  Negara</a:t>
            </a:r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020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5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0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1" grpId="0" animBg="1"/>
      <p:bldP spid="605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E095-DB8D-4A60-8EBE-45F26FF73358}" type="datetime1">
              <a:rPr lang="en-US" altLang="en-US"/>
              <a:pPr/>
              <a:t>3/26/2014</a:t>
            </a:fld>
            <a:endParaRPr lang="en-US" altLang="en-US"/>
          </a:p>
        </p:txBody>
      </p:sp>
      <p:sp>
        <p:nvSpPr>
          <p:cNvPr id="10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BAB.1 HAKIKAT BANGSA DAN UNSUR-UNSUR TERBENTUKNYA NEGARA</a:t>
            </a:r>
          </a:p>
        </p:txBody>
      </p:sp>
      <p:sp>
        <p:nvSpPr>
          <p:cNvPr id="10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C0-9157-4BBD-BB7C-FFE53311705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334000" cy="636588"/>
          </a:xfrm>
        </p:spPr>
        <p:txBody>
          <a:bodyPr/>
          <a:lstStyle/>
          <a:p>
            <a:r>
              <a:rPr lang="en-US" altLang="en-US" sz="2400" u="sng"/>
              <a:t>ASAL MULA TERJADINYA NEGARA</a:t>
            </a:r>
          </a:p>
        </p:txBody>
      </p:sp>
      <p:graphicFrame>
        <p:nvGraphicFramePr>
          <p:cNvPr id="61443" name="Group 3"/>
          <p:cNvGraphicFramePr>
            <a:graphicFrameLocks noGrp="1"/>
          </p:cNvGraphicFramePr>
          <p:nvPr/>
        </p:nvGraphicFramePr>
        <p:xfrm>
          <a:off x="0" y="1524000"/>
          <a:ext cx="2590800" cy="43180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Primer &amp; Sekunder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49" name="Group 9"/>
          <p:cNvGraphicFramePr>
            <a:graphicFrameLocks noGrp="1"/>
          </p:cNvGraphicFramePr>
          <p:nvPr/>
        </p:nvGraphicFramePr>
        <p:xfrm>
          <a:off x="3276600" y="1524000"/>
          <a:ext cx="1752600" cy="431800"/>
        </p:xfrm>
        <a:graphic>
          <a:graphicData uri="http://schemas.openxmlformats.org/drawingml/2006/table">
            <a:tbl>
              <a:tblPr/>
              <a:tblGrid>
                <a:gridCol w="17526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teoritis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55" name="Group 15"/>
          <p:cNvGraphicFramePr>
            <a:graphicFrameLocks noGrp="1"/>
          </p:cNvGraphicFramePr>
          <p:nvPr/>
        </p:nvGraphicFramePr>
        <p:xfrm>
          <a:off x="304800" y="2590800"/>
          <a:ext cx="2895600" cy="457200"/>
        </p:xfrm>
        <a:graphic>
          <a:graphicData uri="http://schemas.openxmlformats.org/drawingml/2006/table">
            <a:tbl>
              <a:tblPr/>
              <a:tblGrid>
                <a:gridCol w="289560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Genootschaft /suku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61" name="Group 21"/>
          <p:cNvGraphicFramePr>
            <a:graphicFrameLocks noGrp="1"/>
          </p:cNvGraphicFramePr>
          <p:nvPr/>
        </p:nvGraphicFramePr>
        <p:xfrm>
          <a:off x="304800" y="3962400"/>
          <a:ext cx="2057400" cy="431800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Rijk/kerajaan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67" name="Group 27"/>
          <p:cNvGraphicFramePr>
            <a:graphicFrameLocks noGrp="1"/>
          </p:cNvGraphicFramePr>
          <p:nvPr/>
        </p:nvGraphicFramePr>
        <p:xfrm>
          <a:off x="304800" y="5105400"/>
          <a:ext cx="2438400" cy="431800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Negara nasional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73" name="Group 33"/>
          <p:cNvGraphicFramePr>
            <a:graphicFrameLocks noGrp="1"/>
          </p:cNvGraphicFramePr>
          <p:nvPr/>
        </p:nvGraphicFramePr>
        <p:xfrm>
          <a:off x="6248400" y="1524000"/>
          <a:ext cx="1981200" cy="396240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Verdana" pitchFamily="34" charset="0"/>
                        </a:rPr>
                        <a:t>Fakta/faktual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79" name="Group 39"/>
          <p:cNvGraphicFramePr>
            <a:graphicFrameLocks noGrp="1"/>
          </p:cNvGraphicFramePr>
          <p:nvPr/>
        </p:nvGraphicFramePr>
        <p:xfrm>
          <a:off x="304800" y="6096000"/>
          <a:ext cx="2590800" cy="43180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Negara demokrasi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85" name="Group 45"/>
          <p:cNvGraphicFramePr>
            <a:graphicFrameLocks noGrp="1"/>
          </p:cNvGraphicFramePr>
          <p:nvPr/>
        </p:nvGraphicFramePr>
        <p:xfrm>
          <a:off x="3657600" y="2590800"/>
          <a:ext cx="2286000" cy="39624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T.Ketuhanan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91" name="Group 51"/>
          <p:cNvGraphicFramePr>
            <a:graphicFrameLocks noGrp="1"/>
          </p:cNvGraphicFramePr>
          <p:nvPr/>
        </p:nvGraphicFramePr>
        <p:xfrm>
          <a:off x="3657600" y="35052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T.Perjanj.Masy.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97" name="Line 57"/>
          <p:cNvSpPr>
            <a:spLocks noChangeShapeType="1"/>
          </p:cNvSpPr>
          <p:nvPr/>
        </p:nvSpPr>
        <p:spPr bwMode="auto">
          <a:xfrm flipV="1">
            <a:off x="1219200" y="533400"/>
            <a:ext cx="2133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8" name="Line 58"/>
          <p:cNvSpPr>
            <a:spLocks noChangeShapeType="1"/>
          </p:cNvSpPr>
          <p:nvPr/>
        </p:nvSpPr>
        <p:spPr bwMode="auto">
          <a:xfrm>
            <a:off x="3429000" y="4572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9" name="Line 59"/>
          <p:cNvSpPr>
            <a:spLocks noChangeShapeType="1"/>
          </p:cNvSpPr>
          <p:nvPr/>
        </p:nvSpPr>
        <p:spPr bwMode="auto">
          <a:xfrm>
            <a:off x="3352800" y="457200"/>
            <a:ext cx="4191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1543" name="Group 103"/>
          <p:cNvGraphicFramePr>
            <a:graphicFrameLocks noGrp="1"/>
          </p:cNvGraphicFramePr>
          <p:nvPr/>
        </p:nvGraphicFramePr>
        <p:xfrm>
          <a:off x="3657600" y="4419600"/>
          <a:ext cx="2286000" cy="39624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T.Kekuasaan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506" name="Group 66"/>
          <p:cNvGraphicFramePr>
            <a:graphicFrameLocks noGrp="1"/>
          </p:cNvGraphicFramePr>
          <p:nvPr/>
        </p:nvGraphicFramePr>
        <p:xfrm>
          <a:off x="3657600" y="51054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T.Kedaulatan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512" name="Group 72"/>
          <p:cNvGraphicFramePr>
            <a:graphicFrameLocks noGrp="1"/>
          </p:cNvGraphicFramePr>
          <p:nvPr/>
        </p:nvGraphicFramePr>
        <p:xfrm>
          <a:off x="3657600" y="6096000"/>
          <a:ext cx="2286000" cy="431800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T.Hukum Alam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518" name="Group 78"/>
          <p:cNvGraphicFramePr>
            <a:graphicFrameLocks noGrp="1"/>
          </p:cNvGraphicFramePr>
          <p:nvPr/>
        </p:nvGraphicFramePr>
        <p:xfrm>
          <a:off x="6553200" y="2514600"/>
          <a:ext cx="2590800" cy="295656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1.Occopatie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2.Fusi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3.Cessie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4.Accesie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5.Anexatie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6.Proklamasi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7.Innovation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8.Separatis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24" name="Line 84"/>
          <p:cNvSpPr>
            <a:spLocks noChangeShapeType="1"/>
          </p:cNvSpPr>
          <p:nvPr/>
        </p:nvSpPr>
        <p:spPr bwMode="auto">
          <a:xfrm>
            <a:off x="1066800" y="1981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5" name="Line 85"/>
          <p:cNvSpPr>
            <a:spLocks noChangeShapeType="1"/>
          </p:cNvSpPr>
          <p:nvPr/>
        </p:nvSpPr>
        <p:spPr bwMode="auto">
          <a:xfrm>
            <a:off x="1066800" y="3048000"/>
            <a:ext cx="0" cy="914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6" name="Line 86"/>
          <p:cNvSpPr>
            <a:spLocks noChangeShapeType="1"/>
          </p:cNvSpPr>
          <p:nvPr/>
        </p:nvSpPr>
        <p:spPr bwMode="auto">
          <a:xfrm>
            <a:off x="1066800" y="4419600"/>
            <a:ext cx="0" cy="685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7" name="Line 87"/>
          <p:cNvSpPr>
            <a:spLocks noChangeShapeType="1"/>
          </p:cNvSpPr>
          <p:nvPr/>
        </p:nvSpPr>
        <p:spPr bwMode="auto">
          <a:xfrm>
            <a:off x="1066800" y="5562600"/>
            <a:ext cx="0" cy="53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8" name="Line 88"/>
          <p:cNvSpPr>
            <a:spLocks noChangeShapeType="1"/>
          </p:cNvSpPr>
          <p:nvPr/>
        </p:nvSpPr>
        <p:spPr bwMode="auto">
          <a:xfrm>
            <a:off x="3429000" y="1981200"/>
            <a:ext cx="0" cy="434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9" name="Line 89"/>
          <p:cNvSpPr>
            <a:spLocks noChangeShapeType="1"/>
          </p:cNvSpPr>
          <p:nvPr/>
        </p:nvSpPr>
        <p:spPr bwMode="auto">
          <a:xfrm>
            <a:off x="3429000" y="63246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0" name="Line 90"/>
          <p:cNvSpPr>
            <a:spLocks noChangeShapeType="1"/>
          </p:cNvSpPr>
          <p:nvPr/>
        </p:nvSpPr>
        <p:spPr bwMode="auto">
          <a:xfrm>
            <a:off x="3429000" y="53340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1" name="Line 91"/>
          <p:cNvSpPr>
            <a:spLocks noChangeShapeType="1"/>
          </p:cNvSpPr>
          <p:nvPr/>
        </p:nvSpPr>
        <p:spPr bwMode="auto">
          <a:xfrm>
            <a:off x="3429000" y="45720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2" name="Line 92"/>
          <p:cNvSpPr>
            <a:spLocks noChangeShapeType="1"/>
          </p:cNvSpPr>
          <p:nvPr/>
        </p:nvSpPr>
        <p:spPr bwMode="auto">
          <a:xfrm>
            <a:off x="3429000" y="3733800"/>
            <a:ext cx="152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3" name="Line 93"/>
          <p:cNvSpPr>
            <a:spLocks noChangeShapeType="1"/>
          </p:cNvSpPr>
          <p:nvPr/>
        </p:nvSpPr>
        <p:spPr bwMode="auto">
          <a:xfrm>
            <a:off x="3429000" y="2743200"/>
            <a:ext cx="2286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4" name="Line 94"/>
          <p:cNvSpPr>
            <a:spLocks noChangeShapeType="1"/>
          </p:cNvSpPr>
          <p:nvPr/>
        </p:nvSpPr>
        <p:spPr bwMode="auto">
          <a:xfrm>
            <a:off x="7543800" y="1905000"/>
            <a:ext cx="0" cy="53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6" name="Text Box 96"/>
          <p:cNvSpPr txBox="1">
            <a:spLocks noChangeArrowheads="1"/>
          </p:cNvSpPr>
          <p:nvPr/>
        </p:nvSpPr>
        <p:spPr bwMode="auto">
          <a:xfrm>
            <a:off x="0" y="2057400"/>
            <a:ext cx="6653213" cy="701675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Hal ini terjadi ketika suatu wil.yg tdk bertuan &amp; belum dikuasai</a:t>
            </a:r>
          </a:p>
          <a:p>
            <a:r>
              <a:rPr lang="en-US" altLang="en-US" sz="2000"/>
              <a:t>kemudian diduduki &amp; dikuasai oleh suku/kelompok</a:t>
            </a:r>
          </a:p>
        </p:txBody>
      </p:sp>
      <p:sp>
        <p:nvSpPr>
          <p:cNvPr id="61537" name="Text Box 97"/>
          <p:cNvSpPr txBox="1">
            <a:spLocks noChangeArrowheads="1"/>
          </p:cNvSpPr>
          <p:nvPr/>
        </p:nvSpPr>
        <p:spPr bwMode="auto">
          <a:xfrm>
            <a:off x="0" y="2743200"/>
            <a:ext cx="6645275" cy="7016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0066"/>
                </a:solidFill>
              </a:rPr>
              <a:t>Hal ini terjadi ketika neg2 kecil yg mendiami suatu wil.meng-</a:t>
            </a:r>
          </a:p>
          <a:p>
            <a:r>
              <a:rPr lang="en-US" altLang="en-US" sz="2000">
                <a:solidFill>
                  <a:srgbClr val="FF0066"/>
                </a:solidFill>
              </a:rPr>
              <a:t>adakan perjanjian utk saling melebur mjd neg.baru</a:t>
            </a:r>
          </a:p>
        </p:txBody>
      </p:sp>
      <p:sp>
        <p:nvSpPr>
          <p:cNvPr id="61538" name="Text Box 98"/>
          <p:cNvSpPr txBox="1">
            <a:spLocks noChangeArrowheads="1"/>
          </p:cNvSpPr>
          <p:nvPr/>
        </p:nvSpPr>
        <p:spPr bwMode="auto">
          <a:xfrm>
            <a:off x="0" y="3429000"/>
            <a:ext cx="6645275" cy="396875"/>
          </a:xfrm>
          <a:prstGeom prst="rect">
            <a:avLst/>
          </a:prstGeom>
          <a:solidFill>
            <a:srgbClr val="99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/>
              <a:t>Hal ini terjadi ketika suatu wil.diserahkan kpd neg.lain-perjanj.</a:t>
            </a:r>
          </a:p>
        </p:txBody>
      </p:sp>
      <p:sp>
        <p:nvSpPr>
          <p:cNvPr id="61539" name="Text Box 99"/>
          <p:cNvSpPr txBox="1">
            <a:spLocks noChangeArrowheads="1"/>
          </p:cNvSpPr>
          <p:nvPr/>
        </p:nvSpPr>
        <p:spPr bwMode="auto">
          <a:xfrm>
            <a:off x="0" y="5867400"/>
            <a:ext cx="6645275" cy="7016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0066"/>
                </a:solidFill>
              </a:rPr>
              <a:t>Suatu neg.baru muncul di atas wil.suatu neg.yg pecah karena suatu hal dan kemudian lenyap</a:t>
            </a:r>
          </a:p>
        </p:txBody>
      </p:sp>
      <p:sp>
        <p:nvSpPr>
          <p:cNvPr id="61540" name="Text Box 100"/>
          <p:cNvSpPr txBox="1">
            <a:spLocks noChangeArrowheads="1"/>
          </p:cNvSpPr>
          <p:nvPr/>
        </p:nvSpPr>
        <p:spPr bwMode="auto">
          <a:xfrm>
            <a:off x="0" y="3810000"/>
            <a:ext cx="6645275" cy="1006475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FF00"/>
                </a:solidFill>
              </a:rPr>
              <a:t>Pd mulanya suatu wil.terbentuk akibat naiknya lumpur sungai</a:t>
            </a:r>
          </a:p>
          <a:p>
            <a:r>
              <a:rPr lang="en-US" altLang="en-US" sz="2000">
                <a:solidFill>
                  <a:srgbClr val="FFFF00"/>
                </a:solidFill>
              </a:rPr>
              <a:t>Atau timbul dr dasar laut(delta).Kemudian dihuni oleh sekelompok org shg akhirnya membentuk neg.</a:t>
            </a:r>
          </a:p>
        </p:txBody>
      </p:sp>
      <p:sp>
        <p:nvSpPr>
          <p:cNvPr id="61541" name="Text Box 101"/>
          <p:cNvSpPr txBox="1">
            <a:spLocks noChangeArrowheads="1"/>
          </p:cNvSpPr>
          <p:nvPr/>
        </p:nvSpPr>
        <p:spPr bwMode="auto">
          <a:xfrm>
            <a:off x="0" y="4800600"/>
            <a:ext cx="6645275" cy="7016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0066"/>
                </a:solidFill>
              </a:rPr>
              <a:t>Suatu neg.berdiri disuatu wil.yg dikuasai oleh bangsa lain tanpa reaksi berarti</a:t>
            </a:r>
          </a:p>
        </p:txBody>
      </p:sp>
      <p:sp>
        <p:nvSpPr>
          <p:cNvPr id="61542" name="Text Box 102"/>
          <p:cNvSpPr txBox="1">
            <a:spLocks noChangeArrowheads="1"/>
          </p:cNvSpPr>
          <p:nvPr/>
        </p:nvSpPr>
        <p:spPr bwMode="auto">
          <a:xfrm>
            <a:off x="0" y="5486400"/>
            <a:ext cx="6645275" cy="396875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/>
              <a:t>Mengadakan perjuangan shg berhasil merebut kembali wil.nya</a:t>
            </a:r>
          </a:p>
        </p:txBody>
      </p:sp>
    </p:spTree>
    <p:extLst>
      <p:ext uri="{BB962C8B-B14F-4D97-AF65-F5344CB8AC3E}">
        <p14:creationId xmlns:p14="http://schemas.microsoft.com/office/powerpoint/2010/main" val="43798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61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5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35" dur="500"/>
                                        <p:tgtEl>
                                          <p:spTgt spid="61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61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5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61" dur="500"/>
                                        <p:tgtEl>
                                          <p:spTgt spid="61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1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decel="100000"/>
                                        <p:tgtEl>
                                          <p:spTgt spid="61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decel="100000"/>
                                        <p:tgtEl>
                                          <p:spTgt spid="6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1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1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15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92" dur="500"/>
                                        <p:tgtEl>
                                          <p:spTgt spid="61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1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1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15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105" dur="500"/>
                                        <p:tgtEl>
                                          <p:spTgt spid="61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1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1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1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1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1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1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14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1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1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1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61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1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1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14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6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1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1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1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6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6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15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6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1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1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15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6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1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61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15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6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61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1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15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6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1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1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15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6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1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1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1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6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1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61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15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6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1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1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61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6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1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61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61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6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1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1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61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6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3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61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61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615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6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3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61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61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61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6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3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61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61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615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6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3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61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61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615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6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3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61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61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61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6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3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61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61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615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6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5" grpId="0" animBg="1"/>
      <p:bldP spid="61526" grpId="0" animBg="1"/>
      <p:bldP spid="61527" grpId="0" animBg="1"/>
      <p:bldP spid="61529" grpId="0" animBg="1"/>
      <p:bldP spid="61530" grpId="0" animBg="1"/>
      <p:bldP spid="61531" grpId="0" animBg="1"/>
      <p:bldP spid="61532" grpId="0" animBg="1"/>
      <p:bldP spid="61533" grpId="0" animBg="1"/>
      <p:bldP spid="61536" grpId="0" animBg="1"/>
      <p:bldP spid="61536" grpId="1" animBg="1"/>
      <p:bldP spid="61536" grpId="2" animBg="1"/>
      <p:bldP spid="61537" grpId="0" animBg="1"/>
      <p:bldP spid="61537" grpId="1" animBg="1"/>
      <p:bldP spid="61537" grpId="2" animBg="1"/>
      <p:bldP spid="61538" grpId="0" animBg="1"/>
      <p:bldP spid="61538" grpId="1" animBg="1"/>
      <p:bldP spid="61538" grpId="2" animBg="1"/>
      <p:bldP spid="61539" grpId="0" animBg="1"/>
      <p:bldP spid="61539" grpId="1" animBg="1"/>
      <p:bldP spid="61539" grpId="2" animBg="1"/>
      <p:bldP spid="61540" grpId="0" animBg="1"/>
      <p:bldP spid="61540" grpId="1" animBg="1"/>
      <p:bldP spid="61540" grpId="2" animBg="1"/>
      <p:bldP spid="61541" grpId="0" animBg="1"/>
      <p:bldP spid="61541" grpId="1" animBg="1"/>
      <p:bldP spid="61541" grpId="2" animBg="1"/>
      <p:bldP spid="61542" grpId="0" animBg="1"/>
      <p:bldP spid="61542" grpId="1" animBg="1"/>
      <p:bldP spid="61542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selesai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4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45525C9-04F3-4924-BAD4-684C9E627E07}" type="datetime1">
              <a:rPr lang="en-US" altLang="en-US"/>
              <a:pPr/>
              <a:t>3/26/2014</a:t>
            </a:fld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580C1C-FED4-4B5E-8E1D-00517F43782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953000" cy="685800"/>
          </a:xfrm>
        </p:spPr>
        <p:txBody>
          <a:bodyPr>
            <a:normAutofit fontScale="90000"/>
          </a:bodyPr>
          <a:lstStyle/>
          <a:p>
            <a:r>
              <a:rPr lang="en-US" altLang="en-US" sz="4000" b="1"/>
              <a:t>NEGARA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17525" y="1184275"/>
            <a:ext cx="333851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Istilah Negara :</a:t>
            </a:r>
          </a:p>
          <a:p>
            <a:r>
              <a:rPr lang="en-US" altLang="en-US"/>
              <a:t>Staat	(Belanda/Jerman) </a:t>
            </a:r>
          </a:p>
          <a:p>
            <a:r>
              <a:rPr lang="en-US" altLang="en-US"/>
              <a:t>State 	(Inggris)</a:t>
            </a:r>
          </a:p>
          <a:p>
            <a:r>
              <a:rPr lang="en-US" altLang="en-US"/>
              <a:t>Etat	(Perancis) 	</a:t>
            </a:r>
            <a:r>
              <a:rPr lang="en-US" altLang="en-US">
                <a:sym typeface="Wingdings" pitchFamily="2" charset="2"/>
              </a:rPr>
              <a:t>  </a:t>
            </a:r>
            <a:endParaRPr lang="en-US" altLang="en-US"/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3962400" y="1143000"/>
            <a:ext cx="5181600" cy="16764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Status /statum:</a:t>
            </a:r>
          </a:p>
          <a:p>
            <a:pPr algn="ctr"/>
            <a:r>
              <a:rPr lang="en-US" altLang="en-US"/>
              <a:t>“menempatkan dlm berdiri,</a:t>
            </a:r>
          </a:p>
          <a:p>
            <a:pPr algn="ctr"/>
            <a:r>
              <a:rPr lang="en-US" altLang="en-US"/>
              <a:t>membuat berdiri,dan menempatkan</a:t>
            </a: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1524000" y="2667000"/>
            <a:ext cx="4953000" cy="1219200"/>
          </a:xfrm>
          <a:prstGeom prst="curvedUpArrow">
            <a:avLst>
              <a:gd name="adj1" fmla="val 81250"/>
              <a:gd name="adj2" fmla="val 162500"/>
              <a:gd name="adj3" fmla="val 33333"/>
            </a:avLst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2667000" y="3352800"/>
            <a:ext cx="1974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rgbClr val="FFFF00"/>
                </a:solidFill>
              </a:rPr>
              <a:t>Berakar dr </a:t>
            </a:r>
            <a:r>
              <a:rPr lang="en-US" altLang="en-US" sz="1600">
                <a:solidFill>
                  <a:srgbClr val="FFFF00"/>
                </a:solidFill>
              </a:rPr>
              <a:t>bhs Latin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04800" y="4495800"/>
            <a:ext cx="81994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Pengertian Negara :</a:t>
            </a:r>
          </a:p>
          <a:p>
            <a:r>
              <a:rPr lang="en-US" altLang="en-US">
                <a:solidFill>
                  <a:srgbClr val="FFFF00"/>
                </a:solidFill>
              </a:rPr>
              <a:t>Organisasi yang didalamnya ada rakyat, wilayah yang permanen, </a:t>
            </a:r>
          </a:p>
          <a:p>
            <a:r>
              <a:rPr lang="en-US" altLang="en-US">
                <a:solidFill>
                  <a:srgbClr val="FFFF00"/>
                </a:solidFill>
              </a:rPr>
              <a:t>dan pemerintah yang berdaulat</a:t>
            </a:r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20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2" grpId="0"/>
      <p:bldP spid="37893" grpId="0" animBg="1"/>
      <p:bldP spid="37894" grpId="0" animBg="1"/>
      <p:bldP spid="37895" grpId="0"/>
      <p:bldP spid="378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8CF0DB3-4390-421E-A8D1-911B0FEC4835}" type="datetime1">
              <a:rPr lang="en-US" altLang="en-US"/>
              <a:pPr/>
              <a:t>3/26/2014</a:t>
            </a:fld>
            <a:endParaRPr lang="en-US" altLang="en-US"/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EB1211-BD3C-4C8D-9CE8-CF2E54822ED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UNSUR-UNSUR NEGARA</a:t>
            </a:r>
          </a:p>
        </p:txBody>
      </p:sp>
      <p:graphicFrame>
        <p:nvGraphicFramePr>
          <p:cNvPr id="41026" name="Group 66"/>
          <p:cNvGraphicFramePr>
            <a:graphicFrameLocks noGrp="1"/>
          </p:cNvGraphicFramePr>
          <p:nvPr/>
        </p:nvGraphicFramePr>
        <p:xfrm>
          <a:off x="1752600" y="3505200"/>
          <a:ext cx="2743200" cy="518160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DEKLARATIF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047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095997"/>
              </p:ext>
            </p:extLst>
          </p:nvPr>
        </p:nvGraphicFramePr>
        <p:xfrm>
          <a:off x="0" y="908720"/>
          <a:ext cx="1219200" cy="5832648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58326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032" name="Group 72"/>
          <p:cNvGraphicFramePr>
            <a:graphicFrameLocks noGrp="1"/>
          </p:cNvGraphicFramePr>
          <p:nvPr/>
        </p:nvGraphicFramePr>
        <p:xfrm>
          <a:off x="1752600" y="2209800"/>
          <a:ext cx="2743200" cy="518160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KONSTITUTIF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046" name="Group 86"/>
          <p:cNvGraphicFramePr>
            <a:graphicFrameLocks noGrp="1"/>
          </p:cNvGraphicFramePr>
          <p:nvPr/>
        </p:nvGraphicFramePr>
        <p:xfrm>
          <a:off x="6096000" y="5638800"/>
          <a:ext cx="2057400" cy="457200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DE JURE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030" name="Group 70"/>
          <p:cNvGraphicFramePr>
            <a:graphicFrameLocks noGrp="1"/>
          </p:cNvGraphicFramePr>
          <p:nvPr/>
        </p:nvGraphicFramePr>
        <p:xfrm>
          <a:off x="2438400" y="4953000"/>
          <a:ext cx="2743200" cy="944880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736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PENGAKUAN DR.NEG.LAIN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045" name="Group 85"/>
          <p:cNvGraphicFramePr>
            <a:graphicFrameLocks noGrp="1"/>
          </p:cNvGraphicFramePr>
          <p:nvPr/>
        </p:nvGraphicFramePr>
        <p:xfrm>
          <a:off x="6096000" y="4343400"/>
          <a:ext cx="2057400" cy="457200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DE FAKTO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044" name="Group 84"/>
          <p:cNvGraphicFramePr>
            <a:graphicFrameLocks noGrp="1"/>
          </p:cNvGraphicFramePr>
          <p:nvPr/>
        </p:nvGraphicFramePr>
        <p:xfrm>
          <a:off x="6096000" y="3048000"/>
          <a:ext cx="2057400" cy="822960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PEM.YG BERDAULAT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042" name="Group 82"/>
          <p:cNvGraphicFramePr>
            <a:graphicFrameLocks noGrp="1"/>
          </p:cNvGraphicFramePr>
          <p:nvPr/>
        </p:nvGraphicFramePr>
        <p:xfrm>
          <a:off x="6019800" y="2057400"/>
          <a:ext cx="2057400" cy="457200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WILAYAH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041" name="Group 81"/>
          <p:cNvGraphicFramePr>
            <a:graphicFrameLocks noGrp="1"/>
          </p:cNvGraphicFramePr>
          <p:nvPr/>
        </p:nvGraphicFramePr>
        <p:xfrm>
          <a:off x="6019800" y="914400"/>
          <a:ext cx="2057400" cy="457200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RAKYAT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24" name="WordArt 64"/>
          <p:cNvSpPr>
            <a:spLocks noChangeArrowheads="1" noChangeShapeType="1" noTextEdit="1"/>
          </p:cNvSpPr>
          <p:nvPr/>
        </p:nvSpPr>
        <p:spPr bwMode="auto">
          <a:xfrm rot="5400000">
            <a:off x="-2027807" y="3620095"/>
            <a:ext cx="5112568" cy="40989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Unsur Negara</a:t>
            </a:r>
          </a:p>
        </p:txBody>
      </p:sp>
      <p:sp>
        <p:nvSpPr>
          <p:cNvPr id="41048" name="Line 88"/>
          <p:cNvSpPr>
            <a:spLocks noChangeShapeType="1"/>
          </p:cNvSpPr>
          <p:nvPr/>
        </p:nvSpPr>
        <p:spPr bwMode="auto">
          <a:xfrm flipH="1">
            <a:off x="1219200" y="2438400"/>
            <a:ext cx="533400" cy="762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9" name="Line 89"/>
          <p:cNvSpPr>
            <a:spLocks noChangeShapeType="1"/>
          </p:cNvSpPr>
          <p:nvPr/>
        </p:nvSpPr>
        <p:spPr bwMode="auto">
          <a:xfrm flipH="1" flipV="1">
            <a:off x="5181600" y="5486400"/>
            <a:ext cx="838200" cy="381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0" name="Line 90"/>
          <p:cNvSpPr>
            <a:spLocks noChangeShapeType="1"/>
          </p:cNvSpPr>
          <p:nvPr/>
        </p:nvSpPr>
        <p:spPr bwMode="auto">
          <a:xfrm flipH="1">
            <a:off x="4495800" y="2362200"/>
            <a:ext cx="1447800" cy="762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1" name="Line 91"/>
          <p:cNvSpPr>
            <a:spLocks noChangeShapeType="1"/>
          </p:cNvSpPr>
          <p:nvPr/>
        </p:nvSpPr>
        <p:spPr bwMode="auto">
          <a:xfrm flipH="1">
            <a:off x="5181600" y="4572000"/>
            <a:ext cx="914400" cy="8382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2" name="Line 92"/>
          <p:cNvSpPr>
            <a:spLocks noChangeShapeType="1"/>
          </p:cNvSpPr>
          <p:nvPr/>
        </p:nvSpPr>
        <p:spPr bwMode="auto">
          <a:xfrm flipH="1">
            <a:off x="4495800" y="1143000"/>
            <a:ext cx="1524000" cy="12954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3" name="Line 93"/>
          <p:cNvSpPr>
            <a:spLocks noChangeShapeType="1"/>
          </p:cNvSpPr>
          <p:nvPr/>
        </p:nvSpPr>
        <p:spPr bwMode="auto">
          <a:xfrm flipH="1" flipV="1">
            <a:off x="1219200" y="3200400"/>
            <a:ext cx="533400" cy="6096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4" name="Line 94"/>
          <p:cNvSpPr>
            <a:spLocks noChangeShapeType="1"/>
          </p:cNvSpPr>
          <p:nvPr/>
        </p:nvSpPr>
        <p:spPr bwMode="auto">
          <a:xfrm flipH="1" flipV="1">
            <a:off x="4419600" y="2438400"/>
            <a:ext cx="1676400" cy="10668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5" name="Line 95"/>
          <p:cNvSpPr>
            <a:spLocks noChangeShapeType="1"/>
          </p:cNvSpPr>
          <p:nvPr/>
        </p:nvSpPr>
        <p:spPr bwMode="auto">
          <a:xfrm flipH="1">
            <a:off x="3048000" y="4038600"/>
            <a:ext cx="0" cy="8382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4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4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4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4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10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1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1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1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1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0" fill="hold"/>
                                        <p:tgtEl>
                                          <p:spTgt spid="41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0" fill="hold"/>
                                        <p:tgtEl>
                                          <p:spTgt spid="41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0" fill="hold"/>
                                        <p:tgtEl>
                                          <p:spTgt spid="41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0" fill="hold"/>
                                        <p:tgtEl>
                                          <p:spTgt spid="4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0"/>
                                        <p:tgtEl>
                                          <p:spTgt spid="4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600" decel="100000"/>
                                        <p:tgtEl>
                                          <p:spTgt spid="41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600" decel="100000" fill="hold"/>
                                        <p:tgtEl>
                                          <p:spTgt spid="410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00" decel="100000" fill="hold"/>
                                        <p:tgtEl>
                                          <p:spTgt spid="4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00" decel="100000" fill="hold"/>
                                        <p:tgtEl>
                                          <p:spTgt spid="4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1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1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10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1024" grpId="0" animBg="1"/>
      <p:bldP spid="41048" grpId="0" animBg="1"/>
      <p:bldP spid="41049" grpId="0" animBg="1"/>
      <p:bldP spid="41050" grpId="0" animBg="1"/>
      <p:bldP spid="41051" grpId="0" animBg="1"/>
      <p:bldP spid="41052" grpId="0" animBg="1"/>
      <p:bldP spid="41053" grpId="0" animBg="1"/>
      <p:bldP spid="41054" grpId="0" animBg="1"/>
      <p:bldP spid="410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04800" y="228600"/>
            <a:ext cx="8610600" cy="6172200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267" name="Picture 3" descr="indones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19250"/>
            <a:ext cx="8458200" cy="47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Line 4"/>
          <p:cNvSpPr>
            <a:spLocks noChangeShapeType="1"/>
          </p:cNvSpPr>
          <p:nvPr/>
        </p:nvSpPr>
        <p:spPr bwMode="auto">
          <a:xfrm flipV="1">
            <a:off x="381000" y="154305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81000" y="32385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3352800" y="2838450"/>
            <a:ext cx="1409700" cy="566738"/>
          </a:xfrm>
          <a:custGeom>
            <a:avLst/>
            <a:gdLst>
              <a:gd name="T0" fmla="*/ 0 w 888"/>
              <a:gd name="T1" fmla="*/ 637600868 h 357"/>
              <a:gd name="T2" fmla="*/ 201612494 w 888"/>
              <a:gd name="T3" fmla="*/ 819052216 h 357"/>
              <a:gd name="T4" fmla="*/ 383063744 w 888"/>
              <a:gd name="T5" fmla="*/ 899697458 h 357"/>
              <a:gd name="T6" fmla="*/ 584676288 w 888"/>
              <a:gd name="T7" fmla="*/ 879536197 h 357"/>
              <a:gd name="T8" fmla="*/ 645160021 w 888"/>
              <a:gd name="T9" fmla="*/ 819052216 h 357"/>
              <a:gd name="T10" fmla="*/ 786288732 w 888"/>
              <a:gd name="T11" fmla="*/ 798890955 h 357"/>
              <a:gd name="T12" fmla="*/ 927417642 w 888"/>
              <a:gd name="T13" fmla="*/ 738407172 h 357"/>
              <a:gd name="T14" fmla="*/ 1068546353 w 888"/>
              <a:gd name="T15" fmla="*/ 778729694 h 357"/>
              <a:gd name="T16" fmla="*/ 1270158798 w 888"/>
              <a:gd name="T17" fmla="*/ 698084651 h 357"/>
              <a:gd name="T18" fmla="*/ 1290320042 w 888"/>
              <a:gd name="T19" fmla="*/ 637600868 h 357"/>
              <a:gd name="T20" fmla="*/ 1330642531 w 888"/>
              <a:gd name="T21" fmla="*/ 577117085 h 357"/>
              <a:gd name="T22" fmla="*/ 1350803775 w 888"/>
              <a:gd name="T23" fmla="*/ 496472042 h 357"/>
              <a:gd name="T24" fmla="*/ 1451609998 w 888"/>
              <a:gd name="T25" fmla="*/ 375504377 h 357"/>
              <a:gd name="T26" fmla="*/ 1532254976 w 888"/>
              <a:gd name="T27" fmla="*/ 133569197 h 357"/>
              <a:gd name="T28" fmla="*/ 1592738709 w 888"/>
              <a:gd name="T29" fmla="*/ 73085389 h 357"/>
              <a:gd name="T30" fmla="*/ 1713706573 w 888"/>
              <a:gd name="T31" fmla="*/ 32762855 h 357"/>
              <a:gd name="T32" fmla="*/ 1975802751 w 888"/>
              <a:gd name="T33" fmla="*/ 73085389 h 357"/>
              <a:gd name="T34" fmla="*/ 2147483647 w 888"/>
              <a:gd name="T35" fmla="*/ 113407936 h 357"/>
              <a:gd name="T36" fmla="*/ 2147483647 w 888"/>
              <a:gd name="T37" fmla="*/ 153730458 h 35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888"/>
              <a:gd name="T58" fmla="*/ 0 h 357"/>
              <a:gd name="T59" fmla="*/ 888 w 888"/>
              <a:gd name="T60" fmla="*/ 357 h 35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888" h="357">
                <a:moveTo>
                  <a:pt x="0" y="253"/>
                </a:moveTo>
                <a:cubicBezTo>
                  <a:pt x="45" y="268"/>
                  <a:pt x="52" y="282"/>
                  <a:pt x="80" y="325"/>
                </a:cubicBezTo>
                <a:cubicBezTo>
                  <a:pt x="95" y="347"/>
                  <a:pt x="152" y="357"/>
                  <a:pt x="152" y="357"/>
                </a:cubicBezTo>
                <a:cubicBezTo>
                  <a:pt x="179" y="354"/>
                  <a:pt x="206" y="357"/>
                  <a:pt x="232" y="349"/>
                </a:cubicBezTo>
                <a:cubicBezTo>
                  <a:pt x="243" y="346"/>
                  <a:pt x="245" y="329"/>
                  <a:pt x="256" y="325"/>
                </a:cubicBezTo>
                <a:cubicBezTo>
                  <a:pt x="274" y="318"/>
                  <a:pt x="293" y="320"/>
                  <a:pt x="312" y="317"/>
                </a:cubicBezTo>
                <a:cubicBezTo>
                  <a:pt x="331" y="311"/>
                  <a:pt x="348" y="296"/>
                  <a:pt x="368" y="293"/>
                </a:cubicBezTo>
                <a:cubicBezTo>
                  <a:pt x="375" y="292"/>
                  <a:pt x="415" y="306"/>
                  <a:pt x="424" y="309"/>
                </a:cubicBezTo>
                <a:cubicBezTo>
                  <a:pt x="453" y="299"/>
                  <a:pt x="478" y="294"/>
                  <a:pt x="504" y="277"/>
                </a:cubicBezTo>
                <a:cubicBezTo>
                  <a:pt x="507" y="269"/>
                  <a:pt x="508" y="261"/>
                  <a:pt x="512" y="253"/>
                </a:cubicBezTo>
                <a:cubicBezTo>
                  <a:pt x="516" y="244"/>
                  <a:pt x="524" y="238"/>
                  <a:pt x="528" y="229"/>
                </a:cubicBezTo>
                <a:cubicBezTo>
                  <a:pt x="532" y="219"/>
                  <a:pt x="531" y="207"/>
                  <a:pt x="536" y="197"/>
                </a:cubicBezTo>
                <a:cubicBezTo>
                  <a:pt x="574" y="131"/>
                  <a:pt x="548" y="212"/>
                  <a:pt x="576" y="149"/>
                </a:cubicBezTo>
                <a:cubicBezTo>
                  <a:pt x="577" y="147"/>
                  <a:pt x="602" y="59"/>
                  <a:pt x="608" y="53"/>
                </a:cubicBezTo>
                <a:cubicBezTo>
                  <a:pt x="616" y="45"/>
                  <a:pt x="622" y="34"/>
                  <a:pt x="632" y="29"/>
                </a:cubicBezTo>
                <a:cubicBezTo>
                  <a:pt x="647" y="21"/>
                  <a:pt x="680" y="13"/>
                  <a:pt x="680" y="13"/>
                </a:cubicBezTo>
                <a:cubicBezTo>
                  <a:pt x="802" y="37"/>
                  <a:pt x="610" y="0"/>
                  <a:pt x="784" y="29"/>
                </a:cubicBezTo>
                <a:cubicBezTo>
                  <a:pt x="811" y="33"/>
                  <a:pt x="864" y="45"/>
                  <a:pt x="864" y="45"/>
                </a:cubicBezTo>
                <a:cubicBezTo>
                  <a:pt x="872" y="50"/>
                  <a:pt x="888" y="61"/>
                  <a:pt x="888" y="61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5943600" y="4743450"/>
            <a:ext cx="381000" cy="342900"/>
          </a:xfrm>
          <a:custGeom>
            <a:avLst/>
            <a:gdLst>
              <a:gd name="T0" fmla="*/ 451066539 w 173"/>
              <a:gd name="T1" fmla="*/ 544353795 h 216"/>
              <a:gd name="T2" fmla="*/ 606272368 w 173"/>
              <a:gd name="T3" fmla="*/ 383063741 h 216"/>
              <a:gd name="T4" fmla="*/ 839080904 w 173"/>
              <a:gd name="T5" fmla="*/ 302418764 h 216"/>
              <a:gd name="T6" fmla="*/ 567469706 w 173"/>
              <a:gd name="T7" fmla="*/ 0 h 216"/>
              <a:gd name="T8" fmla="*/ 334663372 w 173"/>
              <a:gd name="T9" fmla="*/ 80645002 h 216"/>
              <a:gd name="T10" fmla="*/ 295860848 w 173"/>
              <a:gd name="T11" fmla="*/ 141128760 h 216"/>
              <a:gd name="T12" fmla="*/ 179457612 w 173"/>
              <a:gd name="T13" fmla="*/ 161290004 h 216"/>
              <a:gd name="T14" fmla="*/ 140655054 w 173"/>
              <a:gd name="T15" fmla="*/ 221773787 h 216"/>
              <a:gd name="T16" fmla="*/ 24251861 w 173"/>
              <a:gd name="T17" fmla="*/ 282257519 h 216"/>
              <a:gd name="T18" fmla="*/ 63052191 w 173"/>
              <a:gd name="T19" fmla="*/ 423386329 h 2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3"/>
              <a:gd name="T31" fmla="*/ 0 h 216"/>
              <a:gd name="T32" fmla="*/ 173 w 173"/>
              <a:gd name="T33" fmla="*/ 216 h 2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3" h="216">
                <a:moveTo>
                  <a:pt x="93" y="216"/>
                </a:moveTo>
                <a:cubicBezTo>
                  <a:pt x="99" y="201"/>
                  <a:pt x="110" y="165"/>
                  <a:pt x="125" y="152"/>
                </a:cubicBezTo>
                <a:cubicBezTo>
                  <a:pt x="139" y="139"/>
                  <a:pt x="173" y="120"/>
                  <a:pt x="173" y="120"/>
                </a:cubicBezTo>
                <a:cubicBezTo>
                  <a:pt x="165" y="65"/>
                  <a:pt x="164" y="32"/>
                  <a:pt x="117" y="0"/>
                </a:cubicBezTo>
                <a:cubicBezTo>
                  <a:pt x="101" y="11"/>
                  <a:pt x="85" y="21"/>
                  <a:pt x="69" y="32"/>
                </a:cubicBezTo>
                <a:cubicBezTo>
                  <a:pt x="62" y="37"/>
                  <a:pt x="67" y="50"/>
                  <a:pt x="61" y="56"/>
                </a:cubicBezTo>
                <a:cubicBezTo>
                  <a:pt x="55" y="62"/>
                  <a:pt x="45" y="61"/>
                  <a:pt x="37" y="64"/>
                </a:cubicBezTo>
                <a:cubicBezTo>
                  <a:pt x="34" y="72"/>
                  <a:pt x="34" y="81"/>
                  <a:pt x="29" y="88"/>
                </a:cubicBezTo>
                <a:cubicBezTo>
                  <a:pt x="23" y="97"/>
                  <a:pt x="8" y="101"/>
                  <a:pt x="5" y="112"/>
                </a:cubicBezTo>
                <a:cubicBezTo>
                  <a:pt x="0" y="130"/>
                  <a:pt x="13" y="149"/>
                  <a:pt x="13" y="16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7848600" y="350520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0     250     500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8305800" y="299085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Km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8382000" y="245745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Britannic Bold" pitchFamily="34" charset="0"/>
              </a:rPr>
              <a:t>U</a:t>
            </a:r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8534400" y="2762250"/>
            <a:ext cx="76200" cy="228600"/>
          </a:xfrm>
          <a:prstGeom prst="rtTriangle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81000" y="323850"/>
            <a:ext cx="8458200" cy="12954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219200" y="2286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Poster Bodoni ATT" pitchFamily="18" charset="0"/>
              </a:rPr>
              <a:t>PETA WILAYAH KEDAULATAN RI</a:t>
            </a:r>
            <a:endParaRPr 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762000" y="839788"/>
            <a:ext cx="7696200" cy="57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STATUS  13 DESEMBER 1957 - 17 FEBRUARI 1969</a:t>
            </a:r>
            <a:endParaRPr lang="en-US" sz="2000" b="1">
              <a:solidFill>
                <a:srgbClr val="FF0000"/>
              </a:solidFill>
            </a:endParaRP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DASAR HUKUM : DEKLARASI  JUANDA 1957, UU NO. 4 PRP 1960  </a:t>
            </a:r>
            <a:endParaRPr lang="en-US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279" name="Freeform 15"/>
          <p:cNvSpPr>
            <a:spLocks/>
          </p:cNvSpPr>
          <p:nvPr/>
        </p:nvSpPr>
        <p:spPr bwMode="auto">
          <a:xfrm>
            <a:off x="838200" y="2533650"/>
            <a:ext cx="7616825" cy="2876550"/>
          </a:xfrm>
          <a:custGeom>
            <a:avLst/>
            <a:gdLst>
              <a:gd name="T0" fmla="*/ 1446569496 w 4798"/>
              <a:gd name="T1" fmla="*/ 592235964 h 1812"/>
              <a:gd name="T2" fmla="*/ 1265118319 w 4798"/>
              <a:gd name="T3" fmla="*/ 471270084 h 1812"/>
              <a:gd name="T4" fmla="*/ 1103828385 w 4798"/>
              <a:gd name="T5" fmla="*/ 269657539 h 1812"/>
              <a:gd name="T6" fmla="*/ 458668449 w 4798"/>
              <a:gd name="T7" fmla="*/ 68045019 h 1812"/>
              <a:gd name="T8" fmla="*/ 75604682 w 4798"/>
              <a:gd name="T9" fmla="*/ 27722517 h 1812"/>
              <a:gd name="T10" fmla="*/ 95765923 w 4798"/>
              <a:gd name="T11" fmla="*/ 370463762 h 1812"/>
              <a:gd name="T12" fmla="*/ 257055932 w 4798"/>
              <a:gd name="T13" fmla="*/ 652721285 h 1812"/>
              <a:gd name="T14" fmla="*/ 337700899 w 4798"/>
              <a:gd name="T15" fmla="*/ 773688752 h 1812"/>
              <a:gd name="T16" fmla="*/ 357862141 w 4798"/>
              <a:gd name="T17" fmla="*/ 1136591353 h 1812"/>
              <a:gd name="T18" fmla="*/ 478829691 w 4798"/>
              <a:gd name="T19" fmla="*/ 1318042554 h 1812"/>
              <a:gd name="T20" fmla="*/ 740925834 w 4798"/>
              <a:gd name="T21" fmla="*/ 1660783712 h 1812"/>
              <a:gd name="T22" fmla="*/ 902215967 w 4798"/>
              <a:gd name="T23" fmla="*/ 1781751576 h 1812"/>
              <a:gd name="T24" fmla="*/ 1043344660 w 4798"/>
              <a:gd name="T25" fmla="*/ 1963202777 h 1812"/>
              <a:gd name="T26" fmla="*/ 1224795836 w 4798"/>
              <a:gd name="T27" fmla="*/ 2147483647 h 1812"/>
              <a:gd name="T28" fmla="*/ 1386085770 w 4798"/>
              <a:gd name="T29" fmla="*/ 2147483647 h 1812"/>
              <a:gd name="T30" fmla="*/ 1406247012 w 4798"/>
              <a:gd name="T31" fmla="*/ 2147483647 h 1812"/>
              <a:gd name="T32" fmla="*/ 1527214463 w 4798"/>
              <a:gd name="T33" fmla="*/ 2147483647 h 1812"/>
              <a:gd name="T34" fmla="*/ 1809472245 w 4798"/>
              <a:gd name="T35" fmla="*/ 2147483647 h 1812"/>
              <a:gd name="T36" fmla="*/ 1950600937 w 4798"/>
              <a:gd name="T37" fmla="*/ 2147483647 h 1812"/>
              <a:gd name="T38" fmla="*/ 2051407146 w 4798"/>
              <a:gd name="T39" fmla="*/ 2147483647 h 1812"/>
              <a:gd name="T40" fmla="*/ 2147483647 w 4798"/>
              <a:gd name="T41" fmla="*/ 2147483647 h 1812"/>
              <a:gd name="T42" fmla="*/ 2147483647 w 4798"/>
              <a:gd name="T43" fmla="*/ 2147483647 h 1812"/>
              <a:gd name="T44" fmla="*/ 2147483647 w 4798"/>
              <a:gd name="T45" fmla="*/ 2147483647 h 1812"/>
              <a:gd name="T46" fmla="*/ 2147483647 w 4798"/>
              <a:gd name="T47" fmla="*/ 2147483647 h 1812"/>
              <a:gd name="T48" fmla="*/ 2147483647 w 4798"/>
              <a:gd name="T49" fmla="*/ 2147483647 h 1812"/>
              <a:gd name="T50" fmla="*/ 2147483647 w 4798"/>
              <a:gd name="T51" fmla="*/ 2147483647 h 1812"/>
              <a:gd name="T52" fmla="*/ 2147483647 w 4798"/>
              <a:gd name="T53" fmla="*/ 2147483647 h 1812"/>
              <a:gd name="T54" fmla="*/ 2147483647 w 4798"/>
              <a:gd name="T55" fmla="*/ 2147483647 h 1812"/>
              <a:gd name="T56" fmla="*/ 2147483647 w 4798"/>
              <a:gd name="T57" fmla="*/ 2147483647 h 1812"/>
              <a:gd name="T58" fmla="*/ 2147483647 w 4798"/>
              <a:gd name="T59" fmla="*/ 2147483647 h 1812"/>
              <a:gd name="T60" fmla="*/ 2147483647 w 4798"/>
              <a:gd name="T61" fmla="*/ 2147483647 h 1812"/>
              <a:gd name="T62" fmla="*/ 2147483647 w 4798"/>
              <a:gd name="T63" fmla="*/ 2147483647 h 1812"/>
              <a:gd name="T64" fmla="*/ 2147483647 w 4798"/>
              <a:gd name="T65" fmla="*/ 2147483647 h 1812"/>
              <a:gd name="T66" fmla="*/ 2147483647 w 4798"/>
              <a:gd name="T67" fmla="*/ 2147483647 h 1812"/>
              <a:gd name="T68" fmla="*/ 2147483647 w 4798"/>
              <a:gd name="T69" fmla="*/ 2147483647 h 1812"/>
              <a:gd name="T70" fmla="*/ 2147483647 w 4798"/>
              <a:gd name="T71" fmla="*/ 2147483647 h 1812"/>
              <a:gd name="T72" fmla="*/ 2147483647 w 4798"/>
              <a:gd name="T73" fmla="*/ 2147483647 h 1812"/>
              <a:gd name="T74" fmla="*/ 2147483647 w 4798"/>
              <a:gd name="T75" fmla="*/ 2147483647 h 1812"/>
              <a:gd name="T76" fmla="*/ 2147483647 w 4798"/>
              <a:gd name="T77" fmla="*/ 2147483647 h 1812"/>
              <a:gd name="T78" fmla="*/ 2147483647 w 4798"/>
              <a:gd name="T79" fmla="*/ 2147483647 h 1812"/>
              <a:gd name="T80" fmla="*/ 2147483647 w 4798"/>
              <a:gd name="T81" fmla="*/ 2147483647 h 1812"/>
              <a:gd name="T82" fmla="*/ 2147483647 w 4798"/>
              <a:gd name="T83" fmla="*/ 2147483647 h 1812"/>
              <a:gd name="T84" fmla="*/ 2147483647 w 4798"/>
              <a:gd name="T85" fmla="*/ 2147483647 h 1812"/>
              <a:gd name="T86" fmla="*/ 2147483647 w 4798"/>
              <a:gd name="T87" fmla="*/ 2147483647 h 1812"/>
              <a:gd name="T88" fmla="*/ 2147483647 w 4798"/>
              <a:gd name="T89" fmla="*/ 2147483647 h 1812"/>
              <a:gd name="T90" fmla="*/ 2147483647 w 4798"/>
              <a:gd name="T91" fmla="*/ 2147483647 h 1812"/>
              <a:gd name="T92" fmla="*/ 2147483647 w 4798"/>
              <a:gd name="T93" fmla="*/ 2147483647 h 1812"/>
              <a:gd name="T94" fmla="*/ 2147483647 w 4798"/>
              <a:gd name="T95" fmla="*/ 2147483647 h 1812"/>
              <a:gd name="T96" fmla="*/ 2147483647 w 4798"/>
              <a:gd name="T97" fmla="*/ 2147483647 h 1812"/>
              <a:gd name="T98" fmla="*/ 2147483647 w 4798"/>
              <a:gd name="T99" fmla="*/ 2147483647 h 1812"/>
              <a:gd name="T100" fmla="*/ 2147483647 w 4798"/>
              <a:gd name="T101" fmla="*/ 2147483647 h 1812"/>
              <a:gd name="T102" fmla="*/ 2147483647 w 4798"/>
              <a:gd name="T103" fmla="*/ 2147483647 h 1812"/>
              <a:gd name="T104" fmla="*/ 2147483647 w 4798"/>
              <a:gd name="T105" fmla="*/ 2147483647 h 1812"/>
              <a:gd name="T106" fmla="*/ 2147483647 w 4798"/>
              <a:gd name="T107" fmla="*/ 2147483647 h 1812"/>
              <a:gd name="T108" fmla="*/ 2147483647 w 4798"/>
              <a:gd name="T109" fmla="*/ 2147483647 h 1812"/>
              <a:gd name="T110" fmla="*/ 2147483647 w 4798"/>
              <a:gd name="T111" fmla="*/ 2147483647 h 1812"/>
              <a:gd name="T112" fmla="*/ 2147483647 w 4798"/>
              <a:gd name="T113" fmla="*/ 2147483647 h 1812"/>
              <a:gd name="T114" fmla="*/ 2147483647 w 4798"/>
              <a:gd name="T115" fmla="*/ 2147483647 h 1812"/>
              <a:gd name="T116" fmla="*/ 2147483647 w 4798"/>
              <a:gd name="T117" fmla="*/ 2147483647 h 1812"/>
              <a:gd name="T118" fmla="*/ 2147483647 w 4798"/>
              <a:gd name="T119" fmla="*/ 2147483647 h 1812"/>
              <a:gd name="T120" fmla="*/ 2147483647 w 4798"/>
              <a:gd name="T121" fmla="*/ 2147483647 h 181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798"/>
              <a:gd name="T184" fmla="*/ 0 h 1812"/>
              <a:gd name="T185" fmla="*/ 4798 w 4798"/>
              <a:gd name="T186" fmla="*/ 1812 h 181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798" h="1812">
                <a:moveTo>
                  <a:pt x="574" y="235"/>
                </a:moveTo>
                <a:cubicBezTo>
                  <a:pt x="548" y="218"/>
                  <a:pt x="532" y="197"/>
                  <a:pt x="502" y="187"/>
                </a:cubicBezTo>
                <a:cubicBezTo>
                  <a:pt x="488" y="146"/>
                  <a:pt x="467" y="136"/>
                  <a:pt x="438" y="107"/>
                </a:cubicBezTo>
                <a:cubicBezTo>
                  <a:pt x="345" y="14"/>
                  <a:pt x="344" y="35"/>
                  <a:pt x="182" y="27"/>
                </a:cubicBezTo>
                <a:cubicBezTo>
                  <a:pt x="93" y="5"/>
                  <a:pt x="164" y="0"/>
                  <a:pt x="30" y="11"/>
                </a:cubicBezTo>
                <a:cubicBezTo>
                  <a:pt x="0" y="56"/>
                  <a:pt x="15" y="102"/>
                  <a:pt x="38" y="147"/>
                </a:cubicBezTo>
                <a:cubicBezTo>
                  <a:pt x="49" y="201"/>
                  <a:pt x="71" y="212"/>
                  <a:pt x="102" y="259"/>
                </a:cubicBezTo>
                <a:cubicBezTo>
                  <a:pt x="113" y="275"/>
                  <a:pt x="134" y="307"/>
                  <a:pt x="134" y="307"/>
                </a:cubicBezTo>
                <a:cubicBezTo>
                  <a:pt x="137" y="355"/>
                  <a:pt x="137" y="403"/>
                  <a:pt x="142" y="451"/>
                </a:cubicBezTo>
                <a:cubicBezTo>
                  <a:pt x="145" y="483"/>
                  <a:pt x="176" y="496"/>
                  <a:pt x="190" y="523"/>
                </a:cubicBezTo>
                <a:cubicBezTo>
                  <a:pt x="214" y="571"/>
                  <a:pt x="240" y="641"/>
                  <a:pt x="294" y="659"/>
                </a:cubicBezTo>
                <a:cubicBezTo>
                  <a:pt x="313" y="687"/>
                  <a:pt x="326" y="696"/>
                  <a:pt x="358" y="707"/>
                </a:cubicBezTo>
                <a:cubicBezTo>
                  <a:pt x="368" y="736"/>
                  <a:pt x="414" y="779"/>
                  <a:pt x="414" y="779"/>
                </a:cubicBezTo>
                <a:cubicBezTo>
                  <a:pt x="426" y="815"/>
                  <a:pt x="454" y="870"/>
                  <a:pt x="486" y="891"/>
                </a:cubicBezTo>
                <a:cubicBezTo>
                  <a:pt x="498" y="937"/>
                  <a:pt x="529" y="976"/>
                  <a:pt x="550" y="1019"/>
                </a:cubicBezTo>
                <a:cubicBezTo>
                  <a:pt x="554" y="1027"/>
                  <a:pt x="552" y="1037"/>
                  <a:pt x="558" y="1043"/>
                </a:cubicBezTo>
                <a:cubicBezTo>
                  <a:pt x="572" y="1057"/>
                  <a:pt x="606" y="1075"/>
                  <a:pt x="606" y="1075"/>
                </a:cubicBezTo>
                <a:cubicBezTo>
                  <a:pt x="654" y="1067"/>
                  <a:pt x="672" y="1058"/>
                  <a:pt x="718" y="1067"/>
                </a:cubicBezTo>
                <a:cubicBezTo>
                  <a:pt x="742" y="1083"/>
                  <a:pt x="752" y="1076"/>
                  <a:pt x="774" y="1091"/>
                </a:cubicBezTo>
                <a:cubicBezTo>
                  <a:pt x="846" y="1139"/>
                  <a:pt x="736" y="1097"/>
                  <a:pt x="814" y="1123"/>
                </a:cubicBezTo>
                <a:cubicBezTo>
                  <a:pt x="829" y="1138"/>
                  <a:pt x="849" y="1147"/>
                  <a:pt x="862" y="1163"/>
                </a:cubicBezTo>
                <a:cubicBezTo>
                  <a:pt x="879" y="1184"/>
                  <a:pt x="859" y="1194"/>
                  <a:pt x="886" y="1211"/>
                </a:cubicBezTo>
                <a:cubicBezTo>
                  <a:pt x="900" y="1220"/>
                  <a:pt x="934" y="1227"/>
                  <a:pt x="934" y="1227"/>
                </a:cubicBezTo>
                <a:cubicBezTo>
                  <a:pt x="951" y="1279"/>
                  <a:pt x="927" y="1228"/>
                  <a:pt x="966" y="1259"/>
                </a:cubicBezTo>
                <a:cubicBezTo>
                  <a:pt x="974" y="1265"/>
                  <a:pt x="975" y="1277"/>
                  <a:pt x="982" y="1283"/>
                </a:cubicBezTo>
                <a:cubicBezTo>
                  <a:pt x="1030" y="1325"/>
                  <a:pt x="1031" y="1315"/>
                  <a:pt x="1094" y="1323"/>
                </a:cubicBezTo>
                <a:cubicBezTo>
                  <a:pt x="1128" y="1374"/>
                  <a:pt x="1166" y="1415"/>
                  <a:pt x="1222" y="1443"/>
                </a:cubicBezTo>
                <a:cubicBezTo>
                  <a:pt x="1264" y="1506"/>
                  <a:pt x="1337" y="1479"/>
                  <a:pt x="1414" y="1483"/>
                </a:cubicBezTo>
                <a:cubicBezTo>
                  <a:pt x="1473" y="1523"/>
                  <a:pt x="1578" y="1524"/>
                  <a:pt x="1646" y="1531"/>
                </a:cubicBezTo>
                <a:cubicBezTo>
                  <a:pt x="1740" y="1541"/>
                  <a:pt x="1834" y="1561"/>
                  <a:pt x="1926" y="1579"/>
                </a:cubicBezTo>
                <a:cubicBezTo>
                  <a:pt x="1986" y="1619"/>
                  <a:pt x="2071" y="1625"/>
                  <a:pt x="2142" y="1635"/>
                </a:cubicBezTo>
                <a:cubicBezTo>
                  <a:pt x="2263" y="1626"/>
                  <a:pt x="2382" y="1626"/>
                  <a:pt x="2502" y="1643"/>
                </a:cubicBezTo>
                <a:cubicBezTo>
                  <a:pt x="2520" y="1652"/>
                  <a:pt x="2542" y="1654"/>
                  <a:pt x="2558" y="1667"/>
                </a:cubicBezTo>
                <a:cubicBezTo>
                  <a:pt x="2566" y="1673"/>
                  <a:pt x="2566" y="1686"/>
                  <a:pt x="2574" y="1691"/>
                </a:cubicBezTo>
                <a:cubicBezTo>
                  <a:pt x="2588" y="1700"/>
                  <a:pt x="2622" y="1707"/>
                  <a:pt x="2622" y="1707"/>
                </a:cubicBezTo>
                <a:cubicBezTo>
                  <a:pt x="2654" y="1739"/>
                  <a:pt x="2679" y="1780"/>
                  <a:pt x="2718" y="1803"/>
                </a:cubicBezTo>
                <a:cubicBezTo>
                  <a:pt x="2734" y="1812"/>
                  <a:pt x="2756" y="1799"/>
                  <a:pt x="2774" y="1795"/>
                </a:cubicBezTo>
                <a:cubicBezTo>
                  <a:pt x="2815" y="1787"/>
                  <a:pt x="2853" y="1754"/>
                  <a:pt x="2894" y="1747"/>
                </a:cubicBezTo>
                <a:cubicBezTo>
                  <a:pt x="2928" y="1741"/>
                  <a:pt x="2963" y="1742"/>
                  <a:pt x="2998" y="1739"/>
                </a:cubicBezTo>
                <a:cubicBezTo>
                  <a:pt x="3075" y="1731"/>
                  <a:pt x="3150" y="1702"/>
                  <a:pt x="3214" y="1659"/>
                </a:cubicBezTo>
                <a:cubicBezTo>
                  <a:pt x="3240" y="1621"/>
                  <a:pt x="3267" y="1614"/>
                  <a:pt x="3310" y="1603"/>
                </a:cubicBezTo>
                <a:cubicBezTo>
                  <a:pt x="3358" y="1567"/>
                  <a:pt x="3412" y="1546"/>
                  <a:pt x="3470" y="1531"/>
                </a:cubicBezTo>
                <a:cubicBezTo>
                  <a:pt x="3555" y="1474"/>
                  <a:pt x="3643" y="1526"/>
                  <a:pt x="3726" y="1547"/>
                </a:cubicBezTo>
                <a:cubicBezTo>
                  <a:pt x="3747" y="1544"/>
                  <a:pt x="3770" y="1546"/>
                  <a:pt x="3790" y="1539"/>
                </a:cubicBezTo>
                <a:cubicBezTo>
                  <a:pt x="3808" y="1533"/>
                  <a:pt x="3838" y="1507"/>
                  <a:pt x="3838" y="1507"/>
                </a:cubicBezTo>
                <a:cubicBezTo>
                  <a:pt x="3856" y="1479"/>
                  <a:pt x="3874" y="1461"/>
                  <a:pt x="3902" y="1443"/>
                </a:cubicBezTo>
                <a:cubicBezTo>
                  <a:pt x="3939" y="1388"/>
                  <a:pt x="3916" y="1401"/>
                  <a:pt x="3958" y="1387"/>
                </a:cubicBezTo>
                <a:cubicBezTo>
                  <a:pt x="3985" y="1390"/>
                  <a:pt x="4012" y="1387"/>
                  <a:pt x="4038" y="1395"/>
                </a:cubicBezTo>
                <a:cubicBezTo>
                  <a:pt x="4049" y="1398"/>
                  <a:pt x="4051" y="1418"/>
                  <a:pt x="4062" y="1419"/>
                </a:cubicBezTo>
                <a:cubicBezTo>
                  <a:pt x="4102" y="1423"/>
                  <a:pt x="4142" y="1414"/>
                  <a:pt x="4182" y="1411"/>
                </a:cubicBezTo>
                <a:cubicBezTo>
                  <a:pt x="4193" y="1378"/>
                  <a:pt x="4217" y="1359"/>
                  <a:pt x="4238" y="1331"/>
                </a:cubicBezTo>
                <a:cubicBezTo>
                  <a:pt x="4249" y="1297"/>
                  <a:pt x="4254" y="1234"/>
                  <a:pt x="4294" y="1219"/>
                </a:cubicBezTo>
                <a:cubicBezTo>
                  <a:pt x="4307" y="1214"/>
                  <a:pt x="4321" y="1214"/>
                  <a:pt x="4334" y="1211"/>
                </a:cubicBezTo>
                <a:cubicBezTo>
                  <a:pt x="4355" y="1216"/>
                  <a:pt x="4377" y="1222"/>
                  <a:pt x="4398" y="1227"/>
                </a:cubicBezTo>
                <a:cubicBezTo>
                  <a:pt x="4417" y="1232"/>
                  <a:pt x="4446" y="1259"/>
                  <a:pt x="4446" y="1259"/>
                </a:cubicBezTo>
                <a:cubicBezTo>
                  <a:pt x="4476" y="1304"/>
                  <a:pt x="4478" y="1355"/>
                  <a:pt x="4430" y="1387"/>
                </a:cubicBezTo>
                <a:cubicBezTo>
                  <a:pt x="4408" y="1420"/>
                  <a:pt x="4386" y="1446"/>
                  <a:pt x="4374" y="1483"/>
                </a:cubicBezTo>
                <a:cubicBezTo>
                  <a:pt x="4381" y="1531"/>
                  <a:pt x="4376" y="1556"/>
                  <a:pt x="4422" y="1571"/>
                </a:cubicBezTo>
                <a:cubicBezTo>
                  <a:pt x="4516" y="1564"/>
                  <a:pt x="4588" y="1549"/>
                  <a:pt x="4678" y="1579"/>
                </a:cubicBezTo>
                <a:cubicBezTo>
                  <a:pt x="4704" y="1618"/>
                  <a:pt x="4732" y="1613"/>
                  <a:pt x="4774" y="1627"/>
                </a:cubicBezTo>
                <a:cubicBezTo>
                  <a:pt x="4786" y="1609"/>
                  <a:pt x="4798" y="1594"/>
                  <a:pt x="4798" y="1571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Freeform 16"/>
          <p:cNvSpPr>
            <a:spLocks/>
          </p:cNvSpPr>
          <p:nvPr/>
        </p:nvSpPr>
        <p:spPr bwMode="auto">
          <a:xfrm>
            <a:off x="1828800" y="2838450"/>
            <a:ext cx="1473200" cy="681038"/>
          </a:xfrm>
          <a:custGeom>
            <a:avLst/>
            <a:gdLst>
              <a:gd name="T0" fmla="*/ 0 w 928"/>
              <a:gd name="T1" fmla="*/ 262096467 h 429"/>
              <a:gd name="T2" fmla="*/ 443547582 w 928"/>
              <a:gd name="T3" fmla="*/ 604837970 h 429"/>
              <a:gd name="T4" fmla="*/ 483870071 w 928"/>
              <a:gd name="T5" fmla="*/ 665321748 h 429"/>
              <a:gd name="T6" fmla="*/ 544353805 w 928"/>
              <a:gd name="T7" fmla="*/ 685483007 h 429"/>
              <a:gd name="T8" fmla="*/ 624998784 w 928"/>
              <a:gd name="T9" fmla="*/ 766128043 h 429"/>
              <a:gd name="T10" fmla="*/ 665321273 w 928"/>
              <a:gd name="T11" fmla="*/ 826611820 h 429"/>
              <a:gd name="T12" fmla="*/ 725805007 w 928"/>
              <a:gd name="T13" fmla="*/ 846773278 h 429"/>
              <a:gd name="T14" fmla="*/ 866933919 w 928"/>
              <a:gd name="T15" fmla="*/ 1008063350 h 429"/>
              <a:gd name="T16" fmla="*/ 927417653 w 928"/>
              <a:gd name="T17" fmla="*/ 987902091 h 429"/>
              <a:gd name="T18" fmla="*/ 1048385121 w 928"/>
              <a:gd name="T19" fmla="*/ 1028224609 h 429"/>
              <a:gd name="T20" fmla="*/ 1249997568 w 928"/>
              <a:gd name="T21" fmla="*/ 987902091 h 429"/>
              <a:gd name="T22" fmla="*/ 1532254994 w 928"/>
              <a:gd name="T23" fmla="*/ 665321748 h 429"/>
              <a:gd name="T24" fmla="*/ 1491932504 w 928"/>
              <a:gd name="T25" fmla="*/ 544354193 h 429"/>
              <a:gd name="T26" fmla="*/ 1370965036 w 928"/>
              <a:gd name="T27" fmla="*/ 504031675 h 429"/>
              <a:gd name="T28" fmla="*/ 1310481302 w 928"/>
              <a:gd name="T29" fmla="*/ 483870416 h 429"/>
              <a:gd name="T30" fmla="*/ 1653222462 w 928"/>
              <a:gd name="T31" fmla="*/ 241935208 h 429"/>
              <a:gd name="T32" fmla="*/ 1854835306 w 928"/>
              <a:gd name="T33" fmla="*/ 100806320 h 429"/>
              <a:gd name="T34" fmla="*/ 1895157795 w 928"/>
              <a:gd name="T35" fmla="*/ 40322531 h 429"/>
              <a:gd name="T36" fmla="*/ 2016125263 w 928"/>
              <a:gd name="T37" fmla="*/ 0 h 429"/>
              <a:gd name="T38" fmla="*/ 2147483647 w 928"/>
              <a:gd name="T39" fmla="*/ 120967604 h 429"/>
              <a:gd name="T40" fmla="*/ 2147483647 w 928"/>
              <a:gd name="T41" fmla="*/ 302418985 h 429"/>
              <a:gd name="T42" fmla="*/ 2147483647 w 928"/>
              <a:gd name="T43" fmla="*/ 423386639 h 42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28"/>
              <a:gd name="T67" fmla="*/ 0 h 429"/>
              <a:gd name="T68" fmla="*/ 928 w 928"/>
              <a:gd name="T69" fmla="*/ 429 h 42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28" h="429">
                <a:moveTo>
                  <a:pt x="0" y="104"/>
                </a:moveTo>
                <a:cubicBezTo>
                  <a:pt x="70" y="127"/>
                  <a:pt x="104" y="216"/>
                  <a:pt x="176" y="240"/>
                </a:cubicBezTo>
                <a:cubicBezTo>
                  <a:pt x="181" y="248"/>
                  <a:pt x="184" y="258"/>
                  <a:pt x="192" y="264"/>
                </a:cubicBezTo>
                <a:cubicBezTo>
                  <a:pt x="199" y="269"/>
                  <a:pt x="210" y="266"/>
                  <a:pt x="216" y="272"/>
                </a:cubicBezTo>
                <a:cubicBezTo>
                  <a:pt x="259" y="315"/>
                  <a:pt x="184" y="283"/>
                  <a:pt x="248" y="304"/>
                </a:cubicBezTo>
                <a:cubicBezTo>
                  <a:pt x="253" y="312"/>
                  <a:pt x="256" y="322"/>
                  <a:pt x="264" y="328"/>
                </a:cubicBezTo>
                <a:cubicBezTo>
                  <a:pt x="271" y="333"/>
                  <a:pt x="282" y="330"/>
                  <a:pt x="288" y="336"/>
                </a:cubicBezTo>
                <a:cubicBezTo>
                  <a:pt x="381" y="429"/>
                  <a:pt x="276" y="355"/>
                  <a:pt x="344" y="400"/>
                </a:cubicBezTo>
                <a:cubicBezTo>
                  <a:pt x="352" y="397"/>
                  <a:pt x="360" y="391"/>
                  <a:pt x="368" y="392"/>
                </a:cubicBezTo>
                <a:cubicBezTo>
                  <a:pt x="385" y="394"/>
                  <a:pt x="416" y="408"/>
                  <a:pt x="416" y="408"/>
                </a:cubicBezTo>
                <a:cubicBezTo>
                  <a:pt x="443" y="404"/>
                  <a:pt x="476" y="410"/>
                  <a:pt x="496" y="392"/>
                </a:cubicBezTo>
                <a:cubicBezTo>
                  <a:pt x="548" y="347"/>
                  <a:pt x="534" y="282"/>
                  <a:pt x="608" y="264"/>
                </a:cubicBezTo>
                <a:cubicBezTo>
                  <a:pt x="603" y="248"/>
                  <a:pt x="604" y="228"/>
                  <a:pt x="592" y="216"/>
                </a:cubicBezTo>
                <a:cubicBezTo>
                  <a:pt x="580" y="204"/>
                  <a:pt x="560" y="205"/>
                  <a:pt x="544" y="200"/>
                </a:cubicBezTo>
                <a:cubicBezTo>
                  <a:pt x="536" y="197"/>
                  <a:pt x="520" y="192"/>
                  <a:pt x="520" y="192"/>
                </a:cubicBezTo>
                <a:cubicBezTo>
                  <a:pt x="485" y="88"/>
                  <a:pt x="584" y="103"/>
                  <a:pt x="656" y="96"/>
                </a:cubicBezTo>
                <a:cubicBezTo>
                  <a:pt x="687" y="80"/>
                  <a:pt x="707" y="59"/>
                  <a:pt x="736" y="40"/>
                </a:cubicBezTo>
                <a:cubicBezTo>
                  <a:pt x="741" y="32"/>
                  <a:pt x="744" y="21"/>
                  <a:pt x="752" y="16"/>
                </a:cubicBezTo>
                <a:cubicBezTo>
                  <a:pt x="766" y="7"/>
                  <a:pt x="800" y="0"/>
                  <a:pt x="800" y="0"/>
                </a:cubicBezTo>
                <a:cubicBezTo>
                  <a:pt x="827" y="18"/>
                  <a:pt x="834" y="38"/>
                  <a:pt x="864" y="48"/>
                </a:cubicBezTo>
                <a:cubicBezTo>
                  <a:pt x="872" y="72"/>
                  <a:pt x="884" y="98"/>
                  <a:pt x="896" y="120"/>
                </a:cubicBezTo>
                <a:cubicBezTo>
                  <a:pt x="905" y="137"/>
                  <a:pt x="928" y="168"/>
                  <a:pt x="928" y="16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Freeform 17"/>
          <p:cNvSpPr>
            <a:spLocks/>
          </p:cNvSpPr>
          <p:nvPr/>
        </p:nvSpPr>
        <p:spPr bwMode="auto">
          <a:xfrm>
            <a:off x="4724400" y="2686050"/>
            <a:ext cx="3797300" cy="1206500"/>
          </a:xfrm>
          <a:custGeom>
            <a:avLst/>
            <a:gdLst>
              <a:gd name="T0" fmla="*/ 0 w 2392"/>
              <a:gd name="T1" fmla="*/ 282257509 h 760"/>
              <a:gd name="T2" fmla="*/ 161289984 w 2392"/>
              <a:gd name="T3" fmla="*/ 544353774 h 760"/>
              <a:gd name="T4" fmla="*/ 201612467 w 2392"/>
              <a:gd name="T5" fmla="*/ 685482478 h 760"/>
              <a:gd name="T6" fmla="*/ 443547517 w 2392"/>
              <a:gd name="T7" fmla="*/ 866933868 h 760"/>
              <a:gd name="T8" fmla="*/ 685482419 w 2392"/>
              <a:gd name="T9" fmla="*/ 846772625 h 760"/>
              <a:gd name="T10" fmla="*/ 745966144 w 2392"/>
              <a:gd name="T11" fmla="*/ 806449939 h 760"/>
              <a:gd name="T12" fmla="*/ 846772551 w 2392"/>
              <a:gd name="T13" fmla="*/ 786288696 h 760"/>
              <a:gd name="T14" fmla="*/ 1048384969 w 2392"/>
              <a:gd name="T15" fmla="*/ 826611183 h 760"/>
              <a:gd name="T16" fmla="*/ 1129029936 w 2392"/>
              <a:gd name="T17" fmla="*/ 887095112 h 760"/>
              <a:gd name="T18" fmla="*/ 1391126079 w 2392"/>
              <a:gd name="T19" fmla="*/ 947578842 h 760"/>
              <a:gd name="T20" fmla="*/ 1653222222 w 2392"/>
              <a:gd name="T21" fmla="*/ 866933868 h 760"/>
              <a:gd name="T22" fmla="*/ 1713706344 w 2392"/>
              <a:gd name="T23" fmla="*/ 806449939 h 760"/>
              <a:gd name="T24" fmla="*/ 1774190069 w 2392"/>
              <a:gd name="T25" fmla="*/ 786288696 h 760"/>
              <a:gd name="T26" fmla="*/ 1794351311 w 2392"/>
              <a:gd name="T27" fmla="*/ 725804965 h 760"/>
              <a:gd name="T28" fmla="*/ 1935480004 w 2392"/>
              <a:gd name="T29" fmla="*/ 705643722 h 760"/>
              <a:gd name="T30" fmla="*/ 2096769938 w 2392"/>
              <a:gd name="T31" fmla="*/ 725804965 h 760"/>
              <a:gd name="T32" fmla="*/ 2056447454 w 2392"/>
              <a:gd name="T33" fmla="*/ 645159991 h 760"/>
              <a:gd name="T34" fmla="*/ 1995963729 w 2392"/>
              <a:gd name="T35" fmla="*/ 624998748 h 760"/>
              <a:gd name="T36" fmla="*/ 1874996278 w 2392"/>
              <a:gd name="T37" fmla="*/ 524192530 h 760"/>
              <a:gd name="T38" fmla="*/ 1874996278 w 2392"/>
              <a:gd name="T39" fmla="*/ 302418752 h 760"/>
              <a:gd name="T40" fmla="*/ 1935480004 w 2392"/>
              <a:gd name="T41" fmla="*/ 262096265 h 760"/>
              <a:gd name="T42" fmla="*/ 2147483647 w 2392"/>
              <a:gd name="T43" fmla="*/ 141128754 h 760"/>
              <a:gd name="T44" fmla="*/ 2147483647 w 2392"/>
              <a:gd name="T45" fmla="*/ 80644999 h 760"/>
              <a:gd name="T46" fmla="*/ 2147483647 w 2392"/>
              <a:gd name="T47" fmla="*/ 0 h 760"/>
              <a:gd name="T48" fmla="*/ 2147483647 w 2392"/>
              <a:gd name="T49" fmla="*/ 120967511 h 760"/>
              <a:gd name="T50" fmla="*/ 2147483647 w 2392"/>
              <a:gd name="T51" fmla="*/ 181451241 h 760"/>
              <a:gd name="T52" fmla="*/ 2147483647 w 2392"/>
              <a:gd name="T53" fmla="*/ 504031287 h 760"/>
              <a:gd name="T54" fmla="*/ 2147483647 w 2392"/>
              <a:gd name="T55" fmla="*/ 887095112 h 760"/>
              <a:gd name="T56" fmla="*/ 2147483647 w 2392"/>
              <a:gd name="T57" fmla="*/ 1028223817 h 760"/>
              <a:gd name="T58" fmla="*/ 2147483647 w 2392"/>
              <a:gd name="T59" fmla="*/ 1209675008 h 760"/>
              <a:gd name="T60" fmla="*/ 2147483647 w 2392"/>
              <a:gd name="T61" fmla="*/ 1229836252 h 760"/>
              <a:gd name="T62" fmla="*/ 2147483647 w 2392"/>
              <a:gd name="T63" fmla="*/ 1310481226 h 760"/>
              <a:gd name="T64" fmla="*/ 2147483647 w 2392"/>
              <a:gd name="T65" fmla="*/ 1330642469 h 760"/>
              <a:gd name="T66" fmla="*/ 2147483647 w 2392"/>
              <a:gd name="T67" fmla="*/ 1370964956 h 760"/>
              <a:gd name="T68" fmla="*/ 2147483647 w 2392"/>
              <a:gd name="T69" fmla="*/ 1431448687 h 760"/>
              <a:gd name="T70" fmla="*/ 2147483647 w 2392"/>
              <a:gd name="T71" fmla="*/ 1552416148 h 760"/>
              <a:gd name="T72" fmla="*/ 2147483647 w 2392"/>
              <a:gd name="T73" fmla="*/ 1653222366 h 760"/>
              <a:gd name="T74" fmla="*/ 2147483647 w 2392"/>
              <a:gd name="T75" fmla="*/ 1673384006 h 760"/>
              <a:gd name="T76" fmla="*/ 2147483647 w 2392"/>
              <a:gd name="T77" fmla="*/ 1713706493 h 760"/>
              <a:gd name="T78" fmla="*/ 2147483647 w 2392"/>
              <a:gd name="T79" fmla="*/ 1774190224 h 760"/>
              <a:gd name="T80" fmla="*/ 2147483647 w 2392"/>
              <a:gd name="T81" fmla="*/ 1794351467 h 760"/>
              <a:gd name="T82" fmla="*/ 2147483647 w 2392"/>
              <a:gd name="T83" fmla="*/ 1915318928 h 76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392"/>
              <a:gd name="T127" fmla="*/ 0 h 760"/>
              <a:gd name="T128" fmla="*/ 2392 w 2392"/>
              <a:gd name="T129" fmla="*/ 760 h 76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392" h="760">
                <a:moveTo>
                  <a:pt x="0" y="112"/>
                </a:moveTo>
                <a:cubicBezTo>
                  <a:pt x="25" y="146"/>
                  <a:pt x="45" y="179"/>
                  <a:pt x="64" y="216"/>
                </a:cubicBezTo>
                <a:cubicBezTo>
                  <a:pt x="73" y="233"/>
                  <a:pt x="70" y="255"/>
                  <a:pt x="80" y="272"/>
                </a:cubicBezTo>
                <a:cubicBezTo>
                  <a:pt x="96" y="300"/>
                  <a:pt x="147" y="334"/>
                  <a:pt x="176" y="344"/>
                </a:cubicBezTo>
                <a:cubicBezTo>
                  <a:pt x="208" y="341"/>
                  <a:pt x="241" y="342"/>
                  <a:pt x="272" y="336"/>
                </a:cubicBezTo>
                <a:cubicBezTo>
                  <a:pt x="281" y="334"/>
                  <a:pt x="287" y="323"/>
                  <a:pt x="296" y="320"/>
                </a:cubicBezTo>
                <a:cubicBezTo>
                  <a:pt x="309" y="315"/>
                  <a:pt x="323" y="315"/>
                  <a:pt x="336" y="312"/>
                </a:cubicBezTo>
                <a:cubicBezTo>
                  <a:pt x="342" y="313"/>
                  <a:pt x="404" y="322"/>
                  <a:pt x="416" y="328"/>
                </a:cubicBezTo>
                <a:cubicBezTo>
                  <a:pt x="428" y="334"/>
                  <a:pt x="436" y="347"/>
                  <a:pt x="448" y="352"/>
                </a:cubicBezTo>
                <a:cubicBezTo>
                  <a:pt x="466" y="359"/>
                  <a:pt x="527" y="371"/>
                  <a:pt x="552" y="376"/>
                </a:cubicBezTo>
                <a:cubicBezTo>
                  <a:pt x="594" y="369"/>
                  <a:pt x="616" y="354"/>
                  <a:pt x="656" y="344"/>
                </a:cubicBezTo>
                <a:cubicBezTo>
                  <a:pt x="664" y="336"/>
                  <a:pt x="671" y="326"/>
                  <a:pt x="680" y="320"/>
                </a:cubicBezTo>
                <a:cubicBezTo>
                  <a:pt x="687" y="315"/>
                  <a:pt x="698" y="318"/>
                  <a:pt x="704" y="312"/>
                </a:cubicBezTo>
                <a:cubicBezTo>
                  <a:pt x="710" y="306"/>
                  <a:pt x="704" y="292"/>
                  <a:pt x="712" y="288"/>
                </a:cubicBezTo>
                <a:cubicBezTo>
                  <a:pt x="729" y="280"/>
                  <a:pt x="749" y="283"/>
                  <a:pt x="768" y="280"/>
                </a:cubicBezTo>
                <a:cubicBezTo>
                  <a:pt x="789" y="283"/>
                  <a:pt x="813" y="298"/>
                  <a:pt x="832" y="288"/>
                </a:cubicBezTo>
                <a:cubicBezTo>
                  <a:pt x="843" y="283"/>
                  <a:pt x="824" y="264"/>
                  <a:pt x="816" y="256"/>
                </a:cubicBezTo>
                <a:cubicBezTo>
                  <a:pt x="810" y="250"/>
                  <a:pt x="800" y="252"/>
                  <a:pt x="792" y="248"/>
                </a:cubicBezTo>
                <a:cubicBezTo>
                  <a:pt x="770" y="237"/>
                  <a:pt x="762" y="226"/>
                  <a:pt x="744" y="208"/>
                </a:cubicBezTo>
                <a:cubicBezTo>
                  <a:pt x="733" y="174"/>
                  <a:pt x="726" y="165"/>
                  <a:pt x="744" y="120"/>
                </a:cubicBezTo>
                <a:cubicBezTo>
                  <a:pt x="748" y="111"/>
                  <a:pt x="759" y="108"/>
                  <a:pt x="768" y="104"/>
                </a:cubicBezTo>
                <a:cubicBezTo>
                  <a:pt x="809" y="86"/>
                  <a:pt x="853" y="67"/>
                  <a:pt x="896" y="56"/>
                </a:cubicBezTo>
                <a:cubicBezTo>
                  <a:pt x="899" y="48"/>
                  <a:pt x="898" y="38"/>
                  <a:pt x="904" y="32"/>
                </a:cubicBezTo>
                <a:cubicBezTo>
                  <a:pt x="911" y="25"/>
                  <a:pt x="978" y="7"/>
                  <a:pt x="992" y="0"/>
                </a:cubicBezTo>
                <a:cubicBezTo>
                  <a:pt x="997" y="16"/>
                  <a:pt x="1003" y="32"/>
                  <a:pt x="1008" y="48"/>
                </a:cubicBezTo>
                <a:cubicBezTo>
                  <a:pt x="1011" y="56"/>
                  <a:pt x="1016" y="72"/>
                  <a:pt x="1016" y="72"/>
                </a:cubicBezTo>
                <a:cubicBezTo>
                  <a:pt x="1031" y="178"/>
                  <a:pt x="1031" y="182"/>
                  <a:pt x="1136" y="200"/>
                </a:cubicBezTo>
                <a:cubicBezTo>
                  <a:pt x="1167" y="246"/>
                  <a:pt x="1167" y="300"/>
                  <a:pt x="1184" y="352"/>
                </a:cubicBezTo>
                <a:cubicBezTo>
                  <a:pt x="1197" y="390"/>
                  <a:pt x="1303" y="397"/>
                  <a:pt x="1336" y="408"/>
                </a:cubicBezTo>
                <a:cubicBezTo>
                  <a:pt x="1352" y="432"/>
                  <a:pt x="1368" y="456"/>
                  <a:pt x="1384" y="480"/>
                </a:cubicBezTo>
                <a:cubicBezTo>
                  <a:pt x="1389" y="487"/>
                  <a:pt x="1400" y="485"/>
                  <a:pt x="1408" y="488"/>
                </a:cubicBezTo>
                <a:cubicBezTo>
                  <a:pt x="1469" y="514"/>
                  <a:pt x="1534" y="512"/>
                  <a:pt x="1600" y="520"/>
                </a:cubicBezTo>
                <a:cubicBezTo>
                  <a:pt x="1667" y="570"/>
                  <a:pt x="1747" y="541"/>
                  <a:pt x="1824" y="528"/>
                </a:cubicBezTo>
                <a:cubicBezTo>
                  <a:pt x="1859" y="531"/>
                  <a:pt x="1903" y="519"/>
                  <a:pt x="1928" y="544"/>
                </a:cubicBezTo>
                <a:cubicBezTo>
                  <a:pt x="1934" y="550"/>
                  <a:pt x="1929" y="563"/>
                  <a:pt x="1936" y="568"/>
                </a:cubicBezTo>
                <a:cubicBezTo>
                  <a:pt x="1973" y="594"/>
                  <a:pt x="2086" y="609"/>
                  <a:pt x="2128" y="616"/>
                </a:cubicBezTo>
                <a:cubicBezTo>
                  <a:pt x="2160" y="637"/>
                  <a:pt x="2202" y="647"/>
                  <a:pt x="2240" y="656"/>
                </a:cubicBezTo>
                <a:cubicBezTo>
                  <a:pt x="2251" y="659"/>
                  <a:pt x="2261" y="661"/>
                  <a:pt x="2272" y="664"/>
                </a:cubicBezTo>
                <a:cubicBezTo>
                  <a:pt x="2288" y="669"/>
                  <a:pt x="2320" y="680"/>
                  <a:pt x="2320" y="680"/>
                </a:cubicBezTo>
                <a:cubicBezTo>
                  <a:pt x="2325" y="688"/>
                  <a:pt x="2327" y="700"/>
                  <a:pt x="2336" y="704"/>
                </a:cubicBezTo>
                <a:cubicBezTo>
                  <a:pt x="2351" y="711"/>
                  <a:pt x="2376" y="698"/>
                  <a:pt x="2384" y="712"/>
                </a:cubicBezTo>
                <a:cubicBezTo>
                  <a:pt x="2392" y="727"/>
                  <a:pt x="2368" y="760"/>
                  <a:pt x="2368" y="76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V="1">
            <a:off x="8305800" y="4895850"/>
            <a:ext cx="762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V="1">
            <a:off x="8305800" y="4895850"/>
            <a:ext cx="762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V="1">
            <a:off x="2209800" y="4210050"/>
            <a:ext cx="762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V="1">
            <a:off x="4495800" y="4972050"/>
            <a:ext cx="762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762000" y="5200650"/>
            <a:ext cx="762000" cy="685800"/>
          </a:xfrm>
          <a:prstGeom prst="rect">
            <a:avLst/>
          </a:prstGeom>
          <a:solidFill>
            <a:srgbClr val="CCECFF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533400" y="5124450"/>
            <a:ext cx="304800" cy="228600"/>
          </a:xfrm>
          <a:prstGeom prst="rect">
            <a:avLst/>
          </a:prstGeom>
          <a:solidFill>
            <a:srgbClr val="9048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Rectangle 24" descr="10%"/>
          <p:cNvSpPr>
            <a:spLocks noChangeArrowheads="1"/>
          </p:cNvSpPr>
          <p:nvPr/>
        </p:nvSpPr>
        <p:spPr bwMode="auto">
          <a:xfrm>
            <a:off x="533400" y="5943600"/>
            <a:ext cx="304800" cy="228600"/>
          </a:xfrm>
          <a:prstGeom prst="rect">
            <a:avLst/>
          </a:prstGeom>
          <a:pattFill prst="pct10">
            <a:fgClr>
              <a:schemeClr val="tx1"/>
            </a:fgClr>
            <a:bgClr>
              <a:srgbClr val="FFFFFF"/>
            </a:bgClr>
          </a:patt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838200" y="510857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>
                <a:solidFill>
                  <a:schemeClr val="bg2"/>
                </a:solidFill>
                <a:latin typeface="Britannic Bold" pitchFamily="34" charset="0"/>
              </a:rPr>
              <a:t>DARATAN NUSANTARA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838200" y="547052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>
                <a:solidFill>
                  <a:schemeClr val="bg2"/>
                </a:solidFill>
                <a:latin typeface="Britannic Bold" pitchFamily="34" charset="0"/>
              </a:rPr>
              <a:t>PERAIRAN NUSANTARA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838200" y="5927725"/>
            <a:ext cx="152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>
                <a:solidFill>
                  <a:schemeClr val="bg2"/>
                </a:solidFill>
                <a:latin typeface="Britannic Bold" pitchFamily="34" charset="0"/>
              </a:rPr>
              <a:t>LAUTAN TERITORIAL</a:t>
            </a:r>
          </a:p>
        </p:txBody>
      </p:sp>
      <p:sp>
        <p:nvSpPr>
          <p:cNvPr id="11292" name="Rectangle 28" descr="Light upward diagonal"/>
          <p:cNvSpPr>
            <a:spLocks noChangeArrowheads="1"/>
          </p:cNvSpPr>
          <p:nvPr/>
        </p:nvSpPr>
        <p:spPr bwMode="auto">
          <a:xfrm>
            <a:off x="533400" y="5562600"/>
            <a:ext cx="304800" cy="2286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D5FFFF"/>
            </a:bgClr>
          </a:patt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7924800" y="3295650"/>
            <a:ext cx="7620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609600" y="4516438"/>
            <a:ext cx="990600" cy="37941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12 MIL</a:t>
            </a:r>
          </a:p>
        </p:txBody>
      </p:sp>
    </p:spTree>
    <p:extLst>
      <p:ext uri="{BB962C8B-B14F-4D97-AF65-F5344CB8AC3E}">
        <p14:creationId xmlns:p14="http://schemas.microsoft.com/office/powerpoint/2010/main" val="1578097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Toshiba\Documents\ZE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3334" y="339306"/>
            <a:ext cx="7040566" cy="60900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040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Hakikat negara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0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AE8FB58-4FC8-4425-9236-B1F4AD8919A5}" type="datetime1">
              <a:rPr lang="en-US" altLang="en-US"/>
              <a:pPr/>
              <a:t>3/26/2014</a:t>
            </a:fld>
            <a:endParaRPr lang="en-US" altLang="en-US"/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B4656-9CD3-42B0-A794-C37E05D4E71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altLang="en-US"/>
              <a:t>Hakikat Negara</a:t>
            </a:r>
          </a:p>
        </p:txBody>
      </p:sp>
      <p:graphicFrame>
        <p:nvGraphicFramePr>
          <p:cNvPr id="8909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531963"/>
              </p:ext>
            </p:extLst>
          </p:nvPr>
        </p:nvGraphicFramePr>
        <p:xfrm>
          <a:off x="228600" y="1397000"/>
          <a:ext cx="8610600" cy="5105019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762000"/>
                <a:gridCol w="1828800"/>
                <a:gridCol w="2971800"/>
                <a:gridCol w="3048000"/>
              </a:tblGrid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No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Perbedaan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Negara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Org.Lain (bkn neg)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solidFill>
                      <a:schemeClr val="accent2"/>
                    </a:solidFill>
                  </a:tcPr>
                </a:tc>
              </a:tr>
              <a:tr h="1046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1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Cakupan kewenangan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menyeluruh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mencakup semua wn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Keanggotaanya tak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 bersifat sukarela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Terbatas pd 1 bid.ttt.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Hanya terbatas pd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  anggota org.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Sukarela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701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2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Sifat aturan yg dibuat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Lebih mengikat setiap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 warga masy.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Kurang mengikat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1046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Jenis sanksi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Memiliki monopoli yg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 sah u/ memenjarakan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 dan menghukum mati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 pelanggar hukum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Denda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Tebusan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Pemecatan anggota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1046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Kekuatan pemaksa u/ menegakkan aturan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Melimpah(tentara,polisi,persenjataan lain,dll)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altLang="en-US" sz="18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Relatif kecil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89123" name="Text Box 35"/>
          <p:cNvSpPr txBox="1">
            <a:spLocks noChangeArrowheads="1"/>
          </p:cNvSpPr>
          <p:nvPr/>
        </p:nvSpPr>
        <p:spPr bwMode="auto">
          <a:xfrm>
            <a:off x="6629400" y="914400"/>
            <a:ext cx="2371725" cy="406400"/>
          </a:xfrm>
          <a:prstGeom prst="rect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en-US" sz="2000" b="1" i="1">
                <a:solidFill>
                  <a:srgbClr val="33CC33"/>
                </a:solidFill>
              </a:rPr>
              <a:t>( AUSTIN RANNEY</a:t>
            </a:r>
          </a:p>
        </p:txBody>
      </p:sp>
    </p:spTree>
    <p:extLst>
      <p:ext uri="{BB962C8B-B14F-4D97-AF65-F5344CB8AC3E}">
        <p14:creationId xmlns:p14="http://schemas.microsoft.com/office/powerpoint/2010/main" val="4191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89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89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89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8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1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Sifat negara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9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8" name="Text Box 18"/>
          <p:cNvSpPr txBox="1">
            <a:spLocks noChangeArrowheads="1"/>
          </p:cNvSpPr>
          <p:nvPr/>
        </p:nvSpPr>
        <p:spPr bwMode="auto">
          <a:xfrm>
            <a:off x="2978150" y="492125"/>
            <a:ext cx="3346450" cy="650875"/>
          </a:xfrm>
          <a:prstGeom prst="rect">
            <a:avLst/>
          </a:prstGeom>
          <a:solidFill>
            <a:srgbClr val="66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altLang="en-US" b="1">
                <a:solidFill>
                  <a:srgbClr val="000000"/>
                </a:solidFill>
              </a:rPr>
              <a:t>SIFAT-SIFAT NEGARA</a:t>
            </a:r>
            <a:r>
              <a:rPr lang="id-ID" altLang="en-US" sz="1800" b="1">
                <a:solidFill>
                  <a:srgbClr val="000000"/>
                </a:solidFill>
              </a:rPr>
              <a:t> </a:t>
            </a:r>
            <a:r>
              <a:rPr lang="id-ID" altLang="en-US" sz="1600" b="1">
                <a:solidFill>
                  <a:srgbClr val="000000"/>
                </a:solidFill>
              </a:rPr>
              <a:t>(Miriam Budiardjo, 1977)</a:t>
            </a:r>
            <a:endParaRPr lang="en-US" altLang="en-US" sz="1600" b="1">
              <a:solidFill>
                <a:srgbClr val="000000"/>
              </a:solidFill>
            </a:endParaRPr>
          </a:p>
        </p:txBody>
      </p:sp>
      <p:sp>
        <p:nvSpPr>
          <p:cNvPr id="522259" name="AutoShape 19"/>
          <p:cNvSpPr>
            <a:spLocks noChangeArrowheads="1"/>
          </p:cNvSpPr>
          <p:nvPr/>
        </p:nvSpPr>
        <p:spPr bwMode="auto">
          <a:xfrm>
            <a:off x="2895600" y="1295400"/>
            <a:ext cx="3733800" cy="2819400"/>
          </a:xfrm>
          <a:prstGeom prst="star8">
            <a:avLst>
              <a:gd name="adj" fmla="val 29338"/>
            </a:avLst>
          </a:prstGeom>
          <a:gradFill rotWithShape="0">
            <a:gsLst>
              <a:gs pos="0">
                <a:srgbClr val="00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d-ID" altLang="en-US" sz="2400" b="1">
                <a:solidFill>
                  <a:srgbClr val="000066"/>
                </a:solidFill>
                <a:latin typeface="Century Gothic" pitchFamily="34" charset="0"/>
              </a:rPr>
              <a:t>Sifat-Sifat </a:t>
            </a:r>
          </a:p>
          <a:p>
            <a:pPr algn="ctr"/>
            <a:r>
              <a:rPr lang="id-ID" altLang="en-US" sz="2400" b="1">
                <a:solidFill>
                  <a:srgbClr val="000066"/>
                </a:solidFill>
                <a:latin typeface="Century Gothic" pitchFamily="34" charset="0"/>
              </a:rPr>
              <a:t>Negara</a:t>
            </a:r>
            <a:endParaRPr lang="en-US" altLang="en-US" sz="2400" b="1">
              <a:solidFill>
                <a:srgbClr val="000066"/>
              </a:solidFill>
              <a:latin typeface="Century Gothic" pitchFamily="34" charset="0"/>
            </a:endParaRPr>
          </a:p>
        </p:txBody>
      </p:sp>
      <p:sp>
        <p:nvSpPr>
          <p:cNvPr id="522262" name="Text Box 22"/>
          <p:cNvSpPr txBox="1">
            <a:spLocks noChangeArrowheads="1"/>
          </p:cNvSpPr>
          <p:nvPr/>
        </p:nvSpPr>
        <p:spPr bwMode="auto">
          <a:xfrm>
            <a:off x="6477000" y="2270125"/>
            <a:ext cx="2057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altLang="en-US" b="1">
                <a:solidFill>
                  <a:srgbClr val="FF9900"/>
                </a:solidFill>
              </a:rPr>
              <a:t>(3) MENCAKUP  SEMUA</a:t>
            </a:r>
            <a:endParaRPr lang="en-US" altLang="en-US" b="1">
              <a:solidFill>
                <a:srgbClr val="FF9900"/>
              </a:solidFill>
            </a:endParaRPr>
          </a:p>
        </p:txBody>
      </p:sp>
      <p:sp>
        <p:nvSpPr>
          <p:cNvPr id="522263" name="Text Box 23"/>
          <p:cNvSpPr txBox="1">
            <a:spLocks noChangeArrowheads="1"/>
          </p:cNvSpPr>
          <p:nvPr/>
        </p:nvSpPr>
        <p:spPr bwMode="auto">
          <a:xfrm>
            <a:off x="3371850" y="4314825"/>
            <a:ext cx="2771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altLang="en-US" b="1">
                <a:solidFill>
                  <a:srgbClr val="FF9900"/>
                </a:solidFill>
              </a:rPr>
              <a:t>(2) SIFAT MONOPOLI</a:t>
            </a:r>
            <a:endParaRPr lang="en-US" altLang="en-US" b="1">
              <a:solidFill>
                <a:srgbClr val="FF9900"/>
              </a:solidFill>
            </a:endParaRPr>
          </a:p>
        </p:txBody>
      </p:sp>
      <p:sp>
        <p:nvSpPr>
          <p:cNvPr id="522268" name="AutoShape 28"/>
          <p:cNvSpPr>
            <a:spLocks noChangeArrowheads="1"/>
          </p:cNvSpPr>
          <p:nvPr/>
        </p:nvSpPr>
        <p:spPr bwMode="auto">
          <a:xfrm>
            <a:off x="6096000" y="2971800"/>
            <a:ext cx="2895600" cy="12954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id-ID" altLang="en-US" sz="1600">
                <a:solidFill>
                  <a:srgbClr val="000000"/>
                </a:solidFill>
              </a:rPr>
              <a:t>Semua peraturan perunda-ngan negara berlaku untuk semua orang tanpa kecuali.</a:t>
            </a:r>
            <a:endParaRPr lang="en-GB" altLang="en-US" sz="1600" baseline="30000">
              <a:solidFill>
                <a:srgbClr val="000000"/>
              </a:solidFill>
            </a:endParaRPr>
          </a:p>
        </p:txBody>
      </p:sp>
      <p:sp>
        <p:nvSpPr>
          <p:cNvPr id="522269" name="AutoShape 29"/>
          <p:cNvSpPr>
            <a:spLocks noChangeArrowheads="1"/>
          </p:cNvSpPr>
          <p:nvPr/>
        </p:nvSpPr>
        <p:spPr bwMode="auto">
          <a:xfrm>
            <a:off x="2590800" y="4514850"/>
            <a:ext cx="4419600" cy="22098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id-ID" altLang="en-US" sz="1600">
                <a:solidFill>
                  <a:srgbClr val="000000"/>
                </a:solidFill>
              </a:rPr>
              <a:t>Negara mempunyai monopoli dlm menetapkan tujuan bersama dari masy atau utk mencapai cita-cita negara. Negara dpt menyatakan larangan thdp suatu aliran kepercayaan ttt, aliran politik ttt, yg dianggap mengganggu stabilitas nasional</a:t>
            </a:r>
            <a:endParaRPr lang="en-GB" altLang="en-US" sz="1600" baseline="30000">
              <a:solidFill>
                <a:srgbClr val="000000"/>
              </a:solidFill>
            </a:endParaRPr>
          </a:p>
        </p:txBody>
      </p:sp>
      <p:sp>
        <p:nvSpPr>
          <p:cNvPr id="522270" name="AutoShape 30"/>
          <p:cNvSpPr>
            <a:spLocks noChangeArrowheads="1"/>
          </p:cNvSpPr>
          <p:nvPr/>
        </p:nvSpPr>
        <p:spPr bwMode="auto">
          <a:xfrm>
            <a:off x="152400" y="2819400"/>
            <a:ext cx="2971800" cy="19812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id-ID" altLang="en-US" sz="1600">
                <a:solidFill>
                  <a:srgbClr val="000000"/>
                </a:solidFill>
              </a:rPr>
              <a:t>Negara mempunyai kekuasaan utk memakai kekerasan, agar peraturan perundang-undangan ditaati utk mencip-takan ketertiban umum.</a:t>
            </a:r>
            <a:endParaRPr lang="en-GB" altLang="en-US" sz="1600" baseline="30000">
              <a:solidFill>
                <a:srgbClr val="000000"/>
              </a:solidFill>
            </a:endParaRPr>
          </a:p>
        </p:txBody>
      </p:sp>
      <p:sp>
        <p:nvSpPr>
          <p:cNvPr id="522272" name="Text Box 32"/>
          <p:cNvSpPr txBox="1">
            <a:spLocks noChangeArrowheads="1"/>
          </p:cNvSpPr>
          <p:nvPr/>
        </p:nvSpPr>
        <p:spPr bwMode="auto">
          <a:xfrm>
            <a:off x="304800" y="2209800"/>
            <a:ext cx="2438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altLang="en-US" b="1">
                <a:solidFill>
                  <a:srgbClr val="FF9900"/>
                </a:solidFill>
              </a:rPr>
              <a:t>(1) SIFAT MEMAKSA</a:t>
            </a:r>
            <a:endParaRPr lang="en-US" altLang="en-US" b="1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2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5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CAE980-492A-4C6E-B138-598EA0BED2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Theme5</Template>
  <TotalTime>0</TotalTime>
  <Words>1080</Words>
  <Application>Microsoft Office PowerPoint</Application>
  <PresentationFormat>On-screen Show (4:3)</PresentationFormat>
  <Paragraphs>398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Theme5</vt:lpstr>
      <vt:lpstr>PEMBENTUKAN NEGARA</vt:lpstr>
      <vt:lpstr>NEGARA</vt:lpstr>
      <vt:lpstr>UNSUR-UNSUR NEGARA</vt:lpstr>
      <vt:lpstr>PowerPoint Presentation</vt:lpstr>
      <vt:lpstr>PowerPoint Presentation</vt:lpstr>
      <vt:lpstr>Hakikat negara</vt:lpstr>
      <vt:lpstr>Hakikat Negara</vt:lpstr>
      <vt:lpstr>Sifat negara</vt:lpstr>
      <vt:lpstr>PowerPoint Presentation</vt:lpstr>
      <vt:lpstr>Asal mula terjadinya negara</vt:lpstr>
      <vt:lpstr>ASAL MULA TERJADINYA NEGARA</vt:lpstr>
      <vt:lpstr>ASAL MULA TERJADINYA NEGARA</vt:lpstr>
      <vt:lpstr>ASAL MULA TERJADINYA NEGARA</vt:lpstr>
      <vt:lpstr>ASAL MULA TERJADINYA NEGARA</vt:lpstr>
      <vt:lpstr>ASAL MULA TERJADINYA NEGARA</vt:lpstr>
      <vt:lpstr>ASAL MULA TERJADINYA NEGARA</vt:lpstr>
      <vt:lpstr>ASAL MULA TERJADINYA NEGARA</vt:lpstr>
      <vt:lpstr>ASAL MULA TERJADINYA NEGARA</vt:lpstr>
      <vt:lpstr>selesai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2013-03-19T04:25:21Z</dcterms:created>
  <dcterms:modified xsi:type="dcterms:W3CDTF">2014-03-26T06:19:41Z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TC103524729990</vt:lpwstr>
  </property>
</Properties>
</file>