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1" r:id="rId5"/>
    <p:sldId id="262" r:id="rId6"/>
    <p:sldId id="263" r:id="rId7"/>
    <p:sldId id="264" r:id="rId8"/>
    <p:sldId id="274" r:id="rId9"/>
    <p:sldId id="271" r:id="rId10"/>
    <p:sldId id="266" r:id="rId11"/>
    <p:sldId id="267" r:id="rId12"/>
    <p:sldId id="268" r:id="rId13"/>
    <p:sldId id="276"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20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F487D14-2A84-459F-AD4F-9A84AB846EE6}" type="datetimeFigureOut">
              <a:rPr lang="en-US" smtClean="0"/>
              <a:pPr/>
              <a:t>3/7/2013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F97D095-F875-422A-8FD7-818642F39DB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F487D14-2A84-459F-AD4F-9A84AB846EE6}" type="datetimeFigureOut">
              <a:rPr lang="en-US" smtClean="0"/>
              <a:pPr/>
              <a:t>3/7/2013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97D095-F875-422A-8FD7-818642F39D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F487D14-2A84-459F-AD4F-9A84AB846EE6}" type="datetimeFigureOut">
              <a:rPr lang="en-US" smtClean="0"/>
              <a:pPr/>
              <a:t>3/7/2013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97D095-F875-422A-8FD7-818642F39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F487D14-2A84-459F-AD4F-9A84AB846EE6}" type="datetimeFigureOut">
              <a:rPr lang="en-US" smtClean="0"/>
              <a:pPr/>
              <a:t>3/7/2013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97D095-F875-422A-8FD7-818642F39DB8}"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F487D14-2A84-459F-AD4F-9A84AB846EE6}" type="datetimeFigureOut">
              <a:rPr lang="en-US" smtClean="0"/>
              <a:pPr/>
              <a:t>3/7/2013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97D095-F875-422A-8FD7-818642F39DB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F487D14-2A84-459F-AD4F-9A84AB846EE6}" type="datetimeFigureOut">
              <a:rPr lang="en-US" smtClean="0"/>
              <a:pPr/>
              <a:t>3/7/2013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F97D095-F875-422A-8FD7-818642F39DB8}"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F487D14-2A84-459F-AD4F-9A84AB846EE6}" type="datetimeFigureOut">
              <a:rPr lang="en-US" smtClean="0"/>
              <a:pPr/>
              <a:t>3/7/2013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F97D095-F875-422A-8FD7-818642F39DB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F487D14-2A84-459F-AD4F-9A84AB846EE6}" type="datetimeFigureOut">
              <a:rPr lang="en-US" smtClean="0"/>
              <a:pPr/>
              <a:t>3/7/2013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F97D095-F875-422A-8FD7-818642F39DB8}"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F487D14-2A84-459F-AD4F-9A84AB846EE6}" type="datetimeFigureOut">
              <a:rPr lang="en-US" smtClean="0"/>
              <a:pPr/>
              <a:t>3/7/2013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F97D095-F875-422A-8FD7-818642F39D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F487D14-2A84-459F-AD4F-9A84AB846EE6}" type="datetimeFigureOut">
              <a:rPr lang="en-US" smtClean="0"/>
              <a:pPr/>
              <a:t>3/7/2013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F97D095-F875-422A-8FD7-818642F39DB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F487D14-2A84-459F-AD4F-9A84AB846EE6}" type="datetimeFigureOut">
              <a:rPr lang="en-US" smtClean="0"/>
              <a:pPr/>
              <a:t>3/7/2013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F97D095-F875-422A-8FD7-818642F39DB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F487D14-2A84-459F-AD4F-9A84AB846EE6}" type="datetimeFigureOut">
              <a:rPr lang="en-US" smtClean="0"/>
              <a:pPr/>
              <a:t>3/7/2013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F97D095-F875-422A-8FD7-818642F39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Use Case</a:t>
            </a:r>
            <a:endParaRPr lang="en-US" dirty="0"/>
          </a:p>
        </p:txBody>
      </p:sp>
      <p:sp>
        <p:nvSpPr>
          <p:cNvPr id="3" name="Subtitle 2"/>
          <p:cNvSpPr>
            <a:spLocks noGrp="1"/>
          </p:cNvSpPr>
          <p:nvPr>
            <p:ph type="subTitle" idx="1"/>
          </p:nvPr>
        </p:nvSpPr>
        <p:spPr/>
        <p:txBody>
          <a:bodyPr/>
          <a:lstStyle/>
          <a:p>
            <a:r>
              <a:rPr lang="en-US" dirty="0" smtClean="0"/>
              <a:t>Citra N., </a:t>
            </a:r>
            <a:r>
              <a:rPr lang="en-US" dirty="0" err="1" smtClean="0"/>
              <a:t>S.Si</a:t>
            </a:r>
            <a:r>
              <a:rPr lang="en-US" dirty="0" smtClean="0"/>
              <a:t>, MT</a:t>
            </a:r>
          </a:p>
          <a:p>
            <a:r>
              <a:rPr lang="id-ID" dirty="0" smtClean="0"/>
              <a:t>Sistem Informasi </a:t>
            </a:r>
            <a:r>
              <a:rPr lang="en-US" dirty="0" smtClean="0"/>
              <a:t>- UNIKOM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id-ID" dirty="0" smtClean="0"/>
              <a:t>Use Case memiliki dua istilah :</a:t>
            </a:r>
            <a:endParaRPr lang="en-US" dirty="0" smtClean="0"/>
          </a:p>
          <a:p>
            <a:pPr marL="682625" lvl="0" indent="-341313"/>
            <a:r>
              <a:rPr lang="id-ID" dirty="0" smtClean="0"/>
              <a:t>System use case : Interaksi dengan sistem.</a:t>
            </a:r>
            <a:endParaRPr lang="en-US" dirty="0" smtClean="0"/>
          </a:p>
          <a:p>
            <a:pPr marL="682625" lvl="0" indent="-341313"/>
            <a:r>
              <a:rPr lang="id-ID" dirty="0" smtClean="0"/>
              <a:t>Business use case : Bisnis interaksi dengan konsumen atau kejadian.</a:t>
            </a:r>
            <a:endParaRPr lang="en-US" dirty="0" smtClean="0"/>
          </a:p>
          <a:p>
            <a:endParaRPr lang="en-US" dirty="0" smtClean="0"/>
          </a:p>
          <a:p>
            <a:r>
              <a:rPr lang="id-ID" dirty="0" smtClean="0"/>
              <a:t> Cookburn menyarankan pembedaan level</a:t>
            </a:r>
            <a:r>
              <a:rPr lang="en-US" dirty="0" smtClean="0"/>
              <a:t> </a:t>
            </a:r>
            <a:r>
              <a:rPr lang="id-ID" dirty="0" smtClean="0"/>
              <a:t>:</a:t>
            </a:r>
            <a:endParaRPr lang="en-US" dirty="0" smtClean="0"/>
          </a:p>
          <a:p>
            <a:pPr marL="682625" lvl="0" indent="-341313"/>
            <a:r>
              <a:rPr lang="id-ID" dirty="0" smtClean="0"/>
              <a:t>Sea level : Interaksi sistem dengan actor utama.</a:t>
            </a:r>
            <a:endParaRPr lang="en-US" dirty="0" smtClean="0"/>
          </a:p>
          <a:p>
            <a:pPr marL="682625" lvl="0" indent="-341313"/>
            <a:r>
              <a:rPr lang="id-ID" dirty="0" smtClean="0"/>
              <a:t>Fish level : Use case yang ada karena include dari use case sea-level.</a:t>
            </a:r>
            <a:endParaRPr lang="en-US" dirty="0" smtClean="0"/>
          </a:p>
          <a:p>
            <a:pPr marL="682625" lvl="0" indent="-341313"/>
            <a:r>
              <a:rPr lang="id-ID" dirty="0" smtClean="0"/>
              <a:t>Kite level : Menggambarkan sea-level use case untuk interaksi bisnis yang lebih luas.</a:t>
            </a:r>
            <a:endParaRPr lang="en-US" dirty="0" smtClean="0"/>
          </a:p>
          <a:p>
            <a:endParaRPr lang="en-US" dirty="0"/>
          </a:p>
        </p:txBody>
      </p:sp>
      <p:sp>
        <p:nvSpPr>
          <p:cNvPr id="3" name="Title 2"/>
          <p:cNvSpPr>
            <a:spLocks noGrp="1"/>
          </p:cNvSpPr>
          <p:nvPr>
            <p:ph type="title"/>
          </p:nvPr>
        </p:nvSpPr>
        <p:spPr/>
        <p:txBody>
          <a:bodyPr>
            <a:normAutofit/>
          </a:bodyPr>
          <a:lstStyle/>
          <a:p>
            <a:r>
              <a:rPr lang="id-ID" dirty="0" smtClean="0"/>
              <a:t>Level Use Case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0"/>
            <a:r>
              <a:rPr lang="id-ID" sz="2800" dirty="0" smtClean="0"/>
              <a:t>Pilih salah satu skenario sebagai scenario utama yang sukses.</a:t>
            </a:r>
            <a:endParaRPr lang="en-US" sz="2800" dirty="0" smtClean="0"/>
          </a:p>
          <a:p>
            <a:pPr lvl="0"/>
            <a:r>
              <a:rPr lang="id-ID" sz="2800" dirty="0" smtClean="0"/>
              <a:t>Tuliskan langkah-langkah untuk menyelesaikan skenario tersebut.</a:t>
            </a:r>
            <a:endParaRPr lang="en-US" sz="2800" dirty="0" smtClean="0"/>
          </a:p>
          <a:p>
            <a:pPr lvl="1"/>
            <a:r>
              <a:rPr lang="id-ID" sz="2400" dirty="0" smtClean="0"/>
              <a:t>Setiap langkah menampilkan tujuan dari sang actor.</a:t>
            </a:r>
            <a:endParaRPr lang="en-US" sz="2400" dirty="0" smtClean="0"/>
          </a:p>
          <a:p>
            <a:pPr lvl="1"/>
            <a:r>
              <a:rPr lang="id-ID" sz="2400" dirty="0" smtClean="0"/>
              <a:t>Tidak perlu menuliskan bagian user interface.</a:t>
            </a:r>
            <a:endParaRPr lang="en-US" sz="2400" dirty="0" smtClean="0"/>
          </a:p>
          <a:p>
            <a:pPr lvl="0"/>
            <a:r>
              <a:rPr lang="id-ID" sz="2800" dirty="0" smtClean="0"/>
              <a:t>Tulis skenario lain dan sebut sebagai extensions, variasi dari skenario utama.</a:t>
            </a:r>
            <a:endParaRPr lang="en-US" sz="2800" dirty="0" smtClean="0"/>
          </a:p>
          <a:p>
            <a:pPr lvl="1"/>
            <a:r>
              <a:rPr lang="id-ID" sz="2400" dirty="0" smtClean="0"/>
              <a:t>Extension bisa sukses atau gagal, tetapi interaksinya harus berbeda dengan skenario utama.</a:t>
            </a:r>
            <a:endParaRPr lang="en-US" sz="2400" dirty="0" smtClean="0"/>
          </a:p>
          <a:p>
            <a:pPr lvl="1"/>
            <a:r>
              <a:rPr lang="id-ID" sz="2400" dirty="0" smtClean="0"/>
              <a:t>Extension bisa kembali ke skenario utama.</a:t>
            </a:r>
            <a:endParaRPr lang="en-US" sz="2400" dirty="0" smtClean="0"/>
          </a:p>
          <a:p>
            <a:endParaRPr lang="en-US" dirty="0"/>
          </a:p>
        </p:txBody>
      </p:sp>
      <p:sp>
        <p:nvSpPr>
          <p:cNvPr id="3" name="Title 2"/>
          <p:cNvSpPr>
            <a:spLocks noGrp="1"/>
          </p:cNvSpPr>
          <p:nvPr>
            <p:ph type="title"/>
          </p:nvPr>
        </p:nvSpPr>
        <p:spPr/>
        <p:txBody>
          <a:bodyPr>
            <a:normAutofit/>
          </a:bodyPr>
          <a:lstStyle/>
          <a:p>
            <a:r>
              <a:rPr lang="id-ID" dirty="0" smtClean="0"/>
              <a:t>Use Case Te</a:t>
            </a:r>
            <a:r>
              <a:rPr lang="en-US" dirty="0" err="1" smtClean="0"/>
              <a:t>ks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624078" lvl="0" indent="-514350" algn="just">
              <a:buFont typeface="+mj-lt"/>
              <a:buAutoNum type="arabicPeriod"/>
            </a:pPr>
            <a:r>
              <a:rPr lang="id-ID" dirty="0" smtClean="0"/>
              <a:t>Objective/Goal : Tujuan dari use case.</a:t>
            </a:r>
            <a:endParaRPr lang="en-US" dirty="0" smtClean="0"/>
          </a:p>
          <a:p>
            <a:pPr marL="624078" lvl="0" indent="-514350" algn="just">
              <a:buFont typeface="+mj-lt"/>
              <a:buAutoNum type="arabicPeriod"/>
            </a:pPr>
            <a:r>
              <a:rPr lang="id-ID" dirty="0" smtClean="0"/>
              <a:t>Actors : Pelaku.</a:t>
            </a:r>
            <a:endParaRPr lang="en-US" dirty="0" smtClean="0"/>
          </a:p>
          <a:p>
            <a:pPr marL="624078" lvl="0" indent="-514350" algn="just">
              <a:buFont typeface="+mj-lt"/>
              <a:buAutoNum type="arabicPeriod"/>
            </a:pPr>
            <a:r>
              <a:rPr lang="id-ID" dirty="0" smtClean="0"/>
              <a:t>Pre-condition : Kondisi yang harus dipenuhi sebelum use case dimulai.</a:t>
            </a:r>
            <a:endParaRPr lang="en-US" dirty="0" smtClean="0"/>
          </a:p>
          <a:p>
            <a:pPr marL="624078" lvl="0" indent="-514350" algn="just">
              <a:buFont typeface="+mj-lt"/>
              <a:buAutoNum type="arabicPeriod"/>
            </a:pPr>
            <a:r>
              <a:rPr lang="id-ID" dirty="0" smtClean="0"/>
              <a:t>Guarantee/result : Kondisi yang harus dipenuhi setelah use case selesai.</a:t>
            </a:r>
            <a:endParaRPr lang="en-US" dirty="0" smtClean="0"/>
          </a:p>
          <a:p>
            <a:pPr marL="624078" lvl="0" indent="-514350" algn="just">
              <a:buFont typeface="+mj-lt"/>
              <a:buAutoNum type="arabicPeriod"/>
            </a:pPr>
            <a:r>
              <a:rPr lang="id-ID" dirty="0" smtClean="0"/>
              <a:t>Trigger : Kejadian yang mampu menjadi pemicu terjadinya sebuah use case.</a:t>
            </a:r>
            <a:endParaRPr lang="en-US" dirty="0" smtClean="0"/>
          </a:p>
          <a:p>
            <a:pPr marL="624078" lvl="0" indent="-514350" algn="just">
              <a:buFont typeface="+mj-lt"/>
              <a:buAutoNum type="arabicPeriod"/>
            </a:pPr>
            <a:r>
              <a:rPr lang="id-ID" dirty="0" smtClean="0"/>
              <a:t>Relationship : Hubungan dengan use case lain.</a:t>
            </a:r>
            <a:endParaRPr lang="en-US" dirty="0" smtClean="0"/>
          </a:p>
          <a:p>
            <a:pPr marL="624078" lvl="0" indent="-514350" algn="just">
              <a:buFont typeface="+mj-lt"/>
              <a:buAutoNum type="arabicPeriod"/>
            </a:pPr>
            <a:r>
              <a:rPr lang="id-ID" dirty="0" smtClean="0"/>
              <a:t>Scenario : Langkah-langkah.</a:t>
            </a:r>
            <a:endParaRPr lang="en-US" dirty="0" smtClean="0"/>
          </a:p>
          <a:p>
            <a:endParaRPr lang="en-US" dirty="0"/>
          </a:p>
        </p:txBody>
      </p:sp>
      <p:sp>
        <p:nvSpPr>
          <p:cNvPr id="3" name="Title 2"/>
          <p:cNvSpPr>
            <a:spLocks noGrp="1"/>
          </p:cNvSpPr>
          <p:nvPr>
            <p:ph type="title"/>
          </p:nvPr>
        </p:nvSpPr>
        <p:spPr/>
        <p:txBody>
          <a:bodyPr/>
          <a:lstStyle/>
          <a:p>
            <a:r>
              <a:rPr lang="id-ID" dirty="0" smtClean="0"/>
              <a:t>Informasi pada Use Case Te</a:t>
            </a:r>
            <a:r>
              <a:rPr lang="en-US" dirty="0" err="1" smtClean="0"/>
              <a:t>xt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endParaRPr lang="en-US"/>
          </a:p>
        </p:txBody>
      </p:sp>
      <p:pic>
        <p:nvPicPr>
          <p:cNvPr id="5122" name="Picture 2" descr="092209_1743_umlanalisis4"/>
          <p:cNvPicPr>
            <a:picLocks noChangeAspect="1" noChangeArrowheads="1"/>
          </p:cNvPicPr>
          <p:nvPr/>
        </p:nvPicPr>
        <p:blipFill>
          <a:blip r:embed="rId2"/>
          <a:srcRect/>
          <a:stretch>
            <a:fillRect/>
          </a:stretch>
        </p:blipFill>
        <p:spPr bwMode="auto">
          <a:xfrm>
            <a:off x="381000" y="1600200"/>
            <a:ext cx="8523513" cy="411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 y="1371600"/>
          <a:ext cx="8763000" cy="4618481"/>
        </p:xfrm>
        <a:graphic>
          <a:graphicData uri="http://schemas.openxmlformats.org/drawingml/2006/table">
            <a:tbl>
              <a:tblPr firstRow="1" bandRow="1">
                <a:tableStyleId>{5C22544A-7EE6-4342-B048-85BDC9FD1C3A}</a:tableStyleId>
              </a:tblPr>
              <a:tblGrid>
                <a:gridCol w="4381500"/>
                <a:gridCol w="4381500"/>
              </a:tblGrid>
              <a:tr h="390151">
                <a:tc>
                  <a:txBody>
                    <a:bodyPr/>
                    <a:lstStyle/>
                    <a:p>
                      <a:pPr marL="0" marR="0" algn="just">
                        <a:lnSpc>
                          <a:spcPct val="115000"/>
                        </a:lnSpc>
                        <a:spcBef>
                          <a:spcPts val="0"/>
                        </a:spcBef>
                        <a:spcAft>
                          <a:spcPts val="0"/>
                        </a:spcAft>
                      </a:pPr>
                      <a:r>
                        <a:rPr lang="id-ID" sz="1100" dirty="0">
                          <a:latin typeface="Times New Roman"/>
                          <a:ea typeface="MS Mincho"/>
                          <a:cs typeface="Times New Roman"/>
                        </a:rPr>
                        <a:t>Use Case Name</a:t>
                      </a:r>
                      <a:endParaRPr lang="en-US" sz="1100" dirty="0">
                        <a:latin typeface="Calibri"/>
                        <a:ea typeface="MS Mincho"/>
                        <a:cs typeface="Times New Roman"/>
                      </a:endParaRPr>
                    </a:p>
                  </a:txBody>
                  <a:tcPr marL="68580" marR="68580" marT="0" marB="0"/>
                </a:tc>
                <a:tc>
                  <a:txBody>
                    <a:bodyPr/>
                    <a:lstStyle/>
                    <a:p>
                      <a:pPr marL="0" marR="0" algn="just">
                        <a:lnSpc>
                          <a:spcPct val="115000"/>
                        </a:lnSpc>
                        <a:spcBef>
                          <a:spcPts val="0"/>
                        </a:spcBef>
                        <a:spcAft>
                          <a:spcPts val="0"/>
                        </a:spcAft>
                      </a:pPr>
                      <a:r>
                        <a:rPr lang="id-ID" sz="1100" dirty="0">
                          <a:latin typeface="Times New Roman"/>
                          <a:ea typeface="MS Mincho"/>
                          <a:cs typeface="Times New Roman"/>
                        </a:rPr>
                        <a:t>Withdraw Name</a:t>
                      </a:r>
                      <a:endParaRPr lang="en-US" sz="1100" dirty="0">
                        <a:latin typeface="Calibri"/>
                        <a:ea typeface="MS Mincho"/>
                        <a:cs typeface="Times New Roman"/>
                      </a:endParaRPr>
                    </a:p>
                  </a:txBody>
                  <a:tcPr marL="68580" marR="68580" marT="0" marB="0"/>
                </a:tc>
              </a:tr>
              <a:tr h="390151">
                <a:tc>
                  <a:txBody>
                    <a:bodyPr/>
                    <a:lstStyle/>
                    <a:p>
                      <a:pPr marL="0" marR="0" algn="just">
                        <a:lnSpc>
                          <a:spcPct val="115000"/>
                        </a:lnSpc>
                        <a:spcBef>
                          <a:spcPts val="0"/>
                        </a:spcBef>
                        <a:spcAft>
                          <a:spcPts val="0"/>
                        </a:spcAft>
                      </a:pPr>
                      <a:r>
                        <a:rPr lang="id-ID" sz="1100" dirty="0">
                          <a:latin typeface="Times New Roman"/>
                          <a:ea typeface="MS Mincho"/>
                          <a:cs typeface="Times New Roman"/>
                        </a:rPr>
                        <a:t>Primary Actor</a:t>
                      </a:r>
                      <a:endParaRPr lang="en-US" sz="1100" dirty="0">
                        <a:latin typeface="Calibri"/>
                        <a:ea typeface="MS Mincho"/>
                        <a:cs typeface="Times New Roman"/>
                      </a:endParaRPr>
                    </a:p>
                  </a:txBody>
                  <a:tcPr marL="68580" marR="68580" marT="0" marB="0"/>
                </a:tc>
                <a:tc>
                  <a:txBody>
                    <a:bodyPr/>
                    <a:lstStyle/>
                    <a:p>
                      <a:pPr marL="0" marR="0" algn="just">
                        <a:lnSpc>
                          <a:spcPct val="115000"/>
                        </a:lnSpc>
                        <a:spcBef>
                          <a:spcPts val="0"/>
                        </a:spcBef>
                        <a:spcAft>
                          <a:spcPts val="0"/>
                        </a:spcAft>
                      </a:pPr>
                      <a:r>
                        <a:rPr lang="id-ID" sz="1100" dirty="0">
                          <a:latin typeface="Times New Roman"/>
                          <a:ea typeface="MS Mincho"/>
                          <a:cs typeface="Times New Roman"/>
                        </a:rPr>
                        <a:t>Customer</a:t>
                      </a:r>
                      <a:endParaRPr lang="en-US" sz="1100" dirty="0">
                        <a:latin typeface="Calibri"/>
                        <a:ea typeface="MS Mincho"/>
                        <a:cs typeface="Times New Roman"/>
                      </a:endParaRPr>
                    </a:p>
                  </a:txBody>
                  <a:tcPr marL="68580" marR="68580" marT="0" marB="0"/>
                </a:tc>
              </a:tr>
              <a:tr h="390151">
                <a:tc>
                  <a:txBody>
                    <a:bodyPr/>
                    <a:lstStyle/>
                    <a:p>
                      <a:pPr marL="0" marR="0" algn="just">
                        <a:lnSpc>
                          <a:spcPct val="115000"/>
                        </a:lnSpc>
                        <a:spcBef>
                          <a:spcPts val="0"/>
                        </a:spcBef>
                        <a:spcAft>
                          <a:spcPts val="0"/>
                        </a:spcAft>
                      </a:pPr>
                      <a:r>
                        <a:rPr lang="id-ID" sz="1100">
                          <a:latin typeface="Times New Roman"/>
                          <a:ea typeface="MS Mincho"/>
                          <a:cs typeface="Times New Roman"/>
                        </a:rPr>
                        <a:t>Supporting Actor(s)</a:t>
                      </a:r>
                      <a:endParaRPr lang="en-US" sz="1100">
                        <a:latin typeface="Calibri"/>
                        <a:ea typeface="MS Mincho"/>
                        <a:cs typeface="Times New Roman"/>
                      </a:endParaRPr>
                    </a:p>
                  </a:txBody>
                  <a:tcPr marL="68580" marR="68580" marT="0" marB="0"/>
                </a:tc>
                <a:tc>
                  <a:txBody>
                    <a:bodyPr/>
                    <a:lstStyle/>
                    <a:p>
                      <a:pPr marL="0" marR="0" algn="just">
                        <a:lnSpc>
                          <a:spcPct val="115000"/>
                        </a:lnSpc>
                        <a:spcBef>
                          <a:spcPts val="0"/>
                        </a:spcBef>
                        <a:spcAft>
                          <a:spcPts val="0"/>
                        </a:spcAft>
                      </a:pPr>
                      <a:r>
                        <a:rPr lang="id-ID" sz="1100" dirty="0">
                          <a:latin typeface="Times New Roman"/>
                          <a:ea typeface="MS Mincho"/>
                          <a:cs typeface="Times New Roman"/>
                        </a:rPr>
                        <a:t>Bank Accounting System</a:t>
                      </a:r>
                      <a:endParaRPr lang="en-US" sz="1100" dirty="0">
                        <a:latin typeface="Calibri"/>
                        <a:ea typeface="MS Mincho"/>
                        <a:cs typeface="Times New Roman"/>
                      </a:endParaRPr>
                    </a:p>
                  </a:txBody>
                  <a:tcPr marL="68580" marR="68580" marT="0" marB="0"/>
                </a:tc>
              </a:tr>
              <a:tr h="811301">
                <a:tc>
                  <a:txBody>
                    <a:bodyPr/>
                    <a:lstStyle/>
                    <a:p>
                      <a:pPr marL="0" marR="0" algn="just">
                        <a:lnSpc>
                          <a:spcPct val="115000"/>
                        </a:lnSpc>
                        <a:spcBef>
                          <a:spcPts val="0"/>
                        </a:spcBef>
                        <a:spcAft>
                          <a:spcPts val="0"/>
                        </a:spcAft>
                      </a:pPr>
                      <a:r>
                        <a:rPr lang="id-ID" sz="1100" dirty="0">
                          <a:latin typeface="Times New Roman"/>
                          <a:ea typeface="MS Mincho"/>
                          <a:cs typeface="Times New Roman"/>
                        </a:rPr>
                        <a:t>Summary</a:t>
                      </a:r>
                      <a:endParaRPr lang="en-US" sz="1100" dirty="0">
                        <a:latin typeface="Calibri"/>
                        <a:ea typeface="MS Mincho"/>
                        <a:cs typeface="Times New Roman"/>
                      </a:endParaRPr>
                    </a:p>
                  </a:txBody>
                  <a:tcPr marL="68580" marR="68580" marT="0" marB="0"/>
                </a:tc>
                <a:tc>
                  <a:txBody>
                    <a:bodyPr/>
                    <a:lstStyle/>
                    <a:p>
                      <a:pPr marL="0" marR="0" algn="just">
                        <a:lnSpc>
                          <a:spcPct val="115000"/>
                        </a:lnSpc>
                        <a:spcBef>
                          <a:spcPts val="0"/>
                        </a:spcBef>
                        <a:spcAft>
                          <a:spcPts val="0"/>
                        </a:spcAft>
                      </a:pPr>
                      <a:r>
                        <a:rPr lang="id-ID" sz="1100">
                          <a:latin typeface="Times New Roman"/>
                          <a:ea typeface="MS Mincho"/>
                          <a:cs typeface="Times New Roman"/>
                        </a:rPr>
                        <a:t>Custumer withdraws cash from the ATM system by inserting his or her card, entering the correcting PIN, selecting an account, and entering an amount. The ATM system validates the card, PIN, account and amount with the Bank Accounting System.</a:t>
                      </a:r>
                      <a:endParaRPr lang="en-US" sz="1100">
                        <a:latin typeface="Calibri"/>
                        <a:ea typeface="MS Mincho"/>
                        <a:cs typeface="Times New Roman"/>
                      </a:endParaRPr>
                    </a:p>
                  </a:txBody>
                  <a:tcPr marL="68580" marR="68580" marT="0" marB="0"/>
                </a:tc>
              </a:tr>
              <a:tr h="405650">
                <a:tc>
                  <a:txBody>
                    <a:bodyPr/>
                    <a:lstStyle/>
                    <a:p>
                      <a:pPr marL="0" marR="0" algn="just">
                        <a:lnSpc>
                          <a:spcPct val="115000"/>
                        </a:lnSpc>
                        <a:spcBef>
                          <a:spcPts val="0"/>
                        </a:spcBef>
                        <a:spcAft>
                          <a:spcPts val="0"/>
                        </a:spcAft>
                      </a:pPr>
                      <a:r>
                        <a:rPr lang="id-ID" sz="1100">
                          <a:latin typeface="Times New Roman"/>
                          <a:ea typeface="MS Mincho"/>
                          <a:cs typeface="Times New Roman"/>
                        </a:rPr>
                        <a:t>Pre - Conditions</a:t>
                      </a:r>
                      <a:endParaRPr lang="en-US" sz="1100">
                        <a:latin typeface="Calibri"/>
                        <a:ea typeface="MS Mincho"/>
                        <a:cs typeface="Times New Roman"/>
                      </a:endParaRPr>
                    </a:p>
                  </a:txBody>
                  <a:tcPr marL="68580" marR="68580" marT="0" marB="0"/>
                </a:tc>
                <a:tc>
                  <a:txBody>
                    <a:bodyPr/>
                    <a:lstStyle/>
                    <a:p>
                      <a:pPr marL="342900" marR="0" lvl="0" indent="-342900" algn="just">
                        <a:lnSpc>
                          <a:spcPct val="115000"/>
                        </a:lnSpc>
                        <a:spcBef>
                          <a:spcPts val="0"/>
                        </a:spcBef>
                        <a:spcAft>
                          <a:spcPts val="0"/>
                        </a:spcAft>
                        <a:buFont typeface="+mj-lt"/>
                        <a:buAutoNum type="arabicPeriod"/>
                      </a:pPr>
                      <a:r>
                        <a:rPr lang="id-ID" sz="1100">
                          <a:latin typeface="Times New Roman"/>
                          <a:ea typeface="MS Mincho"/>
                          <a:cs typeface="Times New Roman"/>
                        </a:rPr>
                        <a:t>ATM has money and supplies.</a:t>
                      </a:r>
                      <a:endParaRPr lang="en-US" sz="1100">
                        <a:latin typeface="Calibri"/>
                        <a:ea typeface="MS Mincho"/>
                        <a:cs typeface="Times New Roman"/>
                      </a:endParaRPr>
                    </a:p>
                    <a:p>
                      <a:pPr marL="342900" marR="0" lvl="0" indent="-342900" algn="just">
                        <a:lnSpc>
                          <a:spcPct val="115000"/>
                        </a:lnSpc>
                        <a:spcBef>
                          <a:spcPts val="0"/>
                        </a:spcBef>
                        <a:spcAft>
                          <a:spcPts val="0"/>
                        </a:spcAft>
                        <a:buFont typeface="+mj-lt"/>
                        <a:buAutoNum type="arabicPeriod"/>
                      </a:pPr>
                      <a:r>
                        <a:rPr lang="id-ID" sz="1100">
                          <a:latin typeface="Times New Roman"/>
                          <a:ea typeface="MS Mincho"/>
                          <a:cs typeface="Times New Roman"/>
                        </a:rPr>
                        <a:t>Bank accounting system is working.</a:t>
                      </a:r>
                      <a:endParaRPr lang="en-US" sz="1100">
                        <a:latin typeface="Calibri"/>
                        <a:ea typeface="MS Mincho"/>
                        <a:cs typeface="Times New Roman"/>
                      </a:endParaRPr>
                    </a:p>
                  </a:txBody>
                  <a:tcPr marL="68580" marR="68580" marT="0" marB="0"/>
                </a:tc>
              </a:tr>
              <a:tr h="2231077">
                <a:tc>
                  <a:txBody>
                    <a:bodyPr/>
                    <a:lstStyle/>
                    <a:p>
                      <a:pPr marL="0" marR="0" algn="just">
                        <a:lnSpc>
                          <a:spcPct val="115000"/>
                        </a:lnSpc>
                        <a:spcBef>
                          <a:spcPts val="0"/>
                        </a:spcBef>
                        <a:spcAft>
                          <a:spcPts val="0"/>
                        </a:spcAft>
                      </a:pPr>
                      <a:r>
                        <a:rPr lang="id-ID" sz="1100" dirty="0">
                          <a:latin typeface="Times New Roman"/>
                          <a:ea typeface="MS Mincho"/>
                          <a:cs typeface="Times New Roman"/>
                        </a:rPr>
                        <a:t>Normal Flow of Events</a:t>
                      </a:r>
                      <a:endParaRPr lang="en-US" sz="1100" dirty="0">
                        <a:latin typeface="Calibri"/>
                        <a:ea typeface="MS Mincho"/>
                        <a:cs typeface="Times New Roman"/>
                      </a:endParaRPr>
                    </a:p>
                  </a:txBody>
                  <a:tcPr marL="68580" marR="68580" marT="0" marB="0"/>
                </a:tc>
                <a:tc>
                  <a:txBody>
                    <a:bodyPr/>
                    <a:lstStyle/>
                    <a:p>
                      <a:pPr marL="342900" marR="0" lvl="0" indent="-342900" algn="just">
                        <a:lnSpc>
                          <a:spcPct val="115000"/>
                        </a:lnSpc>
                        <a:spcBef>
                          <a:spcPts val="0"/>
                        </a:spcBef>
                        <a:spcAft>
                          <a:spcPts val="0"/>
                        </a:spcAft>
                        <a:buFont typeface="+mj-lt"/>
                        <a:buAutoNum type="arabicPeriod"/>
                      </a:pPr>
                      <a:r>
                        <a:rPr lang="id-ID" sz="1100" dirty="0">
                          <a:latin typeface="Times New Roman"/>
                          <a:ea typeface="MS Mincho"/>
                          <a:cs typeface="Times New Roman"/>
                        </a:rPr>
                        <a:t>User inserts ATM card.</a:t>
                      </a:r>
                      <a:endParaRPr lang="en-US" sz="1100" dirty="0">
                        <a:latin typeface="Calibri"/>
                        <a:ea typeface="MS Mincho"/>
                        <a:cs typeface="Times New Roman"/>
                      </a:endParaRPr>
                    </a:p>
                    <a:p>
                      <a:pPr marL="342900" marR="0" lvl="0" indent="-342900" algn="just">
                        <a:lnSpc>
                          <a:spcPct val="115000"/>
                        </a:lnSpc>
                        <a:spcBef>
                          <a:spcPts val="0"/>
                        </a:spcBef>
                        <a:spcAft>
                          <a:spcPts val="0"/>
                        </a:spcAft>
                        <a:buFont typeface="+mj-lt"/>
                        <a:buAutoNum type="arabicPeriod"/>
                      </a:pPr>
                      <a:r>
                        <a:rPr lang="id-ID" sz="1100" dirty="0">
                          <a:latin typeface="Times New Roman"/>
                          <a:ea typeface="MS Mincho"/>
                          <a:cs typeface="Times New Roman"/>
                        </a:rPr>
                        <a:t>ATM reads and validates bank ID and account number with bank account system.</a:t>
                      </a:r>
                      <a:endParaRPr lang="en-US" sz="1100" dirty="0">
                        <a:latin typeface="Calibri"/>
                        <a:ea typeface="MS Mincho"/>
                        <a:cs typeface="Times New Roman"/>
                      </a:endParaRPr>
                    </a:p>
                    <a:p>
                      <a:pPr marL="342900" marR="0" lvl="0" indent="-342900" algn="just">
                        <a:lnSpc>
                          <a:spcPct val="115000"/>
                        </a:lnSpc>
                        <a:spcBef>
                          <a:spcPts val="0"/>
                        </a:spcBef>
                        <a:spcAft>
                          <a:spcPts val="0"/>
                        </a:spcAft>
                        <a:buFont typeface="+mj-lt"/>
                        <a:buAutoNum type="arabicPeriod"/>
                      </a:pPr>
                      <a:r>
                        <a:rPr lang="id-ID" sz="1100" dirty="0">
                          <a:latin typeface="Times New Roman"/>
                          <a:ea typeface="MS Mincho"/>
                          <a:cs typeface="Times New Roman"/>
                        </a:rPr>
                        <a:t>User enters PIN number.</a:t>
                      </a:r>
                      <a:endParaRPr lang="en-US" sz="1100" dirty="0">
                        <a:latin typeface="Calibri"/>
                        <a:ea typeface="MS Mincho"/>
                        <a:cs typeface="Times New Roman"/>
                      </a:endParaRPr>
                    </a:p>
                    <a:p>
                      <a:pPr marL="342900" marR="0" lvl="0" indent="-342900" algn="just">
                        <a:lnSpc>
                          <a:spcPct val="115000"/>
                        </a:lnSpc>
                        <a:spcBef>
                          <a:spcPts val="0"/>
                        </a:spcBef>
                        <a:spcAft>
                          <a:spcPts val="0"/>
                        </a:spcAft>
                        <a:buFont typeface="+mj-lt"/>
                        <a:buAutoNum type="arabicPeriod"/>
                      </a:pPr>
                      <a:r>
                        <a:rPr lang="id-ID" sz="1100" dirty="0">
                          <a:latin typeface="Times New Roman"/>
                          <a:ea typeface="MS Mincho"/>
                          <a:cs typeface="Times New Roman"/>
                        </a:rPr>
                        <a:t>ATM validates PIN with bank accounting system.</a:t>
                      </a:r>
                      <a:endParaRPr lang="en-US" sz="1100" dirty="0">
                        <a:latin typeface="Calibri"/>
                        <a:ea typeface="MS Mincho"/>
                        <a:cs typeface="Times New Roman"/>
                      </a:endParaRPr>
                    </a:p>
                    <a:p>
                      <a:pPr marL="342900" marR="0" lvl="0" indent="-342900" algn="just">
                        <a:lnSpc>
                          <a:spcPct val="115000"/>
                        </a:lnSpc>
                        <a:spcBef>
                          <a:spcPts val="0"/>
                        </a:spcBef>
                        <a:spcAft>
                          <a:spcPts val="0"/>
                        </a:spcAft>
                        <a:buFont typeface="+mj-lt"/>
                        <a:buAutoNum type="arabicPeriod"/>
                      </a:pPr>
                      <a:r>
                        <a:rPr lang="id-ID" sz="1100" dirty="0">
                          <a:latin typeface="Times New Roman"/>
                          <a:ea typeface="MS Mincho"/>
                          <a:cs typeface="Times New Roman"/>
                        </a:rPr>
                        <a:t>User selects account.</a:t>
                      </a:r>
                      <a:endParaRPr lang="en-US" sz="1100" dirty="0">
                        <a:latin typeface="Calibri"/>
                        <a:ea typeface="MS Mincho"/>
                        <a:cs typeface="Times New Roman"/>
                      </a:endParaRPr>
                    </a:p>
                    <a:p>
                      <a:pPr marL="342900" marR="0" lvl="0" indent="-342900" algn="just">
                        <a:lnSpc>
                          <a:spcPct val="115000"/>
                        </a:lnSpc>
                        <a:spcBef>
                          <a:spcPts val="0"/>
                        </a:spcBef>
                        <a:spcAft>
                          <a:spcPts val="0"/>
                        </a:spcAft>
                        <a:buFont typeface="+mj-lt"/>
                        <a:buAutoNum type="arabicPeriod"/>
                      </a:pPr>
                      <a:r>
                        <a:rPr lang="id-ID" sz="1100" dirty="0">
                          <a:latin typeface="Times New Roman"/>
                          <a:ea typeface="MS Mincho"/>
                          <a:cs typeface="Times New Roman"/>
                        </a:rPr>
                        <a:t>User enters amount to withdraw.</a:t>
                      </a:r>
                      <a:endParaRPr lang="en-US" sz="1100" dirty="0">
                        <a:latin typeface="Calibri"/>
                        <a:ea typeface="MS Mincho"/>
                        <a:cs typeface="Times New Roman"/>
                      </a:endParaRPr>
                    </a:p>
                    <a:p>
                      <a:pPr marL="342900" marR="0" lvl="0" indent="-342900" algn="just">
                        <a:lnSpc>
                          <a:spcPct val="115000"/>
                        </a:lnSpc>
                        <a:spcBef>
                          <a:spcPts val="0"/>
                        </a:spcBef>
                        <a:spcAft>
                          <a:spcPts val="0"/>
                        </a:spcAft>
                        <a:buFont typeface="+mj-lt"/>
                        <a:buAutoNum type="arabicPeriod"/>
                      </a:pPr>
                      <a:r>
                        <a:rPr lang="id-ID" sz="1100" dirty="0">
                          <a:latin typeface="Times New Roman"/>
                          <a:ea typeface="MS Mincho"/>
                          <a:cs typeface="Times New Roman"/>
                        </a:rPr>
                        <a:t>ATM validates amount with bank accounting system.</a:t>
                      </a:r>
                      <a:endParaRPr lang="en-US" sz="1100" dirty="0">
                        <a:latin typeface="Calibri"/>
                        <a:ea typeface="MS Mincho"/>
                        <a:cs typeface="Times New Roman"/>
                      </a:endParaRPr>
                    </a:p>
                    <a:p>
                      <a:pPr marL="342900" marR="0" lvl="0" indent="-342900" algn="just">
                        <a:lnSpc>
                          <a:spcPct val="115000"/>
                        </a:lnSpc>
                        <a:spcBef>
                          <a:spcPts val="0"/>
                        </a:spcBef>
                        <a:spcAft>
                          <a:spcPts val="0"/>
                        </a:spcAft>
                        <a:buFont typeface="+mj-lt"/>
                        <a:buAutoNum type="arabicPeriod"/>
                      </a:pPr>
                      <a:r>
                        <a:rPr lang="id-ID" sz="1100" dirty="0">
                          <a:latin typeface="Times New Roman"/>
                          <a:ea typeface="MS Mincho"/>
                          <a:cs typeface="Times New Roman"/>
                        </a:rPr>
                        <a:t>ATM dispenses cash and receipt.</a:t>
                      </a:r>
                      <a:endParaRPr lang="en-US" sz="1100" dirty="0">
                        <a:latin typeface="Calibri"/>
                        <a:ea typeface="MS Mincho"/>
                        <a:cs typeface="Times New Roman"/>
                      </a:endParaRPr>
                    </a:p>
                    <a:p>
                      <a:pPr marL="342900" marR="0" lvl="0" indent="-342900" algn="just">
                        <a:lnSpc>
                          <a:spcPct val="115000"/>
                        </a:lnSpc>
                        <a:spcBef>
                          <a:spcPts val="0"/>
                        </a:spcBef>
                        <a:spcAft>
                          <a:spcPts val="0"/>
                        </a:spcAft>
                        <a:buFont typeface="+mj-lt"/>
                        <a:buAutoNum type="arabicPeriod"/>
                      </a:pPr>
                      <a:r>
                        <a:rPr lang="id-ID" sz="1100" dirty="0">
                          <a:latin typeface="Times New Roman"/>
                          <a:ea typeface="MS Mincho"/>
                          <a:cs typeface="Times New Roman"/>
                        </a:rPr>
                        <a:t>ATM logs transactions.</a:t>
                      </a:r>
                      <a:endParaRPr lang="en-US" sz="1100" dirty="0">
                        <a:latin typeface="Calibri"/>
                        <a:ea typeface="MS Mincho"/>
                        <a:cs typeface="Times New Roman"/>
                      </a:endParaRPr>
                    </a:p>
                    <a:p>
                      <a:pPr marL="342900" marR="0" lvl="0" indent="-342900" algn="just">
                        <a:lnSpc>
                          <a:spcPct val="115000"/>
                        </a:lnSpc>
                        <a:spcBef>
                          <a:spcPts val="0"/>
                        </a:spcBef>
                        <a:spcAft>
                          <a:spcPts val="0"/>
                        </a:spcAft>
                        <a:buFont typeface="+mj-lt"/>
                        <a:buAutoNum type="arabicPeriod"/>
                      </a:pPr>
                      <a:r>
                        <a:rPr lang="id-ID" sz="1100" dirty="0">
                          <a:latin typeface="Times New Roman"/>
                          <a:ea typeface="MS Mincho"/>
                          <a:cs typeface="Times New Roman"/>
                        </a:rPr>
                        <a:t>User takes card, cash and receipt.</a:t>
                      </a:r>
                      <a:endParaRPr lang="en-US" sz="1100" dirty="0">
                        <a:latin typeface="Calibri"/>
                        <a:ea typeface="MS Mincho"/>
                        <a:cs typeface="Times New Roman"/>
                      </a:endParaRPr>
                    </a:p>
                  </a:txBody>
                  <a:tcPr marL="68580" marR="68580" marT="0" marB="0"/>
                </a:tc>
              </a:tr>
            </a:tbl>
          </a:graphicData>
        </a:graphic>
      </p:graphicFrame>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graphicFrame>
        <p:nvGraphicFramePr>
          <p:cNvPr id="5" name="Table 4"/>
          <p:cNvGraphicFramePr>
            <a:graphicFrameLocks noGrp="1"/>
          </p:cNvGraphicFramePr>
          <p:nvPr/>
        </p:nvGraphicFramePr>
        <p:xfrm>
          <a:off x="228600" y="1676400"/>
          <a:ext cx="8763000" cy="3657600"/>
        </p:xfrm>
        <a:graphic>
          <a:graphicData uri="http://schemas.openxmlformats.org/drawingml/2006/table">
            <a:tbl>
              <a:tblPr firstRow="1" bandRow="1">
                <a:tableStyleId>{5C22544A-7EE6-4342-B048-85BDC9FD1C3A}</a:tableStyleId>
              </a:tblPr>
              <a:tblGrid>
                <a:gridCol w="4381500"/>
                <a:gridCol w="4381500"/>
              </a:tblGrid>
              <a:tr h="2873829">
                <a:tc>
                  <a:txBody>
                    <a:bodyPr/>
                    <a:lstStyle/>
                    <a:p>
                      <a:pPr marL="0" marR="0" algn="just">
                        <a:lnSpc>
                          <a:spcPct val="115000"/>
                        </a:lnSpc>
                        <a:spcBef>
                          <a:spcPts val="0"/>
                        </a:spcBef>
                        <a:spcAft>
                          <a:spcPts val="0"/>
                        </a:spcAft>
                      </a:pPr>
                      <a:r>
                        <a:rPr lang="id-ID" sz="1100" dirty="0">
                          <a:latin typeface="Times New Roman"/>
                          <a:ea typeface="MS Mincho"/>
                          <a:cs typeface="Times New Roman"/>
                        </a:rPr>
                        <a:t>Extensions</a:t>
                      </a:r>
                      <a:endParaRPr lang="en-US" sz="1100" dirty="0">
                        <a:latin typeface="Calibri"/>
                        <a:ea typeface="MS Mincho"/>
                        <a:cs typeface="Times New Roman"/>
                      </a:endParaRPr>
                    </a:p>
                  </a:txBody>
                  <a:tcPr marL="68580" marR="68580" marT="0" marB="0"/>
                </a:tc>
                <a:tc>
                  <a:txBody>
                    <a:bodyPr/>
                    <a:lstStyle/>
                    <a:p>
                      <a:pPr marL="742950" marR="0" lvl="1" indent="-285750" algn="just">
                        <a:lnSpc>
                          <a:spcPct val="115000"/>
                        </a:lnSpc>
                        <a:spcBef>
                          <a:spcPts val="0"/>
                        </a:spcBef>
                        <a:spcAft>
                          <a:spcPts val="0"/>
                        </a:spcAft>
                        <a:buFont typeface="+mj-lt"/>
                        <a:buAutoNum type="arabicPeriod"/>
                      </a:pPr>
                      <a:r>
                        <a:rPr lang="id-ID" sz="1100" dirty="0">
                          <a:latin typeface="Times New Roman"/>
                          <a:ea typeface="MS Mincho"/>
                          <a:cs typeface="Times New Roman"/>
                        </a:rPr>
                        <a:t>Non-ATM card entered.ATM card inserted incorrectly.</a:t>
                      </a:r>
                      <a:endParaRPr lang="en-US" sz="1100" dirty="0">
                        <a:latin typeface="Calibri"/>
                        <a:ea typeface="MS Mincho"/>
                        <a:cs typeface="Times New Roman"/>
                      </a:endParaRPr>
                    </a:p>
                    <a:p>
                      <a:pPr marL="742950" marR="0" lvl="1" indent="-285750" algn="just">
                        <a:lnSpc>
                          <a:spcPct val="115000"/>
                        </a:lnSpc>
                        <a:spcBef>
                          <a:spcPts val="0"/>
                        </a:spcBef>
                        <a:spcAft>
                          <a:spcPts val="0"/>
                        </a:spcAft>
                        <a:buFont typeface="+mj-lt"/>
                        <a:buAutoNum type="arabicPeriod"/>
                      </a:pPr>
                      <a:r>
                        <a:rPr lang="id-ID" sz="1100" dirty="0">
                          <a:latin typeface="Times New Roman"/>
                          <a:ea typeface="MS Mincho"/>
                          <a:cs typeface="Times New Roman"/>
                        </a:rPr>
                        <a:t>ATM card inserted incorrectly.</a:t>
                      </a:r>
                      <a:endParaRPr lang="en-US" sz="1100" dirty="0">
                        <a:latin typeface="Calibri"/>
                        <a:ea typeface="MS Mincho"/>
                        <a:cs typeface="Times New Roman"/>
                      </a:endParaRPr>
                    </a:p>
                    <a:p>
                      <a:pPr marL="742950" marR="0" lvl="1" indent="-285750" algn="just">
                        <a:lnSpc>
                          <a:spcPct val="115000"/>
                        </a:lnSpc>
                        <a:spcBef>
                          <a:spcPts val="0"/>
                        </a:spcBef>
                        <a:spcAft>
                          <a:spcPts val="0"/>
                        </a:spcAft>
                        <a:buFont typeface="+mj-lt"/>
                        <a:buAutoNum type="arabicPeriod"/>
                      </a:pPr>
                      <a:r>
                        <a:rPr lang="id-ID" sz="1100" dirty="0">
                          <a:latin typeface="Times New Roman"/>
                          <a:ea typeface="MS Mincho"/>
                          <a:cs typeface="Times New Roman"/>
                        </a:rPr>
                        <a:t>Bank ID or account invalid.</a:t>
                      </a:r>
                      <a:endParaRPr lang="en-US" sz="1100" dirty="0">
                        <a:latin typeface="Calibri"/>
                        <a:ea typeface="MS Mincho"/>
                        <a:cs typeface="Times New Roman"/>
                      </a:endParaRPr>
                    </a:p>
                    <a:p>
                      <a:pPr marL="742950" marR="0" lvl="1" indent="-285750" algn="just">
                        <a:lnSpc>
                          <a:spcPct val="115000"/>
                        </a:lnSpc>
                        <a:spcBef>
                          <a:spcPts val="0"/>
                        </a:spcBef>
                        <a:spcAft>
                          <a:spcPts val="0"/>
                        </a:spcAft>
                        <a:buFont typeface="+mj-lt"/>
                        <a:buAutoNum type="arabicPeriod"/>
                      </a:pPr>
                      <a:r>
                        <a:rPr lang="id-ID" sz="1100" dirty="0">
                          <a:latin typeface="Times New Roman"/>
                          <a:ea typeface="MS Mincho"/>
                          <a:cs typeface="Times New Roman"/>
                        </a:rPr>
                        <a:t>Card is from ineligible bank.</a:t>
                      </a:r>
                      <a:endParaRPr lang="en-US" sz="1100" dirty="0">
                        <a:latin typeface="Calibri"/>
                        <a:ea typeface="MS Mincho"/>
                        <a:cs typeface="Times New Roman"/>
                      </a:endParaRPr>
                    </a:p>
                    <a:p>
                      <a:pPr marL="742950" marR="0" lvl="1" indent="-285750" algn="just">
                        <a:lnSpc>
                          <a:spcPct val="115000"/>
                        </a:lnSpc>
                        <a:spcBef>
                          <a:spcPts val="0"/>
                        </a:spcBef>
                        <a:spcAft>
                          <a:spcPts val="0"/>
                        </a:spcAft>
                        <a:buFont typeface="+mj-lt"/>
                        <a:buAutoNum type="arabicPeriod"/>
                      </a:pPr>
                      <a:r>
                        <a:rPr lang="id-ID" sz="1100" dirty="0">
                          <a:latin typeface="Times New Roman"/>
                          <a:ea typeface="MS Mincho"/>
                          <a:cs typeface="Times New Roman"/>
                        </a:rPr>
                        <a:t>Card is stolen.</a:t>
                      </a:r>
                      <a:endParaRPr lang="en-US" sz="1100" dirty="0">
                        <a:latin typeface="Calibri"/>
                        <a:ea typeface="MS Mincho"/>
                        <a:cs typeface="Times New Roman"/>
                      </a:endParaRPr>
                    </a:p>
                    <a:p>
                      <a:pPr marL="742950" marR="0" lvl="1" indent="-285750" algn="just">
                        <a:lnSpc>
                          <a:spcPct val="115000"/>
                        </a:lnSpc>
                        <a:spcBef>
                          <a:spcPts val="0"/>
                        </a:spcBef>
                        <a:spcAft>
                          <a:spcPts val="0"/>
                        </a:spcAft>
                        <a:buFont typeface="+mj-lt"/>
                        <a:buAutoNum type="arabicPeriod"/>
                      </a:pPr>
                      <a:r>
                        <a:rPr lang="id-ID" sz="1100" dirty="0">
                          <a:latin typeface="Times New Roman"/>
                          <a:ea typeface="MS Mincho"/>
                          <a:cs typeface="Times New Roman"/>
                        </a:rPr>
                        <a:t>Customer does not enter PIN in time.</a:t>
                      </a:r>
                      <a:endParaRPr lang="en-US" sz="1100" dirty="0">
                        <a:latin typeface="Calibri"/>
                        <a:ea typeface="MS Mincho"/>
                        <a:cs typeface="Times New Roman"/>
                      </a:endParaRPr>
                    </a:p>
                    <a:p>
                      <a:pPr marL="742950" marR="0" lvl="1" indent="-285750" algn="just">
                        <a:lnSpc>
                          <a:spcPct val="115000"/>
                        </a:lnSpc>
                        <a:spcBef>
                          <a:spcPts val="0"/>
                        </a:spcBef>
                        <a:spcAft>
                          <a:spcPts val="0"/>
                        </a:spcAft>
                        <a:buFont typeface="+mj-lt"/>
                        <a:buAutoNum type="arabicPeriod"/>
                      </a:pPr>
                      <a:r>
                        <a:rPr lang="id-ID" sz="1100" dirty="0">
                          <a:latin typeface="Times New Roman"/>
                          <a:ea typeface="MS Mincho"/>
                          <a:cs typeface="Times New Roman"/>
                        </a:rPr>
                        <a:t>PIN is invalid.</a:t>
                      </a:r>
                      <a:endParaRPr lang="en-US" sz="1100" dirty="0">
                        <a:latin typeface="Calibri"/>
                        <a:ea typeface="MS Mincho"/>
                        <a:cs typeface="Times New Roman"/>
                      </a:endParaRPr>
                    </a:p>
                    <a:p>
                      <a:pPr marL="0" marR="0" algn="just">
                        <a:lnSpc>
                          <a:spcPct val="115000"/>
                        </a:lnSpc>
                        <a:spcBef>
                          <a:spcPts val="0"/>
                        </a:spcBef>
                        <a:spcAft>
                          <a:spcPts val="0"/>
                        </a:spcAft>
                      </a:pPr>
                      <a:r>
                        <a:rPr lang="id-ID" sz="1100" dirty="0">
                          <a:latin typeface="Times New Roman"/>
                          <a:ea typeface="MS Mincho"/>
                          <a:cs typeface="Times New Roman"/>
                        </a:rPr>
                        <a:t>5.1. Account is invalid.</a:t>
                      </a:r>
                      <a:endParaRPr lang="en-US" sz="1100" dirty="0">
                        <a:latin typeface="Calibri"/>
                        <a:ea typeface="MS Mincho"/>
                        <a:cs typeface="Times New Roman"/>
                      </a:endParaRPr>
                    </a:p>
                    <a:p>
                      <a:pPr marL="0" marR="0" algn="just">
                        <a:lnSpc>
                          <a:spcPct val="115000"/>
                        </a:lnSpc>
                        <a:spcBef>
                          <a:spcPts val="0"/>
                        </a:spcBef>
                        <a:spcAft>
                          <a:spcPts val="0"/>
                        </a:spcAft>
                      </a:pPr>
                      <a:r>
                        <a:rPr lang="id-ID" sz="1100" dirty="0">
                          <a:latin typeface="Times New Roman"/>
                          <a:ea typeface="MS Mincho"/>
                          <a:cs typeface="Times New Roman"/>
                        </a:rPr>
                        <a:t>6.1. Amount is invalid or over maximum allowed.</a:t>
                      </a:r>
                      <a:endParaRPr lang="en-US" sz="1100" dirty="0">
                        <a:latin typeface="Calibri"/>
                        <a:ea typeface="MS Mincho"/>
                        <a:cs typeface="Times New Roman"/>
                      </a:endParaRPr>
                    </a:p>
                    <a:p>
                      <a:pPr marL="0" marR="0" algn="just">
                        <a:lnSpc>
                          <a:spcPct val="115000"/>
                        </a:lnSpc>
                        <a:spcBef>
                          <a:spcPts val="0"/>
                        </a:spcBef>
                        <a:spcAft>
                          <a:spcPts val="0"/>
                        </a:spcAft>
                      </a:pPr>
                      <a:r>
                        <a:rPr lang="id-ID" sz="1100" dirty="0">
                          <a:latin typeface="Times New Roman"/>
                          <a:ea typeface="MS Mincho"/>
                          <a:cs typeface="Times New Roman"/>
                        </a:rPr>
                        <a:t>7.1. Insufficient funds in account.</a:t>
                      </a:r>
                      <a:endParaRPr lang="en-US" sz="1100" dirty="0">
                        <a:latin typeface="Calibri"/>
                        <a:ea typeface="MS Mincho"/>
                        <a:cs typeface="Times New Roman"/>
                      </a:endParaRPr>
                    </a:p>
                  </a:txBody>
                  <a:tcPr marL="68580" marR="68580" marT="0" marB="0"/>
                </a:tc>
              </a:tr>
              <a:tr h="783771">
                <a:tc>
                  <a:txBody>
                    <a:bodyPr/>
                    <a:lstStyle/>
                    <a:p>
                      <a:pPr marL="0" marR="0" algn="just">
                        <a:lnSpc>
                          <a:spcPct val="115000"/>
                        </a:lnSpc>
                        <a:spcBef>
                          <a:spcPts val="0"/>
                        </a:spcBef>
                        <a:spcAft>
                          <a:spcPts val="0"/>
                        </a:spcAft>
                      </a:pPr>
                      <a:r>
                        <a:rPr lang="id-ID" sz="1100" dirty="0">
                          <a:latin typeface="Times New Roman"/>
                          <a:ea typeface="MS Mincho"/>
                          <a:cs typeface="Times New Roman"/>
                        </a:rPr>
                        <a:t>Post – Conditions</a:t>
                      </a:r>
                      <a:endParaRPr lang="en-US" sz="1100" dirty="0">
                        <a:latin typeface="Calibri"/>
                        <a:ea typeface="MS Mincho"/>
                        <a:cs typeface="Times New Roman"/>
                      </a:endParaRPr>
                    </a:p>
                  </a:txBody>
                  <a:tcPr marL="68580" marR="68580" marT="0" marB="0"/>
                </a:tc>
                <a:tc>
                  <a:txBody>
                    <a:bodyPr/>
                    <a:lstStyle/>
                    <a:p>
                      <a:pPr marL="342900" marR="0" lvl="0" indent="-342900" algn="just">
                        <a:lnSpc>
                          <a:spcPct val="115000"/>
                        </a:lnSpc>
                        <a:spcBef>
                          <a:spcPts val="0"/>
                        </a:spcBef>
                        <a:spcAft>
                          <a:spcPts val="0"/>
                        </a:spcAft>
                        <a:buFont typeface="+mj-lt"/>
                        <a:buAutoNum type="arabicPeriod"/>
                      </a:pPr>
                      <a:r>
                        <a:rPr lang="id-ID" sz="1100" dirty="0">
                          <a:latin typeface="Times New Roman"/>
                          <a:ea typeface="MS Mincho"/>
                          <a:cs typeface="Times New Roman"/>
                        </a:rPr>
                        <a:t>User’s account balance is adjusted.</a:t>
                      </a:r>
                      <a:endParaRPr lang="en-US" sz="1100" dirty="0">
                        <a:latin typeface="Calibri"/>
                        <a:ea typeface="MS Mincho"/>
                        <a:cs typeface="Times New Roman"/>
                      </a:endParaRPr>
                    </a:p>
                    <a:p>
                      <a:pPr marL="342900" marR="0" lvl="0" indent="-342900" algn="just">
                        <a:lnSpc>
                          <a:spcPct val="115000"/>
                        </a:lnSpc>
                        <a:spcBef>
                          <a:spcPts val="0"/>
                        </a:spcBef>
                        <a:spcAft>
                          <a:spcPts val="0"/>
                        </a:spcAft>
                        <a:buFont typeface="+mj-lt"/>
                        <a:buAutoNum type="arabicPeriod"/>
                      </a:pPr>
                      <a:r>
                        <a:rPr lang="id-ID" sz="1100" dirty="0">
                          <a:latin typeface="Times New Roman"/>
                          <a:ea typeface="MS Mincho"/>
                          <a:cs typeface="Times New Roman"/>
                        </a:rPr>
                        <a:t>ATM’s money inventory is adjusted.</a:t>
                      </a:r>
                      <a:endParaRPr lang="en-US" sz="1100" dirty="0">
                        <a:latin typeface="Calibri"/>
                        <a:ea typeface="MS Mincho"/>
                        <a:cs typeface="Times New Roman"/>
                      </a:endParaRPr>
                    </a:p>
                    <a:p>
                      <a:pPr marL="342900" marR="0" lvl="0" indent="-342900" algn="just">
                        <a:lnSpc>
                          <a:spcPct val="115000"/>
                        </a:lnSpc>
                        <a:spcBef>
                          <a:spcPts val="0"/>
                        </a:spcBef>
                        <a:spcAft>
                          <a:spcPts val="0"/>
                        </a:spcAft>
                        <a:buFont typeface="+mj-lt"/>
                        <a:buAutoNum type="arabicPeriod"/>
                      </a:pPr>
                      <a:r>
                        <a:rPr lang="id-ID" sz="1100" dirty="0">
                          <a:latin typeface="Times New Roman"/>
                          <a:ea typeface="MS Mincho"/>
                          <a:cs typeface="Times New Roman"/>
                        </a:rPr>
                        <a:t>ATM’s supply inventory is adjusted.</a:t>
                      </a:r>
                      <a:endParaRPr lang="en-US" sz="1100" dirty="0">
                        <a:latin typeface="Calibri"/>
                        <a:ea typeface="MS Mincho"/>
                        <a:cs typeface="Times New Roman"/>
                      </a:endParaRPr>
                    </a:p>
                  </a:txBody>
                  <a:tcPr marL="68580" marR="68580" marT="0" marB="0"/>
                </a:tc>
              </a:tr>
            </a:tbl>
          </a:graphicData>
        </a:graphic>
      </p:graphicFrame>
      <p:sp>
        <p:nvSpPr>
          <p:cNvPr id="6" name="Content Placeholder 5"/>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109538" indent="0" algn="just">
              <a:buNone/>
            </a:pPr>
            <a:r>
              <a:rPr lang="id-ID" dirty="0" smtClean="0"/>
              <a:t>Diagram Use Case merupakan diagram yang menunjukkan fungsionalitas dari suatu sistem atau kelas serta bagaimana sistem tersebut dapat berinteraksi dengan dunia luar dan menjelaskan sistem secara fungsional yang terlihat user.</a:t>
            </a:r>
            <a:endParaRPr lang="en-US" dirty="0" smtClean="0"/>
          </a:p>
          <a:p>
            <a:pPr marL="109538" indent="0" algn="just">
              <a:buNone/>
            </a:pPr>
            <a:r>
              <a:rPr lang="id-ID" dirty="0" smtClean="0"/>
              <a:t>Use case diagram menggambarkan fungsionalitas yang diharapkan dari sebuah sistem. Yang ditekankan </a:t>
            </a:r>
            <a:r>
              <a:rPr lang="en-US" dirty="0" smtClean="0"/>
              <a:t>ADALAH</a:t>
            </a:r>
            <a:r>
              <a:rPr lang="id-ID" dirty="0" smtClean="0"/>
              <a:t> “</a:t>
            </a:r>
            <a:r>
              <a:rPr lang="en-US" b="1" dirty="0" smtClean="0"/>
              <a:t>APA</a:t>
            </a:r>
            <a:r>
              <a:rPr lang="id-ID" dirty="0" smtClean="0"/>
              <a:t>” yang dilakukan oleh sistem, </a:t>
            </a:r>
            <a:r>
              <a:rPr lang="en-US" dirty="0" smtClean="0"/>
              <a:t>BUKAN</a:t>
            </a:r>
            <a:r>
              <a:rPr lang="id-ID" dirty="0" smtClean="0"/>
              <a:t> “</a:t>
            </a:r>
            <a:r>
              <a:rPr lang="en-US" b="1" dirty="0" smtClean="0"/>
              <a:t>BAGAIMANA</a:t>
            </a:r>
            <a:r>
              <a:rPr lang="id-ID" dirty="0" smtClean="0"/>
              <a:t>”. Sebuah use case merepresentasikan interaksi antara aktor dengan sistem.</a:t>
            </a:r>
            <a:endParaRPr lang="en-US" dirty="0"/>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525963"/>
          </a:xfrm>
        </p:spPr>
        <p:txBody>
          <a:bodyPr>
            <a:normAutofit/>
          </a:bodyPr>
          <a:lstStyle/>
          <a:p>
            <a:pPr>
              <a:buNone/>
            </a:pPr>
            <a:r>
              <a:rPr lang="en-US" dirty="0" smtClean="0"/>
              <a:t>	</a:t>
            </a:r>
            <a:r>
              <a:rPr lang="id-ID" dirty="0" smtClean="0"/>
              <a:t>Use case diagram sangat membantu bila kita sedang menyusun requirement sebuah sistem, mengkomunikasikan rancangan dengan klien, dan merancang test case untuk semua feature yang ada pada sistem.</a:t>
            </a:r>
            <a:endParaRPr lang="en-US" dirty="0" smtClean="0"/>
          </a:p>
          <a:p>
            <a:pPr>
              <a:buNone/>
            </a:pPr>
            <a:endParaRPr lang="en-US" dirty="0"/>
          </a:p>
        </p:txBody>
      </p:sp>
      <p:sp>
        <p:nvSpPr>
          <p:cNvPr id="7" name="Title 6"/>
          <p:cNvSpPr>
            <a:spLocks noGrp="1"/>
          </p:cNvSpPr>
          <p:nvPr>
            <p:ph type="title"/>
          </p:nvPr>
        </p:nvSpPr>
        <p:spPr/>
        <p:txBody>
          <a:bodyPr/>
          <a:lstStyle/>
          <a:p>
            <a:endParaRPr lang="en-US"/>
          </a:p>
        </p:txBody>
      </p:sp>
      <p:pic>
        <p:nvPicPr>
          <p:cNvPr id="1026" name="Picture 2"/>
          <p:cNvPicPr>
            <a:picLocks noChangeAspect="1" noChangeArrowheads="1"/>
          </p:cNvPicPr>
          <p:nvPr/>
        </p:nvPicPr>
        <p:blipFill>
          <a:blip r:embed="rId2"/>
          <a:srcRect/>
          <a:stretch>
            <a:fillRect/>
          </a:stretch>
        </p:blipFill>
        <p:spPr bwMode="auto">
          <a:xfrm>
            <a:off x="1371600" y="3352800"/>
            <a:ext cx="6172200" cy="3023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0"/>
            <a:r>
              <a:rPr lang="id-ID" dirty="0" smtClean="0"/>
              <a:t>Actor adalah eksternal terhadap sistem.</a:t>
            </a:r>
            <a:endParaRPr lang="en-US" dirty="0" smtClean="0"/>
          </a:p>
          <a:p>
            <a:pPr lvl="0"/>
            <a:r>
              <a:rPr lang="id-ID" dirty="0" smtClean="0"/>
              <a:t>Actor berinteraksi dengan sistem.</a:t>
            </a:r>
            <a:endParaRPr lang="en-US" dirty="0" smtClean="0"/>
          </a:p>
          <a:p>
            <a:pPr marL="736600" lvl="0" indent="-341313" algn="just"/>
            <a:r>
              <a:rPr lang="id-ID" dirty="0" smtClean="0"/>
              <a:t>Actor memanfaatkan fungsi yang disediakan sistem, termasuk fungsi aplikasi dan pemeliharaan.</a:t>
            </a:r>
            <a:endParaRPr lang="en-US" dirty="0" smtClean="0"/>
          </a:p>
          <a:p>
            <a:pPr marL="736600" lvl="0" indent="-341313"/>
            <a:r>
              <a:rPr lang="id-ID" dirty="0" smtClean="0"/>
              <a:t>Actors bisa saja menyediakan fungsi ke sistem.</a:t>
            </a:r>
            <a:endParaRPr lang="en-US" dirty="0" smtClean="0"/>
          </a:p>
          <a:p>
            <a:pPr marL="736600" lvl="0" indent="-341313"/>
            <a:r>
              <a:rPr lang="id-ID" dirty="0" smtClean="0"/>
              <a:t>Actors bisa menerima informasi yang disediakan sistem.</a:t>
            </a:r>
            <a:endParaRPr lang="en-US" dirty="0" smtClean="0"/>
          </a:p>
          <a:p>
            <a:pPr marL="736600" lvl="0" indent="-341313"/>
            <a:r>
              <a:rPr lang="id-ID" dirty="0" smtClean="0"/>
              <a:t>Actors bisa menyediakan informasi ke sistem.</a:t>
            </a:r>
            <a:endParaRPr lang="en-US" dirty="0" smtClean="0"/>
          </a:p>
          <a:p>
            <a:pPr lvl="0" algn="just"/>
            <a:r>
              <a:rPr lang="id-ID" dirty="0" smtClean="0"/>
              <a:t>Actor class memiliki objek actor yang menyatakan actor tertentu.</a:t>
            </a:r>
            <a:endParaRPr lang="en-US" dirty="0" smtClean="0"/>
          </a:p>
          <a:p>
            <a:endParaRPr lang="en-US" dirty="0"/>
          </a:p>
        </p:txBody>
      </p:sp>
      <p:sp>
        <p:nvSpPr>
          <p:cNvPr id="3" name="Title 2"/>
          <p:cNvSpPr>
            <a:spLocks noGrp="1"/>
          </p:cNvSpPr>
          <p:nvPr>
            <p:ph type="title"/>
          </p:nvPr>
        </p:nvSpPr>
        <p:spPr/>
        <p:txBody>
          <a:bodyPr/>
          <a:lstStyle/>
          <a:p>
            <a:r>
              <a:rPr lang="en-US" dirty="0" err="1" smtClean="0"/>
              <a:t>Karakteristik</a:t>
            </a:r>
            <a:r>
              <a:rPr lang="en-US" dirty="0" smtClean="0"/>
              <a:t> </a:t>
            </a:r>
            <a:r>
              <a:rPr lang="en-US" dirty="0" err="1" smtClean="0"/>
              <a:t>Aktor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id-ID" dirty="0" smtClean="0"/>
              <a:t>Sebuah use case dalam use case diagram adalah representasi visual dari fungsi bisnis yang berbeda dalam suatu sistem. Istilah kunci-nya adalah "fungsi bisnis yang berbeda". Untuk memilih proses bisnis sebagai calon kemungkinan model sebagai kasus penggunaan, Anda harus memastikan bahwa proses bisnis terpisah.</a:t>
            </a:r>
            <a:endParaRPr lang="en-US" dirty="0" smtClean="0"/>
          </a:p>
          <a:p>
            <a:r>
              <a:rPr lang="id-ID" dirty="0" smtClean="0"/>
              <a:t>Cara menentukan Use Case dalam suatu sistem :</a:t>
            </a:r>
            <a:endParaRPr lang="en-US" dirty="0" smtClean="0"/>
          </a:p>
          <a:p>
            <a:pPr marL="804863" lvl="0" indent="-341313" algn="just"/>
            <a:r>
              <a:rPr lang="id-ID" dirty="0" smtClean="0"/>
              <a:t>Pola perilaku peringkat lunak aplikasi.</a:t>
            </a:r>
            <a:endParaRPr lang="en-US" dirty="0" smtClean="0"/>
          </a:p>
          <a:p>
            <a:pPr marL="804863" lvl="0" indent="-341313" algn="just"/>
            <a:r>
              <a:rPr lang="id-ID" dirty="0" smtClean="0"/>
              <a:t>Gambaran tugas dari sebuah actor.</a:t>
            </a:r>
            <a:endParaRPr lang="en-US" dirty="0" smtClean="0"/>
          </a:p>
          <a:p>
            <a:pPr marL="804863" lvl="0" indent="-341313" algn="just"/>
            <a:r>
              <a:rPr lang="id-ID" dirty="0" smtClean="0"/>
              <a:t>Sistem atau “benda” yang memberikan sesuatu yang bernilai kepada actor.</a:t>
            </a:r>
            <a:endParaRPr lang="en-US" dirty="0" smtClean="0"/>
          </a:p>
          <a:p>
            <a:pPr marL="804863" lvl="0" indent="-341313" algn="just"/>
            <a:r>
              <a:rPr lang="id-ID" dirty="0" smtClean="0"/>
              <a:t>Apa yang dikerjakan oleh suatu perangkat lunak (bukan bagaimana cara mengerjakannya).</a:t>
            </a:r>
            <a:endParaRPr lang="en-US" dirty="0" smtClean="0"/>
          </a:p>
          <a:p>
            <a:pPr algn="just"/>
            <a:endParaRPr lang="en-US" dirty="0"/>
          </a:p>
        </p:txBody>
      </p:sp>
      <p:sp>
        <p:nvSpPr>
          <p:cNvPr id="3" name="Title 2"/>
          <p:cNvSpPr>
            <a:spLocks noGrp="1"/>
          </p:cNvSpPr>
          <p:nvPr>
            <p:ph type="title"/>
          </p:nvPr>
        </p:nvSpPr>
        <p:spPr/>
        <p:txBody>
          <a:bodyPr/>
          <a:lstStyle/>
          <a:p>
            <a:r>
              <a:rPr lang="en-US" dirty="0" smtClean="0"/>
              <a:t>Use Case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gn="just"/>
            <a:r>
              <a:rPr lang="id-ID" b="1" dirty="0" smtClean="0"/>
              <a:t>Association</a:t>
            </a:r>
            <a:r>
              <a:rPr lang="id-ID" dirty="0" smtClean="0"/>
              <a:t>, menghubungkan link antar element.</a:t>
            </a:r>
            <a:endParaRPr lang="en-US" dirty="0" smtClean="0"/>
          </a:p>
          <a:p>
            <a:pPr lvl="0" algn="just"/>
            <a:r>
              <a:rPr lang="id-ID" b="1" dirty="0" smtClean="0"/>
              <a:t>Generalization</a:t>
            </a:r>
            <a:r>
              <a:rPr lang="id-ID" dirty="0" smtClean="0"/>
              <a:t>, disebut juga inheritance (pewarisan), sebuah elemen dapat merupakan spesialisasi dari elemen lainnya.</a:t>
            </a:r>
            <a:endParaRPr lang="en-US" dirty="0" smtClean="0"/>
          </a:p>
          <a:p>
            <a:pPr lvl="0" algn="just"/>
            <a:r>
              <a:rPr lang="id-ID" b="1" dirty="0" smtClean="0"/>
              <a:t>Dependency</a:t>
            </a:r>
            <a:r>
              <a:rPr lang="id-ID" dirty="0" smtClean="0"/>
              <a:t>, sebuah elemen bergantung dalam beberapa cara ke elemen lainnya.</a:t>
            </a:r>
            <a:endParaRPr lang="en-US" dirty="0" smtClean="0"/>
          </a:p>
          <a:p>
            <a:pPr lvl="0" algn="just"/>
            <a:r>
              <a:rPr lang="id-ID" b="1" dirty="0" smtClean="0"/>
              <a:t>Aggregation</a:t>
            </a:r>
            <a:r>
              <a:rPr lang="id-ID" dirty="0" smtClean="0"/>
              <a:t>, bentuk assosiation dimana sebuah elemen berisi elemen lainnya.</a:t>
            </a:r>
            <a:endParaRPr lang="en-US" dirty="0" smtClean="0"/>
          </a:p>
        </p:txBody>
      </p:sp>
      <p:sp>
        <p:nvSpPr>
          <p:cNvPr id="3" name="Title 2"/>
          <p:cNvSpPr>
            <a:spLocks noGrp="1"/>
          </p:cNvSpPr>
          <p:nvPr>
            <p:ph type="title"/>
          </p:nvPr>
        </p:nvSpPr>
        <p:spPr/>
        <p:txBody>
          <a:bodyPr/>
          <a:lstStyle/>
          <a:p>
            <a:r>
              <a:rPr lang="en-US" dirty="0" err="1" smtClean="0"/>
              <a:t>Relasi</a:t>
            </a:r>
            <a:r>
              <a:rPr lang="en-US" dirty="0" smtClean="0"/>
              <a:t> </a:t>
            </a:r>
            <a:r>
              <a:rPr lang="en-US" dirty="0" err="1" smtClean="0"/>
              <a:t>dalam</a:t>
            </a:r>
            <a:r>
              <a:rPr lang="en-US" dirty="0" smtClean="0"/>
              <a:t> Use Case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0" algn="just"/>
            <a:r>
              <a:rPr lang="id-ID" b="1" dirty="0" smtClean="0"/>
              <a:t>Include</a:t>
            </a:r>
            <a:r>
              <a:rPr lang="id-ID" dirty="0" smtClean="0"/>
              <a:t>, yaitu </a:t>
            </a:r>
            <a:r>
              <a:rPr lang="en-US" dirty="0" err="1" smtClean="0"/>
              <a:t>perilaku</a:t>
            </a:r>
            <a:r>
              <a:rPr lang="id-ID" dirty="0" smtClean="0"/>
              <a:t> yang harus terpenuhi agar sebuah event dapat terjadi, dimana pada kondisi ini sebuah use case adalah bagian dari use case lainnya.</a:t>
            </a:r>
            <a:endParaRPr lang="en-US" dirty="0" smtClean="0"/>
          </a:p>
          <a:p>
            <a:pPr lvl="0" algn="just"/>
            <a:r>
              <a:rPr lang="id-ID" b="1" dirty="0" smtClean="0"/>
              <a:t>Extends</a:t>
            </a:r>
            <a:r>
              <a:rPr lang="id-ID" dirty="0" smtClean="0"/>
              <a:t>, </a:t>
            </a:r>
            <a:r>
              <a:rPr lang="en-US" dirty="0" err="1" smtClean="0"/>
              <a:t>perilaku</a:t>
            </a:r>
            <a:r>
              <a:rPr lang="id-ID" dirty="0" smtClean="0"/>
              <a:t> yang hanya berjalan di bawah kondisi tertentu seperti menggerakkan alarm.</a:t>
            </a:r>
            <a:endParaRPr lang="en-US" dirty="0" smtClean="0"/>
          </a:p>
          <a:p>
            <a:pPr lvl="0" algn="just"/>
            <a:r>
              <a:rPr lang="id-ID" b="1" dirty="0" smtClean="0"/>
              <a:t>Communicates</a:t>
            </a:r>
            <a:r>
              <a:rPr lang="id-ID" dirty="0" smtClean="0"/>
              <a:t>, mungkin ditambahkan untuk asosiasi yang menunjukkan asosiasinya adalah communicates association. Ini merupakan pilihan selama asosiasi hanya tipe relationship yang dibolehkan antara actor dan use case.</a:t>
            </a:r>
            <a:endParaRPr lang="en-US" dirty="0" smtClean="0"/>
          </a:p>
          <a:p>
            <a:endParaRPr lang="en-US" dirty="0"/>
          </a:p>
        </p:txBody>
      </p:sp>
      <p:sp>
        <p:nvSpPr>
          <p:cNvPr id="3" name="Title 2"/>
          <p:cNvSpPr>
            <a:spLocks noGrp="1"/>
          </p:cNvSpPr>
          <p:nvPr>
            <p:ph type="title"/>
          </p:nvPr>
        </p:nvSpPr>
        <p:spPr/>
        <p:txBody>
          <a:bodyPr/>
          <a:lstStyle/>
          <a:p>
            <a:r>
              <a:rPr lang="id-ID" dirty="0" smtClean="0"/>
              <a:t>Tipe relasi / stereotype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endParaRPr lang="en-US" dirty="0"/>
          </a:p>
        </p:txBody>
      </p:sp>
      <p:pic>
        <p:nvPicPr>
          <p:cNvPr id="4099" name="Picture 3"/>
          <p:cNvPicPr>
            <a:picLocks noChangeAspect="1" noChangeArrowheads="1"/>
          </p:cNvPicPr>
          <p:nvPr/>
        </p:nvPicPr>
        <p:blipFill>
          <a:blip r:embed="rId2"/>
          <a:srcRect/>
          <a:stretch>
            <a:fillRect/>
          </a:stretch>
        </p:blipFill>
        <p:spPr bwMode="auto">
          <a:xfrm>
            <a:off x="609600" y="1524000"/>
            <a:ext cx="8000688" cy="38862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id-ID" dirty="0" smtClean="0"/>
              <a:t>Sebuah sistem mendefinisikan batas ruang lingkup sistem apa yang akan terjadi. Sebuah sistem tidak dapat memiliki fungsi tak terbatas. Jadi, maka kasus-kasus yang menggunakan juga harus memiliki batas definitif didefinisikan. Sebuah sistem batas dari sebuah kasus menggunakan diagram mendefinisikan batas-batas sistem. Batas sistem ditampilkan sebagai persegi panjang menjangkau seluruh kasus penggunaan dalam sistem.</a:t>
            </a:r>
            <a:endParaRPr lang="en-US" dirty="0"/>
          </a:p>
        </p:txBody>
      </p:sp>
      <p:sp>
        <p:nvSpPr>
          <p:cNvPr id="3" name="Title 2"/>
          <p:cNvSpPr>
            <a:spLocks noGrp="1"/>
          </p:cNvSpPr>
          <p:nvPr>
            <p:ph type="title"/>
          </p:nvPr>
        </p:nvSpPr>
        <p:spPr/>
        <p:txBody>
          <a:bodyPr>
            <a:normAutofit fontScale="90000"/>
          </a:bodyPr>
          <a:lstStyle/>
          <a:p>
            <a:pPr lvl="0"/>
            <a:r>
              <a:rPr lang="en-US" dirty="0" err="1" smtClean="0"/>
              <a:t>Batasan</a:t>
            </a:r>
            <a:r>
              <a:rPr lang="en-US" dirty="0" smtClean="0"/>
              <a:t> </a:t>
            </a:r>
            <a:r>
              <a:rPr lang="id-ID" dirty="0" smtClean="0"/>
              <a:t>Sistem (Opsional)</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156</TotalTime>
  <Words>815</Words>
  <Application>Microsoft Office PowerPoint</Application>
  <PresentationFormat>On-screen Show (4:3)</PresentationFormat>
  <Paragraphs>94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Use Case</vt:lpstr>
      <vt:lpstr>Slide 2</vt:lpstr>
      <vt:lpstr>Slide 3</vt:lpstr>
      <vt:lpstr>Karakteristik Aktor</vt:lpstr>
      <vt:lpstr>Use Case</vt:lpstr>
      <vt:lpstr>Relasi dalam Use Case</vt:lpstr>
      <vt:lpstr>Tipe relasi / stereotype</vt:lpstr>
      <vt:lpstr>Slide 8</vt:lpstr>
      <vt:lpstr>Batasan Sistem (Opsional) </vt:lpstr>
      <vt:lpstr>Level Use Case</vt:lpstr>
      <vt:lpstr>Use Case Teks</vt:lpstr>
      <vt:lpstr>Informasi pada Use Case Text</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Case</dc:title>
  <dc:creator>ASUS</dc:creator>
  <cp:lastModifiedBy>Citra</cp:lastModifiedBy>
  <cp:revision>19</cp:revision>
  <dcterms:created xsi:type="dcterms:W3CDTF">2011-02-25T01:13:16Z</dcterms:created>
  <dcterms:modified xsi:type="dcterms:W3CDTF">2013-03-07T03:14:38Z</dcterms:modified>
</cp:coreProperties>
</file>