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1" r:id="rId10"/>
    <p:sldId id="272" r:id="rId11"/>
    <p:sldId id="273" r:id="rId12"/>
    <p:sldId id="274" r:id="rId13"/>
    <p:sldId id="275" r:id="rId14"/>
    <p:sldId id="276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0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49" algn="l" defTabSz="9140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099" algn="l" defTabSz="9140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47" algn="l" defTabSz="9140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97" algn="l" defTabSz="9140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46" algn="l" defTabSz="9140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297" algn="l" defTabSz="9140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44" algn="l" defTabSz="9140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394" algn="l" defTabSz="9140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95DA-050E-4580-866D-BF18D584CBC0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14C1-48D1-499E-93B7-6083F412B3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8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95DA-050E-4580-866D-BF18D584CBC0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14C1-48D1-499E-93B7-6083F412B3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2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95DA-050E-4580-866D-BF18D584CBC0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14C1-48D1-499E-93B7-6083F412B3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6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95DA-050E-4580-866D-BF18D584CBC0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14C1-48D1-499E-93B7-6083F412B3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2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95DA-050E-4580-866D-BF18D584CBC0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14C1-48D1-499E-93B7-6083F412B3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02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95DA-050E-4580-866D-BF18D584CBC0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14C1-48D1-499E-93B7-6083F412B3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7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95DA-050E-4580-866D-BF18D584CBC0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14C1-48D1-499E-93B7-6083F412B3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81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95DA-050E-4580-866D-BF18D584CBC0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14C1-48D1-499E-93B7-6083F412B3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08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95DA-050E-4580-866D-BF18D584CBC0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14C1-48D1-499E-93B7-6083F412B3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4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95DA-050E-4580-866D-BF18D584CBC0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14C1-48D1-499E-93B7-6083F412B3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38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95DA-050E-4580-866D-BF18D584CBC0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914C1-48D1-499E-93B7-6083F412B3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4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A95DA-050E-4580-866D-BF18D584CBC0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914C1-48D1-499E-93B7-6083F412B3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 A L O 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 kg air yang </a:t>
            </a:r>
            <a:r>
              <a:rPr lang="en-US" sz="2800" dirty="0" err="1" smtClean="0"/>
              <a:t>sedang</a:t>
            </a:r>
            <a:r>
              <a:rPr lang="en-US" sz="2800" dirty="0" smtClean="0"/>
              <a:t> </a:t>
            </a:r>
            <a:r>
              <a:rPr lang="en-US" sz="2800" dirty="0" err="1" smtClean="0"/>
              <a:t>mendidih</a:t>
            </a:r>
            <a:r>
              <a:rPr lang="en-US" sz="2800" dirty="0" smtClean="0"/>
              <a:t> </a:t>
            </a:r>
            <a:r>
              <a:rPr lang="en-US" sz="2800" dirty="0" err="1" smtClean="0"/>
              <a:t>dituangkan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tabung</a:t>
            </a:r>
            <a:r>
              <a:rPr lang="en-US" sz="2800" dirty="0" smtClean="0"/>
              <a:t> </a:t>
            </a:r>
            <a:r>
              <a:rPr lang="en-US" sz="2800" dirty="0" err="1" smtClean="0"/>
              <a:t>aluminium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bermassa</a:t>
            </a:r>
            <a:r>
              <a:rPr lang="en-US" sz="2800" dirty="0" smtClean="0"/>
              <a:t> 2 kg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suhunya</a:t>
            </a:r>
            <a:r>
              <a:rPr lang="en-US" sz="2800" dirty="0" smtClean="0"/>
              <a:t>        </a:t>
            </a:r>
            <a:r>
              <a:rPr lang="en-US" sz="2800" dirty="0" err="1" smtClean="0"/>
              <a:t>Ternyata</a:t>
            </a:r>
            <a:r>
              <a:rPr lang="en-US" sz="2800" dirty="0" smtClean="0"/>
              <a:t> </a:t>
            </a:r>
            <a:r>
              <a:rPr lang="en-US" sz="2800" dirty="0" err="1" smtClean="0"/>
              <a:t>suhu</a:t>
            </a:r>
            <a:r>
              <a:rPr lang="en-US" sz="2800" dirty="0" smtClean="0"/>
              <a:t> air di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tabung</a:t>
            </a:r>
            <a:r>
              <a:rPr lang="en-US" sz="2800" dirty="0" smtClean="0"/>
              <a:t> </a:t>
            </a:r>
            <a:r>
              <a:rPr lang="en-US" sz="2800" dirty="0" err="1" smtClean="0"/>
              <a:t>sekarang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       </a:t>
            </a: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kalor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aluminium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  </a:t>
            </a:r>
            <a:endParaRPr lang="en-US" sz="2800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0" y="2286000"/>
            <a:ext cx="666750" cy="381000"/>
          </a:xfrm>
          <a:prstGeom prst="rect">
            <a:avLst/>
          </a:prstGeom>
          <a:noFill/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78982" y="2684318"/>
            <a:ext cx="606136" cy="346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Solusi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kalorimeter</a:t>
            </a:r>
            <a:r>
              <a:rPr lang="en-US" sz="2800" dirty="0" smtClean="0"/>
              <a:t> yang </a:t>
            </a:r>
            <a:r>
              <a:rPr lang="en-US" sz="2800" dirty="0" err="1" smtClean="0"/>
              <a:t>kapasitas</a:t>
            </a:r>
            <a:r>
              <a:rPr lang="en-US" sz="2800" dirty="0" smtClean="0"/>
              <a:t> </a:t>
            </a:r>
            <a:r>
              <a:rPr lang="en-US" sz="2800" dirty="0" err="1" smtClean="0"/>
              <a:t>kalornya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berisi</a:t>
            </a:r>
            <a:r>
              <a:rPr lang="en-US" sz="2800" dirty="0" smtClean="0"/>
              <a:t> </a:t>
            </a:r>
            <a:r>
              <a:rPr lang="en-US" sz="2800" dirty="0" smtClean="0"/>
              <a:t>200 gram air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suhu</a:t>
            </a:r>
            <a:r>
              <a:rPr lang="en-US" sz="2800" dirty="0" smtClean="0"/>
              <a:t>         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dipakai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panas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kuningan</a:t>
            </a:r>
            <a:r>
              <a:rPr lang="en-US" sz="2800" dirty="0" smtClean="0"/>
              <a:t>.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kalorimeter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dimasukkan</a:t>
            </a:r>
            <a:r>
              <a:rPr lang="en-US" sz="2800" dirty="0" smtClean="0"/>
              <a:t> 100 gr </a:t>
            </a:r>
            <a:r>
              <a:rPr lang="en-US" sz="2800" dirty="0" err="1" smtClean="0"/>
              <a:t>kuningan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bersuhu</a:t>
            </a:r>
            <a:r>
              <a:rPr lang="en-US" sz="2800" dirty="0" smtClean="0"/>
              <a:t>    </a:t>
            </a:r>
            <a:r>
              <a:rPr lang="en-US" sz="2800" dirty="0"/>
              <a:t> </a:t>
            </a:r>
            <a:r>
              <a:rPr lang="en-US" sz="2800" dirty="0" smtClean="0"/>
              <a:t>     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suhu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 air         </a:t>
            </a: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kalor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kuningan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dirty="0" smtClean="0"/>
              <a:t>                                            </a:t>
            </a:r>
            <a:endParaRPr lang="en-US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96008" y="1917510"/>
            <a:ext cx="1447800" cy="432179"/>
          </a:xfrm>
          <a:prstGeom prst="rect">
            <a:avLst/>
          </a:prstGeom>
          <a:noFill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2398024"/>
            <a:ext cx="666750" cy="381000"/>
          </a:xfrm>
          <a:prstGeom prst="rect">
            <a:avLst/>
          </a:prstGeom>
          <a:noFill/>
        </p:spPr>
      </p:pic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3581400"/>
            <a:ext cx="666750" cy="381000"/>
          </a:xfrm>
          <a:prstGeom prst="rect">
            <a:avLst/>
          </a:prstGeom>
          <a:noFill/>
        </p:spPr>
      </p:pic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3539836"/>
            <a:ext cx="606136" cy="346364"/>
          </a:xfrm>
          <a:prstGeom prst="rect">
            <a:avLst/>
          </a:prstGeom>
          <a:noFill/>
        </p:spPr>
      </p:pic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Solusi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Berapa</a:t>
            </a:r>
            <a:r>
              <a:rPr lang="en-US" sz="2800" dirty="0" smtClean="0"/>
              <a:t> joule </a:t>
            </a:r>
            <a:r>
              <a:rPr lang="en-US" sz="2800" dirty="0" err="1" smtClean="0"/>
              <a:t>kalor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dibutuhkan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merubah</a:t>
            </a:r>
            <a:r>
              <a:rPr lang="en-US" sz="2800" dirty="0" smtClean="0"/>
              <a:t> 500 gram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       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uap</a:t>
            </a:r>
            <a:r>
              <a:rPr lang="en-US" sz="2800" dirty="0" smtClean="0"/>
              <a:t> </a:t>
            </a:r>
            <a:r>
              <a:rPr lang="en-US" sz="2800" dirty="0" err="1" smtClean="0"/>
              <a:t>seluruhnya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          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</a:t>
            </a:r>
            <a:r>
              <a:rPr lang="en-US" sz="2800" dirty="0" err="1" smtClean="0"/>
              <a:t>kalor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=                     , </a:t>
            </a:r>
            <a:r>
              <a:rPr lang="en-US" sz="2800" dirty="0" err="1" smtClean="0"/>
              <a:t>kalor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air              </a:t>
            </a:r>
            <a:r>
              <a:rPr lang="en-US" sz="2800" dirty="0" smtClean="0"/>
              <a:t>         </a:t>
            </a:r>
            <a:r>
              <a:rPr lang="en-US" sz="2800" dirty="0" err="1" smtClean="0"/>
              <a:t>kalor</a:t>
            </a:r>
            <a:r>
              <a:rPr lang="en-US" sz="2800" dirty="0" smtClean="0"/>
              <a:t> </a:t>
            </a:r>
            <a:r>
              <a:rPr lang="en-US" sz="2800" dirty="0" err="1" smtClean="0"/>
              <a:t>lebur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                     , </a:t>
            </a:r>
            <a:r>
              <a:rPr lang="en-US" sz="2800" dirty="0" err="1" smtClean="0"/>
              <a:t>kalor</a:t>
            </a:r>
            <a:r>
              <a:rPr lang="en-US" sz="2800" dirty="0" smtClean="0"/>
              <a:t> </a:t>
            </a:r>
            <a:r>
              <a:rPr lang="en-US" sz="2800" dirty="0" err="1" smtClean="0"/>
              <a:t>didih</a:t>
            </a:r>
            <a:r>
              <a:rPr lang="en-US" sz="2800" dirty="0" smtClean="0"/>
              <a:t>    </a:t>
            </a:r>
            <a:endParaRPr lang="en-US" sz="2800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2286000"/>
            <a:ext cx="658091" cy="346364"/>
          </a:xfrm>
          <a:prstGeom prst="rect">
            <a:avLst/>
          </a:prstGeom>
          <a:noFill/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05800" y="2286000"/>
            <a:ext cx="762000" cy="354419"/>
          </a:xfrm>
          <a:prstGeom prst="rect">
            <a:avLst/>
          </a:prstGeom>
          <a:noFill/>
        </p:spPr>
      </p:pic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2701782"/>
            <a:ext cx="1662545" cy="346364"/>
          </a:xfrm>
          <a:prstGeom prst="rect">
            <a:avLst/>
          </a:prstGeom>
          <a:noFill/>
        </p:spPr>
      </p:pic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3085103"/>
            <a:ext cx="1676400" cy="360516"/>
          </a:xfrm>
          <a:prstGeom prst="rect">
            <a:avLst/>
          </a:prstGeom>
          <a:noFill/>
        </p:spPr>
      </p:pic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5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645" y="3114124"/>
            <a:ext cx="1637355" cy="314876"/>
          </a:xfrm>
          <a:prstGeom prst="rect">
            <a:avLst/>
          </a:prstGeom>
          <a:noFill/>
        </p:spPr>
      </p:pic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5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3446318"/>
            <a:ext cx="1801091" cy="346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Solusi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400" dirty="0" err="1"/>
              <a:t>Kalor</a:t>
            </a:r>
            <a:r>
              <a:rPr lang="en-US" sz="3400" dirty="0"/>
              <a:t> </a:t>
            </a:r>
            <a:r>
              <a:rPr lang="en-US" sz="3400" dirty="0" err="1"/>
              <a:t>adalah</a:t>
            </a:r>
            <a:r>
              <a:rPr lang="en-US" sz="3400" dirty="0"/>
              <a:t> </a:t>
            </a:r>
            <a:r>
              <a:rPr lang="en-US" sz="3400" dirty="0" err="1"/>
              <a:t>salah</a:t>
            </a:r>
            <a:r>
              <a:rPr lang="en-US" sz="3400" dirty="0"/>
              <a:t> </a:t>
            </a:r>
            <a:r>
              <a:rPr lang="en-US" sz="3400" dirty="0" err="1"/>
              <a:t>satu</a:t>
            </a:r>
            <a:r>
              <a:rPr lang="en-US" sz="3400" dirty="0"/>
              <a:t> </a:t>
            </a:r>
            <a:r>
              <a:rPr lang="en-US" sz="3400" dirty="0" err="1"/>
              <a:t>bentuk</a:t>
            </a:r>
            <a:r>
              <a:rPr lang="en-US" sz="3400" dirty="0"/>
              <a:t> </a:t>
            </a:r>
            <a:r>
              <a:rPr lang="en-US" sz="3400" dirty="0" err="1"/>
              <a:t>energi</a:t>
            </a:r>
            <a:r>
              <a:rPr lang="en-US" sz="3400" dirty="0"/>
              <a:t> yang </a:t>
            </a:r>
            <a:r>
              <a:rPr lang="en-US" sz="3400" dirty="0" err="1"/>
              <a:t>mengalir</a:t>
            </a:r>
            <a:r>
              <a:rPr lang="en-US" sz="3400" dirty="0"/>
              <a:t> </a:t>
            </a:r>
            <a:r>
              <a:rPr lang="en-US" sz="3400" dirty="0" err="1"/>
              <a:t>karena</a:t>
            </a:r>
            <a:r>
              <a:rPr lang="en-US" sz="3400" dirty="0"/>
              <a:t> </a:t>
            </a:r>
            <a:r>
              <a:rPr lang="en-US" sz="3400" dirty="0" err="1"/>
              <a:t>adanya</a:t>
            </a:r>
            <a:r>
              <a:rPr lang="en-US" sz="3400" dirty="0"/>
              <a:t> </a:t>
            </a:r>
            <a:r>
              <a:rPr lang="en-US" sz="3400" dirty="0" err="1"/>
              <a:t>perbedaan</a:t>
            </a:r>
            <a:r>
              <a:rPr lang="en-US" sz="3400" dirty="0"/>
              <a:t> </a:t>
            </a:r>
            <a:r>
              <a:rPr lang="en-US" sz="3400" dirty="0" err="1"/>
              <a:t>suhu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atau</a:t>
            </a:r>
            <a:r>
              <a:rPr lang="en-US" sz="3400" dirty="0"/>
              <a:t> </a:t>
            </a:r>
            <a:r>
              <a:rPr lang="en-US" sz="3400" dirty="0" err="1"/>
              <a:t>karena</a:t>
            </a:r>
            <a:r>
              <a:rPr lang="en-US" sz="3400" dirty="0"/>
              <a:t> </a:t>
            </a:r>
            <a:r>
              <a:rPr lang="en-US" sz="3400" dirty="0" err="1"/>
              <a:t>adanya</a:t>
            </a:r>
            <a:r>
              <a:rPr lang="en-US" sz="3400" dirty="0"/>
              <a:t> </a:t>
            </a:r>
            <a:r>
              <a:rPr lang="en-US" sz="3400" dirty="0" err="1"/>
              <a:t>usaha</a:t>
            </a:r>
            <a:r>
              <a:rPr lang="en-US" sz="3400" dirty="0"/>
              <a:t> </a:t>
            </a:r>
            <a:r>
              <a:rPr lang="en-US" sz="3400" dirty="0" err="1"/>
              <a:t>atau</a:t>
            </a:r>
            <a:r>
              <a:rPr lang="en-US" sz="3400" dirty="0"/>
              <a:t> </a:t>
            </a:r>
            <a:r>
              <a:rPr lang="en-US" sz="3400" dirty="0" err="1"/>
              <a:t>kerja</a:t>
            </a:r>
            <a:r>
              <a:rPr lang="en-US" sz="3400" dirty="0"/>
              <a:t> yang </a:t>
            </a:r>
            <a:r>
              <a:rPr lang="en-US" sz="3400" dirty="0" err="1"/>
              <a:t>dilakukan</a:t>
            </a:r>
            <a:r>
              <a:rPr lang="en-US" sz="3400" dirty="0"/>
              <a:t> </a:t>
            </a:r>
            <a:r>
              <a:rPr lang="en-US" sz="3400" dirty="0" err="1"/>
              <a:t>pada</a:t>
            </a:r>
            <a:r>
              <a:rPr lang="en-US" sz="3400" dirty="0"/>
              <a:t> </a:t>
            </a:r>
            <a:r>
              <a:rPr lang="en-US" sz="3400" dirty="0" err="1"/>
              <a:t>sistem</a:t>
            </a:r>
            <a:r>
              <a:rPr lang="en-US" sz="3400" dirty="0"/>
              <a:t>.</a:t>
            </a:r>
          </a:p>
          <a:p>
            <a:pPr>
              <a:lnSpc>
                <a:spcPct val="120000"/>
              </a:lnSpc>
            </a:pPr>
            <a:r>
              <a:rPr lang="en-US" sz="3400" dirty="0" err="1"/>
              <a:t>Kalor</a:t>
            </a:r>
            <a:r>
              <a:rPr lang="en-US" sz="3400" dirty="0"/>
              <a:t> </a:t>
            </a:r>
            <a:r>
              <a:rPr lang="en-US" sz="3400" dirty="0" err="1"/>
              <a:t>mempunyai</a:t>
            </a:r>
            <a:r>
              <a:rPr lang="en-US" sz="3400" dirty="0"/>
              <a:t> </a:t>
            </a:r>
            <a:r>
              <a:rPr lang="en-US" sz="3400" dirty="0" err="1"/>
              <a:t>satuan</a:t>
            </a:r>
            <a:r>
              <a:rPr lang="en-US" sz="3400" dirty="0"/>
              <a:t> </a:t>
            </a:r>
            <a:r>
              <a:rPr lang="en-US" sz="3400" dirty="0" err="1"/>
              <a:t>kalori</a:t>
            </a:r>
            <a:r>
              <a:rPr lang="en-US" sz="3400" dirty="0"/>
              <a:t> </a:t>
            </a:r>
            <a:r>
              <a:rPr lang="en-US" sz="3400" dirty="0" err="1"/>
              <a:t>atau</a:t>
            </a:r>
            <a:r>
              <a:rPr lang="en-US" sz="3400" dirty="0"/>
              <a:t> </a:t>
            </a:r>
            <a:r>
              <a:rPr lang="en-US" sz="3400" dirty="0" err="1"/>
              <a:t>dalam</a:t>
            </a:r>
            <a:r>
              <a:rPr lang="en-US" sz="3400" dirty="0"/>
              <a:t> SI </a:t>
            </a:r>
            <a:r>
              <a:rPr lang="en-US" sz="3400" dirty="0" err="1"/>
              <a:t>satuannya</a:t>
            </a:r>
            <a:r>
              <a:rPr lang="en-US" sz="3400" dirty="0"/>
              <a:t> </a:t>
            </a:r>
            <a:r>
              <a:rPr lang="en-US" sz="3400" dirty="0" err="1"/>
              <a:t>adalah</a:t>
            </a:r>
            <a:r>
              <a:rPr lang="en-US" sz="3400" dirty="0"/>
              <a:t> Joule</a:t>
            </a:r>
          </a:p>
          <a:p>
            <a:pPr>
              <a:lnSpc>
                <a:spcPct val="120000"/>
              </a:lnSpc>
            </a:pPr>
            <a:r>
              <a:rPr lang="en-US" sz="3400" dirty="0" err="1"/>
              <a:t>Satu</a:t>
            </a:r>
            <a:r>
              <a:rPr lang="en-US" sz="3400" dirty="0"/>
              <a:t> </a:t>
            </a:r>
            <a:r>
              <a:rPr lang="en-US" sz="3400" dirty="0" err="1"/>
              <a:t>kalori</a:t>
            </a:r>
            <a:r>
              <a:rPr lang="en-US" sz="3400" dirty="0"/>
              <a:t> </a:t>
            </a:r>
            <a:r>
              <a:rPr lang="en-US" sz="3400" dirty="0" err="1"/>
              <a:t>didefinisikan</a:t>
            </a:r>
            <a:r>
              <a:rPr lang="en-US" sz="3400" dirty="0"/>
              <a:t> </a:t>
            </a:r>
            <a:r>
              <a:rPr lang="en-US" sz="3400" dirty="0" err="1"/>
              <a:t>sebagai</a:t>
            </a:r>
            <a:r>
              <a:rPr lang="en-US" sz="3400" dirty="0"/>
              <a:t> </a:t>
            </a:r>
            <a:r>
              <a:rPr lang="en-US" sz="3400" dirty="0" err="1"/>
              <a:t>kalor</a:t>
            </a:r>
            <a:r>
              <a:rPr lang="en-US" sz="3400" dirty="0"/>
              <a:t> yang </a:t>
            </a:r>
            <a:r>
              <a:rPr lang="en-US" sz="3400" dirty="0" err="1"/>
              <a:t>dibutuhkan</a:t>
            </a:r>
            <a:r>
              <a:rPr lang="en-US" sz="3400" dirty="0"/>
              <a:t> 1 gram air </a:t>
            </a:r>
            <a:r>
              <a:rPr lang="en-US" sz="3400" dirty="0" err="1"/>
              <a:t>untuk</a:t>
            </a:r>
            <a:r>
              <a:rPr lang="en-US" sz="3400" dirty="0"/>
              <a:t> </a:t>
            </a:r>
            <a:r>
              <a:rPr lang="en-US" sz="3400" dirty="0" err="1"/>
              <a:t>menaikkan</a:t>
            </a:r>
            <a:r>
              <a:rPr lang="en-US" sz="3400" dirty="0"/>
              <a:t> </a:t>
            </a:r>
            <a:r>
              <a:rPr lang="en-US" sz="3400" dirty="0" err="1"/>
              <a:t>suhunya</a:t>
            </a:r>
            <a:r>
              <a:rPr lang="en-US" sz="3400" dirty="0"/>
              <a:t> 1</a:t>
            </a:r>
            <a:r>
              <a:rPr lang="en-US" sz="3400" baseline="30000" dirty="0"/>
              <a:t>O</a:t>
            </a:r>
            <a:r>
              <a:rPr lang="en-US" sz="3400" dirty="0"/>
              <a:t>C. </a:t>
            </a:r>
            <a:r>
              <a:rPr lang="sv-SE" sz="3400" dirty="0"/>
              <a:t>Dalam sistem SI satuan kalor adalah Joule. Satu kalori setara dengan 4,18 joule.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sv-SE" sz="2800" dirty="0" smtClean="0"/>
              <a:t>Kalor jenis (c) adalah kalor yang diperlukan untuk menaikkan suhu setiap 1kg massa benda dan setiap 1 °C kenaikan suhu.</a:t>
            </a:r>
          </a:p>
          <a:p>
            <a:pPr>
              <a:lnSpc>
                <a:spcPct val="120000"/>
              </a:lnSpc>
            </a:pPr>
            <a:r>
              <a:rPr lang="sv-SE" sz="2800" dirty="0" smtClean="0"/>
              <a:t>Kapasitas kalor ( C ) adalah banyaknya kalor yang digunakan untuk menaikkan suhu benda setiap  1 °C. 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kalor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merubah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endParaRPr lang="en-US" sz="2400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362200" y="3124200"/>
            <a:ext cx="3810000" cy="57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ts val="4400"/>
              </a:lnSpc>
            </a:pPr>
            <a:r>
              <a:rPr lang="en-US" sz="4400" dirty="0">
                <a:latin typeface="Times New Roman" pitchFamily="18" charset="0"/>
              </a:rPr>
              <a:t>Q = m c </a:t>
            </a:r>
            <a:r>
              <a:rPr lang="el-GR" sz="4400" dirty="0">
                <a:latin typeface="Calibri" pitchFamily="34" charset="0"/>
              </a:rPr>
              <a:t>Δ</a:t>
            </a:r>
            <a:r>
              <a:rPr lang="en-US" sz="4400" dirty="0">
                <a:latin typeface="Times New Roman" pitchFamily="18" charset="0"/>
              </a:rPr>
              <a:t>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3" y="4267200"/>
            <a:ext cx="3800475" cy="12700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3127"/>
              </a:lnSpc>
              <a:defRPr/>
            </a:pPr>
            <a:r>
              <a:rPr lang="en-US" sz="2800" dirty="0">
                <a:latin typeface="Times New Roman"/>
              </a:rPr>
              <a:t>m = </a:t>
            </a:r>
            <a:r>
              <a:rPr lang="en-US" sz="2800" dirty="0" err="1">
                <a:latin typeface="Times New Roman"/>
              </a:rPr>
              <a:t>massa</a:t>
            </a:r>
            <a:r>
              <a:rPr lang="en-US" sz="2800" dirty="0">
                <a:latin typeface="Times New Roman"/>
              </a:rPr>
              <a:t> (</a:t>
            </a:r>
            <a:r>
              <a:rPr lang="en-US" sz="2800" dirty="0" err="1">
                <a:latin typeface="Times New Roman"/>
              </a:rPr>
              <a:t>gr</a:t>
            </a:r>
            <a:r>
              <a:rPr lang="en-US" sz="2800" dirty="0">
                <a:latin typeface="Times New Roman"/>
              </a:rPr>
              <a:t>)</a:t>
            </a:r>
          </a:p>
          <a:p>
            <a:pPr>
              <a:lnSpc>
                <a:spcPts val="3357"/>
              </a:lnSpc>
              <a:defRPr/>
            </a:pPr>
            <a:r>
              <a:rPr lang="en-US" sz="2800" dirty="0">
                <a:latin typeface="Times New Roman"/>
              </a:rPr>
              <a:t>c  = </a:t>
            </a:r>
            <a:r>
              <a:rPr lang="en-US" sz="2800" dirty="0" err="1">
                <a:latin typeface="Times New Roman"/>
              </a:rPr>
              <a:t>kalor</a:t>
            </a:r>
            <a:r>
              <a:rPr lang="en-US" sz="2800" dirty="0">
                <a:latin typeface="Times New Roman"/>
              </a:rPr>
              <a:t> </a:t>
            </a:r>
            <a:r>
              <a:rPr lang="en-US" sz="2800" dirty="0" err="1">
                <a:latin typeface="Times New Roman"/>
              </a:rPr>
              <a:t>jenis</a:t>
            </a:r>
            <a:r>
              <a:rPr lang="en-US" sz="2800" dirty="0">
                <a:latin typeface="Times New Roman"/>
              </a:rPr>
              <a:t> (</a:t>
            </a:r>
            <a:r>
              <a:rPr lang="en-US" sz="2800" dirty="0" err="1">
                <a:latin typeface="Times New Roman"/>
              </a:rPr>
              <a:t>kal</a:t>
            </a:r>
            <a:r>
              <a:rPr lang="en-US" sz="2800" dirty="0">
                <a:latin typeface="Times New Roman"/>
              </a:rPr>
              <a:t>/g C)</a:t>
            </a:r>
          </a:p>
          <a:p>
            <a:pPr>
              <a:lnSpc>
                <a:spcPts val="3424"/>
              </a:lnSpc>
              <a:defRPr/>
            </a:pPr>
            <a:r>
              <a:rPr lang="el-GR" sz="2800" dirty="0">
                <a:latin typeface="Times New Roman"/>
              </a:rPr>
              <a:t>Δ</a:t>
            </a:r>
            <a:r>
              <a:rPr lang="en-US" sz="2800" dirty="0">
                <a:latin typeface="Times New Roman"/>
              </a:rPr>
              <a:t>T = </a:t>
            </a:r>
            <a:r>
              <a:rPr lang="en-US" sz="2800" dirty="0" err="1">
                <a:latin typeface="Times New Roman"/>
              </a:rPr>
              <a:t>Perubahan</a:t>
            </a:r>
            <a:r>
              <a:rPr lang="en-US" sz="2800" dirty="0">
                <a:latin typeface="Times New Roman"/>
              </a:rPr>
              <a:t> </a:t>
            </a:r>
            <a:r>
              <a:rPr lang="en-US" sz="2800" dirty="0" err="1">
                <a:latin typeface="Times New Roman"/>
              </a:rPr>
              <a:t>suhu</a:t>
            </a:r>
            <a:r>
              <a:rPr lang="en-US" sz="2800" dirty="0">
                <a:latin typeface="Times New Roman"/>
              </a:rPr>
              <a:t> (C)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Kekekalan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Kalor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pencampuran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zat</a:t>
            </a:r>
            <a:r>
              <a:rPr lang="en-US" sz="2400" dirty="0" smtClean="0"/>
              <a:t>, </a:t>
            </a:r>
            <a:r>
              <a:rPr lang="en-US" sz="2400" dirty="0" err="1" smtClean="0"/>
              <a:t>banyaknya</a:t>
            </a:r>
            <a:r>
              <a:rPr lang="en-US" sz="2400" dirty="0" smtClean="0"/>
              <a:t> </a:t>
            </a:r>
            <a:r>
              <a:rPr lang="en-US" sz="2400" dirty="0" err="1" smtClean="0"/>
              <a:t>kalor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dilepaskan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zat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suhu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sebanding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banyaknya</a:t>
            </a:r>
            <a:r>
              <a:rPr lang="en-US" sz="2400" dirty="0" smtClean="0"/>
              <a:t> </a:t>
            </a:r>
            <a:r>
              <a:rPr lang="en-US" sz="2400" dirty="0" err="1" smtClean="0"/>
              <a:t>kalor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zat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suhu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rendah</a:t>
            </a:r>
            <a:endParaRPr lang="en-US" sz="2400" dirty="0" smtClean="0"/>
          </a:p>
          <a:p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kekekalan</a:t>
            </a:r>
            <a:r>
              <a:rPr lang="en-US" sz="2400" dirty="0" smtClean="0"/>
              <a:t> </a:t>
            </a:r>
            <a:r>
              <a:rPr lang="en-US" sz="2400" dirty="0" err="1" smtClean="0"/>
              <a:t>energi</a:t>
            </a:r>
            <a:r>
              <a:rPr lang="en-US" sz="2400" dirty="0" smtClean="0"/>
              <a:t> </a:t>
            </a:r>
            <a:r>
              <a:rPr lang="en-US" sz="2400" dirty="0" err="1" smtClean="0"/>
              <a:t>kalor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dinamakan</a:t>
            </a:r>
            <a:r>
              <a:rPr lang="en-US" sz="2400" dirty="0" smtClean="0"/>
              <a:t> “</a:t>
            </a:r>
            <a:r>
              <a:rPr lang="en-US" sz="2400" dirty="0" err="1" smtClean="0"/>
              <a:t>Azas</a:t>
            </a:r>
            <a:r>
              <a:rPr lang="en-US" sz="2400" dirty="0" smtClean="0"/>
              <a:t> Black”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4572000"/>
            <a:ext cx="3241272" cy="73096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5690"/>
              </a:lnSpc>
              <a:defRPr/>
            </a:pPr>
            <a:r>
              <a:rPr lang="en-US" sz="4400" dirty="0" err="1">
                <a:latin typeface="Times New Roman"/>
              </a:rPr>
              <a:t>Q</a:t>
            </a:r>
            <a:r>
              <a:rPr lang="en-US" sz="2900" dirty="0" err="1">
                <a:latin typeface="Times New Roman"/>
              </a:rPr>
              <a:t>serap</a:t>
            </a:r>
            <a:r>
              <a:rPr lang="en-US" sz="2900" dirty="0">
                <a:latin typeface="Times New Roman"/>
              </a:rPr>
              <a:t>   </a:t>
            </a:r>
            <a:r>
              <a:rPr lang="en-US" sz="4400" dirty="0">
                <a:latin typeface="Times New Roman"/>
              </a:rPr>
              <a:t>=  </a:t>
            </a:r>
            <a:r>
              <a:rPr lang="en-US" sz="4400" dirty="0" err="1">
                <a:latin typeface="Times New Roman"/>
              </a:rPr>
              <a:t>Q</a:t>
            </a:r>
            <a:r>
              <a:rPr lang="en-US" sz="2900" dirty="0" err="1">
                <a:latin typeface="Times New Roman"/>
              </a:rPr>
              <a:t>lepas</a:t>
            </a:r>
            <a:endParaRPr lang="en-US" sz="29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Fasa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tabLst>
                <a:tab pos="1612545" algn="l"/>
              </a:tabLst>
              <a:defRPr/>
            </a:pPr>
            <a:r>
              <a:rPr lang="en-US" dirty="0" err="1">
                <a:latin typeface="+mj-lt"/>
              </a:rPr>
              <a:t>Zat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dapat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berbentuk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padat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cair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atau</a:t>
            </a:r>
            <a:r>
              <a:rPr lang="en-US" dirty="0">
                <a:latin typeface="+mj-lt"/>
              </a:rPr>
              <a:t> gas. </a:t>
            </a:r>
            <a:r>
              <a:rPr lang="en-US" dirty="0" err="1" smtClean="0">
                <a:latin typeface="+mj-lt"/>
              </a:rPr>
              <a:t>Ketika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terjadi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perubahan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fasa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sejumlah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kalor</a:t>
            </a:r>
            <a:r>
              <a:rPr lang="en-US" dirty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dilepas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atau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diserap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suatu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zat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yaitu</a:t>
            </a:r>
            <a:endParaRPr lang="en-US" dirty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2" y="3124200"/>
            <a:ext cx="2904696" cy="3552588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3377"/>
              </a:lnSpc>
              <a:tabLst>
                <a:tab pos="342825" algn="l"/>
              </a:tabLst>
              <a:defRPr/>
            </a:pPr>
            <a:r>
              <a:rPr lang="en-US" dirty="0">
                <a:latin typeface="+mn-lt"/>
              </a:rPr>
              <a:t>	</a:t>
            </a:r>
            <a:r>
              <a:rPr lang="en-US" sz="2400" dirty="0">
                <a:latin typeface="Tahoma"/>
              </a:rPr>
              <a:t>Q=</a:t>
            </a:r>
            <a:r>
              <a:rPr lang="en-US" sz="2400" dirty="0" err="1">
                <a:latin typeface="Tahoma"/>
              </a:rPr>
              <a:t>mL</a:t>
            </a:r>
            <a:endParaRPr lang="en-US" sz="2400" dirty="0">
              <a:latin typeface="Tahoma"/>
            </a:endParaRPr>
          </a:p>
          <a:p>
            <a:pPr>
              <a:lnSpc>
                <a:spcPts val="1000"/>
              </a:lnSpc>
              <a:tabLst>
                <a:tab pos="342825" algn="l"/>
              </a:tabLst>
              <a:defRPr/>
            </a:pPr>
            <a:endParaRPr lang="en-US" sz="2400" dirty="0">
              <a:latin typeface="Tahoma"/>
            </a:endParaRPr>
          </a:p>
          <a:p>
            <a:pPr>
              <a:lnSpc>
                <a:spcPts val="1000"/>
              </a:lnSpc>
              <a:tabLst>
                <a:tab pos="342825" algn="l"/>
              </a:tabLst>
              <a:defRPr/>
            </a:pPr>
            <a:endParaRPr lang="en-US" sz="2400" dirty="0">
              <a:latin typeface="Tahoma"/>
            </a:endParaRPr>
          </a:p>
          <a:p>
            <a:pPr>
              <a:lnSpc>
                <a:spcPts val="1000"/>
              </a:lnSpc>
              <a:tabLst>
                <a:tab pos="342825" algn="l"/>
              </a:tabLst>
              <a:defRPr/>
            </a:pPr>
            <a:endParaRPr lang="en-US" sz="2400" dirty="0">
              <a:latin typeface="Tahoma"/>
            </a:endParaRPr>
          </a:p>
          <a:p>
            <a:pPr>
              <a:lnSpc>
                <a:spcPts val="1000"/>
              </a:lnSpc>
              <a:tabLst>
                <a:tab pos="342825" algn="l"/>
              </a:tabLst>
              <a:defRPr/>
            </a:pPr>
            <a:endParaRPr lang="en-US" sz="2400" dirty="0">
              <a:latin typeface="Tahoma"/>
            </a:endParaRPr>
          </a:p>
          <a:p>
            <a:pPr>
              <a:lnSpc>
                <a:spcPts val="1000"/>
              </a:lnSpc>
              <a:tabLst>
                <a:tab pos="342825" algn="l"/>
              </a:tabLst>
              <a:defRPr/>
            </a:pPr>
            <a:endParaRPr lang="en-US" sz="2400" dirty="0">
              <a:latin typeface="Tahoma"/>
            </a:endParaRPr>
          </a:p>
          <a:p>
            <a:pPr>
              <a:lnSpc>
                <a:spcPts val="1000"/>
              </a:lnSpc>
              <a:tabLst>
                <a:tab pos="342825" algn="l"/>
              </a:tabLst>
              <a:defRPr/>
            </a:pPr>
            <a:endParaRPr lang="en-US" sz="2400" dirty="0">
              <a:latin typeface="Tahoma"/>
            </a:endParaRPr>
          </a:p>
          <a:p>
            <a:pPr>
              <a:lnSpc>
                <a:spcPts val="1000"/>
              </a:lnSpc>
              <a:tabLst>
                <a:tab pos="342825" algn="l"/>
              </a:tabLst>
              <a:defRPr/>
            </a:pPr>
            <a:endParaRPr lang="en-US" sz="2400" dirty="0">
              <a:latin typeface="Tahoma"/>
            </a:endParaRPr>
          </a:p>
          <a:p>
            <a:pPr>
              <a:lnSpc>
                <a:spcPts val="1000"/>
              </a:lnSpc>
              <a:tabLst>
                <a:tab pos="342825" algn="l"/>
              </a:tabLst>
              <a:defRPr/>
            </a:pPr>
            <a:endParaRPr lang="en-US" sz="2400" dirty="0">
              <a:latin typeface="Tahoma"/>
            </a:endParaRPr>
          </a:p>
          <a:p>
            <a:pPr>
              <a:lnSpc>
                <a:spcPts val="1000"/>
              </a:lnSpc>
              <a:tabLst>
                <a:tab pos="342825" algn="l"/>
              </a:tabLst>
              <a:defRPr/>
            </a:pPr>
            <a:endParaRPr lang="en-US" sz="2400" dirty="0">
              <a:latin typeface="Tahoma"/>
            </a:endParaRPr>
          </a:p>
          <a:p>
            <a:pPr>
              <a:lnSpc>
                <a:spcPts val="1000"/>
              </a:lnSpc>
              <a:tabLst>
                <a:tab pos="342825" algn="l"/>
              </a:tabLst>
              <a:defRPr/>
            </a:pPr>
            <a:endParaRPr lang="en-US" sz="2400" dirty="0">
              <a:latin typeface="Tahoma"/>
            </a:endParaRPr>
          </a:p>
          <a:p>
            <a:pPr>
              <a:lnSpc>
                <a:spcPts val="1000"/>
              </a:lnSpc>
              <a:tabLst>
                <a:tab pos="342825" algn="l"/>
              </a:tabLst>
              <a:defRPr/>
            </a:pPr>
            <a:endParaRPr lang="en-US" sz="2400" dirty="0">
              <a:latin typeface="Tahoma"/>
            </a:endParaRPr>
          </a:p>
          <a:p>
            <a:pPr>
              <a:lnSpc>
                <a:spcPts val="1000"/>
              </a:lnSpc>
              <a:tabLst>
                <a:tab pos="342825" algn="l"/>
              </a:tabLst>
              <a:defRPr/>
            </a:pPr>
            <a:endParaRPr lang="en-US" sz="2400" dirty="0">
              <a:latin typeface="Tahoma"/>
            </a:endParaRPr>
          </a:p>
          <a:p>
            <a:pPr>
              <a:lnSpc>
                <a:spcPts val="1000"/>
              </a:lnSpc>
              <a:tabLst>
                <a:tab pos="342825" algn="l"/>
              </a:tabLst>
              <a:defRPr/>
            </a:pPr>
            <a:endParaRPr lang="en-US" sz="2400" dirty="0">
              <a:latin typeface="Tahoma"/>
            </a:endParaRPr>
          </a:p>
          <a:p>
            <a:pPr>
              <a:lnSpc>
                <a:spcPts val="1000"/>
              </a:lnSpc>
              <a:tabLst>
                <a:tab pos="342825" algn="l"/>
              </a:tabLst>
              <a:defRPr/>
            </a:pPr>
            <a:endParaRPr lang="en-US" sz="2400" dirty="0">
              <a:latin typeface="Tahoma"/>
            </a:endParaRPr>
          </a:p>
          <a:p>
            <a:pPr>
              <a:lnSpc>
                <a:spcPts val="1000"/>
              </a:lnSpc>
              <a:tabLst>
                <a:tab pos="342825" algn="l"/>
              </a:tabLst>
              <a:defRPr/>
            </a:pPr>
            <a:endParaRPr lang="en-US" sz="2400" dirty="0">
              <a:latin typeface="Tahoma"/>
            </a:endParaRPr>
          </a:p>
          <a:p>
            <a:pPr>
              <a:lnSpc>
                <a:spcPts val="1000"/>
              </a:lnSpc>
              <a:tabLst>
                <a:tab pos="342825" algn="l"/>
              </a:tabLst>
              <a:defRPr/>
            </a:pPr>
            <a:endParaRPr lang="en-US" sz="2400" dirty="0">
              <a:latin typeface="Tahoma"/>
            </a:endParaRPr>
          </a:p>
          <a:p>
            <a:pPr>
              <a:lnSpc>
                <a:spcPts val="4183"/>
              </a:lnSpc>
              <a:tabLst>
                <a:tab pos="342825" algn="l"/>
              </a:tabLst>
              <a:defRPr/>
            </a:pPr>
            <a:r>
              <a:rPr lang="en-US" sz="2400" dirty="0" err="1">
                <a:latin typeface="Tahoma"/>
              </a:rPr>
              <a:t>Kalor</a:t>
            </a:r>
            <a:r>
              <a:rPr lang="en-US" sz="2400" dirty="0">
                <a:latin typeface="Tahoma"/>
              </a:rPr>
              <a:t> </a:t>
            </a:r>
            <a:r>
              <a:rPr lang="en-US" sz="2400" dirty="0" err="1">
                <a:latin typeface="Tahoma"/>
              </a:rPr>
              <a:t>penguapan</a:t>
            </a:r>
            <a:r>
              <a:rPr lang="en-US" sz="2400" dirty="0">
                <a:latin typeface="Tahoma"/>
              </a:rPr>
              <a:t> air</a:t>
            </a:r>
          </a:p>
          <a:p>
            <a:pPr>
              <a:lnSpc>
                <a:spcPts val="4039"/>
              </a:lnSpc>
              <a:tabLst>
                <a:tab pos="342825" algn="l"/>
              </a:tabLst>
              <a:defRPr/>
            </a:pPr>
            <a:r>
              <a:rPr lang="en-US" sz="2400" dirty="0">
                <a:latin typeface="Tahoma"/>
              </a:rPr>
              <a:t>(1000C) = 530 </a:t>
            </a:r>
            <a:r>
              <a:rPr lang="en-US" sz="2400" dirty="0" err="1">
                <a:latin typeface="Tahoma"/>
              </a:rPr>
              <a:t>kal</a:t>
            </a:r>
            <a:r>
              <a:rPr lang="en-US" sz="2400" dirty="0">
                <a:latin typeface="Tahoma"/>
              </a:rPr>
              <a:t>/</a:t>
            </a:r>
            <a:r>
              <a:rPr lang="en-US" sz="2400" dirty="0" err="1">
                <a:latin typeface="Tahoma"/>
              </a:rPr>
              <a:t>gr</a:t>
            </a:r>
            <a:endParaRPr lang="en-US" sz="2400" dirty="0">
              <a:latin typeface="Tahom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2" y="3124200"/>
            <a:ext cx="3841629" cy="3526606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3377"/>
              </a:lnSpc>
              <a:tabLst>
                <a:tab pos="1307813" algn="l"/>
              </a:tabLst>
              <a:defRPr/>
            </a:pPr>
            <a:r>
              <a:rPr lang="en-US" sz="2400" dirty="0">
                <a:latin typeface="Tahoma"/>
              </a:rPr>
              <a:t>Q = </a:t>
            </a:r>
            <a:r>
              <a:rPr lang="en-US" sz="2400" dirty="0" err="1">
                <a:latin typeface="Tahoma"/>
              </a:rPr>
              <a:t>kalor</a:t>
            </a:r>
            <a:r>
              <a:rPr lang="en-US" sz="2400" dirty="0">
                <a:latin typeface="Tahoma"/>
              </a:rPr>
              <a:t>  (</a:t>
            </a:r>
            <a:r>
              <a:rPr lang="en-US" sz="2400" dirty="0" err="1">
                <a:latin typeface="Tahoma"/>
              </a:rPr>
              <a:t>kalori</a:t>
            </a:r>
            <a:r>
              <a:rPr lang="en-US" sz="2400" dirty="0">
                <a:latin typeface="Tahoma"/>
              </a:rPr>
              <a:t>)</a:t>
            </a:r>
          </a:p>
          <a:p>
            <a:pPr>
              <a:lnSpc>
                <a:spcPts val="4036"/>
              </a:lnSpc>
              <a:tabLst>
                <a:tab pos="1307813" algn="l"/>
              </a:tabLst>
              <a:defRPr/>
            </a:pPr>
            <a:r>
              <a:rPr lang="en-US" sz="2400" dirty="0">
                <a:latin typeface="Tahoma"/>
              </a:rPr>
              <a:t>m = </a:t>
            </a:r>
            <a:r>
              <a:rPr lang="en-US" sz="2400" dirty="0" err="1">
                <a:latin typeface="Tahoma"/>
              </a:rPr>
              <a:t>massa</a:t>
            </a:r>
            <a:r>
              <a:rPr lang="en-US" sz="2400" dirty="0">
                <a:latin typeface="Tahoma"/>
              </a:rPr>
              <a:t> (</a:t>
            </a:r>
            <a:r>
              <a:rPr lang="en-US" sz="2400" dirty="0" err="1">
                <a:latin typeface="Tahoma"/>
              </a:rPr>
              <a:t>gr</a:t>
            </a:r>
            <a:r>
              <a:rPr lang="en-US" sz="2400" dirty="0">
                <a:latin typeface="Tahoma"/>
              </a:rPr>
              <a:t>)</a:t>
            </a:r>
          </a:p>
          <a:p>
            <a:pPr>
              <a:lnSpc>
                <a:spcPts val="4030"/>
              </a:lnSpc>
              <a:tabLst>
                <a:tab pos="1307813" algn="l"/>
              </a:tabLst>
              <a:defRPr/>
            </a:pPr>
            <a:r>
              <a:rPr lang="en-US" sz="2400" dirty="0">
                <a:latin typeface="Tahoma"/>
              </a:rPr>
              <a:t>L = </a:t>
            </a:r>
            <a:r>
              <a:rPr lang="en-US" sz="2400" dirty="0" err="1">
                <a:latin typeface="Tahoma"/>
              </a:rPr>
              <a:t>kalor</a:t>
            </a:r>
            <a:r>
              <a:rPr lang="en-US" sz="2400" dirty="0">
                <a:latin typeface="Tahoma"/>
              </a:rPr>
              <a:t> </a:t>
            </a:r>
            <a:r>
              <a:rPr lang="en-US" sz="2400" dirty="0" err="1">
                <a:latin typeface="Tahoma"/>
              </a:rPr>
              <a:t>laten</a:t>
            </a:r>
            <a:r>
              <a:rPr lang="en-US" sz="2400" dirty="0">
                <a:latin typeface="Tahoma"/>
              </a:rPr>
              <a:t> (</a:t>
            </a:r>
            <a:r>
              <a:rPr lang="en-US" sz="2400" dirty="0" err="1">
                <a:latin typeface="Tahoma"/>
              </a:rPr>
              <a:t>kal</a:t>
            </a:r>
            <a:r>
              <a:rPr lang="en-US" sz="2400" dirty="0">
                <a:latin typeface="Tahoma"/>
              </a:rPr>
              <a:t>/</a:t>
            </a:r>
            <a:r>
              <a:rPr lang="en-US" sz="2400" dirty="0" err="1">
                <a:latin typeface="Tahoma"/>
              </a:rPr>
              <a:t>gr</a:t>
            </a:r>
            <a:r>
              <a:rPr lang="en-US" sz="2400" dirty="0">
                <a:latin typeface="Tahoma"/>
              </a:rPr>
              <a:t>)</a:t>
            </a:r>
          </a:p>
          <a:p>
            <a:pPr>
              <a:lnSpc>
                <a:spcPts val="1000"/>
              </a:lnSpc>
              <a:tabLst>
                <a:tab pos="1307813" algn="l"/>
              </a:tabLst>
              <a:defRPr/>
            </a:pPr>
            <a:endParaRPr lang="en-US" sz="2400" dirty="0">
              <a:latin typeface="Tahoma"/>
            </a:endParaRPr>
          </a:p>
          <a:p>
            <a:pPr>
              <a:lnSpc>
                <a:spcPts val="1000"/>
              </a:lnSpc>
              <a:tabLst>
                <a:tab pos="1307813" algn="l"/>
              </a:tabLst>
              <a:defRPr/>
            </a:pPr>
            <a:endParaRPr lang="en-US" sz="2400" dirty="0">
              <a:latin typeface="Tahoma"/>
            </a:endParaRPr>
          </a:p>
          <a:p>
            <a:pPr>
              <a:lnSpc>
                <a:spcPts val="1000"/>
              </a:lnSpc>
              <a:tabLst>
                <a:tab pos="1307813" algn="l"/>
              </a:tabLst>
              <a:defRPr/>
            </a:pPr>
            <a:endParaRPr lang="en-US" sz="2400" dirty="0">
              <a:latin typeface="Tahoma"/>
            </a:endParaRPr>
          </a:p>
          <a:p>
            <a:pPr>
              <a:lnSpc>
                <a:spcPts val="1000"/>
              </a:lnSpc>
              <a:tabLst>
                <a:tab pos="1307813" algn="l"/>
              </a:tabLst>
              <a:defRPr/>
            </a:pPr>
            <a:endParaRPr lang="en-US" sz="2400" dirty="0">
              <a:latin typeface="Tahoma"/>
            </a:endParaRPr>
          </a:p>
          <a:p>
            <a:pPr>
              <a:lnSpc>
                <a:spcPts val="1000"/>
              </a:lnSpc>
              <a:tabLst>
                <a:tab pos="1307813" algn="l"/>
              </a:tabLst>
              <a:defRPr/>
            </a:pPr>
            <a:endParaRPr lang="en-US" sz="2400" dirty="0">
              <a:latin typeface="Tahoma"/>
            </a:endParaRPr>
          </a:p>
          <a:p>
            <a:pPr>
              <a:lnSpc>
                <a:spcPts val="1000"/>
              </a:lnSpc>
              <a:tabLst>
                <a:tab pos="1307813" algn="l"/>
              </a:tabLst>
              <a:defRPr/>
            </a:pPr>
            <a:endParaRPr lang="en-US" sz="2400" dirty="0">
              <a:latin typeface="Tahoma"/>
            </a:endParaRPr>
          </a:p>
          <a:p>
            <a:pPr>
              <a:lnSpc>
                <a:spcPts val="1000"/>
              </a:lnSpc>
              <a:tabLst>
                <a:tab pos="1307813" algn="l"/>
              </a:tabLst>
              <a:defRPr/>
            </a:pPr>
            <a:endParaRPr lang="en-US" sz="2400" dirty="0">
              <a:latin typeface="Tahoma"/>
            </a:endParaRPr>
          </a:p>
          <a:p>
            <a:pPr>
              <a:lnSpc>
                <a:spcPts val="1000"/>
              </a:lnSpc>
              <a:tabLst>
                <a:tab pos="1307813" algn="l"/>
              </a:tabLst>
              <a:defRPr/>
            </a:pPr>
            <a:endParaRPr lang="en-US" sz="2400" dirty="0">
              <a:latin typeface="Tahoma"/>
            </a:endParaRPr>
          </a:p>
          <a:p>
            <a:pPr>
              <a:lnSpc>
                <a:spcPts val="4113"/>
              </a:lnSpc>
              <a:tabLst>
                <a:tab pos="1307813" algn="l"/>
              </a:tabLst>
              <a:defRPr/>
            </a:pPr>
            <a:r>
              <a:rPr lang="en-US" sz="2400" dirty="0">
                <a:latin typeface="Tahoma"/>
              </a:rPr>
              <a:t>	</a:t>
            </a:r>
            <a:r>
              <a:rPr lang="en-US" sz="2400" dirty="0" err="1">
                <a:latin typeface="Tahoma"/>
              </a:rPr>
              <a:t>Kalor</a:t>
            </a:r>
            <a:r>
              <a:rPr lang="en-US" sz="2400" dirty="0">
                <a:latin typeface="Tahoma"/>
              </a:rPr>
              <a:t> </a:t>
            </a:r>
            <a:r>
              <a:rPr lang="en-US" sz="2400" dirty="0" err="1">
                <a:latin typeface="Tahoma"/>
              </a:rPr>
              <a:t>peleburan</a:t>
            </a:r>
            <a:r>
              <a:rPr lang="en-US" sz="2400" dirty="0">
                <a:latin typeface="Tahoma"/>
              </a:rPr>
              <a:t> </a:t>
            </a:r>
            <a:r>
              <a:rPr lang="en-US" sz="2400" dirty="0" err="1">
                <a:latin typeface="Tahoma"/>
              </a:rPr>
              <a:t>es</a:t>
            </a:r>
            <a:endParaRPr lang="en-US" sz="2400" dirty="0">
              <a:latin typeface="Tahoma"/>
            </a:endParaRPr>
          </a:p>
          <a:p>
            <a:pPr>
              <a:lnSpc>
                <a:spcPts val="4039"/>
              </a:lnSpc>
              <a:tabLst>
                <a:tab pos="1307813" algn="l"/>
              </a:tabLst>
              <a:defRPr/>
            </a:pPr>
            <a:r>
              <a:rPr lang="en-US" sz="2400" dirty="0">
                <a:latin typeface="Tahoma"/>
              </a:rPr>
              <a:t>	(0C) = 80 </a:t>
            </a:r>
            <a:r>
              <a:rPr lang="en-US" sz="2400" dirty="0" err="1">
                <a:latin typeface="Tahoma"/>
              </a:rPr>
              <a:t>kal</a:t>
            </a:r>
            <a:r>
              <a:rPr lang="en-US" sz="2400" dirty="0">
                <a:latin typeface="Tahoma"/>
              </a:rPr>
              <a:t>/</a:t>
            </a:r>
            <a:r>
              <a:rPr lang="en-US" sz="2400" dirty="0" err="1">
                <a:latin typeface="Tahoma"/>
              </a:rPr>
              <a:t>gr</a:t>
            </a:r>
            <a:endParaRPr lang="en-US" sz="2400" dirty="0">
              <a:latin typeface="Tahoma"/>
            </a:endParaRPr>
          </a:p>
        </p:txBody>
      </p:sp>
      <p:sp>
        <p:nvSpPr>
          <p:cNvPr id="6" name="Striped Right Arrow 5"/>
          <p:cNvSpPr/>
          <p:nvPr/>
        </p:nvSpPr>
        <p:spPr>
          <a:xfrm>
            <a:off x="2590800" y="3505200"/>
            <a:ext cx="1295400" cy="7620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0" rIns="91420" bIns="45710"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2819400" y="4724400"/>
            <a:ext cx="1828800" cy="762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876801" y="4724400"/>
            <a:ext cx="1905000" cy="762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 descr="ws_283.tmp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2" descr="ws_285.tmp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 rot="16200000">
            <a:off x="-643115" y="5024925"/>
            <a:ext cx="1671479" cy="283362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2237"/>
              </a:lnSpc>
              <a:defRPr/>
            </a:pPr>
            <a:r>
              <a:rPr lang="en-US" sz="2000" dirty="0" err="1">
                <a:solidFill>
                  <a:srgbClr val="FFFFCC"/>
                </a:solidFill>
                <a:latin typeface="Times New Roman"/>
              </a:rPr>
              <a:t>Temperatur</a:t>
            </a:r>
            <a:r>
              <a:rPr lang="en-US" sz="2000" dirty="0">
                <a:solidFill>
                  <a:srgbClr val="FFFFCC"/>
                </a:solidFill>
                <a:latin typeface="Times New Roman"/>
              </a:rPr>
              <a:t> (</a:t>
            </a:r>
            <a:r>
              <a:rPr lang="en-US" sz="1300" dirty="0">
                <a:solidFill>
                  <a:srgbClr val="FFFFCC"/>
                </a:solidFill>
                <a:latin typeface="Times New Roman"/>
              </a:rPr>
              <a:t>0</a:t>
            </a:r>
            <a:r>
              <a:rPr lang="en-US" sz="2000" dirty="0">
                <a:solidFill>
                  <a:srgbClr val="FFFFCC"/>
                </a:solidFill>
                <a:latin typeface="Times New Roman"/>
              </a:rPr>
              <a:t>C)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2063" y="199177"/>
            <a:ext cx="1768113" cy="67967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5319"/>
              </a:lnSpc>
              <a:defRPr/>
            </a:pPr>
            <a:r>
              <a:rPr lang="en-US" sz="4400" dirty="0" err="1">
                <a:solidFill>
                  <a:srgbClr val="FFFFCC"/>
                </a:solidFill>
                <a:latin typeface="Tahoma"/>
              </a:rPr>
              <a:t>Contoh</a:t>
            </a:r>
            <a:endParaRPr lang="en-US" sz="4400" dirty="0">
              <a:solidFill>
                <a:srgbClr val="FFFFCC"/>
              </a:solidFill>
              <a:latin typeface="Tahoma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38070" y="1102634"/>
                <a:ext cx="8145948" cy="1308050"/>
              </a:xfrm>
              <a:prstGeom prst="rect">
                <a:avLst/>
              </a:prstGeom>
              <a:noFill/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ts val="3388"/>
                  </a:lnSpc>
                  <a:tabLst>
                    <a:tab pos="343925" algn="l"/>
                  </a:tabLst>
                  <a:defRPr/>
                </a:pPr>
                <a:r>
                  <a:rPr lang="en-US" sz="2200" dirty="0" smtClean="0">
                    <a:solidFill>
                      <a:srgbClr val="A3C145"/>
                    </a:solidFill>
                    <a:latin typeface="Times New Roman"/>
                  </a:rPr>
                  <a:t>► </a:t>
                </a:r>
                <a:r>
                  <a:rPr lang="en-US" sz="2800" dirty="0" err="1">
                    <a:solidFill>
                      <a:srgbClr val="FFFFFF"/>
                    </a:solidFill>
                    <a:latin typeface="Tahoma"/>
                  </a:rPr>
                  <a:t>Berapa</a:t>
                </a:r>
                <a:r>
                  <a:rPr lang="en-US" sz="2800" dirty="0">
                    <a:solidFill>
                      <a:srgbClr val="FFFFFF"/>
                    </a:solidFill>
                    <a:latin typeface="Tahoma"/>
                  </a:rPr>
                  <a:t>  </a:t>
                </a:r>
                <a:r>
                  <a:rPr lang="en-US" sz="2800" dirty="0" err="1">
                    <a:solidFill>
                      <a:srgbClr val="FFFFFF"/>
                    </a:solidFill>
                    <a:latin typeface="Tahoma"/>
                  </a:rPr>
                  <a:t>banyak</a:t>
                </a:r>
                <a:r>
                  <a:rPr lang="en-US" sz="2800" dirty="0">
                    <a:solidFill>
                      <a:srgbClr val="FFFFFF"/>
                    </a:solidFill>
                    <a:latin typeface="Tahoma"/>
                  </a:rPr>
                  <a:t>  </a:t>
                </a:r>
                <a:r>
                  <a:rPr lang="en-US" sz="2800" dirty="0" err="1">
                    <a:solidFill>
                      <a:srgbClr val="FFFFFF"/>
                    </a:solidFill>
                    <a:latin typeface="Tahoma"/>
                  </a:rPr>
                  <a:t>energi</a:t>
                </a:r>
                <a:r>
                  <a:rPr lang="en-US" sz="2800" dirty="0">
                    <a:solidFill>
                      <a:srgbClr val="FFFFFF"/>
                    </a:solidFill>
                    <a:latin typeface="Tahoma"/>
                  </a:rPr>
                  <a:t>  yang  </a:t>
                </a:r>
                <a:r>
                  <a:rPr lang="en-US" sz="2800" dirty="0" err="1">
                    <a:solidFill>
                      <a:srgbClr val="FFFFFF"/>
                    </a:solidFill>
                    <a:latin typeface="Tahoma"/>
                  </a:rPr>
                  <a:t>harus</a:t>
                </a:r>
                <a:r>
                  <a:rPr lang="en-US" sz="2800" dirty="0">
                    <a:solidFill>
                      <a:srgbClr val="FFFFFF"/>
                    </a:solidFill>
                    <a:latin typeface="Tahoma"/>
                  </a:rPr>
                  <a:t>  </a:t>
                </a:r>
                <a:r>
                  <a:rPr lang="en-US" sz="2800" dirty="0" err="1">
                    <a:solidFill>
                      <a:srgbClr val="FFFFFF"/>
                    </a:solidFill>
                    <a:latin typeface="Tahoma"/>
                  </a:rPr>
                  <a:t>dikeluarkan</a:t>
                </a:r>
                <a:endParaRPr lang="en-US" sz="2800" dirty="0">
                  <a:solidFill>
                    <a:srgbClr val="FFFFFF"/>
                  </a:solidFill>
                  <a:latin typeface="Tahoma"/>
                </a:endParaRPr>
              </a:p>
              <a:p>
                <a:pPr>
                  <a:lnSpc>
                    <a:spcPts val="3370"/>
                  </a:lnSpc>
                  <a:tabLst>
                    <a:tab pos="343925" algn="l"/>
                  </a:tabLst>
                  <a:defRPr/>
                </a:pPr>
                <a:r>
                  <a:rPr lang="en-US" sz="2800" dirty="0">
                    <a:solidFill>
                      <a:srgbClr val="FFFFFF"/>
                    </a:solidFill>
                    <a:latin typeface="Tahoma"/>
                  </a:rPr>
                  <a:t>	</a:t>
                </a:r>
                <a:r>
                  <a:rPr lang="en-US" sz="2800" dirty="0" err="1">
                    <a:solidFill>
                      <a:srgbClr val="FFFFFF"/>
                    </a:solidFill>
                    <a:latin typeface="Tahoma"/>
                  </a:rPr>
                  <a:t>lemari</a:t>
                </a:r>
                <a:r>
                  <a:rPr lang="en-US" sz="2800" dirty="0">
                    <a:solidFill>
                      <a:srgbClr val="FFFFFF"/>
                    </a:solidFill>
                    <a:latin typeface="Tahoma"/>
                  </a:rPr>
                  <a:t>  </a:t>
                </a:r>
                <a:r>
                  <a:rPr lang="en-US" sz="2800" dirty="0" err="1">
                    <a:solidFill>
                      <a:srgbClr val="FFFFFF"/>
                    </a:solidFill>
                    <a:latin typeface="Tahoma"/>
                  </a:rPr>
                  <a:t>es</a:t>
                </a:r>
                <a:r>
                  <a:rPr lang="en-US" sz="2800" dirty="0">
                    <a:solidFill>
                      <a:srgbClr val="FFFFFF"/>
                    </a:solidFill>
                    <a:latin typeface="Tahoma"/>
                  </a:rPr>
                  <a:t>  </a:t>
                </a:r>
                <a:r>
                  <a:rPr lang="en-US" sz="2800" dirty="0" err="1">
                    <a:solidFill>
                      <a:srgbClr val="FFFFFF"/>
                    </a:solidFill>
                    <a:latin typeface="Tahoma"/>
                  </a:rPr>
                  <a:t>dari</a:t>
                </a:r>
                <a:r>
                  <a:rPr lang="en-US" sz="2800" dirty="0">
                    <a:solidFill>
                      <a:srgbClr val="FFFFFF"/>
                    </a:solidFill>
                    <a:latin typeface="Tahoma"/>
                  </a:rPr>
                  <a:t>  150  kg  air  </a:t>
                </a:r>
                <a:r>
                  <a:rPr lang="en-US" sz="2800" dirty="0" err="1">
                    <a:solidFill>
                      <a:srgbClr val="FFFFFF"/>
                    </a:solidFill>
                    <a:latin typeface="Tahoma"/>
                  </a:rPr>
                  <a:t>pada</a:t>
                </a:r>
                <a:r>
                  <a:rPr lang="en-US" sz="2800" dirty="0">
                    <a:solidFill>
                      <a:srgbClr val="FFFFFF"/>
                    </a:solidFill>
                    <a:latin typeface="Tahoma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800" dirty="0" smtClean="0">
                    <a:solidFill>
                      <a:srgbClr val="FFFFFF"/>
                    </a:solidFill>
                    <a:latin typeface="Tahoma"/>
                  </a:rPr>
                  <a:t> </a:t>
                </a:r>
                <a:r>
                  <a:rPr lang="en-US" sz="2800" dirty="0" err="1">
                    <a:solidFill>
                      <a:srgbClr val="FFFFFF"/>
                    </a:solidFill>
                    <a:latin typeface="Tahoma"/>
                  </a:rPr>
                  <a:t>untuk</a:t>
                </a:r>
                <a:endParaRPr lang="en-US" sz="2800" dirty="0">
                  <a:solidFill>
                    <a:srgbClr val="FFFFFF"/>
                  </a:solidFill>
                  <a:latin typeface="Tahoma"/>
                </a:endParaRPr>
              </a:p>
              <a:p>
                <a:pPr>
                  <a:lnSpc>
                    <a:spcPts val="3375"/>
                  </a:lnSpc>
                  <a:tabLst>
                    <a:tab pos="343925" algn="l"/>
                  </a:tabLst>
                  <a:defRPr/>
                </a:pPr>
                <a:r>
                  <a:rPr lang="en-US" sz="2800" dirty="0">
                    <a:solidFill>
                      <a:srgbClr val="FFFFFF"/>
                    </a:solidFill>
                    <a:latin typeface="Tahoma"/>
                  </a:rPr>
                  <a:t>	</a:t>
                </a:r>
                <a:r>
                  <a:rPr lang="en-US" sz="2800" dirty="0" err="1">
                    <a:solidFill>
                      <a:srgbClr val="FFFFFF"/>
                    </a:solidFill>
                    <a:latin typeface="Tahoma"/>
                  </a:rPr>
                  <a:t>membuat</a:t>
                </a:r>
                <a:r>
                  <a:rPr lang="en-US" sz="2800" dirty="0">
                    <a:solidFill>
                      <a:srgbClr val="FFFFFF"/>
                    </a:solidFill>
                    <a:latin typeface="Tahoma"/>
                  </a:rPr>
                  <a:t> </a:t>
                </a:r>
                <a:r>
                  <a:rPr lang="en-US" sz="2800" dirty="0" err="1">
                    <a:solidFill>
                      <a:srgbClr val="FFFFFF"/>
                    </a:solidFill>
                    <a:latin typeface="Tahoma"/>
                  </a:rPr>
                  <a:t>es</a:t>
                </a:r>
                <a:r>
                  <a:rPr lang="en-US" sz="2800" dirty="0">
                    <a:solidFill>
                      <a:srgbClr val="FFFFFF"/>
                    </a:solidFill>
                    <a:latin typeface="Tahoma"/>
                  </a:rPr>
                  <a:t> </a:t>
                </a:r>
                <a:r>
                  <a:rPr lang="en-US" sz="2800" dirty="0" err="1">
                    <a:solidFill>
                      <a:srgbClr val="FFFFFF"/>
                    </a:solidFill>
                    <a:latin typeface="Tahoma"/>
                  </a:rPr>
                  <a:t>pada</a:t>
                </a:r>
                <a:r>
                  <a:rPr lang="en-US" sz="2800" dirty="0">
                    <a:solidFill>
                      <a:srgbClr val="FFFFFF"/>
                    </a:solidFill>
                    <a:latin typeface="Tahoma"/>
                  </a:rPr>
                  <a:t>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e>
                      <m:sup>
                        <m:r>
                          <a:rPr lang="en-US" sz="2800" i="1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28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800" dirty="0">
                    <a:solidFill>
                      <a:srgbClr val="FFFFFF"/>
                    </a:solidFill>
                    <a:latin typeface="Tahoma"/>
                  </a:rPr>
                  <a:t> </a:t>
                </a:r>
                <a:r>
                  <a:rPr lang="en-US" sz="2800" dirty="0" err="1">
                    <a:solidFill>
                      <a:srgbClr val="FFFFFF"/>
                    </a:solidFill>
                    <a:latin typeface="Tahoma"/>
                  </a:rPr>
                  <a:t>Jawab</a:t>
                </a:r>
                <a:endParaRPr lang="en-US" sz="2800" dirty="0">
                  <a:solidFill>
                    <a:srgbClr val="FFFFFF"/>
                  </a:solidFill>
                  <a:latin typeface="Tahoma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070" y="1102634"/>
                <a:ext cx="8145948" cy="1308050"/>
              </a:xfrm>
              <a:prstGeom prst="rect">
                <a:avLst/>
              </a:prstGeom>
              <a:blipFill rotWithShape="0">
                <a:blip r:embed="rId3"/>
                <a:stretch>
                  <a:fillRect l="-2094" t="-10748" r="-1346" b="-13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61657" y="5946576"/>
            <a:ext cx="339080" cy="28362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2237"/>
              </a:lnSpc>
              <a:defRPr/>
            </a:pPr>
            <a:r>
              <a:rPr lang="en-US" sz="2000" dirty="0">
                <a:solidFill>
                  <a:srgbClr val="FFFFCC"/>
                </a:solidFill>
                <a:latin typeface="Times New Roman"/>
              </a:rPr>
              <a:t>-12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84253" y="4378667"/>
            <a:ext cx="1606250" cy="139104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3120"/>
              </a:lnSpc>
              <a:defRPr/>
            </a:pPr>
            <a:r>
              <a:rPr lang="en-US" sz="2400" dirty="0">
                <a:solidFill>
                  <a:srgbClr val="FFFFCC"/>
                </a:solidFill>
                <a:latin typeface="Times New Roman"/>
              </a:rPr>
              <a:t>Q</a:t>
            </a:r>
            <a:r>
              <a:rPr lang="en-US" sz="1600" dirty="0">
                <a:solidFill>
                  <a:srgbClr val="FFFFCC"/>
                </a:solidFill>
                <a:latin typeface="Times New Roman"/>
              </a:rPr>
              <a:t>2</a:t>
            </a:r>
            <a:r>
              <a:rPr lang="en-US" sz="2400" dirty="0">
                <a:solidFill>
                  <a:srgbClr val="FFFFCC"/>
                </a:solidFill>
                <a:latin typeface="Times New Roman"/>
              </a:rPr>
              <a:t>=</a:t>
            </a:r>
            <a:r>
              <a:rPr lang="en-US" sz="2400" dirty="0" err="1">
                <a:solidFill>
                  <a:srgbClr val="FFFFCC"/>
                </a:solidFill>
                <a:latin typeface="Times New Roman"/>
              </a:rPr>
              <a:t>m</a:t>
            </a:r>
            <a:r>
              <a:rPr lang="en-US" sz="1600" dirty="0" err="1">
                <a:solidFill>
                  <a:srgbClr val="FFFFCC"/>
                </a:solidFill>
                <a:latin typeface="Times New Roman"/>
              </a:rPr>
              <a:t>es</a:t>
            </a:r>
            <a:r>
              <a:rPr lang="en-US" sz="1600" dirty="0">
                <a:solidFill>
                  <a:srgbClr val="FFFFCC"/>
                </a:solidFill>
                <a:latin typeface="Times New Roman"/>
              </a:rPr>
              <a:t> </a:t>
            </a:r>
            <a:r>
              <a:rPr lang="en-US" sz="2400" dirty="0">
                <a:solidFill>
                  <a:srgbClr val="FFFFCC"/>
                </a:solidFill>
                <a:latin typeface="Times New Roman"/>
              </a:rPr>
              <a:t>L</a:t>
            </a:r>
            <a:r>
              <a:rPr lang="en-US" sz="1600" dirty="0">
                <a:solidFill>
                  <a:srgbClr val="FFFFCC"/>
                </a:solidFill>
                <a:latin typeface="Times New Roman"/>
              </a:rPr>
              <a:t>es</a:t>
            </a:r>
          </a:p>
          <a:p>
            <a:pPr>
              <a:lnSpc>
                <a:spcPts val="1003"/>
              </a:lnSpc>
              <a:defRPr/>
            </a:pPr>
            <a:endParaRPr lang="en-US" sz="1600" dirty="0">
              <a:solidFill>
                <a:srgbClr val="FFFFCC"/>
              </a:solidFill>
              <a:latin typeface="Times New Roman"/>
            </a:endParaRPr>
          </a:p>
          <a:p>
            <a:pPr>
              <a:lnSpc>
                <a:spcPts val="1003"/>
              </a:lnSpc>
              <a:defRPr/>
            </a:pPr>
            <a:endParaRPr lang="en-US" sz="1600" dirty="0">
              <a:solidFill>
                <a:srgbClr val="FFFFCC"/>
              </a:solidFill>
              <a:latin typeface="Times New Roman"/>
            </a:endParaRPr>
          </a:p>
          <a:p>
            <a:pPr>
              <a:lnSpc>
                <a:spcPts val="1003"/>
              </a:lnSpc>
              <a:defRPr/>
            </a:pPr>
            <a:endParaRPr lang="en-US" sz="1600" dirty="0">
              <a:solidFill>
                <a:srgbClr val="FFFFCC"/>
              </a:solidFill>
              <a:latin typeface="Times New Roman"/>
            </a:endParaRPr>
          </a:p>
          <a:p>
            <a:pPr>
              <a:lnSpc>
                <a:spcPts val="1003"/>
              </a:lnSpc>
              <a:defRPr/>
            </a:pPr>
            <a:endParaRPr lang="en-US" sz="1600" dirty="0">
              <a:solidFill>
                <a:srgbClr val="FFFFCC"/>
              </a:solidFill>
              <a:latin typeface="Times New Roman"/>
            </a:endParaRPr>
          </a:p>
          <a:p>
            <a:pPr>
              <a:lnSpc>
                <a:spcPts val="3752"/>
              </a:lnSpc>
              <a:defRPr/>
            </a:pPr>
            <a:r>
              <a:rPr lang="en-US" sz="2400" dirty="0">
                <a:solidFill>
                  <a:srgbClr val="FFFFCC"/>
                </a:solidFill>
                <a:latin typeface="Times New Roman"/>
              </a:rPr>
              <a:t>Q</a:t>
            </a:r>
            <a:r>
              <a:rPr lang="en-US" sz="1600" dirty="0">
                <a:solidFill>
                  <a:srgbClr val="FFFFCC"/>
                </a:solidFill>
                <a:latin typeface="Times New Roman"/>
              </a:rPr>
              <a:t>3</a:t>
            </a:r>
            <a:r>
              <a:rPr lang="en-US" sz="2400" dirty="0">
                <a:solidFill>
                  <a:srgbClr val="FFFFCC"/>
                </a:solidFill>
                <a:latin typeface="Times New Roman"/>
              </a:rPr>
              <a:t>=</a:t>
            </a:r>
            <a:r>
              <a:rPr lang="en-US" sz="2400" dirty="0" err="1">
                <a:solidFill>
                  <a:srgbClr val="FFFFCC"/>
                </a:solidFill>
                <a:latin typeface="Times New Roman"/>
              </a:rPr>
              <a:t>m</a:t>
            </a:r>
            <a:r>
              <a:rPr lang="en-US" sz="1600" dirty="0" err="1">
                <a:solidFill>
                  <a:srgbClr val="FFFFCC"/>
                </a:solidFill>
                <a:latin typeface="Times New Roman"/>
              </a:rPr>
              <a:t>es</a:t>
            </a:r>
            <a:r>
              <a:rPr lang="en-US" sz="2400" dirty="0" err="1">
                <a:solidFill>
                  <a:srgbClr val="FFFFCC"/>
                </a:solidFill>
                <a:latin typeface="Times New Roman"/>
              </a:rPr>
              <a:t>c</a:t>
            </a:r>
            <a:r>
              <a:rPr lang="en-US" sz="1600" dirty="0" err="1">
                <a:solidFill>
                  <a:srgbClr val="FFFFCC"/>
                </a:solidFill>
                <a:latin typeface="Times New Roman"/>
              </a:rPr>
              <a:t>es</a:t>
            </a:r>
            <a:r>
              <a:rPr lang="el-GR" sz="2400" dirty="0">
                <a:solidFill>
                  <a:srgbClr val="FFFFCC"/>
                </a:solidFill>
                <a:latin typeface="Times New Roman"/>
              </a:rPr>
              <a:t>Δ</a:t>
            </a:r>
            <a:r>
              <a:rPr lang="en-US" sz="2400" dirty="0">
                <a:solidFill>
                  <a:srgbClr val="FFFFCC"/>
                </a:solidFill>
                <a:latin typeface="Times New Roman"/>
              </a:rPr>
              <a:t>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71965" y="3569220"/>
            <a:ext cx="1694375" cy="43601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3359"/>
              </a:lnSpc>
              <a:defRPr/>
            </a:pPr>
            <a:r>
              <a:rPr lang="en-US" sz="2400" dirty="0">
                <a:solidFill>
                  <a:srgbClr val="FFFFCC"/>
                </a:solidFill>
                <a:latin typeface="Times New Roman"/>
              </a:rPr>
              <a:t>Q</a:t>
            </a:r>
            <a:r>
              <a:rPr lang="en-US" sz="1600" dirty="0">
                <a:solidFill>
                  <a:srgbClr val="FFFFCC"/>
                </a:solidFill>
                <a:latin typeface="Times New Roman"/>
              </a:rPr>
              <a:t>1</a:t>
            </a:r>
            <a:r>
              <a:rPr lang="en-US" sz="2400" dirty="0">
                <a:solidFill>
                  <a:srgbClr val="FFFFCC"/>
                </a:solidFill>
                <a:latin typeface="Times New Roman"/>
              </a:rPr>
              <a:t>=</a:t>
            </a:r>
            <a:r>
              <a:rPr lang="en-US" sz="2400" dirty="0" err="1">
                <a:solidFill>
                  <a:srgbClr val="FFFFCC"/>
                </a:solidFill>
                <a:latin typeface="Times New Roman"/>
              </a:rPr>
              <a:t>m</a:t>
            </a:r>
            <a:r>
              <a:rPr lang="en-US" sz="1600" dirty="0" err="1">
                <a:solidFill>
                  <a:srgbClr val="FFFFCC"/>
                </a:solidFill>
                <a:latin typeface="Times New Roman"/>
              </a:rPr>
              <a:t>air</a:t>
            </a:r>
            <a:r>
              <a:rPr lang="en-US" sz="2400" dirty="0" err="1">
                <a:solidFill>
                  <a:srgbClr val="FFFFCC"/>
                </a:solidFill>
                <a:latin typeface="Times New Roman"/>
              </a:rPr>
              <a:t>c</a:t>
            </a:r>
            <a:r>
              <a:rPr lang="en-US" sz="1600" dirty="0" err="1">
                <a:solidFill>
                  <a:srgbClr val="FFFFCC"/>
                </a:solidFill>
                <a:latin typeface="Times New Roman"/>
              </a:rPr>
              <a:t>air</a:t>
            </a:r>
            <a:r>
              <a:rPr lang="el-GR" sz="2400" dirty="0">
                <a:solidFill>
                  <a:srgbClr val="FFFFCC"/>
                </a:solidFill>
                <a:latin typeface="Times New Roman"/>
              </a:rPr>
              <a:t>Δ</a:t>
            </a:r>
            <a:r>
              <a:rPr lang="en-US" sz="2400" dirty="0">
                <a:solidFill>
                  <a:srgbClr val="FFFFCC"/>
                </a:solidFill>
                <a:latin typeface="Times New Roman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8071" y="4671855"/>
            <a:ext cx="130538" cy="28362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2237"/>
              </a:lnSpc>
              <a:defRPr/>
            </a:pPr>
            <a:r>
              <a:rPr lang="en-US" sz="2000" dirty="0">
                <a:solidFill>
                  <a:srgbClr val="FFFFCC"/>
                </a:solidFill>
                <a:latin typeface="Times New Roman"/>
              </a:rPr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1657" y="3594715"/>
            <a:ext cx="261075" cy="28203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2237"/>
              </a:lnSpc>
              <a:defRPr/>
            </a:pPr>
            <a:r>
              <a:rPr lang="en-US" sz="2000" dirty="0">
                <a:solidFill>
                  <a:srgbClr val="FFFFCC"/>
                </a:solidFill>
                <a:latin typeface="Times New Roman"/>
              </a:rPr>
              <a:t>20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47801" y="6324601"/>
            <a:ext cx="2518421" cy="282032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2237"/>
              </a:lnSpc>
              <a:defRPr/>
            </a:pPr>
            <a:r>
              <a:rPr lang="en-US" sz="2000" dirty="0" err="1">
                <a:solidFill>
                  <a:srgbClr val="FFFFCC"/>
                </a:solidFill>
                <a:latin typeface="Times New Roman"/>
              </a:rPr>
              <a:t>Kalor</a:t>
            </a:r>
            <a:r>
              <a:rPr lang="en-US" sz="2000" dirty="0">
                <a:solidFill>
                  <a:srgbClr val="FFFFCC"/>
                </a:solidFill>
                <a:latin typeface="Times New Roman"/>
              </a:rPr>
              <a:t> yang </a:t>
            </a:r>
            <a:r>
              <a:rPr lang="en-US" sz="2000" dirty="0" err="1">
                <a:solidFill>
                  <a:srgbClr val="FFFFCC"/>
                </a:solidFill>
                <a:latin typeface="Times New Roman"/>
              </a:rPr>
              <a:t>ditambahkan</a:t>
            </a:r>
            <a:endParaRPr lang="en-US" sz="2000" dirty="0">
              <a:solidFill>
                <a:srgbClr val="FFFFCC"/>
              </a:solidFill>
              <a:latin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74757" y="3430594"/>
            <a:ext cx="3077766" cy="52578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4148"/>
              </a:lnSpc>
              <a:defRPr/>
            </a:pPr>
            <a:r>
              <a:rPr lang="en-US" sz="3200" dirty="0" err="1">
                <a:solidFill>
                  <a:srgbClr val="FFFFFF"/>
                </a:solidFill>
                <a:latin typeface="Times New Roman"/>
              </a:rPr>
              <a:t>Q</a:t>
            </a:r>
            <a:r>
              <a:rPr lang="en-US" sz="2100" dirty="0" err="1">
                <a:solidFill>
                  <a:srgbClr val="FFFFFF"/>
                </a:solidFill>
                <a:latin typeface="Times New Roman"/>
              </a:rPr>
              <a:t>tot</a:t>
            </a:r>
            <a:r>
              <a:rPr lang="en-US" sz="2100" dirty="0">
                <a:solidFill>
                  <a:srgbClr val="FFFFFF"/>
                </a:solidFill>
                <a:latin typeface="Times New Roman"/>
              </a:rPr>
              <a:t> </a:t>
            </a:r>
            <a:r>
              <a:rPr lang="en-US" sz="3200" dirty="0">
                <a:solidFill>
                  <a:srgbClr val="FFFFFF"/>
                </a:solidFill>
                <a:latin typeface="Times New Roman"/>
              </a:rPr>
              <a:t>= Q</a:t>
            </a:r>
            <a:r>
              <a:rPr lang="en-US" sz="2100" dirty="0">
                <a:solidFill>
                  <a:srgbClr val="FFFFFF"/>
                </a:solidFill>
                <a:latin typeface="Times New Roman"/>
              </a:rPr>
              <a:t>1 </a:t>
            </a:r>
            <a:r>
              <a:rPr lang="en-US" sz="3200" dirty="0">
                <a:solidFill>
                  <a:srgbClr val="FFFFFF"/>
                </a:solidFill>
                <a:latin typeface="Times New Roman"/>
              </a:rPr>
              <a:t>+ Q</a:t>
            </a:r>
            <a:r>
              <a:rPr lang="en-US" sz="2100" dirty="0">
                <a:solidFill>
                  <a:srgbClr val="FFFFFF"/>
                </a:solidFill>
                <a:latin typeface="Times New Roman"/>
              </a:rPr>
              <a:t>2 </a:t>
            </a:r>
            <a:r>
              <a:rPr lang="en-US" sz="3200" dirty="0">
                <a:solidFill>
                  <a:srgbClr val="FFFFFF"/>
                </a:solidFill>
                <a:latin typeface="Times New Roman"/>
              </a:rPr>
              <a:t>+ Q</a:t>
            </a:r>
            <a:r>
              <a:rPr lang="en-US" sz="2100" dirty="0">
                <a:solidFill>
                  <a:srgbClr val="FFFFFF"/>
                </a:solidFill>
                <a:latin typeface="Times New Roman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(1)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Sebuah </a:t>
                </a:r>
                <a:r>
                  <a:rPr lang="en-US" sz="2800" dirty="0" err="1" smtClean="0"/>
                  <a:t>bejana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berisikan</a:t>
                </a:r>
                <a:r>
                  <a:rPr lang="en-US" sz="2800" dirty="0" smtClean="0"/>
                  <a:t> 100 gram air </a:t>
                </a:r>
                <a:r>
                  <a:rPr lang="en-US" sz="2800" dirty="0" err="1" smtClean="0"/>
                  <a:t>mempunyai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temperatur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sebesar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40 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800" dirty="0" smtClean="0"/>
                  <a:t> . </a:t>
                </a:r>
                <a:r>
                  <a:rPr lang="en-US" sz="2800" dirty="0" err="1" smtClean="0"/>
                  <a:t>Ke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dalam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bejana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tersebut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dituangkan</a:t>
                </a:r>
                <a:r>
                  <a:rPr lang="en-US" sz="2800" dirty="0" smtClean="0"/>
                  <a:t> 50 gram air </a:t>
                </a:r>
                <a:r>
                  <a:rPr lang="en-US" sz="2800" dirty="0" err="1" smtClean="0"/>
                  <a:t>dengan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suhu</a:t>
                </a:r>
                <a:r>
                  <a:rPr lang="en-US" sz="2800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0 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800" dirty="0"/>
                  <a:t>  </a:t>
                </a:r>
                <a:r>
                  <a:rPr lang="en-US" sz="2800" dirty="0" smtClean="0"/>
                  <a:t>Tentukan </a:t>
                </a:r>
                <a:r>
                  <a:rPr lang="en-US" sz="2800" dirty="0" err="1" smtClean="0"/>
                  <a:t>suhu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termal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campuran</a:t>
                </a:r>
                <a:r>
                  <a:rPr lang="en-US" sz="2800" dirty="0" smtClean="0"/>
                  <a:t> air </a:t>
                </a:r>
                <a:r>
                  <a:rPr lang="en-US" sz="2800" dirty="0" err="1" smtClean="0"/>
                  <a:t>tersebut</a:t>
                </a:r>
                <a:r>
                  <a:rPr lang="en-US" sz="2800" dirty="0" smtClean="0"/>
                  <a:t>.           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3" t="-2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Solusi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388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Tahoma</vt:lpstr>
      <vt:lpstr>Times New Roman</vt:lpstr>
      <vt:lpstr>Office Theme</vt:lpstr>
      <vt:lpstr>K A L O R</vt:lpstr>
      <vt:lpstr>Pengantar (1)</vt:lpstr>
      <vt:lpstr>Pengantar (2)</vt:lpstr>
      <vt:lpstr>Pengantar (3)</vt:lpstr>
      <vt:lpstr>Hukum Kekekalan Energi Kalor</vt:lpstr>
      <vt:lpstr>Perubahan Fasa</vt:lpstr>
      <vt:lpstr>PowerPoint Presentation</vt:lpstr>
      <vt:lpstr>Latihan Soal (1)</vt:lpstr>
      <vt:lpstr>Solusi :</vt:lpstr>
      <vt:lpstr>Latihan Soal (2)</vt:lpstr>
      <vt:lpstr>Solusi :</vt:lpstr>
      <vt:lpstr>Latihan Soal (3) </vt:lpstr>
      <vt:lpstr>Solusi :</vt:lpstr>
      <vt:lpstr>Latihan Soal (4)</vt:lpstr>
      <vt:lpstr>Solusi 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 A L O R</dc:title>
  <dc:creator>Teknik Industri</dc:creator>
  <cp:lastModifiedBy>Admin</cp:lastModifiedBy>
  <cp:revision>10</cp:revision>
  <dcterms:created xsi:type="dcterms:W3CDTF">2013-02-26T06:32:32Z</dcterms:created>
  <dcterms:modified xsi:type="dcterms:W3CDTF">2014-04-05T01:44:15Z</dcterms:modified>
</cp:coreProperties>
</file>