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20"/>
  </p:notesMasterIdLst>
  <p:sldIdLst>
    <p:sldId id="317" r:id="rId2"/>
    <p:sldId id="335" r:id="rId3"/>
    <p:sldId id="318" r:id="rId4"/>
    <p:sldId id="336" r:id="rId5"/>
    <p:sldId id="322" r:id="rId6"/>
    <p:sldId id="323" r:id="rId7"/>
    <p:sldId id="337" r:id="rId8"/>
    <p:sldId id="325" r:id="rId9"/>
    <p:sldId id="326" r:id="rId10"/>
    <p:sldId id="327" r:id="rId11"/>
    <p:sldId id="328" r:id="rId12"/>
    <p:sldId id="329" r:id="rId13"/>
    <p:sldId id="330" r:id="rId14"/>
    <p:sldId id="331" r:id="rId15"/>
    <p:sldId id="332" r:id="rId16"/>
    <p:sldId id="333" r:id="rId17"/>
    <p:sldId id="334" r:id="rId18"/>
    <p:sldId id="30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09" autoAdjust="0"/>
    <p:restoredTop sz="94660"/>
  </p:normalViewPr>
  <p:slideViewPr>
    <p:cSldViewPr>
      <p:cViewPr varScale="1">
        <p:scale>
          <a:sx n="51" d="100"/>
          <a:sy n="51" d="100"/>
        </p:scale>
        <p:origin x="-87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5F38EF-8A2B-4088-91B6-A9B324721F8A}" type="datetimeFigureOut">
              <a:rPr lang="en-US" smtClean="0"/>
              <a:pPr/>
              <a:t>4/3/2014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EA0F8E-D64B-4961-A5F7-7109E1D019FE}" type="slidenum">
              <a:rPr lang="en-US" smtClean="0"/>
              <a:pPr/>
              <a:t>‹#›</a:t>
            </a:fld>
            <a:endParaRPr lang="en-US"/>
          </a:p>
        </p:txBody>
      </p:sp>
    </p:spTree>
    <p:extLst>
      <p:ext uri="{BB962C8B-B14F-4D97-AF65-F5344CB8AC3E}">
        <p14:creationId xmlns:p14="http://schemas.microsoft.com/office/powerpoint/2010/main" val="2703372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EA0F8E-D64B-4961-A5F7-7109E1D019FE}"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A433B24-B23A-4B8C-90E8-C2919A17176C}" type="datetimeFigureOut">
              <a:rPr lang="en-US" smtClean="0"/>
              <a:pPr/>
              <a:t>4/3/2014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131B2A-AADC-4E0B-A759-AA32D7FD59A6}"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433B24-B23A-4B8C-90E8-C2919A17176C}" type="datetimeFigureOut">
              <a:rPr lang="en-US" smtClean="0"/>
              <a:pPr/>
              <a:t>4/3/2014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131B2A-AADC-4E0B-A759-AA32D7FD59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433B24-B23A-4B8C-90E8-C2919A17176C}" type="datetimeFigureOut">
              <a:rPr lang="en-US" smtClean="0"/>
              <a:pPr/>
              <a:t>4/3/2014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131B2A-AADC-4E0B-A759-AA32D7FD59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433B24-B23A-4B8C-90E8-C2919A17176C}" type="datetimeFigureOut">
              <a:rPr lang="en-US" smtClean="0"/>
              <a:pPr/>
              <a:t>4/3/2014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131B2A-AADC-4E0B-A759-AA32D7FD59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A433B24-B23A-4B8C-90E8-C2919A17176C}" type="datetimeFigureOut">
              <a:rPr lang="en-US" smtClean="0"/>
              <a:pPr/>
              <a:t>4/3/2014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131B2A-AADC-4E0B-A759-AA32D7FD59A6}"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433B24-B23A-4B8C-90E8-C2919A17176C}" type="datetimeFigureOut">
              <a:rPr lang="en-US" smtClean="0"/>
              <a:pPr/>
              <a:t>4/3/2014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131B2A-AADC-4E0B-A759-AA32D7FD59A6}"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433B24-B23A-4B8C-90E8-C2919A17176C}" type="datetimeFigureOut">
              <a:rPr lang="en-US" smtClean="0"/>
              <a:pPr/>
              <a:t>4/3/2014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131B2A-AADC-4E0B-A759-AA32D7FD59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A433B24-B23A-4B8C-90E8-C2919A17176C}" type="datetimeFigureOut">
              <a:rPr lang="en-US" smtClean="0"/>
              <a:pPr/>
              <a:t>4/3/2014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131B2A-AADC-4E0B-A759-AA32D7FD59A6}"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A433B24-B23A-4B8C-90E8-C2919A17176C}" type="datetimeFigureOut">
              <a:rPr lang="en-US" smtClean="0"/>
              <a:pPr/>
              <a:t>4/3/2014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131B2A-AADC-4E0B-A759-AA32D7FD59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A433B24-B23A-4B8C-90E8-C2919A17176C}" type="datetimeFigureOut">
              <a:rPr lang="en-US" smtClean="0"/>
              <a:pPr/>
              <a:t>4/3/2014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131B2A-AADC-4E0B-A759-AA32D7FD59A6}"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A433B24-B23A-4B8C-90E8-C2919A17176C}" type="datetimeFigureOut">
              <a:rPr lang="en-US" smtClean="0"/>
              <a:pPr/>
              <a:t>4/3/2014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131B2A-AADC-4E0B-A759-AA32D7FD59A6}"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A433B24-B23A-4B8C-90E8-C2919A17176C}" type="datetimeFigureOut">
              <a:rPr lang="en-US" smtClean="0"/>
              <a:pPr/>
              <a:t>4/3/2014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131B2A-AADC-4E0B-A759-AA32D7FD59A6}"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b="1" dirty="0" err="1" smtClean="0"/>
              <a:t>Analisa</a:t>
            </a:r>
            <a:r>
              <a:rPr lang="en-US" b="1" dirty="0" smtClean="0"/>
              <a:t> </a:t>
            </a:r>
            <a:r>
              <a:rPr lang="en-US" b="1" dirty="0" err="1" smtClean="0"/>
              <a:t>kekuatan</a:t>
            </a:r>
            <a:r>
              <a:rPr lang="en-US" b="1" dirty="0" smtClean="0"/>
              <a:t> </a:t>
            </a:r>
            <a:r>
              <a:rPr lang="en-US" b="1" dirty="0" err="1" smtClean="0"/>
              <a:t>dan</a:t>
            </a:r>
            <a:r>
              <a:rPr lang="en-US" b="1" dirty="0" smtClean="0"/>
              <a:t> </a:t>
            </a:r>
            <a:r>
              <a:rPr lang="en-US" b="1" dirty="0" err="1" smtClean="0"/>
              <a:t>kelemahan</a:t>
            </a:r>
            <a:r>
              <a:rPr lang="en-US" b="1" dirty="0" smtClean="0"/>
              <a:t> </a:t>
            </a:r>
            <a:r>
              <a:rPr lang="en-US" b="1" dirty="0" err="1" smtClean="0"/>
              <a:t>perusahaan</a:t>
            </a:r>
            <a:endParaRPr lang="en-US" dirty="0"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a:p>
        </p:txBody>
      </p:sp>
    </p:spTree>
    <p:extLst>
      <p:ext uri="{BB962C8B-B14F-4D97-AF65-F5344CB8AC3E}">
        <p14:creationId xmlns:p14="http://schemas.microsoft.com/office/powerpoint/2010/main" val="943844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0" y="274638"/>
            <a:ext cx="9144000" cy="1143000"/>
          </a:xfrm>
        </p:spPr>
        <p:txBody>
          <a:bodyPr rtlCol="0">
            <a:normAutofit fontScale="90000"/>
          </a:bodyPr>
          <a:lstStyle/>
          <a:p>
            <a:pPr eaLnBrk="1" fontAlgn="auto" hangingPunct="1">
              <a:spcAft>
                <a:spcPts val="0"/>
              </a:spcAft>
              <a:defRPr/>
            </a:pPr>
            <a:r>
              <a:rPr lang="en-US" sz="3500" b="1" dirty="0" err="1" smtClean="0"/>
              <a:t>Tahapan</a:t>
            </a:r>
            <a:r>
              <a:rPr lang="en-US" sz="3500" b="1" dirty="0" smtClean="0"/>
              <a:t> </a:t>
            </a:r>
            <a:r>
              <a:rPr lang="en-US" sz="3500" b="1" dirty="0" err="1" smtClean="0"/>
              <a:t>dalam</a:t>
            </a:r>
            <a:r>
              <a:rPr lang="en-US" sz="3500" b="1" dirty="0" smtClean="0"/>
              <a:t> </a:t>
            </a:r>
            <a:r>
              <a:rPr lang="en-US" sz="3500" b="1" dirty="0" err="1" smtClean="0"/>
              <a:t>melakukan</a:t>
            </a:r>
            <a:r>
              <a:rPr lang="en-US" sz="3500" b="1" dirty="0" smtClean="0"/>
              <a:t> </a:t>
            </a:r>
            <a:r>
              <a:rPr lang="en-US" sz="3500" b="1" dirty="0" err="1" smtClean="0"/>
              <a:t>Analisa</a:t>
            </a:r>
            <a:r>
              <a:rPr lang="en-US" sz="3500" b="1" dirty="0" smtClean="0"/>
              <a:t> </a:t>
            </a:r>
            <a:r>
              <a:rPr lang="en-US" sz="3500" b="1" dirty="0" err="1" smtClean="0"/>
              <a:t>Rantai</a:t>
            </a:r>
            <a:r>
              <a:rPr lang="en-US" sz="3500" b="1" dirty="0" smtClean="0"/>
              <a:t> </a:t>
            </a:r>
            <a:r>
              <a:rPr lang="en-US" sz="3500" b="1" dirty="0" err="1" smtClean="0"/>
              <a:t>Nilai</a:t>
            </a:r>
            <a:r>
              <a:rPr lang="en-US" sz="3500" b="1" dirty="0" smtClean="0"/>
              <a:t>(1)</a:t>
            </a:r>
          </a:p>
        </p:txBody>
      </p:sp>
      <p:sp>
        <p:nvSpPr>
          <p:cNvPr id="12291" name="Rectangle 3"/>
          <p:cNvSpPr>
            <a:spLocks noGrp="1" noChangeArrowheads="1"/>
          </p:cNvSpPr>
          <p:nvPr>
            <p:ph type="body" idx="1"/>
          </p:nvPr>
        </p:nvSpPr>
        <p:spPr/>
        <p:txBody>
          <a:bodyPr>
            <a:normAutofit lnSpcReduction="10000"/>
          </a:bodyPr>
          <a:lstStyle/>
          <a:p>
            <a:pPr eaLnBrk="1" hangingPunct="1"/>
            <a:r>
              <a:rPr lang="en-US" sz="2400" b="1" smtClean="0"/>
              <a:t>Membagi/memecah unit bisnis perusahaan menjadi beberapa unit aktivitas.</a:t>
            </a:r>
          </a:p>
          <a:p>
            <a:pPr eaLnBrk="1" hangingPunct="1">
              <a:buFont typeface="Wingdings" pitchFamily="2" charset="2"/>
              <a:buNone/>
            </a:pPr>
            <a:r>
              <a:rPr lang="en-US" sz="2400" b="1" smtClean="0"/>
              <a:t>	pembagian ini dapat dilakukan dg beberapa pertimbangan yaitu</a:t>
            </a:r>
          </a:p>
          <a:p>
            <a:pPr lvl="1" eaLnBrk="1" hangingPunct="1"/>
            <a:r>
              <a:rPr lang="en-US" sz="2400" b="1" smtClean="0"/>
              <a:t>Keterpisahan suatu aktivitas dari aktivitas lainnya</a:t>
            </a:r>
          </a:p>
          <a:p>
            <a:pPr lvl="1" eaLnBrk="1" hangingPunct="1"/>
            <a:r>
              <a:rPr lang="en-US" sz="2400" b="1" smtClean="0"/>
              <a:t>Tingkat kepentingan suatu aktivitas</a:t>
            </a:r>
          </a:p>
          <a:p>
            <a:pPr lvl="1" eaLnBrk="1" hangingPunct="1"/>
            <a:r>
              <a:rPr lang="en-US" sz="2400" b="1" smtClean="0"/>
              <a:t>Perbedaan dari tiap aktivitas berdasarkan faktor-faktor penentu biaya,dan</a:t>
            </a:r>
          </a:p>
          <a:p>
            <a:pPr lvl="1" eaLnBrk="1" hangingPunct="1"/>
            <a:r>
              <a:rPr lang="en-US" sz="2400" b="1" smtClean="0"/>
              <a:t>Perbedaan-perbedaan yg dilakukan oleh para pesaing dalam menjalankan suatu aktivitas tertentu.</a:t>
            </a:r>
          </a:p>
        </p:txBody>
      </p:sp>
    </p:spTree>
    <p:extLst>
      <p:ext uri="{BB962C8B-B14F-4D97-AF65-F5344CB8AC3E}">
        <p14:creationId xmlns:p14="http://schemas.microsoft.com/office/powerpoint/2010/main" val="128199880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274638"/>
            <a:ext cx="9144000" cy="1143000"/>
          </a:xfrm>
        </p:spPr>
        <p:txBody>
          <a:bodyPr rtlCol="0">
            <a:normAutofit fontScale="90000"/>
          </a:bodyPr>
          <a:lstStyle/>
          <a:p>
            <a:pPr eaLnBrk="1" fontAlgn="auto" hangingPunct="1">
              <a:spcAft>
                <a:spcPts val="0"/>
              </a:spcAft>
              <a:defRPr/>
            </a:pPr>
            <a:r>
              <a:rPr lang="en-US" sz="3500" b="1" dirty="0" err="1" smtClean="0"/>
              <a:t>Tahapan</a:t>
            </a:r>
            <a:r>
              <a:rPr lang="en-US" sz="3500" b="1" dirty="0" smtClean="0"/>
              <a:t> </a:t>
            </a:r>
            <a:r>
              <a:rPr lang="en-US" sz="3500" b="1" dirty="0" err="1" smtClean="0"/>
              <a:t>dalam</a:t>
            </a:r>
            <a:r>
              <a:rPr lang="en-US" sz="3500" b="1" dirty="0" smtClean="0"/>
              <a:t> </a:t>
            </a:r>
            <a:r>
              <a:rPr lang="en-US" sz="3500" b="1" dirty="0" err="1" smtClean="0"/>
              <a:t>melakukan</a:t>
            </a:r>
            <a:r>
              <a:rPr lang="en-US" sz="3500" b="1" dirty="0" smtClean="0"/>
              <a:t> </a:t>
            </a:r>
            <a:r>
              <a:rPr lang="en-US" sz="3500" b="1" dirty="0" err="1" smtClean="0"/>
              <a:t>Analisa</a:t>
            </a:r>
            <a:r>
              <a:rPr lang="en-US" sz="3500" b="1" dirty="0" smtClean="0"/>
              <a:t> </a:t>
            </a:r>
            <a:r>
              <a:rPr lang="en-US" sz="3500" b="1" dirty="0" err="1" smtClean="0"/>
              <a:t>Rantai</a:t>
            </a:r>
            <a:r>
              <a:rPr lang="en-US" sz="3500" b="1" dirty="0" smtClean="0"/>
              <a:t> </a:t>
            </a:r>
            <a:r>
              <a:rPr lang="en-US" sz="3500" b="1" dirty="0" err="1" smtClean="0"/>
              <a:t>Nilai</a:t>
            </a:r>
            <a:r>
              <a:rPr lang="en-US" sz="3500" b="1" dirty="0" smtClean="0"/>
              <a:t>(2)</a:t>
            </a:r>
          </a:p>
        </p:txBody>
      </p:sp>
      <p:sp>
        <p:nvSpPr>
          <p:cNvPr id="13315" name="Rectangle 3"/>
          <p:cNvSpPr>
            <a:spLocks noGrp="1" noChangeArrowheads="1"/>
          </p:cNvSpPr>
          <p:nvPr>
            <p:ph type="body" idx="1"/>
          </p:nvPr>
        </p:nvSpPr>
        <p:spPr/>
        <p:txBody>
          <a:bodyPr>
            <a:normAutofit lnSpcReduction="10000"/>
          </a:bodyPr>
          <a:lstStyle/>
          <a:p>
            <a:pPr eaLnBrk="1" hangingPunct="1"/>
            <a:r>
              <a:rPr lang="en-US" sz="2400" b="1" smtClean="0"/>
              <a:t>Alokasi total biaya kepada tiap aktivitas</a:t>
            </a:r>
          </a:p>
          <a:p>
            <a:pPr lvl="1" eaLnBrk="1" hangingPunct="1">
              <a:buFont typeface="Wingdings" pitchFamily="2" charset="2"/>
              <a:buNone/>
            </a:pPr>
            <a:r>
              <a:rPr lang="en-US" sz="2400" b="1" smtClean="0"/>
              <a:t>	Jika tujuan dari analisa rantai nilai adalah untuk efisiensi biaya maka pembagian dan pengalokasian total bikaya kedalam tiap aktivitas dapat dilakukan dg mempertimbangkan aktivitas-aktivitas mana yg berpotensi untuk pengurangan biaya.</a:t>
            </a:r>
          </a:p>
          <a:p>
            <a:pPr eaLnBrk="1" hangingPunct="1"/>
            <a:r>
              <a:rPr lang="en-US" sz="2400" b="1" smtClean="0"/>
              <a:t>Identifikasi faktor-faktor penentu biaya.</a:t>
            </a:r>
          </a:p>
          <a:p>
            <a:pPr lvl="1" eaLnBrk="1" hangingPunct="1">
              <a:buFont typeface="Wingdings" pitchFamily="2" charset="2"/>
              <a:buNone/>
            </a:pPr>
            <a:r>
              <a:rPr lang="en-US" sz="2400" b="1" smtClean="0"/>
              <a:t>	Untuk setiap aktivitas,lakukanlah proses analisa,identifikasi dan penentuan faktor-faktor yg sangat menentukan/mempengaruhi tingkat biaya relatif dibandingkan pesaing</a:t>
            </a:r>
          </a:p>
        </p:txBody>
      </p:sp>
    </p:spTree>
    <p:extLst>
      <p:ext uri="{BB962C8B-B14F-4D97-AF65-F5344CB8AC3E}">
        <p14:creationId xmlns:p14="http://schemas.microsoft.com/office/powerpoint/2010/main" val="295356488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274638"/>
            <a:ext cx="9144000" cy="1143000"/>
          </a:xfrm>
        </p:spPr>
        <p:txBody>
          <a:bodyPr rtlCol="0">
            <a:normAutofit fontScale="90000"/>
          </a:bodyPr>
          <a:lstStyle/>
          <a:p>
            <a:pPr eaLnBrk="1" fontAlgn="auto" hangingPunct="1">
              <a:spcAft>
                <a:spcPts val="0"/>
              </a:spcAft>
              <a:defRPr/>
            </a:pPr>
            <a:r>
              <a:rPr lang="en-US" sz="3500" b="1" dirty="0" err="1" smtClean="0"/>
              <a:t>Tahapan</a:t>
            </a:r>
            <a:r>
              <a:rPr lang="en-US" sz="3500" b="1" dirty="0" smtClean="0"/>
              <a:t> </a:t>
            </a:r>
            <a:r>
              <a:rPr lang="en-US" sz="3500" b="1" dirty="0" err="1" smtClean="0"/>
              <a:t>dalam</a:t>
            </a:r>
            <a:r>
              <a:rPr lang="en-US" sz="3500" b="1" dirty="0" smtClean="0"/>
              <a:t> </a:t>
            </a:r>
            <a:r>
              <a:rPr lang="en-US" sz="3500" b="1" dirty="0" err="1" smtClean="0"/>
              <a:t>melakukan</a:t>
            </a:r>
            <a:r>
              <a:rPr lang="en-US" sz="3500" b="1" dirty="0" smtClean="0"/>
              <a:t> </a:t>
            </a:r>
            <a:r>
              <a:rPr lang="en-US" sz="3500" b="1" dirty="0" err="1" smtClean="0"/>
              <a:t>Analisa</a:t>
            </a:r>
            <a:r>
              <a:rPr lang="en-US" sz="3500" b="1" dirty="0" smtClean="0"/>
              <a:t> </a:t>
            </a:r>
            <a:r>
              <a:rPr lang="en-US" sz="3500" b="1" dirty="0" err="1" smtClean="0"/>
              <a:t>Rantai</a:t>
            </a:r>
            <a:r>
              <a:rPr lang="en-US" sz="3500" b="1" dirty="0" smtClean="0"/>
              <a:t> </a:t>
            </a:r>
            <a:r>
              <a:rPr lang="en-US" sz="3500" b="1" dirty="0" err="1" smtClean="0"/>
              <a:t>Nilai</a:t>
            </a:r>
            <a:r>
              <a:rPr lang="en-US" sz="3500" b="1" dirty="0" smtClean="0"/>
              <a:t>(3)</a:t>
            </a:r>
          </a:p>
        </p:txBody>
      </p:sp>
      <p:sp>
        <p:nvSpPr>
          <p:cNvPr id="14339" name="Rectangle 3"/>
          <p:cNvSpPr>
            <a:spLocks noGrp="1" noChangeArrowheads="1"/>
          </p:cNvSpPr>
          <p:nvPr>
            <p:ph type="body" idx="1"/>
          </p:nvPr>
        </p:nvSpPr>
        <p:spPr/>
        <p:txBody>
          <a:bodyPr>
            <a:normAutofit lnSpcReduction="10000"/>
          </a:bodyPr>
          <a:lstStyle/>
          <a:p>
            <a:pPr eaLnBrk="1" hangingPunct="1">
              <a:lnSpc>
                <a:spcPct val="80000"/>
              </a:lnSpc>
            </a:pPr>
            <a:r>
              <a:rPr lang="en-US" sz="2400" b="1" smtClean="0"/>
              <a:t>Identifikasi keterkaitan biaya</a:t>
            </a:r>
          </a:p>
          <a:p>
            <a:pPr eaLnBrk="1" hangingPunct="1">
              <a:lnSpc>
                <a:spcPct val="80000"/>
              </a:lnSpc>
              <a:buFont typeface="Wingdings" pitchFamily="2" charset="2"/>
              <a:buNone/>
            </a:pPr>
            <a:r>
              <a:rPr lang="en-US" sz="2400" b="1" smtClean="0"/>
              <a:t>	biaya suatu aktivitas dapat mempengaruhi/dipengaruhi oleh cara-cara bagaimana aktivitas lain dilakukan.misal:</a:t>
            </a:r>
          </a:p>
          <a:p>
            <a:pPr lvl="1" eaLnBrk="1" hangingPunct="1">
              <a:lnSpc>
                <a:spcPct val="80000"/>
              </a:lnSpc>
            </a:pPr>
            <a:r>
              <a:rPr lang="en-US" sz="2400" b="1" smtClean="0"/>
              <a:t>Pembelian komponen yg berkualitas tinggi akan menurunkan biaya merangkai dan kontrol kualitas</a:t>
            </a:r>
          </a:p>
          <a:p>
            <a:pPr lvl="1" eaLnBrk="1" hangingPunct="1">
              <a:lnSpc>
                <a:spcPct val="80000"/>
              </a:lnSpc>
            </a:pPr>
            <a:r>
              <a:rPr lang="en-US" sz="2400" b="1" smtClean="0"/>
              <a:t>Sedikit kerusakan dalam memproduksi akan menurunkan biaya garansi yg muncul pada aktivitas pelayanan dan pendukung</a:t>
            </a:r>
          </a:p>
          <a:p>
            <a:pPr lvl="1" eaLnBrk="1" hangingPunct="1">
              <a:lnSpc>
                <a:spcPct val="80000"/>
              </a:lnSpc>
            </a:pPr>
            <a:r>
              <a:rPr lang="en-US" sz="2400" b="1" smtClean="0"/>
              <a:t>Desain mobil dg komponen standar akan meningkatkan skala ekonomi dalam memproduksi komponen.</a:t>
            </a:r>
          </a:p>
          <a:p>
            <a:pPr lvl="1" eaLnBrk="1" hangingPunct="1">
              <a:lnSpc>
                <a:spcPct val="80000"/>
              </a:lnSpc>
            </a:pPr>
            <a:r>
              <a:rPr lang="en-US" sz="2400" b="1" smtClean="0"/>
              <a:t>Ketidakmampuan dalam memesan bahan baku akan meningkatkan biaya penyimpanan persediaan</a:t>
            </a:r>
          </a:p>
        </p:txBody>
      </p:sp>
    </p:spTree>
    <p:extLst>
      <p:ext uri="{BB962C8B-B14F-4D97-AF65-F5344CB8AC3E}">
        <p14:creationId xmlns:p14="http://schemas.microsoft.com/office/powerpoint/2010/main" val="246378459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0" y="274638"/>
            <a:ext cx="9144000" cy="1143000"/>
          </a:xfrm>
        </p:spPr>
        <p:txBody>
          <a:bodyPr rtlCol="0">
            <a:normAutofit fontScale="90000"/>
          </a:bodyPr>
          <a:lstStyle/>
          <a:p>
            <a:pPr eaLnBrk="1" fontAlgn="auto" hangingPunct="1">
              <a:spcAft>
                <a:spcPts val="0"/>
              </a:spcAft>
              <a:defRPr/>
            </a:pPr>
            <a:r>
              <a:rPr lang="en-US" sz="3500" b="1" dirty="0" err="1" smtClean="0"/>
              <a:t>Tahapan</a:t>
            </a:r>
            <a:r>
              <a:rPr lang="en-US" sz="3500" b="1" dirty="0" smtClean="0"/>
              <a:t> </a:t>
            </a:r>
            <a:r>
              <a:rPr lang="en-US" sz="3500" b="1" dirty="0" err="1" smtClean="0"/>
              <a:t>dalam</a:t>
            </a:r>
            <a:r>
              <a:rPr lang="en-US" sz="3500" b="1" dirty="0" smtClean="0"/>
              <a:t> </a:t>
            </a:r>
            <a:r>
              <a:rPr lang="en-US" sz="3500" b="1" dirty="0" err="1" smtClean="0"/>
              <a:t>melakukan</a:t>
            </a:r>
            <a:r>
              <a:rPr lang="en-US" sz="3500" b="1" dirty="0" smtClean="0"/>
              <a:t> </a:t>
            </a:r>
            <a:r>
              <a:rPr lang="en-US" sz="3500" b="1" dirty="0" err="1" smtClean="0"/>
              <a:t>Analisa</a:t>
            </a:r>
            <a:r>
              <a:rPr lang="en-US" sz="3500" b="1" dirty="0" smtClean="0"/>
              <a:t> </a:t>
            </a:r>
            <a:r>
              <a:rPr lang="en-US" sz="3500" b="1" dirty="0" err="1" smtClean="0"/>
              <a:t>Rantai</a:t>
            </a:r>
            <a:r>
              <a:rPr lang="en-US" sz="3500" b="1" dirty="0" smtClean="0"/>
              <a:t> </a:t>
            </a:r>
            <a:r>
              <a:rPr lang="en-US" sz="3500" b="1" dirty="0" err="1" smtClean="0"/>
              <a:t>Nilai</a:t>
            </a:r>
            <a:r>
              <a:rPr lang="en-US" sz="3500" b="1" dirty="0" smtClean="0"/>
              <a:t>(4)</a:t>
            </a:r>
          </a:p>
        </p:txBody>
      </p:sp>
      <p:sp>
        <p:nvSpPr>
          <p:cNvPr id="15363" name="Rectangle 3"/>
          <p:cNvSpPr>
            <a:spLocks noGrp="1" noChangeArrowheads="1"/>
          </p:cNvSpPr>
          <p:nvPr>
            <p:ph type="body" idx="1"/>
          </p:nvPr>
        </p:nvSpPr>
        <p:spPr/>
        <p:txBody>
          <a:bodyPr>
            <a:normAutofit lnSpcReduction="10000"/>
          </a:bodyPr>
          <a:lstStyle/>
          <a:p>
            <a:pPr eaLnBrk="1" hangingPunct="1">
              <a:lnSpc>
                <a:spcPct val="90000"/>
              </a:lnSpc>
            </a:pPr>
            <a:r>
              <a:rPr lang="en-US" b="1" smtClean="0"/>
              <a:t>Membuat rekomendasi untuk pengurangan biaya.</a:t>
            </a:r>
          </a:p>
          <a:p>
            <a:pPr lvl="1" eaLnBrk="1" hangingPunct="1">
              <a:lnSpc>
                <a:spcPct val="90000"/>
              </a:lnSpc>
              <a:buFont typeface="Wingdings" pitchFamily="2" charset="2"/>
              <a:buNone/>
            </a:pPr>
            <a:r>
              <a:rPr lang="en-US" b="1" smtClean="0"/>
              <a:t>	Setelah proses identifikasi keterkaitan biaya pada aktivitas,maka perusahaan dapat menentukan aktivitas mana yg perlu dilakukan penurunan biaya.(misal: untuk skala ekonomi,apakah jumlah produksi dapat dinaikkan atau jika menyangkut upah dapatkah dikurangi dg relokasi,dan memberi rekopmendasi misal untuk pembelian bahan baku dilakukan teknik just in time untuk mereduksi biaya.</a:t>
            </a:r>
          </a:p>
        </p:txBody>
      </p:sp>
    </p:spTree>
    <p:extLst>
      <p:ext uri="{BB962C8B-B14F-4D97-AF65-F5344CB8AC3E}">
        <p14:creationId xmlns:p14="http://schemas.microsoft.com/office/powerpoint/2010/main" val="272869890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52400"/>
            <a:ext cx="8229600" cy="1143000"/>
          </a:xfrm>
        </p:spPr>
        <p:txBody>
          <a:bodyPr/>
          <a:lstStyle/>
          <a:p>
            <a:pPr eaLnBrk="1" hangingPunct="1"/>
            <a:r>
              <a:rPr lang="en-US" sz="3500" b="1" smtClean="0"/>
              <a:t>Teknik-teknik penurunan biaya(1)</a:t>
            </a:r>
          </a:p>
        </p:txBody>
      </p:sp>
      <p:sp>
        <p:nvSpPr>
          <p:cNvPr id="16387" name="Rectangle 3"/>
          <p:cNvSpPr>
            <a:spLocks noGrp="1" noChangeArrowheads="1"/>
          </p:cNvSpPr>
          <p:nvPr>
            <p:ph type="body" idx="1"/>
          </p:nvPr>
        </p:nvSpPr>
        <p:spPr/>
        <p:txBody>
          <a:bodyPr>
            <a:normAutofit lnSpcReduction="10000"/>
          </a:bodyPr>
          <a:lstStyle/>
          <a:p>
            <a:pPr eaLnBrk="1" hangingPunct="1"/>
            <a:r>
              <a:rPr lang="en-US" b="1" smtClean="0"/>
              <a:t>Total Quality Management</a:t>
            </a:r>
          </a:p>
          <a:p>
            <a:pPr lvl="1" eaLnBrk="1" hangingPunct="1">
              <a:buFont typeface="Wingdings" pitchFamily="2" charset="2"/>
              <a:buNone/>
            </a:pPr>
            <a:r>
              <a:rPr lang="en-US" b="1" smtClean="0"/>
              <a:t>Perbaikan kualitas dg menurunkan biaya melalui :</a:t>
            </a:r>
          </a:p>
          <a:p>
            <a:pPr lvl="1" eaLnBrk="1" hangingPunct="1"/>
            <a:r>
              <a:rPr lang="en-US" b="1" smtClean="0"/>
              <a:t>Penyederhanaan proses</a:t>
            </a:r>
          </a:p>
          <a:p>
            <a:pPr lvl="1" eaLnBrk="1" hangingPunct="1"/>
            <a:r>
              <a:rPr lang="en-US" b="1" smtClean="0"/>
              <a:t>Peningkatan tanggung jawab pada bawahan untuk mengatasi penurunan biaya.</a:t>
            </a:r>
          </a:p>
          <a:p>
            <a:pPr lvl="1" eaLnBrk="1" hangingPunct="1"/>
            <a:r>
              <a:rPr lang="en-US" b="1" smtClean="0"/>
              <a:t>Mendorong proses inovasi</a:t>
            </a:r>
          </a:p>
          <a:p>
            <a:pPr lvl="1" eaLnBrk="1" hangingPunct="1"/>
            <a:r>
              <a:rPr lang="en-US" b="1" smtClean="0"/>
              <a:t>Mengurangi biaya supervisi dan pemeliharaan</a:t>
            </a:r>
          </a:p>
          <a:p>
            <a:pPr lvl="1" eaLnBrk="1" hangingPunct="1"/>
            <a:r>
              <a:rPr lang="en-US" b="1" smtClean="0"/>
              <a:t>Memotong jumlah persediaan dan barang dalam proses</a:t>
            </a:r>
          </a:p>
        </p:txBody>
      </p:sp>
    </p:spTree>
    <p:extLst>
      <p:ext uri="{BB962C8B-B14F-4D97-AF65-F5344CB8AC3E}">
        <p14:creationId xmlns:p14="http://schemas.microsoft.com/office/powerpoint/2010/main" val="116351852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6200"/>
            <a:ext cx="8229600" cy="1143000"/>
          </a:xfrm>
        </p:spPr>
        <p:txBody>
          <a:bodyPr/>
          <a:lstStyle/>
          <a:p>
            <a:pPr eaLnBrk="1" hangingPunct="1"/>
            <a:r>
              <a:rPr lang="en-US" sz="3500" b="1" smtClean="0"/>
              <a:t>Teknik-teknik penurunan biaya(2)</a:t>
            </a:r>
          </a:p>
        </p:txBody>
      </p:sp>
      <p:sp>
        <p:nvSpPr>
          <p:cNvPr id="17411" name="Rectangle 3"/>
          <p:cNvSpPr>
            <a:spLocks noGrp="1" noChangeArrowheads="1"/>
          </p:cNvSpPr>
          <p:nvPr>
            <p:ph type="body" idx="1"/>
          </p:nvPr>
        </p:nvSpPr>
        <p:spPr>
          <a:xfrm>
            <a:off x="0" y="960438"/>
            <a:ext cx="9144000" cy="4525962"/>
          </a:xfrm>
        </p:spPr>
        <p:txBody>
          <a:bodyPr>
            <a:normAutofit fontScale="92500" lnSpcReduction="10000"/>
          </a:bodyPr>
          <a:lstStyle/>
          <a:p>
            <a:pPr eaLnBrk="1" hangingPunct="1">
              <a:lnSpc>
                <a:spcPct val="80000"/>
              </a:lnSpc>
            </a:pPr>
            <a:r>
              <a:rPr lang="en-US" sz="2400" b="1" smtClean="0"/>
              <a:t>Restrukturisasi perusahaan</a:t>
            </a:r>
          </a:p>
          <a:p>
            <a:pPr lvl="1" eaLnBrk="1" hangingPunct="1">
              <a:lnSpc>
                <a:spcPct val="80000"/>
              </a:lnSpc>
            </a:pPr>
            <a:r>
              <a:rPr lang="en-US" sz="2400" b="1" smtClean="0"/>
              <a:t>Proses retrukturisasi perusahaan melibatkan beberapa macam ukuran penurunan biaya :</a:t>
            </a:r>
          </a:p>
          <a:p>
            <a:pPr lvl="2" eaLnBrk="1" hangingPunct="1">
              <a:lnSpc>
                <a:spcPct val="80000"/>
              </a:lnSpc>
            </a:pPr>
            <a:r>
              <a:rPr lang="en-US" b="1" smtClean="0"/>
              <a:t>Perbaikan pabrik untuk meningkatkan kapasitas dan menghilangkan teknologi yg sudah usang.</a:t>
            </a:r>
          </a:p>
          <a:p>
            <a:pPr lvl="2" eaLnBrk="1" hangingPunct="1">
              <a:lnSpc>
                <a:spcPct val="80000"/>
              </a:lnSpc>
            </a:pPr>
            <a:r>
              <a:rPr lang="en-US" b="1" smtClean="0"/>
              <a:t>Memberikan pengerjaan komponen dan jasa pemasaran kepada pemasok yg lebih unggul dalam biaya rendah.</a:t>
            </a:r>
          </a:p>
          <a:p>
            <a:pPr lvl="2" eaLnBrk="1" hangingPunct="1">
              <a:lnSpc>
                <a:spcPct val="80000"/>
              </a:lnSpc>
            </a:pPr>
            <a:r>
              <a:rPr lang="en-US" b="1" smtClean="0"/>
              <a:t>Efisiensi manajerial melalui</a:t>
            </a:r>
          </a:p>
          <a:p>
            <a:pPr lvl="3" eaLnBrk="1" hangingPunct="1">
              <a:lnSpc>
                <a:spcPct val="80000"/>
              </a:lnSpc>
            </a:pPr>
            <a:r>
              <a:rPr lang="en-US" sz="2400" b="1" smtClean="0"/>
              <a:t>Penyederhanaan struktur organisasi</a:t>
            </a:r>
          </a:p>
          <a:p>
            <a:pPr lvl="3" eaLnBrk="1" hangingPunct="1">
              <a:lnSpc>
                <a:spcPct val="80000"/>
              </a:lnSpc>
            </a:pPr>
            <a:r>
              <a:rPr lang="en-US" sz="2400" b="1" smtClean="0"/>
              <a:t>Mengurangi biaya administrasi</a:t>
            </a:r>
          </a:p>
          <a:p>
            <a:pPr lvl="3" eaLnBrk="1" hangingPunct="1">
              <a:lnSpc>
                <a:spcPct val="80000"/>
              </a:lnSpc>
            </a:pPr>
            <a:r>
              <a:rPr lang="en-US" sz="2400" b="1" smtClean="0"/>
              <a:t>Menerapkan aplikasi target keuangan dan kontrol</a:t>
            </a:r>
          </a:p>
          <a:p>
            <a:pPr lvl="3" eaLnBrk="1" hangingPunct="1">
              <a:lnSpc>
                <a:spcPct val="80000"/>
              </a:lnSpc>
            </a:pPr>
            <a:r>
              <a:rPr lang="en-US" sz="2400" b="1" smtClean="0"/>
              <a:t>Memberikan insentif pada penurunan biaya</a:t>
            </a:r>
          </a:p>
          <a:p>
            <a:pPr eaLnBrk="1" hangingPunct="1">
              <a:lnSpc>
                <a:spcPct val="80000"/>
              </a:lnSpc>
            </a:pPr>
            <a:r>
              <a:rPr lang="en-US" sz="2400" b="1" smtClean="0"/>
              <a:t>Proses Perekayasaan Ulang Bisnis</a:t>
            </a:r>
          </a:p>
          <a:p>
            <a:pPr lvl="1" eaLnBrk="1" hangingPunct="1">
              <a:lnSpc>
                <a:spcPct val="80000"/>
              </a:lnSpc>
              <a:buFont typeface="Wingdings" pitchFamily="2" charset="2"/>
              <a:buNone/>
            </a:pPr>
            <a:r>
              <a:rPr lang="en-US" sz="2400" b="1" smtClean="0"/>
              <a:t>	Suatu pemikiran kembali dan pendisainan ulang secara radikal pada proses bisnis untuk mencapai perbaikan kinerja perusahaan seperti: biaya,kualitas,pelayanan,dan kecepatan</a:t>
            </a:r>
          </a:p>
        </p:txBody>
      </p:sp>
    </p:spTree>
    <p:extLst>
      <p:ext uri="{BB962C8B-B14F-4D97-AF65-F5344CB8AC3E}">
        <p14:creationId xmlns:p14="http://schemas.microsoft.com/office/powerpoint/2010/main" val="98668889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200" b="1" smtClean="0"/>
              <a:t>VALUE CHAIN UNTUK DIFERENSIASI</a:t>
            </a:r>
          </a:p>
        </p:txBody>
      </p:sp>
      <p:sp>
        <p:nvSpPr>
          <p:cNvPr id="18435" name="Rectangle 3"/>
          <p:cNvSpPr>
            <a:spLocks noGrp="1" noChangeArrowheads="1"/>
          </p:cNvSpPr>
          <p:nvPr>
            <p:ph type="body" idx="1"/>
          </p:nvPr>
        </p:nvSpPr>
        <p:spPr/>
        <p:txBody>
          <a:bodyPr>
            <a:normAutofit lnSpcReduction="10000"/>
          </a:bodyPr>
          <a:lstStyle/>
          <a:p>
            <a:pPr eaLnBrk="1" hangingPunct="1"/>
            <a:r>
              <a:rPr lang="en-US" b="1" smtClean="0"/>
              <a:t>Adanya kesesuaian antara kemampuan perusahaan untuk menciptakan keunikan yg sesuai dg permintaan para pelanggan.Ada empat tahap :</a:t>
            </a:r>
          </a:p>
          <a:p>
            <a:pPr lvl="1" eaLnBrk="1" hangingPunct="1"/>
            <a:r>
              <a:rPr lang="en-US" b="1" smtClean="0"/>
              <a:t>Menciptakan sebuah analisa rantai nilai</a:t>
            </a:r>
          </a:p>
          <a:p>
            <a:pPr lvl="2" eaLnBrk="1" hangingPunct="1"/>
            <a:r>
              <a:rPr lang="en-US" b="1" smtClean="0"/>
              <a:t>Tingkat kepentingan dari tiap aktivitas yg berbeda</a:t>
            </a:r>
          </a:p>
          <a:p>
            <a:pPr lvl="2" eaLnBrk="1" hangingPunct="1"/>
            <a:r>
              <a:rPr lang="en-US" b="1" smtClean="0"/>
              <a:t>Keterpisahan dari aktivitas yg berbeda.</a:t>
            </a:r>
          </a:p>
          <a:p>
            <a:pPr lvl="2" eaLnBrk="1" hangingPunct="1"/>
            <a:r>
              <a:rPr lang="en-US" b="1" smtClean="0"/>
              <a:t>Dibuat rantai nilai yg terpisah utk setiap kelompok pelanggan.</a:t>
            </a:r>
          </a:p>
        </p:txBody>
      </p:sp>
    </p:spTree>
    <p:extLst>
      <p:ext uri="{BB962C8B-B14F-4D97-AF65-F5344CB8AC3E}">
        <p14:creationId xmlns:p14="http://schemas.microsoft.com/office/powerpoint/2010/main" val="330281758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0" y="685800"/>
            <a:ext cx="9144000" cy="4525963"/>
          </a:xfrm>
        </p:spPr>
        <p:txBody>
          <a:bodyPr>
            <a:normAutofit fontScale="92500" lnSpcReduction="10000"/>
          </a:bodyPr>
          <a:lstStyle/>
          <a:p>
            <a:pPr eaLnBrk="1" hangingPunct="1">
              <a:lnSpc>
                <a:spcPct val="80000"/>
              </a:lnSpc>
            </a:pPr>
            <a:r>
              <a:rPr lang="en-US" sz="2800" b="1" smtClean="0"/>
              <a:t>Identifikasi faktor penentu diferensiasi</a:t>
            </a:r>
          </a:p>
          <a:p>
            <a:pPr lvl="1" eaLnBrk="1" hangingPunct="1">
              <a:lnSpc>
                <a:spcPct val="80000"/>
              </a:lnSpc>
              <a:buFont typeface="Wingdings" pitchFamily="2" charset="2"/>
              <a:buNone/>
            </a:pPr>
            <a:r>
              <a:rPr lang="en-US" b="1" smtClean="0"/>
              <a:t>	Analisa setiap aktivitas untuk menemukan/menentukan aktivitas-aktivitas mana yg dapat menciptakan keunikan dan identifikasikan faktor-faktor dan langkah-langkah yg harus dilakukan perusahaan utk menghasilkan keunikan</a:t>
            </a:r>
          </a:p>
          <a:p>
            <a:pPr eaLnBrk="1" hangingPunct="1">
              <a:lnSpc>
                <a:spcPct val="80000"/>
              </a:lnSpc>
            </a:pPr>
            <a:r>
              <a:rPr lang="en-US" sz="2800" b="1" smtClean="0"/>
              <a:t>Pilih dan tentukan faktor-faktor kunci</a:t>
            </a:r>
          </a:p>
          <a:p>
            <a:pPr lvl="1" eaLnBrk="1" hangingPunct="1">
              <a:lnSpc>
                <a:spcPct val="80000"/>
              </a:lnSpc>
              <a:buFont typeface="Wingdings" pitchFamily="2" charset="2"/>
              <a:buNone/>
            </a:pPr>
            <a:r>
              <a:rPr lang="en-US" b="1" smtClean="0"/>
              <a:t>	pilih faktor utama yg merupakan kekuatan perusahaan.</a:t>
            </a:r>
          </a:p>
          <a:p>
            <a:pPr eaLnBrk="1" hangingPunct="1">
              <a:lnSpc>
                <a:spcPct val="80000"/>
              </a:lnSpc>
            </a:pPr>
            <a:r>
              <a:rPr lang="en-US" sz="2800" b="1" smtClean="0"/>
              <a:t>Tempatkan keterkaitan antara rantai nilai perusahaan dan pelanggan.</a:t>
            </a:r>
          </a:p>
          <a:p>
            <a:pPr lvl="1" eaLnBrk="1" hangingPunct="1">
              <a:lnSpc>
                <a:spcPct val="80000"/>
              </a:lnSpc>
              <a:buFont typeface="Wingdings" pitchFamily="2" charset="2"/>
              <a:buNone/>
            </a:pPr>
            <a:r>
              <a:rPr lang="en-US" b="1" smtClean="0"/>
              <a:t>	menciptakan nilai bagi pelanggan meliputi :</a:t>
            </a:r>
          </a:p>
          <a:p>
            <a:pPr lvl="1" eaLnBrk="1" hangingPunct="1">
              <a:lnSpc>
                <a:spcPct val="80000"/>
              </a:lnSpc>
              <a:buFont typeface="Wingdings" pitchFamily="2" charset="2"/>
              <a:buNone/>
            </a:pPr>
            <a:r>
              <a:rPr lang="en-US" b="1" smtClean="0"/>
              <a:t>1.Menurunkan biaya</a:t>
            </a:r>
          </a:p>
          <a:p>
            <a:pPr lvl="1" eaLnBrk="1" hangingPunct="1">
              <a:lnSpc>
                <a:spcPct val="80000"/>
              </a:lnSpc>
              <a:buFont typeface="Wingdings" pitchFamily="2" charset="2"/>
              <a:buNone/>
            </a:pPr>
            <a:r>
              <a:rPr lang="en-US" b="1" smtClean="0"/>
              <a:t>2.Memberi produk diferensiasi pada aktivitas pelanggan</a:t>
            </a:r>
          </a:p>
        </p:txBody>
      </p:sp>
    </p:spTree>
    <p:extLst>
      <p:ext uri="{BB962C8B-B14F-4D97-AF65-F5344CB8AC3E}">
        <p14:creationId xmlns:p14="http://schemas.microsoft.com/office/powerpoint/2010/main" val="336072911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05724" y="2967335"/>
            <a:ext cx="6532559"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See you next week.</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Analisis</a:t>
            </a:r>
            <a:r>
              <a:rPr lang="en-US" dirty="0" smtClean="0"/>
              <a:t> Value Chain </a:t>
            </a:r>
            <a:endParaRPr lang="en-US" dirty="0"/>
          </a:p>
        </p:txBody>
      </p:sp>
      <p:sp>
        <p:nvSpPr>
          <p:cNvPr id="3" name="Content Placeholder 2"/>
          <p:cNvSpPr>
            <a:spLocks noGrp="1"/>
          </p:cNvSpPr>
          <p:nvPr>
            <p:ph idx="1"/>
          </p:nvPr>
        </p:nvSpPr>
        <p:spPr/>
        <p:txBody>
          <a:bodyPr>
            <a:normAutofit lnSpcReduction="10000"/>
          </a:bodyPr>
          <a:lstStyle/>
          <a:p>
            <a:r>
              <a:rPr lang="en-US" dirty="0" err="1" smtClean="0"/>
              <a:t>Sebagai</a:t>
            </a:r>
            <a:r>
              <a:rPr lang="en-US" dirty="0" smtClean="0"/>
              <a:t> </a:t>
            </a:r>
            <a:r>
              <a:rPr lang="en-US" dirty="0" err="1" smtClean="0"/>
              <a:t>alat</a:t>
            </a:r>
            <a:r>
              <a:rPr lang="en-US" dirty="0" smtClean="0"/>
              <a:t> </a:t>
            </a:r>
            <a:r>
              <a:rPr lang="en-US" dirty="0" err="1" smtClean="0"/>
              <a:t>untuk</a:t>
            </a:r>
            <a:r>
              <a:rPr lang="en-US" dirty="0" smtClean="0"/>
              <a:t> </a:t>
            </a:r>
            <a:r>
              <a:rPr lang="en-US" dirty="0" err="1" smtClean="0"/>
              <a:t>mengidentifikasi</a:t>
            </a:r>
            <a:r>
              <a:rPr lang="en-US" dirty="0" smtClean="0"/>
              <a:t> </a:t>
            </a:r>
            <a:r>
              <a:rPr lang="en-US" dirty="0" err="1" smtClean="0"/>
              <a:t>dan</a:t>
            </a:r>
            <a:r>
              <a:rPr lang="en-US" dirty="0" smtClean="0"/>
              <a:t> </a:t>
            </a:r>
            <a:r>
              <a:rPr lang="en-US" dirty="0" err="1" smtClean="0"/>
              <a:t>menghubungkan</a:t>
            </a:r>
            <a:r>
              <a:rPr lang="en-US" dirty="0" smtClean="0"/>
              <a:t> </a:t>
            </a:r>
            <a:r>
              <a:rPr lang="en-US" dirty="0" err="1" smtClean="0"/>
              <a:t>berbagai</a:t>
            </a:r>
            <a:r>
              <a:rPr lang="en-US" dirty="0" smtClean="0"/>
              <a:t> </a:t>
            </a:r>
            <a:r>
              <a:rPr lang="en-US" dirty="0" err="1" smtClean="0"/>
              <a:t>aktivitas</a:t>
            </a:r>
            <a:r>
              <a:rPr lang="en-US" dirty="0" smtClean="0"/>
              <a:t> </a:t>
            </a:r>
            <a:r>
              <a:rPr lang="en-US" dirty="0" err="1" smtClean="0"/>
              <a:t>stratejik</a:t>
            </a:r>
            <a:r>
              <a:rPr lang="en-US" dirty="0" smtClean="0"/>
              <a:t> di </a:t>
            </a:r>
            <a:r>
              <a:rPr lang="en-US" dirty="0" err="1" smtClean="0"/>
              <a:t>perusahaan</a:t>
            </a:r>
            <a:endParaRPr lang="en-US" dirty="0" smtClean="0"/>
          </a:p>
          <a:p>
            <a:r>
              <a:rPr lang="en-US" dirty="0" err="1" smtClean="0"/>
              <a:t>Membagi</a:t>
            </a:r>
            <a:r>
              <a:rPr lang="en-US" dirty="0" smtClean="0"/>
              <a:t> SBU </a:t>
            </a:r>
            <a:r>
              <a:rPr lang="en-US" dirty="0" err="1" smtClean="0"/>
              <a:t>menjadi</a:t>
            </a:r>
            <a:r>
              <a:rPr lang="en-US" dirty="0" smtClean="0"/>
              <a:t> </a:t>
            </a:r>
            <a:r>
              <a:rPr lang="en-US" dirty="0" err="1" smtClean="0"/>
              <a:t>beberapa</a:t>
            </a:r>
            <a:r>
              <a:rPr lang="en-US" dirty="0" smtClean="0"/>
              <a:t> </a:t>
            </a:r>
            <a:r>
              <a:rPr lang="en-US" dirty="0" err="1" smtClean="0"/>
              <a:t>aktivitas-aktivitas</a:t>
            </a:r>
            <a:r>
              <a:rPr lang="en-US" dirty="0" smtClean="0"/>
              <a:t> </a:t>
            </a:r>
            <a:r>
              <a:rPr lang="en-US" dirty="0" err="1" smtClean="0"/>
              <a:t>bisnis</a:t>
            </a:r>
            <a:endParaRPr lang="en-US" dirty="0"/>
          </a:p>
          <a:p>
            <a:pPr lvl="1"/>
            <a:r>
              <a:rPr lang="en-US" dirty="0" err="1" smtClean="0"/>
              <a:t>Aktivitas</a:t>
            </a:r>
            <a:r>
              <a:rPr lang="en-US" dirty="0" smtClean="0"/>
              <a:t> </a:t>
            </a:r>
            <a:r>
              <a:rPr lang="en-US" dirty="0" err="1" smtClean="0"/>
              <a:t>utama</a:t>
            </a:r>
            <a:r>
              <a:rPr lang="en-US" dirty="0" smtClean="0"/>
              <a:t> </a:t>
            </a:r>
          </a:p>
          <a:p>
            <a:pPr lvl="2"/>
            <a:r>
              <a:rPr lang="en-US" dirty="0" err="1" smtClean="0"/>
              <a:t>Produksi</a:t>
            </a:r>
            <a:r>
              <a:rPr lang="en-US" dirty="0" smtClean="0"/>
              <a:t>, </a:t>
            </a:r>
            <a:r>
              <a:rPr lang="en-US" dirty="0" err="1" smtClean="0"/>
              <a:t>pergudangan</a:t>
            </a:r>
            <a:r>
              <a:rPr lang="en-US" dirty="0" smtClean="0"/>
              <a:t>, </a:t>
            </a:r>
            <a:r>
              <a:rPr lang="en-US" dirty="0" err="1" smtClean="0"/>
              <a:t>distribus</a:t>
            </a:r>
            <a:r>
              <a:rPr lang="en-US" dirty="0" smtClean="0"/>
              <a:t>, </a:t>
            </a:r>
            <a:r>
              <a:rPr lang="en-US" dirty="0" err="1" smtClean="0"/>
              <a:t>pemasaran</a:t>
            </a:r>
            <a:r>
              <a:rPr lang="en-US" dirty="0" smtClean="0"/>
              <a:t>, </a:t>
            </a:r>
            <a:r>
              <a:rPr lang="en-US" dirty="0" err="1" smtClean="0"/>
              <a:t>layanan</a:t>
            </a:r>
            <a:r>
              <a:rPr lang="en-US" dirty="0" smtClean="0"/>
              <a:t> </a:t>
            </a:r>
            <a:r>
              <a:rPr lang="en-US" dirty="0" err="1" smtClean="0"/>
              <a:t>purna</a:t>
            </a:r>
            <a:r>
              <a:rPr lang="en-US" dirty="0" smtClean="0"/>
              <a:t> </a:t>
            </a:r>
            <a:r>
              <a:rPr lang="en-US" dirty="0" err="1" smtClean="0"/>
              <a:t>jual</a:t>
            </a:r>
            <a:endParaRPr lang="en-US" dirty="0" smtClean="0"/>
          </a:p>
          <a:p>
            <a:pPr lvl="1"/>
            <a:r>
              <a:rPr lang="en-US" dirty="0" err="1" smtClean="0"/>
              <a:t>Aktivitas</a:t>
            </a:r>
            <a:r>
              <a:rPr lang="en-US" dirty="0" smtClean="0"/>
              <a:t> </a:t>
            </a:r>
            <a:r>
              <a:rPr lang="en-US" dirty="0" err="1" smtClean="0"/>
              <a:t>pendukung</a:t>
            </a:r>
            <a:endParaRPr lang="en-US" dirty="0" smtClean="0"/>
          </a:p>
          <a:p>
            <a:pPr lvl="2"/>
            <a:r>
              <a:rPr lang="en-US" dirty="0" err="1" smtClean="0"/>
              <a:t>Pembelian</a:t>
            </a:r>
            <a:r>
              <a:rPr lang="en-US" dirty="0" smtClean="0"/>
              <a:t>, </a:t>
            </a:r>
            <a:r>
              <a:rPr lang="en-US" dirty="0" err="1" smtClean="0"/>
              <a:t>infrastruktur</a:t>
            </a:r>
            <a:r>
              <a:rPr lang="en-US" dirty="0" smtClean="0"/>
              <a:t>, </a:t>
            </a:r>
            <a:r>
              <a:rPr lang="en-US" dirty="0" err="1" smtClean="0"/>
              <a:t>teknologi</a:t>
            </a:r>
            <a:r>
              <a:rPr lang="en-US" dirty="0" smtClean="0"/>
              <a:t>, </a:t>
            </a:r>
            <a:r>
              <a:rPr lang="en-US" dirty="0" err="1" smtClean="0"/>
              <a:t>sdm</a:t>
            </a:r>
            <a:endParaRPr lang="en-US" dirty="0" smtClean="0"/>
          </a:p>
        </p:txBody>
      </p:sp>
    </p:spTree>
    <p:extLst>
      <p:ext uri="{BB962C8B-B14F-4D97-AF65-F5344CB8AC3E}">
        <p14:creationId xmlns:p14="http://schemas.microsoft.com/office/powerpoint/2010/main" val="2334367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title"/>
          </p:nvPr>
        </p:nvSpPr>
        <p:spPr>
          <a:xfrm>
            <a:off x="179388" y="1371600"/>
            <a:ext cx="8351837" cy="4465638"/>
          </a:xfrm>
        </p:spPr>
        <p:txBody>
          <a:bodyPr rtlCol="0">
            <a:normAutofit fontScale="90000"/>
          </a:bodyPr>
          <a:lstStyle/>
          <a:p>
            <a:pPr algn="l" eaLnBrk="1" fontAlgn="auto" hangingPunct="1">
              <a:spcAft>
                <a:spcPts val="0"/>
              </a:spcAft>
              <a:defRPr/>
            </a:pPr>
            <a:r>
              <a:rPr lang="en-US" sz="2400" b="1" dirty="0" smtClean="0">
                <a:latin typeface="Tahoma" pitchFamily="34" charset="0"/>
              </a:rPr>
              <a:t>Value Chain </a:t>
            </a:r>
            <a:r>
              <a:rPr lang="en-US" sz="2400" b="1" dirty="0" err="1" smtClean="0">
                <a:latin typeface="Tahoma" pitchFamily="34" charset="0"/>
              </a:rPr>
              <a:t>adalah</a:t>
            </a:r>
            <a:r>
              <a:rPr lang="en-US" sz="2400" b="1" dirty="0" smtClean="0">
                <a:latin typeface="Tahoma" pitchFamily="34" charset="0"/>
              </a:rPr>
              <a:t> </a:t>
            </a:r>
            <a:r>
              <a:rPr lang="en-US" sz="2400" b="1" dirty="0" err="1" smtClean="0">
                <a:latin typeface="Tahoma" pitchFamily="34" charset="0"/>
              </a:rPr>
              <a:t>membagi</a:t>
            </a:r>
            <a:r>
              <a:rPr lang="en-US" sz="2400" b="1" dirty="0" smtClean="0">
                <a:latin typeface="Tahoma" pitchFamily="34" charset="0"/>
              </a:rPr>
              <a:t> SBU </a:t>
            </a:r>
            <a:r>
              <a:rPr lang="en-US" sz="2400" b="1" dirty="0" err="1" smtClean="0">
                <a:latin typeface="Tahoma" pitchFamily="34" charset="0"/>
              </a:rPr>
              <a:t>menjadi</a:t>
            </a:r>
            <a:r>
              <a:rPr lang="en-US" sz="2400" b="1" dirty="0" smtClean="0">
                <a:latin typeface="Tahoma" pitchFamily="34" charset="0"/>
              </a:rPr>
              <a:t> </a:t>
            </a:r>
            <a:r>
              <a:rPr lang="en-US" sz="2400" b="1" dirty="0" err="1" smtClean="0">
                <a:latin typeface="Tahoma" pitchFamily="34" charset="0"/>
              </a:rPr>
              <a:t>beberapa</a:t>
            </a:r>
            <a:r>
              <a:rPr lang="en-US" sz="2400" b="1" dirty="0" smtClean="0">
                <a:latin typeface="Tahoma" pitchFamily="34" charset="0"/>
              </a:rPr>
              <a:t> </a:t>
            </a:r>
            <a:r>
              <a:rPr lang="en-US" sz="2400" b="1" dirty="0" err="1" smtClean="0">
                <a:latin typeface="Tahoma" pitchFamily="34" charset="0"/>
              </a:rPr>
              <a:t>aktivitas</a:t>
            </a:r>
            <a:r>
              <a:rPr lang="en-US" sz="2400" b="1" dirty="0" smtClean="0">
                <a:latin typeface="Tahoma" pitchFamily="34" charset="0"/>
              </a:rPr>
              <a:t> - </a:t>
            </a:r>
            <a:r>
              <a:rPr lang="en-US" sz="2400" b="1" dirty="0" err="1" smtClean="0">
                <a:latin typeface="Tahoma" pitchFamily="34" charset="0"/>
              </a:rPr>
              <a:t>aktivitas</a:t>
            </a:r>
            <a:r>
              <a:rPr lang="en-US" sz="2400" b="1" dirty="0" smtClean="0">
                <a:latin typeface="Tahoma" pitchFamily="34" charset="0"/>
              </a:rPr>
              <a:t> </a:t>
            </a:r>
            <a:r>
              <a:rPr lang="en-US" sz="2400" b="1" dirty="0" err="1" smtClean="0">
                <a:latin typeface="Tahoma" pitchFamily="34" charset="0"/>
              </a:rPr>
              <a:t>bisnis</a:t>
            </a:r>
            <a:r>
              <a:rPr lang="en-US" sz="2400" b="1" dirty="0" smtClean="0">
                <a:latin typeface="Tahoma" pitchFamily="34" charset="0"/>
              </a:rPr>
              <a:t> yang </a:t>
            </a:r>
            <a:r>
              <a:rPr lang="en-US" sz="2400" b="1" dirty="0" err="1" smtClean="0">
                <a:latin typeface="Tahoma" pitchFamily="34" charset="0"/>
              </a:rPr>
              <a:t>dikelompokan</a:t>
            </a:r>
            <a:r>
              <a:rPr lang="en-US" sz="2400" b="1" dirty="0" smtClean="0">
                <a:latin typeface="Tahoma" pitchFamily="34" charset="0"/>
              </a:rPr>
              <a:t> </a:t>
            </a:r>
            <a:r>
              <a:rPr lang="en-US" sz="2400" b="1" dirty="0" err="1" smtClean="0">
                <a:latin typeface="Tahoma" pitchFamily="34" charset="0"/>
              </a:rPr>
              <a:t>menjadi</a:t>
            </a:r>
            <a:r>
              <a:rPr lang="en-US" sz="2400" b="1" dirty="0" smtClean="0">
                <a:latin typeface="Tahoma" pitchFamily="34" charset="0"/>
              </a:rPr>
              <a:t> </a:t>
            </a:r>
            <a:r>
              <a:rPr lang="en-US" sz="2400" b="1" dirty="0" err="1" smtClean="0">
                <a:latin typeface="Tahoma" pitchFamily="34" charset="0"/>
              </a:rPr>
              <a:t>dua</a:t>
            </a:r>
            <a:r>
              <a:rPr lang="en-US" sz="2400" b="1" dirty="0" smtClean="0">
                <a:latin typeface="Tahoma" pitchFamily="34" charset="0"/>
              </a:rPr>
              <a:t> </a:t>
            </a:r>
            <a:r>
              <a:rPr lang="en-US" sz="2400" b="1" dirty="0" err="1" smtClean="0">
                <a:latin typeface="Tahoma" pitchFamily="34" charset="0"/>
              </a:rPr>
              <a:t>aktivitas</a:t>
            </a:r>
            <a:r>
              <a:rPr lang="en-US" sz="2400" b="1" dirty="0" smtClean="0">
                <a:latin typeface="Tahoma" pitchFamily="34" charset="0"/>
              </a:rPr>
              <a:t> </a:t>
            </a:r>
            <a:r>
              <a:rPr lang="en-US" sz="2400" b="1" dirty="0" err="1" smtClean="0">
                <a:latin typeface="Tahoma" pitchFamily="34" charset="0"/>
              </a:rPr>
              <a:t>besar</a:t>
            </a:r>
            <a:r>
              <a:rPr lang="en-US" sz="2400" b="1" dirty="0" smtClean="0">
                <a:latin typeface="Tahoma" pitchFamily="34" charset="0"/>
              </a:rPr>
              <a:t> </a:t>
            </a:r>
            <a:r>
              <a:rPr lang="en-US" sz="2400" b="1" dirty="0" err="1" smtClean="0">
                <a:latin typeface="Tahoma" pitchFamily="34" charset="0"/>
              </a:rPr>
              <a:t>yaitu</a:t>
            </a:r>
            <a:r>
              <a:rPr lang="en-US" sz="2400" b="1" dirty="0" smtClean="0">
                <a:latin typeface="Tahoma" pitchFamily="34" charset="0"/>
              </a:rPr>
              <a:t> </a:t>
            </a:r>
            <a:r>
              <a:rPr lang="en-US" sz="2400" b="1" dirty="0" err="1" smtClean="0">
                <a:latin typeface="Tahoma" pitchFamily="34" charset="0"/>
              </a:rPr>
              <a:t>aktivitas</a:t>
            </a:r>
            <a:r>
              <a:rPr lang="en-US" sz="2400" b="1" dirty="0" smtClean="0">
                <a:latin typeface="Tahoma" pitchFamily="34" charset="0"/>
              </a:rPr>
              <a:t> </a:t>
            </a:r>
            <a:r>
              <a:rPr lang="en-US" sz="2400" b="1" dirty="0" err="1" smtClean="0">
                <a:latin typeface="Tahoma" pitchFamily="34" charset="0"/>
              </a:rPr>
              <a:t>utama</a:t>
            </a:r>
            <a:r>
              <a:rPr lang="en-US" sz="2400" b="1" dirty="0" smtClean="0">
                <a:latin typeface="Tahoma" pitchFamily="34" charset="0"/>
              </a:rPr>
              <a:t> </a:t>
            </a:r>
            <a:r>
              <a:rPr lang="en-US" sz="2400" b="1" dirty="0" err="1" smtClean="0">
                <a:latin typeface="Tahoma" pitchFamily="34" charset="0"/>
              </a:rPr>
              <a:t>dan</a:t>
            </a:r>
            <a:r>
              <a:rPr lang="en-US" sz="2400" b="1" dirty="0" smtClean="0">
                <a:latin typeface="Tahoma" pitchFamily="34" charset="0"/>
              </a:rPr>
              <a:t> </a:t>
            </a:r>
            <a:r>
              <a:rPr lang="en-US" sz="2400" b="1" dirty="0" err="1" smtClean="0">
                <a:latin typeface="Tahoma" pitchFamily="34" charset="0"/>
              </a:rPr>
              <a:t>aktivitas</a:t>
            </a:r>
            <a:r>
              <a:rPr lang="en-US" sz="2400" b="1" dirty="0" smtClean="0">
                <a:latin typeface="Tahoma" pitchFamily="34" charset="0"/>
              </a:rPr>
              <a:t> </a:t>
            </a:r>
            <a:r>
              <a:rPr lang="en-US" sz="2400" b="1" dirty="0" err="1" smtClean="0">
                <a:latin typeface="Tahoma" pitchFamily="34" charset="0"/>
              </a:rPr>
              <a:t>pendukung.aktivitas</a:t>
            </a:r>
            <a:r>
              <a:rPr lang="en-US" sz="2400" b="1" dirty="0" smtClean="0">
                <a:latin typeface="Tahoma" pitchFamily="34" charset="0"/>
              </a:rPr>
              <a:t> </a:t>
            </a:r>
            <a:r>
              <a:rPr lang="en-US" sz="2400" b="1" dirty="0" err="1" smtClean="0">
                <a:latin typeface="Tahoma" pitchFamily="34" charset="0"/>
              </a:rPr>
              <a:t>utama</a:t>
            </a:r>
            <a:r>
              <a:rPr lang="en-US" sz="2400" b="1" dirty="0" smtClean="0">
                <a:latin typeface="Tahoma" pitchFamily="34" charset="0"/>
              </a:rPr>
              <a:t> </a:t>
            </a:r>
            <a:r>
              <a:rPr lang="en-US" sz="2400" b="1" dirty="0" err="1" smtClean="0">
                <a:latin typeface="Tahoma" pitchFamily="34" charset="0"/>
              </a:rPr>
              <a:t>seperti</a:t>
            </a:r>
            <a:r>
              <a:rPr lang="en-US" sz="2400" b="1" dirty="0" smtClean="0">
                <a:latin typeface="Tahoma" pitchFamily="34" charset="0"/>
              </a:rPr>
              <a:t> </a:t>
            </a:r>
            <a:r>
              <a:rPr lang="en-US" sz="2400" b="1" dirty="0" err="1" smtClean="0">
                <a:latin typeface="Tahoma" pitchFamily="34" charset="0"/>
              </a:rPr>
              <a:t>semua</a:t>
            </a:r>
            <a:r>
              <a:rPr lang="en-US" sz="2400" b="1" dirty="0" smtClean="0">
                <a:latin typeface="Tahoma" pitchFamily="34" charset="0"/>
              </a:rPr>
              <a:t> </a:t>
            </a:r>
            <a:r>
              <a:rPr lang="en-US" sz="2400" b="1" dirty="0" err="1" smtClean="0">
                <a:latin typeface="Tahoma" pitchFamily="34" charset="0"/>
              </a:rPr>
              <a:t>aktivitas</a:t>
            </a:r>
            <a:r>
              <a:rPr lang="en-US" sz="2400" b="1" dirty="0" smtClean="0">
                <a:latin typeface="Tahoma" pitchFamily="34" charset="0"/>
              </a:rPr>
              <a:t> </a:t>
            </a:r>
            <a:r>
              <a:rPr lang="en-US" sz="2400" b="1" dirty="0" err="1" smtClean="0">
                <a:latin typeface="Tahoma" pitchFamily="34" charset="0"/>
              </a:rPr>
              <a:t>yg</a:t>
            </a:r>
            <a:r>
              <a:rPr lang="en-US" sz="2400" b="1" dirty="0" smtClean="0">
                <a:latin typeface="Tahoma" pitchFamily="34" charset="0"/>
              </a:rPr>
              <a:t> </a:t>
            </a:r>
            <a:r>
              <a:rPr lang="en-US" sz="2400" b="1" dirty="0" err="1" smtClean="0">
                <a:latin typeface="Tahoma" pitchFamily="34" charset="0"/>
              </a:rPr>
              <a:t>berhubungan</a:t>
            </a:r>
            <a:r>
              <a:rPr lang="en-US" sz="2400" b="1" dirty="0" smtClean="0">
                <a:latin typeface="Tahoma" pitchFamily="34" charset="0"/>
              </a:rPr>
              <a:t> dg </a:t>
            </a:r>
            <a:r>
              <a:rPr lang="en-US" sz="2400" b="1" dirty="0" err="1" smtClean="0">
                <a:latin typeface="Tahoma" pitchFamily="34" charset="0"/>
              </a:rPr>
              <a:t>produksi,pergudangan,distribusi</a:t>
            </a:r>
            <a:r>
              <a:rPr lang="en-US" sz="2400" b="1" dirty="0" smtClean="0">
                <a:latin typeface="Tahoma" pitchFamily="34" charset="0"/>
              </a:rPr>
              <a:t>, </a:t>
            </a:r>
            <a:r>
              <a:rPr lang="en-US" sz="2400" b="1" dirty="0" err="1" smtClean="0">
                <a:latin typeface="Tahoma" pitchFamily="34" charset="0"/>
              </a:rPr>
              <a:t>pemasaran,layanan</a:t>
            </a:r>
            <a:r>
              <a:rPr lang="en-US" sz="2400" b="1" dirty="0" smtClean="0">
                <a:latin typeface="Tahoma" pitchFamily="34" charset="0"/>
              </a:rPr>
              <a:t> </a:t>
            </a:r>
            <a:r>
              <a:rPr lang="en-US" sz="2400" b="1" dirty="0" err="1" smtClean="0">
                <a:latin typeface="Tahoma" pitchFamily="34" charset="0"/>
              </a:rPr>
              <a:t>purna</a:t>
            </a:r>
            <a:r>
              <a:rPr lang="en-US" sz="2400" b="1" dirty="0" smtClean="0">
                <a:latin typeface="Tahoma" pitchFamily="34" charset="0"/>
              </a:rPr>
              <a:t> </a:t>
            </a:r>
            <a:r>
              <a:rPr lang="en-US" sz="2400" b="1" dirty="0" err="1" smtClean="0">
                <a:latin typeface="Tahoma" pitchFamily="34" charset="0"/>
              </a:rPr>
              <a:t>jual.aktivitas</a:t>
            </a:r>
            <a:r>
              <a:rPr lang="en-US" sz="2400" b="1" dirty="0" smtClean="0">
                <a:latin typeface="Tahoma" pitchFamily="34" charset="0"/>
              </a:rPr>
              <a:t> </a:t>
            </a:r>
            <a:r>
              <a:rPr lang="en-US" sz="2400" b="1" dirty="0" err="1" smtClean="0">
                <a:latin typeface="Tahoma" pitchFamily="34" charset="0"/>
              </a:rPr>
              <a:t>pendukung</a:t>
            </a:r>
            <a:r>
              <a:rPr lang="en-US" sz="2400" b="1" dirty="0" smtClean="0">
                <a:latin typeface="Tahoma" pitchFamily="34" charset="0"/>
              </a:rPr>
              <a:t> </a:t>
            </a:r>
            <a:r>
              <a:rPr lang="en-US" sz="2400" b="1" dirty="0" err="1" smtClean="0">
                <a:latin typeface="Tahoma" pitchFamily="34" charset="0"/>
              </a:rPr>
              <a:t>adalah</a:t>
            </a:r>
            <a:r>
              <a:rPr lang="en-US" sz="2400" b="1" dirty="0" smtClean="0">
                <a:latin typeface="Tahoma" pitchFamily="34" charset="0"/>
              </a:rPr>
              <a:t> </a:t>
            </a:r>
            <a:r>
              <a:rPr lang="en-US" sz="2400" b="1" dirty="0" err="1" smtClean="0">
                <a:latin typeface="Tahoma" pitchFamily="34" charset="0"/>
              </a:rPr>
              <a:t>semua</a:t>
            </a:r>
            <a:r>
              <a:rPr lang="en-US" sz="2400" b="1" dirty="0" smtClean="0">
                <a:latin typeface="Tahoma" pitchFamily="34" charset="0"/>
              </a:rPr>
              <a:t> </a:t>
            </a:r>
            <a:r>
              <a:rPr lang="en-US" sz="2400" b="1" dirty="0" err="1" smtClean="0">
                <a:latin typeface="Tahoma" pitchFamily="34" charset="0"/>
              </a:rPr>
              <a:t>aktivitas</a:t>
            </a:r>
            <a:r>
              <a:rPr lang="en-US" sz="2400" b="1" dirty="0" smtClean="0">
                <a:latin typeface="Tahoma" pitchFamily="34" charset="0"/>
              </a:rPr>
              <a:t> </a:t>
            </a:r>
            <a:r>
              <a:rPr lang="en-US" sz="2400" b="1" dirty="0" err="1" smtClean="0">
                <a:latin typeface="Tahoma" pitchFamily="34" charset="0"/>
              </a:rPr>
              <a:t>yg</a:t>
            </a:r>
            <a:r>
              <a:rPr lang="en-US" sz="2400" b="1" dirty="0" smtClean="0">
                <a:latin typeface="Tahoma" pitchFamily="34" charset="0"/>
              </a:rPr>
              <a:t> </a:t>
            </a:r>
            <a:r>
              <a:rPr lang="en-US" sz="2400" b="1" dirty="0" err="1" smtClean="0">
                <a:latin typeface="Tahoma" pitchFamily="34" charset="0"/>
              </a:rPr>
              <a:t>mendukung</a:t>
            </a:r>
            <a:r>
              <a:rPr lang="en-US" sz="2400" b="1" dirty="0" smtClean="0">
                <a:latin typeface="Tahoma" pitchFamily="34" charset="0"/>
              </a:rPr>
              <a:t> </a:t>
            </a:r>
            <a:r>
              <a:rPr lang="en-US" sz="2400" b="1" dirty="0" err="1" smtClean="0">
                <a:latin typeface="Tahoma" pitchFamily="34" charset="0"/>
              </a:rPr>
              <a:t>aktivitas</a:t>
            </a:r>
            <a:r>
              <a:rPr lang="en-US" sz="2400" b="1" dirty="0" smtClean="0">
                <a:latin typeface="Tahoma" pitchFamily="34" charset="0"/>
              </a:rPr>
              <a:t> </a:t>
            </a:r>
            <a:r>
              <a:rPr lang="en-US" sz="2400" b="1" dirty="0" err="1" smtClean="0">
                <a:latin typeface="Tahoma" pitchFamily="34" charset="0"/>
              </a:rPr>
              <a:t>utama</a:t>
            </a:r>
            <a:r>
              <a:rPr lang="en-US" sz="2400" b="1" dirty="0" smtClean="0">
                <a:latin typeface="Tahoma" pitchFamily="34" charset="0"/>
              </a:rPr>
              <a:t> </a:t>
            </a:r>
            <a:r>
              <a:rPr lang="en-US" sz="2400" b="1" dirty="0" err="1" smtClean="0">
                <a:latin typeface="Tahoma" pitchFamily="34" charset="0"/>
              </a:rPr>
              <a:t>seperti,pembelian,infrastruktur,teknologi,sdm</a:t>
            </a:r>
            <a:r>
              <a:rPr lang="en-US" sz="2400" b="1" dirty="0" smtClean="0">
                <a:latin typeface="Tahoma" pitchFamily="34" charset="0"/>
              </a:rPr>
              <a:t>   </a:t>
            </a:r>
            <a:br>
              <a:rPr lang="en-US" sz="2400" b="1" dirty="0" smtClean="0">
                <a:latin typeface="Tahoma" pitchFamily="34" charset="0"/>
              </a:rPr>
            </a:br>
            <a:r>
              <a:rPr lang="en-US" sz="2400" b="1" dirty="0" err="1" smtClean="0">
                <a:latin typeface="Tahoma" pitchFamily="34" charset="0"/>
              </a:rPr>
              <a:t>Terdapat</a:t>
            </a:r>
            <a:r>
              <a:rPr lang="en-US" sz="2400" b="1" dirty="0" smtClean="0">
                <a:latin typeface="Tahoma" pitchFamily="34" charset="0"/>
              </a:rPr>
              <a:t> </a:t>
            </a:r>
            <a:r>
              <a:rPr lang="en-US" sz="2400" b="1" dirty="0" err="1" smtClean="0">
                <a:latin typeface="Tahoma" pitchFamily="34" charset="0"/>
              </a:rPr>
              <a:t>dua</a:t>
            </a:r>
            <a:r>
              <a:rPr lang="en-US" sz="2400" b="1" dirty="0" smtClean="0">
                <a:latin typeface="Tahoma" pitchFamily="34" charset="0"/>
              </a:rPr>
              <a:t> </a:t>
            </a:r>
            <a:r>
              <a:rPr lang="en-US" sz="2400" b="1" dirty="0" err="1" smtClean="0">
                <a:latin typeface="Tahoma" pitchFamily="34" charset="0"/>
              </a:rPr>
              <a:t>generik</a:t>
            </a:r>
            <a:r>
              <a:rPr lang="en-US" sz="2400" b="1" dirty="0" smtClean="0">
                <a:latin typeface="Tahoma" pitchFamily="34" charset="0"/>
              </a:rPr>
              <a:t> value chain :</a:t>
            </a:r>
            <a:br>
              <a:rPr lang="en-US" sz="2400" b="1" dirty="0" smtClean="0">
                <a:latin typeface="Tahoma" pitchFamily="34" charset="0"/>
              </a:rPr>
            </a:br>
            <a:r>
              <a:rPr lang="en-US" sz="2400" b="1" dirty="0" err="1" smtClean="0">
                <a:latin typeface="Tahoma" pitchFamily="34" charset="0"/>
              </a:rPr>
              <a:t>Pertama</a:t>
            </a:r>
            <a:r>
              <a:rPr lang="en-US" sz="2400" b="1" dirty="0" smtClean="0">
                <a:latin typeface="Tahoma" pitchFamily="34" charset="0"/>
              </a:rPr>
              <a:t> </a:t>
            </a:r>
            <a:r>
              <a:rPr lang="en-US" sz="2400" b="1" dirty="0" err="1" smtClean="0">
                <a:latin typeface="Tahoma" pitchFamily="34" charset="0"/>
              </a:rPr>
              <a:t>adalah</a:t>
            </a:r>
            <a:r>
              <a:rPr lang="en-US" sz="2400" b="1" dirty="0" smtClean="0">
                <a:latin typeface="Tahoma" pitchFamily="34" charset="0"/>
              </a:rPr>
              <a:t> model Mc Kinsey</a:t>
            </a:r>
            <a:br>
              <a:rPr lang="en-US" sz="2400" b="1" dirty="0" smtClean="0">
                <a:latin typeface="Tahoma" pitchFamily="34" charset="0"/>
              </a:rPr>
            </a:br>
            <a:r>
              <a:rPr lang="en-US" sz="2400" b="1" dirty="0" err="1" smtClean="0">
                <a:latin typeface="Tahoma" pitchFamily="34" charset="0"/>
              </a:rPr>
              <a:t>Kedua</a:t>
            </a:r>
            <a:r>
              <a:rPr lang="en-US" sz="2400" b="1" dirty="0" smtClean="0">
                <a:latin typeface="Tahoma" pitchFamily="34" charset="0"/>
              </a:rPr>
              <a:t> </a:t>
            </a:r>
            <a:r>
              <a:rPr lang="en-US" sz="2400" b="1" dirty="0" err="1" smtClean="0">
                <a:latin typeface="Tahoma" pitchFamily="34" charset="0"/>
              </a:rPr>
              <a:t>adalah</a:t>
            </a:r>
            <a:r>
              <a:rPr lang="en-US" sz="2400" b="1" dirty="0" smtClean="0">
                <a:latin typeface="Tahoma" pitchFamily="34" charset="0"/>
              </a:rPr>
              <a:t> model M. Porter</a:t>
            </a:r>
            <a:endParaRPr lang="id-ID" sz="2400" b="1" dirty="0" smtClean="0">
              <a:latin typeface="Tahoma" pitchFamily="34" charset="0"/>
            </a:endParaRPr>
          </a:p>
        </p:txBody>
      </p:sp>
      <p:sp>
        <p:nvSpPr>
          <p:cNvPr id="3075" name="Rectangle 5"/>
          <p:cNvSpPr>
            <a:spLocks noChangeArrowheads="1"/>
          </p:cNvSpPr>
          <p:nvPr/>
        </p:nvSpPr>
        <p:spPr bwMode="auto">
          <a:xfrm>
            <a:off x="304800" y="444787"/>
            <a:ext cx="8534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ctr" eaLnBrk="0" hangingPunct="0"/>
            <a:r>
              <a:rPr lang="en-US" sz="3200" b="1" dirty="0" err="1" smtClean="0">
                <a:latin typeface="Calibri" pitchFamily="34" charset="0"/>
              </a:rPr>
              <a:t>Analisis</a:t>
            </a:r>
            <a:r>
              <a:rPr lang="en-US" sz="3200" b="1" dirty="0" smtClean="0">
                <a:latin typeface="Calibri" pitchFamily="34" charset="0"/>
              </a:rPr>
              <a:t> Value Chain</a:t>
            </a:r>
            <a:endParaRPr lang="en-US" sz="2800" b="1" dirty="0">
              <a:latin typeface="Times New Roman" pitchFamily="18" charset="0"/>
            </a:endParaRPr>
          </a:p>
        </p:txBody>
      </p:sp>
    </p:spTree>
    <p:extLst>
      <p:ext uri="{BB962C8B-B14F-4D97-AF65-F5344CB8AC3E}">
        <p14:creationId xmlns:p14="http://schemas.microsoft.com/office/powerpoint/2010/main" val="375559891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Chain Model Porter</a:t>
            </a:r>
            <a:endParaRPr lang="en-US" dirty="0"/>
          </a:p>
        </p:txBody>
      </p:sp>
      <p:grpSp>
        <p:nvGrpSpPr>
          <p:cNvPr id="3" name="Group 4"/>
          <p:cNvGrpSpPr>
            <a:grpSpLocks/>
          </p:cNvGrpSpPr>
          <p:nvPr/>
        </p:nvGrpSpPr>
        <p:grpSpPr bwMode="auto">
          <a:xfrm>
            <a:off x="781205" y="1832318"/>
            <a:ext cx="7159114" cy="4064406"/>
            <a:chOff x="1741" y="2006"/>
            <a:chExt cx="8293" cy="3967"/>
          </a:xfrm>
        </p:grpSpPr>
        <p:sp>
          <p:nvSpPr>
            <p:cNvPr id="4" name="Text Box 5"/>
            <p:cNvSpPr txBox="1">
              <a:spLocks noChangeArrowheads="1"/>
            </p:cNvSpPr>
            <p:nvPr/>
          </p:nvSpPr>
          <p:spPr bwMode="auto">
            <a:xfrm>
              <a:off x="1741" y="5837"/>
              <a:ext cx="6726" cy="136"/>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0" tIns="0" rIns="0" bIns="0">
              <a:spAutoFit/>
            </a:bodyPr>
            <a:lstStyle/>
            <a:p>
              <a:pPr eaLnBrk="0" hangingPunct="0"/>
              <a:r>
                <a:rPr lang="en-US" sz="800">
                  <a:solidFill>
                    <a:srgbClr val="000000"/>
                  </a:solidFill>
                </a:rPr>
                <a:t>Michael Porter, </a:t>
              </a:r>
              <a:r>
                <a:rPr lang="en-US" sz="800" i="1">
                  <a:solidFill>
                    <a:srgbClr val="000000"/>
                  </a:solidFill>
                </a:rPr>
                <a:t>Competitive Advantage: Creating and Sustaining Superior Performance </a:t>
              </a:r>
              <a:r>
                <a:rPr lang="en-US" sz="800">
                  <a:solidFill>
                    <a:srgbClr val="000000"/>
                  </a:solidFill>
                </a:rPr>
                <a:t>(New York: Free Press, 1985).</a:t>
              </a:r>
            </a:p>
          </p:txBody>
        </p:sp>
        <p:grpSp>
          <p:nvGrpSpPr>
            <p:cNvPr id="5" name="Group 6"/>
            <p:cNvGrpSpPr>
              <a:grpSpLocks/>
            </p:cNvGrpSpPr>
            <p:nvPr/>
          </p:nvGrpSpPr>
          <p:grpSpPr bwMode="auto">
            <a:xfrm>
              <a:off x="1777" y="2006"/>
              <a:ext cx="8257" cy="3712"/>
              <a:chOff x="1582" y="2006"/>
              <a:chExt cx="8257" cy="3712"/>
            </a:xfrm>
          </p:grpSpPr>
          <p:sp>
            <p:nvSpPr>
              <p:cNvPr id="6" name="Rectangle 7"/>
              <p:cNvSpPr>
                <a:spLocks noChangeArrowheads="1"/>
              </p:cNvSpPr>
              <p:nvPr/>
            </p:nvSpPr>
            <p:spPr bwMode="auto">
              <a:xfrm>
                <a:off x="2247" y="3995"/>
                <a:ext cx="6218" cy="989"/>
              </a:xfrm>
              <a:prstGeom prst="rect">
                <a:avLst/>
              </a:prstGeom>
              <a:solidFill>
                <a:srgbClr val="FFCC99"/>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92075" tIns="46038" rIns="92075" bIns="46038" anchor="ctr"/>
              <a:lstStyle/>
              <a:p>
                <a:pPr algn="ctr" eaLnBrk="0" hangingPunct="0"/>
                <a:endParaRPr lang="en-US" sz="2400">
                  <a:solidFill>
                    <a:srgbClr val="000000"/>
                  </a:solidFill>
                </a:endParaRPr>
              </a:p>
            </p:txBody>
          </p:sp>
          <p:sp>
            <p:nvSpPr>
              <p:cNvPr id="7" name="Rectangle 8"/>
              <p:cNvSpPr>
                <a:spLocks noChangeArrowheads="1"/>
              </p:cNvSpPr>
              <p:nvPr/>
            </p:nvSpPr>
            <p:spPr bwMode="auto">
              <a:xfrm>
                <a:off x="2253" y="3150"/>
                <a:ext cx="6218" cy="840"/>
              </a:xfrm>
              <a:prstGeom prst="rect">
                <a:avLst/>
              </a:prstGeom>
              <a:solidFill>
                <a:srgbClr val="CECECE"/>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92075" tIns="46038" rIns="92075" bIns="46038" anchor="ctr"/>
              <a:lstStyle/>
              <a:p>
                <a:pPr algn="ctr" eaLnBrk="0" hangingPunct="0"/>
                <a:endParaRPr lang="en-US" sz="2400">
                  <a:solidFill>
                    <a:srgbClr val="000000"/>
                  </a:solidFill>
                </a:endParaRPr>
              </a:p>
            </p:txBody>
          </p:sp>
          <p:sp>
            <p:nvSpPr>
              <p:cNvPr id="8" name="Freeform 9"/>
              <p:cNvSpPr>
                <a:spLocks/>
              </p:cNvSpPr>
              <p:nvPr/>
            </p:nvSpPr>
            <p:spPr bwMode="auto">
              <a:xfrm>
                <a:off x="8477" y="3146"/>
                <a:ext cx="1076" cy="1848"/>
              </a:xfrm>
              <a:custGeom>
                <a:avLst/>
                <a:gdLst>
                  <a:gd name="T0" fmla="*/ 0 w 721"/>
                  <a:gd name="T1" fmla="*/ 0 h 1777"/>
                  <a:gd name="T2" fmla="*/ 192 w 721"/>
                  <a:gd name="T3" fmla="*/ 0 h 1777"/>
                  <a:gd name="T4" fmla="*/ 720 w 721"/>
                  <a:gd name="T5" fmla="*/ 816 h 1777"/>
                  <a:gd name="T6" fmla="*/ 192 w 721"/>
                  <a:gd name="T7" fmla="*/ 1776 h 1777"/>
                  <a:gd name="T8" fmla="*/ 0 w 721"/>
                  <a:gd name="T9" fmla="*/ 1776 h 1777"/>
                  <a:gd name="T10" fmla="*/ 0 w 721"/>
                  <a:gd name="T11" fmla="*/ 0 h 1777"/>
                </a:gdLst>
                <a:ahLst/>
                <a:cxnLst>
                  <a:cxn ang="0">
                    <a:pos x="T0" y="T1"/>
                  </a:cxn>
                  <a:cxn ang="0">
                    <a:pos x="T2" y="T3"/>
                  </a:cxn>
                  <a:cxn ang="0">
                    <a:pos x="T4" y="T5"/>
                  </a:cxn>
                  <a:cxn ang="0">
                    <a:pos x="T6" y="T7"/>
                  </a:cxn>
                  <a:cxn ang="0">
                    <a:pos x="T8" y="T9"/>
                  </a:cxn>
                  <a:cxn ang="0">
                    <a:pos x="T10" y="T11"/>
                  </a:cxn>
                </a:cxnLst>
                <a:rect l="0" t="0" r="r" b="b"/>
                <a:pathLst>
                  <a:path w="721" h="1777">
                    <a:moveTo>
                      <a:pt x="0" y="0"/>
                    </a:moveTo>
                    <a:lnTo>
                      <a:pt x="192" y="0"/>
                    </a:lnTo>
                    <a:lnTo>
                      <a:pt x="720" y="816"/>
                    </a:lnTo>
                    <a:lnTo>
                      <a:pt x="192" y="1776"/>
                    </a:lnTo>
                    <a:lnTo>
                      <a:pt x="0" y="1776"/>
                    </a:lnTo>
                    <a:lnTo>
                      <a:pt x="0" y="0"/>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919191"/>
                      </a:outerShdw>
                    </a:effectLst>
                  </a14:hiddenEffects>
                </a:ext>
              </a:extLst>
            </p:spPr>
            <p:txBody>
              <a:bodyPr/>
              <a:lstStyle/>
              <a:p>
                <a:endParaRPr lang="en-US"/>
              </a:p>
            </p:txBody>
          </p:sp>
          <p:sp>
            <p:nvSpPr>
              <p:cNvPr id="9" name="Rectangle 10"/>
              <p:cNvSpPr>
                <a:spLocks noChangeArrowheads="1"/>
              </p:cNvSpPr>
              <p:nvPr/>
            </p:nvSpPr>
            <p:spPr bwMode="auto">
              <a:xfrm>
                <a:off x="8461" y="3821"/>
                <a:ext cx="718" cy="272"/>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92075" tIns="46038" rIns="92075" bIns="46038">
                <a:spAutoFit/>
              </a:bodyPr>
              <a:lstStyle/>
              <a:p>
                <a:pPr eaLnBrk="0" hangingPunct="0"/>
                <a:r>
                  <a:rPr lang="en-US" sz="1000">
                    <a:solidFill>
                      <a:srgbClr val="000000"/>
                    </a:solidFill>
                  </a:rPr>
                  <a:t>Margin</a:t>
                </a:r>
              </a:p>
            </p:txBody>
          </p:sp>
          <p:sp>
            <p:nvSpPr>
              <p:cNvPr id="10" name="Line 11"/>
              <p:cNvSpPr>
                <a:spLocks noChangeShapeType="1"/>
              </p:cNvSpPr>
              <p:nvPr/>
            </p:nvSpPr>
            <p:spPr bwMode="auto">
              <a:xfrm>
                <a:off x="2247" y="2448"/>
                <a:ext cx="6374" cy="0"/>
              </a:xfrm>
              <a:prstGeom prst="line">
                <a:avLst/>
              </a:prstGeom>
              <a:noFill/>
              <a:ln w="12700">
                <a:solidFill>
                  <a:srgbClr val="000000"/>
                </a:solidFill>
                <a:round/>
                <a:headEnd type="none" w="sm"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anchor="ctr"/>
              <a:lstStyle/>
              <a:p>
                <a:endParaRPr lang="en-US"/>
              </a:p>
            </p:txBody>
          </p:sp>
          <p:sp>
            <p:nvSpPr>
              <p:cNvPr id="11" name="Line 12"/>
              <p:cNvSpPr>
                <a:spLocks noChangeShapeType="1"/>
              </p:cNvSpPr>
              <p:nvPr/>
            </p:nvSpPr>
            <p:spPr bwMode="auto">
              <a:xfrm>
                <a:off x="2247" y="2797"/>
                <a:ext cx="5801" cy="0"/>
              </a:xfrm>
              <a:prstGeom prst="line">
                <a:avLst/>
              </a:prstGeom>
              <a:noFill/>
              <a:ln w="12700">
                <a:solidFill>
                  <a:srgbClr val="000000"/>
                </a:solidFill>
                <a:round/>
                <a:headEnd type="none" w="sm"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anchor="ctr"/>
              <a:lstStyle/>
              <a:p>
                <a:endParaRPr lang="en-US"/>
              </a:p>
            </p:txBody>
          </p:sp>
          <p:sp>
            <p:nvSpPr>
              <p:cNvPr id="12" name="Text Box 13"/>
              <p:cNvSpPr txBox="1">
                <a:spLocks noChangeArrowheads="1"/>
              </p:cNvSpPr>
              <p:nvPr/>
            </p:nvSpPr>
            <p:spPr bwMode="auto">
              <a:xfrm>
                <a:off x="4407" y="2571"/>
                <a:ext cx="790" cy="170"/>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lIns="0" tIns="0" rIns="0" bIns="0">
                <a:spAutoFit/>
              </a:bodyPr>
              <a:lstStyle/>
              <a:p>
                <a:pPr eaLnBrk="0" hangingPunct="0"/>
                <a:r>
                  <a:rPr lang="en-US" sz="1000">
                    <a:solidFill>
                      <a:srgbClr val="000000"/>
                    </a:solidFill>
                  </a:rPr>
                  <a:t>Costs</a:t>
                </a:r>
              </a:p>
            </p:txBody>
          </p:sp>
          <p:sp>
            <p:nvSpPr>
              <p:cNvPr id="13" name="Text Box 14"/>
              <p:cNvSpPr txBox="1">
                <a:spLocks noChangeArrowheads="1"/>
              </p:cNvSpPr>
              <p:nvPr/>
            </p:nvSpPr>
            <p:spPr bwMode="auto">
              <a:xfrm>
                <a:off x="4310" y="2223"/>
                <a:ext cx="634" cy="170"/>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0" tIns="0" rIns="0" bIns="0">
                <a:spAutoFit/>
              </a:bodyPr>
              <a:lstStyle/>
              <a:p>
                <a:pPr eaLnBrk="0" hangingPunct="0"/>
                <a:r>
                  <a:rPr lang="en-US" sz="1000">
                    <a:solidFill>
                      <a:srgbClr val="000000"/>
                    </a:solidFill>
                  </a:rPr>
                  <a:t>Revenue</a:t>
                </a:r>
              </a:p>
            </p:txBody>
          </p:sp>
          <p:sp>
            <p:nvSpPr>
              <p:cNvPr id="14" name="Text Box 15"/>
              <p:cNvSpPr txBox="1">
                <a:spLocks noChangeArrowheads="1"/>
              </p:cNvSpPr>
              <p:nvPr/>
            </p:nvSpPr>
            <p:spPr bwMode="auto">
              <a:xfrm rot="-5400000">
                <a:off x="1547" y="3541"/>
                <a:ext cx="707" cy="458"/>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a:spAutoFit/>
              </a:bodyPr>
              <a:lstStyle/>
              <a:p>
                <a:pPr eaLnBrk="0" hangingPunct="0"/>
                <a:r>
                  <a:rPr lang="en-US" sz="900">
                    <a:solidFill>
                      <a:srgbClr val="000000"/>
                    </a:solidFill>
                  </a:rPr>
                  <a:t>Support </a:t>
                </a:r>
              </a:p>
              <a:p>
                <a:pPr eaLnBrk="0" hangingPunct="0"/>
                <a:r>
                  <a:rPr lang="en-US" sz="900">
                    <a:solidFill>
                      <a:srgbClr val="000000"/>
                    </a:solidFill>
                  </a:rPr>
                  <a:t>Activities</a:t>
                </a:r>
              </a:p>
            </p:txBody>
          </p:sp>
          <p:sp>
            <p:nvSpPr>
              <p:cNvPr id="15" name="Line 16"/>
              <p:cNvSpPr>
                <a:spLocks noChangeShapeType="1"/>
              </p:cNvSpPr>
              <p:nvPr/>
            </p:nvSpPr>
            <p:spPr bwMode="auto">
              <a:xfrm>
                <a:off x="2247" y="5292"/>
                <a:ext cx="6517" cy="0"/>
              </a:xfrm>
              <a:prstGeom prst="line">
                <a:avLst/>
              </a:prstGeom>
              <a:noFill/>
              <a:ln w="12700">
                <a:solidFill>
                  <a:srgbClr val="000000"/>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anchor="ctr"/>
              <a:lstStyle/>
              <a:p>
                <a:endParaRPr lang="en-US"/>
              </a:p>
            </p:txBody>
          </p:sp>
          <p:sp>
            <p:nvSpPr>
              <p:cNvPr id="16" name="Text Box 17"/>
              <p:cNvSpPr txBox="1">
                <a:spLocks noChangeArrowheads="1"/>
              </p:cNvSpPr>
              <p:nvPr/>
            </p:nvSpPr>
            <p:spPr bwMode="auto">
              <a:xfrm>
                <a:off x="4310" y="5067"/>
                <a:ext cx="1222" cy="169"/>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0" tIns="0" rIns="0" bIns="0">
                <a:spAutoFit/>
              </a:bodyPr>
              <a:lstStyle/>
              <a:p>
                <a:pPr eaLnBrk="0" hangingPunct="0"/>
                <a:r>
                  <a:rPr lang="en-US" sz="1000">
                    <a:solidFill>
                      <a:srgbClr val="000000"/>
                    </a:solidFill>
                  </a:rPr>
                  <a:t>Primary Activities</a:t>
                </a:r>
              </a:p>
            </p:txBody>
          </p:sp>
          <p:sp>
            <p:nvSpPr>
              <p:cNvPr id="17" name="Line 18"/>
              <p:cNvSpPr>
                <a:spLocks noChangeShapeType="1"/>
              </p:cNvSpPr>
              <p:nvPr/>
            </p:nvSpPr>
            <p:spPr bwMode="auto">
              <a:xfrm>
                <a:off x="5756" y="3995"/>
                <a:ext cx="0" cy="99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anchor="ctr"/>
              <a:lstStyle/>
              <a:p>
                <a:endParaRPr lang="en-US"/>
              </a:p>
            </p:txBody>
          </p:sp>
          <p:sp>
            <p:nvSpPr>
              <p:cNvPr id="18" name="Line 19"/>
              <p:cNvSpPr>
                <a:spLocks noChangeShapeType="1"/>
              </p:cNvSpPr>
              <p:nvPr/>
            </p:nvSpPr>
            <p:spPr bwMode="auto">
              <a:xfrm>
                <a:off x="3321" y="3995"/>
                <a:ext cx="0" cy="99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anchor="ctr"/>
              <a:lstStyle/>
              <a:p>
                <a:endParaRPr lang="en-US"/>
              </a:p>
            </p:txBody>
          </p:sp>
          <p:sp>
            <p:nvSpPr>
              <p:cNvPr id="19" name="Line 20"/>
              <p:cNvSpPr>
                <a:spLocks noChangeShapeType="1"/>
              </p:cNvSpPr>
              <p:nvPr/>
            </p:nvSpPr>
            <p:spPr bwMode="auto">
              <a:xfrm>
                <a:off x="4467" y="3995"/>
                <a:ext cx="0" cy="99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anchor="ctr"/>
              <a:lstStyle/>
              <a:p>
                <a:endParaRPr lang="en-US"/>
              </a:p>
            </p:txBody>
          </p:sp>
          <p:sp>
            <p:nvSpPr>
              <p:cNvPr id="20" name="Line 21"/>
              <p:cNvSpPr>
                <a:spLocks noChangeShapeType="1"/>
              </p:cNvSpPr>
              <p:nvPr/>
            </p:nvSpPr>
            <p:spPr bwMode="auto">
              <a:xfrm>
                <a:off x="7117" y="3995"/>
                <a:ext cx="0" cy="99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anchor="ctr"/>
              <a:lstStyle/>
              <a:p>
                <a:endParaRPr lang="en-US"/>
              </a:p>
            </p:txBody>
          </p:sp>
          <p:sp>
            <p:nvSpPr>
              <p:cNvPr id="21" name="Line 22"/>
              <p:cNvSpPr>
                <a:spLocks noChangeShapeType="1"/>
              </p:cNvSpPr>
              <p:nvPr/>
            </p:nvSpPr>
            <p:spPr bwMode="auto">
              <a:xfrm>
                <a:off x="2247" y="3545"/>
                <a:ext cx="623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anchor="ctr"/>
              <a:lstStyle/>
              <a:p>
                <a:endParaRPr lang="en-US"/>
              </a:p>
            </p:txBody>
          </p:sp>
          <p:sp>
            <p:nvSpPr>
              <p:cNvPr id="22" name="Line 23"/>
              <p:cNvSpPr>
                <a:spLocks noChangeShapeType="1"/>
              </p:cNvSpPr>
              <p:nvPr/>
            </p:nvSpPr>
            <p:spPr bwMode="auto">
              <a:xfrm>
                <a:off x="2247" y="3795"/>
                <a:ext cx="623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anchor="ctr"/>
              <a:lstStyle/>
              <a:p>
                <a:endParaRPr lang="en-US"/>
              </a:p>
            </p:txBody>
          </p:sp>
          <p:sp>
            <p:nvSpPr>
              <p:cNvPr id="23" name="Line 24"/>
              <p:cNvSpPr>
                <a:spLocks noChangeShapeType="1"/>
              </p:cNvSpPr>
              <p:nvPr/>
            </p:nvSpPr>
            <p:spPr bwMode="auto">
              <a:xfrm>
                <a:off x="2247" y="3346"/>
                <a:ext cx="6230"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anchor="ctr"/>
              <a:lstStyle/>
              <a:p>
                <a:endParaRPr lang="en-US"/>
              </a:p>
            </p:txBody>
          </p:sp>
          <p:sp>
            <p:nvSpPr>
              <p:cNvPr id="24" name="Text Box 25"/>
              <p:cNvSpPr txBox="1">
                <a:spLocks noChangeArrowheads="1"/>
              </p:cNvSpPr>
              <p:nvPr/>
            </p:nvSpPr>
            <p:spPr bwMode="auto">
              <a:xfrm>
                <a:off x="4296" y="3146"/>
                <a:ext cx="1045" cy="136"/>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0" tIns="0" rIns="0" bIns="0">
                <a:spAutoFit/>
              </a:bodyPr>
              <a:lstStyle/>
              <a:p>
                <a:pPr eaLnBrk="0" hangingPunct="0"/>
                <a:r>
                  <a:rPr lang="en-US" sz="800">
                    <a:solidFill>
                      <a:srgbClr val="000000"/>
                    </a:solidFill>
                  </a:rPr>
                  <a:t>Firm Infrastructure</a:t>
                </a:r>
              </a:p>
            </p:txBody>
          </p:sp>
          <p:sp>
            <p:nvSpPr>
              <p:cNvPr id="25" name="Text Box 26"/>
              <p:cNvSpPr txBox="1">
                <a:spLocks noChangeArrowheads="1"/>
              </p:cNvSpPr>
              <p:nvPr/>
            </p:nvSpPr>
            <p:spPr bwMode="auto">
              <a:xfrm>
                <a:off x="3843" y="3347"/>
                <a:ext cx="1783" cy="136"/>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0" tIns="0" rIns="0" bIns="0">
                <a:spAutoFit/>
              </a:bodyPr>
              <a:lstStyle/>
              <a:p>
                <a:pPr eaLnBrk="0" hangingPunct="0"/>
                <a:r>
                  <a:rPr lang="en-US" sz="800">
                    <a:solidFill>
                      <a:srgbClr val="000000"/>
                    </a:solidFill>
                  </a:rPr>
                  <a:t>Human Resource Management</a:t>
                </a:r>
              </a:p>
            </p:txBody>
          </p:sp>
          <p:sp>
            <p:nvSpPr>
              <p:cNvPr id="26" name="Text Box 27"/>
              <p:cNvSpPr txBox="1">
                <a:spLocks noChangeArrowheads="1"/>
              </p:cNvSpPr>
              <p:nvPr/>
            </p:nvSpPr>
            <p:spPr bwMode="auto">
              <a:xfrm>
                <a:off x="4050" y="3595"/>
                <a:ext cx="1436" cy="136"/>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0" tIns="0" rIns="0" bIns="0">
                <a:spAutoFit/>
              </a:bodyPr>
              <a:lstStyle/>
              <a:p>
                <a:pPr eaLnBrk="0" hangingPunct="0"/>
                <a:r>
                  <a:rPr lang="en-US" sz="800">
                    <a:solidFill>
                      <a:srgbClr val="000000"/>
                    </a:solidFill>
                  </a:rPr>
                  <a:t>Technology development</a:t>
                </a:r>
              </a:p>
            </p:txBody>
          </p:sp>
          <p:sp>
            <p:nvSpPr>
              <p:cNvPr id="27" name="Text Box 28"/>
              <p:cNvSpPr txBox="1">
                <a:spLocks noChangeArrowheads="1"/>
              </p:cNvSpPr>
              <p:nvPr/>
            </p:nvSpPr>
            <p:spPr bwMode="auto">
              <a:xfrm>
                <a:off x="4537" y="3794"/>
                <a:ext cx="734" cy="136"/>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0" tIns="0" rIns="0" bIns="0">
                <a:spAutoFit/>
              </a:bodyPr>
              <a:lstStyle/>
              <a:p>
                <a:pPr eaLnBrk="0" hangingPunct="0"/>
                <a:r>
                  <a:rPr lang="en-US" sz="800">
                    <a:solidFill>
                      <a:srgbClr val="000000"/>
                    </a:solidFill>
                  </a:rPr>
                  <a:t>Procurement</a:t>
                </a:r>
              </a:p>
            </p:txBody>
          </p:sp>
          <p:sp>
            <p:nvSpPr>
              <p:cNvPr id="28" name="Text Box 29"/>
              <p:cNvSpPr txBox="1">
                <a:spLocks noChangeArrowheads="1"/>
              </p:cNvSpPr>
              <p:nvPr/>
            </p:nvSpPr>
            <p:spPr bwMode="auto">
              <a:xfrm>
                <a:off x="2391" y="4195"/>
                <a:ext cx="467" cy="273"/>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0" tIns="0" rIns="0" bIns="0">
                <a:spAutoFit/>
              </a:bodyPr>
              <a:lstStyle/>
              <a:p>
                <a:pPr eaLnBrk="0" hangingPunct="0"/>
                <a:r>
                  <a:rPr lang="en-US" sz="800">
                    <a:solidFill>
                      <a:srgbClr val="000000"/>
                    </a:solidFill>
                  </a:rPr>
                  <a:t>Inbound</a:t>
                </a:r>
              </a:p>
              <a:p>
                <a:pPr eaLnBrk="0" hangingPunct="0"/>
                <a:r>
                  <a:rPr lang="en-US" sz="800">
                    <a:solidFill>
                      <a:srgbClr val="000000"/>
                    </a:solidFill>
                  </a:rPr>
                  <a:t>logistics</a:t>
                </a:r>
              </a:p>
            </p:txBody>
          </p:sp>
          <p:sp>
            <p:nvSpPr>
              <p:cNvPr id="29" name="Text Box 30"/>
              <p:cNvSpPr txBox="1">
                <a:spLocks noChangeArrowheads="1"/>
              </p:cNvSpPr>
              <p:nvPr/>
            </p:nvSpPr>
            <p:spPr bwMode="auto">
              <a:xfrm>
                <a:off x="3392" y="4296"/>
                <a:ext cx="1015" cy="136"/>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lIns="0" tIns="0" rIns="0" bIns="0">
                <a:spAutoFit/>
              </a:bodyPr>
              <a:lstStyle/>
              <a:p>
                <a:pPr eaLnBrk="0" hangingPunct="0"/>
                <a:r>
                  <a:rPr lang="en-US" sz="800">
                    <a:solidFill>
                      <a:srgbClr val="000000"/>
                    </a:solidFill>
                  </a:rPr>
                  <a:t>Operations</a:t>
                </a:r>
              </a:p>
            </p:txBody>
          </p:sp>
          <p:sp>
            <p:nvSpPr>
              <p:cNvPr id="30" name="Text Box 31"/>
              <p:cNvSpPr txBox="1">
                <a:spLocks noChangeArrowheads="1"/>
              </p:cNvSpPr>
              <p:nvPr/>
            </p:nvSpPr>
            <p:spPr bwMode="auto">
              <a:xfrm>
                <a:off x="4683" y="4195"/>
                <a:ext cx="566" cy="273"/>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0" tIns="0" rIns="0" bIns="0">
                <a:spAutoFit/>
              </a:bodyPr>
              <a:lstStyle/>
              <a:p>
                <a:pPr eaLnBrk="0" hangingPunct="0"/>
                <a:r>
                  <a:rPr lang="en-US" sz="800">
                    <a:solidFill>
                      <a:srgbClr val="000000"/>
                    </a:solidFill>
                  </a:rPr>
                  <a:t>Outbound</a:t>
                </a:r>
              </a:p>
              <a:p>
                <a:pPr eaLnBrk="0" hangingPunct="0"/>
                <a:r>
                  <a:rPr lang="en-US" sz="800">
                    <a:solidFill>
                      <a:srgbClr val="000000"/>
                    </a:solidFill>
                  </a:rPr>
                  <a:t>logistics</a:t>
                </a:r>
              </a:p>
            </p:txBody>
          </p:sp>
          <p:sp>
            <p:nvSpPr>
              <p:cNvPr id="31" name="Text Box 32"/>
              <p:cNvSpPr txBox="1">
                <a:spLocks noChangeArrowheads="1"/>
              </p:cNvSpPr>
              <p:nvPr/>
            </p:nvSpPr>
            <p:spPr bwMode="auto">
              <a:xfrm>
                <a:off x="5901" y="4195"/>
                <a:ext cx="562" cy="273"/>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0" tIns="0" rIns="0" bIns="0">
                <a:spAutoFit/>
              </a:bodyPr>
              <a:lstStyle/>
              <a:p>
                <a:pPr eaLnBrk="0" hangingPunct="0"/>
                <a:r>
                  <a:rPr lang="en-US" sz="800">
                    <a:solidFill>
                      <a:srgbClr val="000000"/>
                    </a:solidFill>
                  </a:rPr>
                  <a:t>Marketing</a:t>
                </a:r>
              </a:p>
              <a:p>
                <a:pPr eaLnBrk="0" hangingPunct="0"/>
                <a:r>
                  <a:rPr lang="en-US" sz="800">
                    <a:solidFill>
                      <a:srgbClr val="000000"/>
                    </a:solidFill>
                  </a:rPr>
                  <a:t>&amp; Sales</a:t>
                </a:r>
              </a:p>
            </p:txBody>
          </p:sp>
          <p:sp>
            <p:nvSpPr>
              <p:cNvPr id="32" name="Text Box 33"/>
              <p:cNvSpPr txBox="1">
                <a:spLocks noChangeArrowheads="1"/>
              </p:cNvSpPr>
              <p:nvPr/>
            </p:nvSpPr>
            <p:spPr bwMode="auto">
              <a:xfrm>
                <a:off x="7187" y="4273"/>
                <a:ext cx="427" cy="136"/>
              </a:xfrm>
              <a:prstGeom prst="rect">
                <a:avLst/>
              </a:prstGeom>
              <a:noFill/>
              <a:ln>
                <a:noFill/>
              </a:ln>
              <a:effectLst/>
              <a:extLst>
                <a:ext uri="{909E8E84-426E-40DD-AFC4-6F175D3DCCD1}">
                  <a14:hiddenFill xmlns:a14="http://schemas.microsoft.com/office/drawing/2010/main">
                    <a:solidFill>
                      <a:srgbClr val="618FFD"/>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919191"/>
                      </a:outerShdw>
                    </a:effectLst>
                  </a14:hiddenEffects>
                </a:ext>
              </a:extLst>
            </p:spPr>
            <p:txBody>
              <a:bodyPr wrap="none" lIns="0" tIns="0" rIns="0" bIns="0">
                <a:spAutoFit/>
              </a:bodyPr>
              <a:lstStyle/>
              <a:p>
                <a:pPr eaLnBrk="0" hangingPunct="0"/>
                <a:r>
                  <a:rPr lang="en-US" sz="800">
                    <a:solidFill>
                      <a:srgbClr val="000000"/>
                    </a:solidFill>
                  </a:rPr>
                  <a:t>Service</a:t>
                </a:r>
              </a:p>
            </p:txBody>
          </p:sp>
          <p:sp>
            <p:nvSpPr>
              <p:cNvPr id="33" name="Rectangle 34"/>
              <p:cNvSpPr>
                <a:spLocks noChangeArrowheads="1"/>
              </p:cNvSpPr>
              <p:nvPr/>
            </p:nvSpPr>
            <p:spPr bwMode="auto">
              <a:xfrm>
                <a:off x="1582" y="2006"/>
                <a:ext cx="8257" cy="3712"/>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Tree>
    <p:extLst>
      <p:ext uri="{BB962C8B-B14F-4D97-AF65-F5344CB8AC3E}">
        <p14:creationId xmlns:p14="http://schemas.microsoft.com/office/powerpoint/2010/main" val="990575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1447800"/>
            <a:ext cx="7427913" cy="4376738"/>
          </a:xfrm>
        </p:spPr>
        <p:txBody>
          <a:bodyPr>
            <a:normAutofit/>
          </a:bodyPr>
          <a:lstStyle/>
          <a:p>
            <a:pPr algn="just" eaLnBrk="1" hangingPunct="1">
              <a:buFont typeface="Wingdings" pitchFamily="2" charset="2"/>
              <a:buNone/>
            </a:pPr>
            <a:r>
              <a:rPr lang="en-US" sz="2800" dirty="0" smtClean="0"/>
              <a:t>Perusahaan </a:t>
            </a:r>
            <a:r>
              <a:rPr lang="en-US" sz="2800" dirty="0" err="1" smtClean="0"/>
              <a:t>menciptakan</a:t>
            </a:r>
            <a:r>
              <a:rPr lang="en-US" sz="2800" dirty="0" smtClean="0"/>
              <a:t> </a:t>
            </a:r>
            <a:r>
              <a:rPr lang="en-US" sz="2800" dirty="0" err="1" smtClean="0"/>
              <a:t>nilai</a:t>
            </a:r>
            <a:r>
              <a:rPr lang="en-US" sz="2800" dirty="0" smtClean="0"/>
              <a:t> </a:t>
            </a:r>
            <a:r>
              <a:rPr lang="en-US" sz="2800" dirty="0" err="1" smtClean="0"/>
              <a:t>tambah</a:t>
            </a:r>
            <a:r>
              <a:rPr lang="en-US" sz="2800" dirty="0" smtClean="0"/>
              <a:t> </a:t>
            </a:r>
            <a:r>
              <a:rPr lang="en-US" sz="2800" dirty="0" err="1" smtClean="0"/>
              <a:t>untuk</a:t>
            </a:r>
            <a:endParaRPr lang="en-US" sz="2800" dirty="0"/>
          </a:p>
          <a:p>
            <a:pPr algn="just" eaLnBrk="1" hangingPunct="1">
              <a:buFont typeface="Wingdings" pitchFamily="2" charset="2"/>
              <a:buNone/>
            </a:pPr>
            <a:r>
              <a:rPr lang="en-US" sz="2800" dirty="0" err="1" smtClean="0"/>
              <a:t>konsumen</a:t>
            </a:r>
            <a:r>
              <a:rPr lang="en-US" sz="2800" dirty="0" smtClean="0"/>
              <a:t> </a:t>
            </a:r>
            <a:r>
              <a:rPr lang="en-US" sz="2800" dirty="0" smtClean="0"/>
              <a:t>dg </a:t>
            </a:r>
            <a:r>
              <a:rPr lang="en-US" sz="2800" dirty="0" err="1" smtClean="0"/>
              <a:t>melakukan</a:t>
            </a:r>
            <a:r>
              <a:rPr lang="en-US" sz="2800" dirty="0" smtClean="0"/>
              <a:t> </a:t>
            </a:r>
            <a:r>
              <a:rPr lang="en-US" sz="2800" dirty="0" err="1" smtClean="0"/>
              <a:t>aktivitas-aktivitas</a:t>
            </a:r>
            <a:r>
              <a:rPr lang="en-US" sz="2800" dirty="0" smtClean="0"/>
              <a:t> </a:t>
            </a:r>
            <a:endParaRPr lang="en-US" sz="2800" dirty="0" smtClean="0"/>
          </a:p>
          <a:p>
            <a:pPr algn="just" eaLnBrk="1" hangingPunct="1">
              <a:buFont typeface="Wingdings" pitchFamily="2" charset="2"/>
              <a:buNone/>
            </a:pPr>
            <a:r>
              <a:rPr lang="en-US" sz="2800" dirty="0" err="1" smtClean="0"/>
              <a:t>utama</a:t>
            </a:r>
            <a:r>
              <a:rPr lang="en-US" sz="2800" dirty="0" smtClean="0"/>
              <a:t> </a:t>
            </a:r>
            <a:r>
              <a:rPr lang="en-US" sz="2800" dirty="0" err="1" smtClean="0"/>
              <a:t>dan</a:t>
            </a:r>
            <a:r>
              <a:rPr lang="en-US" sz="2800" dirty="0" smtClean="0"/>
              <a:t> </a:t>
            </a:r>
            <a:r>
              <a:rPr lang="en-US" sz="2800" dirty="0" err="1" smtClean="0"/>
              <a:t>pendukung.nilai</a:t>
            </a:r>
            <a:r>
              <a:rPr lang="en-US" sz="2800" dirty="0" smtClean="0"/>
              <a:t> </a:t>
            </a:r>
            <a:r>
              <a:rPr lang="en-US" sz="2800" dirty="0" err="1" smtClean="0"/>
              <a:t>tambah</a:t>
            </a:r>
            <a:r>
              <a:rPr lang="en-US" sz="2800" dirty="0" smtClean="0"/>
              <a:t> </a:t>
            </a:r>
            <a:r>
              <a:rPr lang="en-US" sz="2800" dirty="0" err="1" smtClean="0"/>
              <a:t>yg</a:t>
            </a:r>
            <a:r>
              <a:rPr lang="en-US" sz="2800" dirty="0" smtClean="0"/>
              <a:t> </a:t>
            </a:r>
            <a:endParaRPr lang="en-US" sz="2800" dirty="0" smtClean="0"/>
          </a:p>
          <a:p>
            <a:pPr algn="just" eaLnBrk="1" hangingPunct="1">
              <a:buFont typeface="Wingdings" pitchFamily="2" charset="2"/>
              <a:buNone/>
            </a:pPr>
            <a:r>
              <a:rPr lang="en-US" sz="2800" dirty="0" err="1" smtClean="0"/>
              <a:t>dihasilkan</a:t>
            </a:r>
            <a:r>
              <a:rPr lang="en-US" sz="2800" dirty="0" smtClean="0"/>
              <a:t> </a:t>
            </a:r>
            <a:r>
              <a:rPr lang="en-US" sz="2800" dirty="0" err="1" smtClean="0"/>
              <a:t>oleh</a:t>
            </a:r>
            <a:r>
              <a:rPr lang="en-US" sz="2800" dirty="0" smtClean="0"/>
              <a:t> </a:t>
            </a:r>
            <a:r>
              <a:rPr lang="en-US" sz="2800" dirty="0" err="1" smtClean="0"/>
              <a:t>aktivitas</a:t>
            </a:r>
            <a:r>
              <a:rPr lang="en-US" sz="2800" dirty="0" smtClean="0"/>
              <a:t> </a:t>
            </a:r>
            <a:r>
              <a:rPr lang="en-US" sz="2800" dirty="0" err="1" smtClean="0"/>
              <a:t>tersebut</a:t>
            </a:r>
            <a:r>
              <a:rPr lang="en-US" sz="2800" dirty="0" smtClean="0"/>
              <a:t> </a:t>
            </a:r>
            <a:endParaRPr lang="en-US" sz="2800" dirty="0" smtClean="0"/>
          </a:p>
          <a:p>
            <a:pPr algn="just" eaLnBrk="1" hangingPunct="1">
              <a:buFont typeface="Wingdings" pitchFamily="2" charset="2"/>
              <a:buNone/>
            </a:pPr>
            <a:r>
              <a:rPr lang="en-US" sz="2800" dirty="0" err="1" smtClean="0"/>
              <a:t>merupakan</a:t>
            </a:r>
            <a:r>
              <a:rPr lang="en-US" sz="2800" dirty="0" smtClean="0"/>
              <a:t> </a:t>
            </a:r>
            <a:r>
              <a:rPr lang="en-US" sz="2800" dirty="0" err="1" smtClean="0"/>
              <a:t>harga</a:t>
            </a:r>
            <a:r>
              <a:rPr lang="en-US" sz="2800" dirty="0" smtClean="0"/>
              <a:t> </a:t>
            </a:r>
            <a:r>
              <a:rPr lang="en-US" sz="2800" dirty="0" err="1" smtClean="0"/>
              <a:t>yg</a:t>
            </a:r>
            <a:r>
              <a:rPr lang="en-US" sz="2800" dirty="0" smtClean="0"/>
              <a:t> </a:t>
            </a:r>
            <a:r>
              <a:rPr lang="en-US" sz="2800" dirty="0" err="1" smtClean="0"/>
              <a:t>akan</a:t>
            </a:r>
            <a:r>
              <a:rPr lang="en-US" sz="2800" dirty="0" smtClean="0"/>
              <a:t> </a:t>
            </a:r>
            <a:r>
              <a:rPr lang="en-US" sz="2800" dirty="0" err="1" smtClean="0"/>
              <a:t>dibayar</a:t>
            </a:r>
            <a:r>
              <a:rPr lang="en-US" sz="2800" dirty="0" smtClean="0"/>
              <a:t> </a:t>
            </a:r>
            <a:endParaRPr lang="en-US" sz="2800" dirty="0" smtClean="0"/>
          </a:p>
          <a:p>
            <a:pPr algn="just" eaLnBrk="1" hangingPunct="1">
              <a:buFont typeface="Wingdings" pitchFamily="2" charset="2"/>
              <a:buNone/>
            </a:pPr>
            <a:r>
              <a:rPr lang="en-US" sz="2800" dirty="0" err="1" smtClean="0"/>
              <a:t>konsumen.jika</a:t>
            </a:r>
            <a:r>
              <a:rPr lang="en-US" sz="2800" dirty="0" smtClean="0"/>
              <a:t> </a:t>
            </a:r>
            <a:r>
              <a:rPr lang="en-US" sz="2800" dirty="0" err="1" smtClean="0"/>
              <a:t>harga</a:t>
            </a:r>
            <a:r>
              <a:rPr lang="en-US" sz="2800" dirty="0" smtClean="0"/>
              <a:t> </a:t>
            </a:r>
            <a:r>
              <a:rPr lang="en-US" sz="2800" dirty="0" err="1" smtClean="0"/>
              <a:t>yg</a:t>
            </a:r>
            <a:r>
              <a:rPr lang="en-US" sz="2800" dirty="0" smtClean="0"/>
              <a:t> </a:t>
            </a:r>
            <a:r>
              <a:rPr lang="en-US" sz="2800" dirty="0" err="1" smtClean="0"/>
              <a:t>dibayar</a:t>
            </a:r>
            <a:r>
              <a:rPr lang="en-US" sz="2800" dirty="0" smtClean="0"/>
              <a:t> </a:t>
            </a:r>
            <a:r>
              <a:rPr lang="en-US" sz="2800" dirty="0" err="1" smtClean="0"/>
              <a:t>lebih</a:t>
            </a:r>
            <a:r>
              <a:rPr lang="en-US" sz="2800" dirty="0" smtClean="0"/>
              <a:t> </a:t>
            </a:r>
            <a:r>
              <a:rPr lang="en-US" sz="2800" dirty="0" err="1" smtClean="0"/>
              <a:t>tinggi</a:t>
            </a:r>
            <a:r>
              <a:rPr lang="en-US" sz="2800" dirty="0" smtClean="0"/>
              <a:t> </a:t>
            </a:r>
            <a:endParaRPr lang="en-US" sz="2800" dirty="0" smtClean="0"/>
          </a:p>
          <a:p>
            <a:pPr algn="just" eaLnBrk="1" hangingPunct="1">
              <a:buFont typeface="Wingdings" pitchFamily="2" charset="2"/>
              <a:buNone/>
            </a:pPr>
            <a:r>
              <a:rPr lang="en-US" sz="2800" dirty="0" err="1" smtClean="0"/>
              <a:t>daripada</a:t>
            </a:r>
            <a:r>
              <a:rPr lang="en-US" sz="2800" dirty="0" smtClean="0"/>
              <a:t> </a:t>
            </a:r>
            <a:r>
              <a:rPr lang="en-US" sz="2800" dirty="0" smtClean="0"/>
              <a:t>total </a:t>
            </a:r>
            <a:r>
              <a:rPr lang="en-US" sz="2800" dirty="0" err="1" smtClean="0"/>
              <a:t>biaya</a:t>
            </a:r>
            <a:r>
              <a:rPr lang="en-US" sz="2800" dirty="0" smtClean="0"/>
              <a:t> </a:t>
            </a:r>
            <a:r>
              <a:rPr lang="en-US" sz="2800" dirty="0" err="1" smtClean="0"/>
              <a:t>yg</a:t>
            </a:r>
            <a:r>
              <a:rPr lang="en-US" sz="2800" dirty="0" smtClean="0"/>
              <a:t> </a:t>
            </a:r>
            <a:r>
              <a:rPr lang="en-US" sz="2800" dirty="0" err="1" smtClean="0"/>
              <a:t>dikeluarkan</a:t>
            </a:r>
            <a:r>
              <a:rPr lang="en-US" sz="2800" dirty="0" smtClean="0"/>
              <a:t> </a:t>
            </a:r>
            <a:r>
              <a:rPr lang="en-US" sz="2800" dirty="0" err="1" smtClean="0"/>
              <a:t>seluruh</a:t>
            </a:r>
            <a:r>
              <a:rPr lang="en-US" sz="2800" dirty="0" smtClean="0"/>
              <a:t> </a:t>
            </a:r>
            <a:endParaRPr lang="en-US" sz="2800" dirty="0" smtClean="0"/>
          </a:p>
          <a:p>
            <a:pPr algn="just" eaLnBrk="1" hangingPunct="1">
              <a:buFont typeface="Wingdings" pitchFamily="2" charset="2"/>
              <a:buNone/>
            </a:pPr>
            <a:r>
              <a:rPr lang="en-US" sz="2800" dirty="0" err="1" smtClean="0"/>
              <a:t>aktivitas</a:t>
            </a:r>
            <a:r>
              <a:rPr lang="en-US" sz="2800" dirty="0" smtClean="0"/>
              <a:t> </a:t>
            </a:r>
            <a:r>
              <a:rPr lang="en-US" sz="2800" dirty="0" err="1" smtClean="0"/>
              <a:t>maka</a:t>
            </a:r>
            <a:r>
              <a:rPr lang="en-US" sz="2800" dirty="0" smtClean="0"/>
              <a:t> </a:t>
            </a:r>
            <a:r>
              <a:rPr lang="en-US" sz="2800" dirty="0" err="1" smtClean="0"/>
              <a:t>perusahaan</a:t>
            </a:r>
            <a:r>
              <a:rPr lang="en-US" sz="2800" dirty="0" smtClean="0"/>
              <a:t> </a:t>
            </a:r>
            <a:r>
              <a:rPr lang="en-US" sz="2800" dirty="0" err="1" smtClean="0"/>
              <a:t>akan</a:t>
            </a:r>
            <a:r>
              <a:rPr lang="en-US" sz="2800" dirty="0" smtClean="0"/>
              <a:t> </a:t>
            </a:r>
            <a:endParaRPr lang="en-US" sz="2800" dirty="0" smtClean="0"/>
          </a:p>
          <a:p>
            <a:pPr algn="just" eaLnBrk="1" hangingPunct="1">
              <a:buFont typeface="Wingdings" pitchFamily="2" charset="2"/>
              <a:buNone/>
            </a:pPr>
            <a:r>
              <a:rPr lang="en-US" sz="2800" dirty="0" err="1" smtClean="0"/>
              <a:t>menghasilkan</a:t>
            </a:r>
            <a:r>
              <a:rPr lang="en-US" sz="2800" dirty="0" smtClean="0"/>
              <a:t> </a:t>
            </a:r>
            <a:r>
              <a:rPr lang="en-US" sz="2800" dirty="0" err="1" smtClean="0"/>
              <a:t>keuntungan</a:t>
            </a:r>
            <a:r>
              <a:rPr lang="en-US" sz="2800" dirty="0" smtClean="0"/>
              <a:t> </a:t>
            </a:r>
            <a:r>
              <a:rPr lang="en-US" sz="2800" dirty="0" err="1" smtClean="0"/>
              <a:t>atau</a:t>
            </a:r>
            <a:r>
              <a:rPr lang="en-US" sz="2800" dirty="0" smtClean="0"/>
              <a:t> margin </a:t>
            </a:r>
          </a:p>
        </p:txBody>
      </p:sp>
    </p:spTree>
    <p:extLst>
      <p:ext uri="{BB962C8B-B14F-4D97-AF65-F5344CB8AC3E}">
        <p14:creationId xmlns:p14="http://schemas.microsoft.com/office/powerpoint/2010/main" val="12312486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8229600" cy="1143000"/>
          </a:xfrm>
        </p:spPr>
        <p:txBody>
          <a:bodyPr/>
          <a:lstStyle/>
          <a:p>
            <a:pPr eaLnBrk="1" hangingPunct="1"/>
            <a:r>
              <a:rPr lang="en-US" dirty="0" err="1" smtClean="0"/>
              <a:t>Aktivitas</a:t>
            </a:r>
            <a:r>
              <a:rPr lang="en-US" dirty="0" smtClean="0"/>
              <a:t> </a:t>
            </a:r>
            <a:r>
              <a:rPr lang="en-US" dirty="0" err="1" smtClean="0"/>
              <a:t>Utama</a:t>
            </a:r>
            <a:endParaRPr lang="en-US" dirty="0" smtClean="0"/>
          </a:p>
        </p:txBody>
      </p:sp>
      <p:sp>
        <p:nvSpPr>
          <p:cNvPr id="8195" name="Rectangle 3"/>
          <p:cNvSpPr>
            <a:spLocks noGrp="1" noChangeArrowheads="1"/>
          </p:cNvSpPr>
          <p:nvPr>
            <p:ph type="body" idx="1"/>
          </p:nvPr>
        </p:nvSpPr>
        <p:spPr>
          <a:xfrm>
            <a:off x="457200" y="1524000"/>
            <a:ext cx="8229600" cy="5135562"/>
          </a:xfrm>
        </p:spPr>
        <p:txBody>
          <a:bodyPr>
            <a:normAutofit/>
          </a:bodyPr>
          <a:lstStyle/>
          <a:p>
            <a:pPr eaLnBrk="1" hangingPunct="1">
              <a:lnSpc>
                <a:spcPct val="80000"/>
              </a:lnSpc>
            </a:pPr>
            <a:r>
              <a:rPr lang="en-US" sz="2400" dirty="0" err="1" smtClean="0"/>
              <a:t>Aktivitas</a:t>
            </a:r>
            <a:r>
              <a:rPr lang="en-US" sz="2400" dirty="0" smtClean="0"/>
              <a:t> </a:t>
            </a:r>
            <a:r>
              <a:rPr lang="en-US" sz="2400" dirty="0" err="1" smtClean="0"/>
              <a:t>logistik</a:t>
            </a:r>
            <a:r>
              <a:rPr lang="en-US" sz="2400" dirty="0" smtClean="0"/>
              <a:t> </a:t>
            </a:r>
            <a:r>
              <a:rPr lang="en-US" sz="2400" dirty="0" err="1" smtClean="0"/>
              <a:t>kedalam</a:t>
            </a:r>
            <a:endParaRPr lang="en-US" sz="2400" dirty="0" smtClean="0"/>
          </a:p>
          <a:p>
            <a:pPr lvl="1" eaLnBrk="1" hangingPunct="1">
              <a:lnSpc>
                <a:spcPct val="80000"/>
              </a:lnSpc>
              <a:buFont typeface="Wingdings" pitchFamily="2" charset="2"/>
              <a:buNone/>
            </a:pPr>
            <a:r>
              <a:rPr lang="en-US" sz="2400" dirty="0" smtClean="0"/>
              <a:t>	</a:t>
            </a:r>
            <a:r>
              <a:rPr lang="en-US" sz="2400" dirty="0" err="1" smtClean="0"/>
              <a:t>Menerima,menyimpan,mengelola</a:t>
            </a:r>
            <a:r>
              <a:rPr lang="en-US" sz="2400" dirty="0" smtClean="0"/>
              <a:t> </a:t>
            </a:r>
            <a:r>
              <a:rPr lang="en-US" sz="2400" dirty="0" err="1" smtClean="0"/>
              <a:t>dan</a:t>
            </a:r>
            <a:r>
              <a:rPr lang="en-US" sz="2400" dirty="0" smtClean="0"/>
              <a:t> </a:t>
            </a:r>
            <a:r>
              <a:rPr lang="en-US" sz="2400" dirty="0" err="1" smtClean="0"/>
              <a:t>mengontrol</a:t>
            </a:r>
            <a:r>
              <a:rPr lang="en-US" sz="2400" dirty="0" smtClean="0"/>
              <a:t> </a:t>
            </a:r>
            <a:r>
              <a:rPr lang="en-US" sz="2400" dirty="0" err="1" smtClean="0"/>
              <a:t>persediaan</a:t>
            </a:r>
            <a:r>
              <a:rPr lang="en-US" sz="2400" dirty="0" smtClean="0"/>
              <a:t> </a:t>
            </a:r>
            <a:r>
              <a:rPr lang="en-US" sz="2400" dirty="0" err="1" smtClean="0"/>
              <a:t>bahan</a:t>
            </a:r>
            <a:r>
              <a:rPr lang="en-US" sz="2400" dirty="0" smtClean="0"/>
              <a:t> </a:t>
            </a:r>
            <a:r>
              <a:rPr lang="en-US" sz="2400" dirty="0" err="1" smtClean="0"/>
              <a:t>baku,pengangkutan</a:t>
            </a:r>
            <a:r>
              <a:rPr lang="en-US" sz="2400" dirty="0" smtClean="0"/>
              <a:t> </a:t>
            </a:r>
            <a:r>
              <a:rPr lang="en-US" sz="2400" dirty="0" err="1" smtClean="0"/>
              <a:t>dan</a:t>
            </a:r>
            <a:r>
              <a:rPr lang="en-US" sz="2400" dirty="0" smtClean="0"/>
              <a:t> </a:t>
            </a:r>
            <a:r>
              <a:rPr lang="en-US" sz="2400" dirty="0" err="1" smtClean="0"/>
              <a:t>pengembaliannya</a:t>
            </a:r>
            <a:r>
              <a:rPr lang="en-US" sz="2400" dirty="0" smtClean="0"/>
              <a:t> </a:t>
            </a:r>
            <a:r>
              <a:rPr lang="en-US" sz="2400" dirty="0" err="1" smtClean="0"/>
              <a:t>pada</a:t>
            </a:r>
            <a:r>
              <a:rPr lang="en-US" sz="2400" dirty="0" smtClean="0"/>
              <a:t> </a:t>
            </a:r>
            <a:r>
              <a:rPr lang="en-US" sz="2400" dirty="0" err="1" smtClean="0"/>
              <a:t>pemasok</a:t>
            </a:r>
            <a:r>
              <a:rPr lang="en-US" sz="2400" dirty="0" smtClean="0"/>
              <a:t>.</a:t>
            </a:r>
          </a:p>
          <a:p>
            <a:pPr lvl="1" eaLnBrk="1" hangingPunct="1">
              <a:lnSpc>
                <a:spcPct val="80000"/>
              </a:lnSpc>
              <a:buFont typeface="Wingdings" pitchFamily="2" charset="2"/>
              <a:buNone/>
            </a:pPr>
            <a:endParaRPr lang="en-US" sz="2400" dirty="0" smtClean="0"/>
          </a:p>
          <a:p>
            <a:pPr eaLnBrk="1" hangingPunct="1">
              <a:lnSpc>
                <a:spcPct val="80000"/>
              </a:lnSpc>
            </a:pPr>
            <a:r>
              <a:rPr lang="en-US" sz="2400" dirty="0" err="1" smtClean="0"/>
              <a:t>Aktivitas</a:t>
            </a:r>
            <a:r>
              <a:rPr lang="en-US" sz="2400" dirty="0" smtClean="0"/>
              <a:t> </a:t>
            </a:r>
            <a:r>
              <a:rPr lang="en-US" sz="2400" dirty="0" err="1" smtClean="0"/>
              <a:t>operasi</a:t>
            </a:r>
            <a:r>
              <a:rPr lang="en-US" sz="2400" dirty="0" smtClean="0"/>
              <a:t>.</a:t>
            </a:r>
          </a:p>
          <a:p>
            <a:pPr lvl="1" eaLnBrk="1" hangingPunct="1">
              <a:lnSpc>
                <a:spcPct val="80000"/>
              </a:lnSpc>
              <a:buFont typeface="Wingdings" pitchFamily="2" charset="2"/>
              <a:buNone/>
            </a:pPr>
            <a:r>
              <a:rPr lang="en-US" sz="2400" dirty="0" smtClean="0"/>
              <a:t>	</a:t>
            </a:r>
            <a:r>
              <a:rPr lang="en-US" sz="2400" dirty="0" err="1" smtClean="0"/>
              <a:t>merubah</a:t>
            </a:r>
            <a:r>
              <a:rPr lang="en-US" sz="2400" dirty="0" smtClean="0"/>
              <a:t> </a:t>
            </a:r>
            <a:r>
              <a:rPr lang="en-US" sz="2400" dirty="0" err="1" smtClean="0"/>
              <a:t>bahan</a:t>
            </a:r>
            <a:r>
              <a:rPr lang="en-US" sz="2400" dirty="0" smtClean="0"/>
              <a:t> </a:t>
            </a:r>
            <a:r>
              <a:rPr lang="en-US" sz="2400" dirty="0" err="1" smtClean="0"/>
              <a:t>baku</a:t>
            </a:r>
            <a:r>
              <a:rPr lang="en-US" sz="2400" dirty="0" smtClean="0"/>
              <a:t> </a:t>
            </a:r>
            <a:r>
              <a:rPr lang="en-US" sz="2400" dirty="0" err="1" smtClean="0"/>
              <a:t>menjadi</a:t>
            </a:r>
            <a:r>
              <a:rPr lang="en-US" sz="2400" dirty="0" smtClean="0"/>
              <a:t> </a:t>
            </a:r>
            <a:r>
              <a:rPr lang="en-US" sz="2400" dirty="0" err="1" smtClean="0"/>
              <a:t>produk</a:t>
            </a:r>
            <a:r>
              <a:rPr lang="en-US" sz="2400" dirty="0" smtClean="0"/>
              <a:t> </a:t>
            </a:r>
            <a:r>
              <a:rPr lang="en-US" sz="2400" dirty="0" err="1" smtClean="0"/>
              <a:t>akhir</a:t>
            </a:r>
            <a:r>
              <a:rPr lang="en-US" sz="2400" dirty="0" smtClean="0"/>
              <a:t>.</a:t>
            </a:r>
          </a:p>
          <a:p>
            <a:pPr eaLnBrk="1" hangingPunct="1">
              <a:lnSpc>
                <a:spcPct val="80000"/>
              </a:lnSpc>
            </a:pPr>
            <a:endParaRPr lang="en-US" sz="2400" dirty="0" smtClean="0"/>
          </a:p>
          <a:p>
            <a:pPr eaLnBrk="1" hangingPunct="1">
              <a:lnSpc>
                <a:spcPct val="80000"/>
              </a:lnSpc>
            </a:pPr>
            <a:r>
              <a:rPr lang="en-US" sz="2400" dirty="0" err="1" smtClean="0"/>
              <a:t>Aktivitas</a:t>
            </a:r>
            <a:r>
              <a:rPr lang="en-US" sz="2400" dirty="0" smtClean="0"/>
              <a:t> </a:t>
            </a:r>
            <a:r>
              <a:rPr lang="en-US" sz="2400" dirty="0" err="1" smtClean="0"/>
              <a:t>logistik</a:t>
            </a:r>
            <a:r>
              <a:rPr lang="en-US" sz="2400" dirty="0" smtClean="0"/>
              <a:t> </a:t>
            </a:r>
            <a:r>
              <a:rPr lang="en-US" sz="2400" dirty="0" err="1" smtClean="0"/>
              <a:t>keluar</a:t>
            </a:r>
            <a:endParaRPr lang="en-US" sz="2400" dirty="0" smtClean="0"/>
          </a:p>
          <a:p>
            <a:pPr lvl="1" eaLnBrk="1" hangingPunct="1">
              <a:lnSpc>
                <a:spcPct val="80000"/>
              </a:lnSpc>
              <a:buFont typeface="Wingdings" pitchFamily="2" charset="2"/>
              <a:buNone/>
            </a:pPr>
            <a:r>
              <a:rPr lang="en-US" sz="2400" dirty="0" smtClean="0"/>
              <a:t>	</a:t>
            </a:r>
            <a:r>
              <a:rPr lang="en-US" sz="2400" dirty="0" err="1" smtClean="0"/>
              <a:t>mengangkut</a:t>
            </a:r>
            <a:r>
              <a:rPr lang="en-US" sz="2400" dirty="0" smtClean="0"/>
              <a:t> </a:t>
            </a:r>
            <a:r>
              <a:rPr lang="en-US" sz="2400" dirty="0" err="1" smtClean="0"/>
              <a:t>dan</a:t>
            </a:r>
            <a:r>
              <a:rPr lang="en-US" sz="2400" dirty="0" smtClean="0"/>
              <a:t> </a:t>
            </a:r>
            <a:r>
              <a:rPr lang="en-US" sz="2400" dirty="0" err="1" smtClean="0"/>
              <a:t>menyimpan</a:t>
            </a:r>
            <a:r>
              <a:rPr lang="en-US" sz="2400" dirty="0" smtClean="0"/>
              <a:t> </a:t>
            </a:r>
            <a:r>
              <a:rPr lang="en-US" sz="2400" dirty="0" err="1" smtClean="0"/>
              <a:t>produk</a:t>
            </a:r>
            <a:r>
              <a:rPr lang="en-US" sz="2400" dirty="0" smtClean="0"/>
              <a:t> </a:t>
            </a:r>
            <a:r>
              <a:rPr lang="en-US" sz="2400" dirty="0" err="1" smtClean="0"/>
              <a:t>akhir</a:t>
            </a:r>
            <a:r>
              <a:rPr lang="en-US" sz="2400" dirty="0" smtClean="0"/>
              <a:t> </a:t>
            </a:r>
            <a:r>
              <a:rPr lang="en-US" sz="2400" dirty="0" err="1" smtClean="0"/>
              <a:t>serta</a:t>
            </a:r>
            <a:r>
              <a:rPr lang="en-US" sz="2400" dirty="0" smtClean="0"/>
              <a:t> </a:t>
            </a:r>
            <a:r>
              <a:rPr lang="en-US" sz="2400" dirty="0" err="1" smtClean="0"/>
              <a:t>mengatur</a:t>
            </a:r>
            <a:r>
              <a:rPr lang="en-US" sz="2400" dirty="0" smtClean="0"/>
              <a:t> </a:t>
            </a:r>
            <a:r>
              <a:rPr lang="en-US" sz="2400" dirty="0" err="1" smtClean="0"/>
              <a:t>jadwal</a:t>
            </a:r>
            <a:r>
              <a:rPr lang="en-US" sz="2400" dirty="0" smtClean="0"/>
              <a:t> </a:t>
            </a:r>
            <a:r>
              <a:rPr lang="en-US" sz="2400" dirty="0" err="1" smtClean="0"/>
              <a:t>pemesanan</a:t>
            </a:r>
            <a:r>
              <a:rPr lang="en-US" sz="2400" dirty="0" smtClean="0"/>
              <a:t> </a:t>
            </a:r>
            <a:r>
              <a:rPr lang="en-US" sz="2400" dirty="0" err="1" smtClean="0"/>
              <a:t>dan</a:t>
            </a:r>
            <a:r>
              <a:rPr lang="en-US" sz="2400" dirty="0" smtClean="0"/>
              <a:t> </a:t>
            </a:r>
            <a:r>
              <a:rPr lang="en-US" sz="2400" dirty="0" err="1" smtClean="0"/>
              <a:t>pengangkutan</a:t>
            </a:r>
            <a:r>
              <a:rPr lang="en-US" sz="2400" dirty="0" smtClean="0"/>
              <a:t>.</a:t>
            </a:r>
          </a:p>
          <a:p>
            <a:pPr eaLnBrk="1" hangingPunct="1">
              <a:lnSpc>
                <a:spcPct val="80000"/>
              </a:lnSpc>
            </a:pPr>
            <a:endParaRPr lang="en-US" sz="2400" dirty="0" smtClean="0"/>
          </a:p>
          <a:p>
            <a:pPr eaLnBrk="1" hangingPunct="1">
              <a:lnSpc>
                <a:spcPct val="80000"/>
              </a:lnSpc>
            </a:pPr>
            <a:r>
              <a:rPr lang="en-US" sz="2400" dirty="0" err="1" smtClean="0"/>
              <a:t>Aktivitas</a:t>
            </a:r>
            <a:r>
              <a:rPr lang="en-US" sz="2400" dirty="0" smtClean="0"/>
              <a:t> </a:t>
            </a:r>
            <a:r>
              <a:rPr lang="en-US" sz="2400" dirty="0" err="1" smtClean="0"/>
              <a:t>pemasaran</a:t>
            </a:r>
            <a:r>
              <a:rPr lang="en-US" sz="2400" dirty="0" smtClean="0"/>
              <a:t> </a:t>
            </a:r>
            <a:r>
              <a:rPr lang="en-US" sz="2400" dirty="0" err="1" smtClean="0"/>
              <a:t>dan</a:t>
            </a:r>
            <a:r>
              <a:rPr lang="en-US" sz="2400" dirty="0" smtClean="0"/>
              <a:t> </a:t>
            </a:r>
            <a:r>
              <a:rPr lang="en-US" sz="2400" dirty="0" err="1" smtClean="0"/>
              <a:t>penjualan</a:t>
            </a:r>
            <a:endParaRPr lang="en-US" sz="2400" dirty="0" smtClean="0"/>
          </a:p>
          <a:p>
            <a:pPr eaLnBrk="1" hangingPunct="1">
              <a:lnSpc>
                <a:spcPct val="80000"/>
              </a:lnSpc>
            </a:pPr>
            <a:endParaRPr lang="en-US" sz="2400" dirty="0" smtClean="0"/>
          </a:p>
          <a:p>
            <a:pPr eaLnBrk="1" hangingPunct="1">
              <a:lnSpc>
                <a:spcPct val="80000"/>
              </a:lnSpc>
            </a:pPr>
            <a:r>
              <a:rPr lang="en-US" sz="2400" dirty="0" err="1" smtClean="0"/>
              <a:t>Aktivitas</a:t>
            </a:r>
            <a:r>
              <a:rPr lang="en-US" sz="2400" dirty="0" smtClean="0"/>
              <a:t> </a:t>
            </a:r>
            <a:r>
              <a:rPr lang="en-US" sz="2400" dirty="0" err="1" smtClean="0"/>
              <a:t>jasa</a:t>
            </a:r>
            <a:r>
              <a:rPr lang="en-US" sz="2400" dirty="0" smtClean="0"/>
              <a:t> (service)</a:t>
            </a:r>
          </a:p>
          <a:p>
            <a:pPr lvl="1" eaLnBrk="1" hangingPunct="1">
              <a:lnSpc>
                <a:spcPct val="80000"/>
              </a:lnSpc>
              <a:buFont typeface="Wingdings" pitchFamily="2" charset="2"/>
              <a:buNone/>
            </a:pPr>
            <a:r>
              <a:rPr lang="en-US" sz="2400" dirty="0" smtClean="0"/>
              <a:t>	</a:t>
            </a:r>
            <a:r>
              <a:rPr lang="en-US" sz="2400" dirty="0" err="1" smtClean="0"/>
              <a:t>pelayanan,service,layanan</a:t>
            </a:r>
            <a:r>
              <a:rPr lang="en-US" sz="2400" dirty="0" smtClean="0"/>
              <a:t> </a:t>
            </a:r>
            <a:r>
              <a:rPr lang="en-US" sz="2400" dirty="0" err="1" smtClean="0"/>
              <a:t>purna</a:t>
            </a:r>
            <a:r>
              <a:rPr lang="en-US" sz="2400" dirty="0" smtClean="0"/>
              <a:t> </a:t>
            </a:r>
            <a:r>
              <a:rPr lang="en-US" sz="2400" dirty="0" err="1" smtClean="0"/>
              <a:t>jual</a:t>
            </a:r>
            <a:r>
              <a:rPr lang="en-US" sz="2400" dirty="0" smtClean="0"/>
              <a:t> </a:t>
            </a:r>
            <a:r>
              <a:rPr lang="en-US" sz="2400" dirty="0" err="1" smtClean="0"/>
              <a:t>dll</a:t>
            </a:r>
            <a:endParaRPr lang="en-US" sz="2400" dirty="0" smtClean="0"/>
          </a:p>
        </p:txBody>
      </p:sp>
    </p:spTree>
    <p:extLst>
      <p:ext uri="{BB962C8B-B14F-4D97-AF65-F5344CB8AC3E}">
        <p14:creationId xmlns:p14="http://schemas.microsoft.com/office/powerpoint/2010/main" val="399964858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Aktivitas</a:t>
            </a:r>
            <a:r>
              <a:rPr lang="en-US" dirty="0" smtClean="0"/>
              <a:t> </a:t>
            </a:r>
            <a:r>
              <a:rPr lang="en-US" dirty="0" err="1"/>
              <a:t>P</a:t>
            </a:r>
            <a:r>
              <a:rPr lang="en-US" dirty="0" err="1" smtClean="0"/>
              <a:t>endukung</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sz="2400" dirty="0" err="1"/>
              <a:t>Aktivitas</a:t>
            </a:r>
            <a:r>
              <a:rPr lang="en-US" sz="2400" dirty="0"/>
              <a:t> </a:t>
            </a:r>
            <a:r>
              <a:rPr lang="en-US" sz="2400" dirty="0" err="1"/>
              <a:t>pembelian</a:t>
            </a:r>
            <a:r>
              <a:rPr lang="en-US" sz="2400" dirty="0"/>
              <a:t> (Procurement)</a:t>
            </a:r>
          </a:p>
          <a:p>
            <a:pPr lvl="1">
              <a:lnSpc>
                <a:spcPct val="90000"/>
              </a:lnSpc>
              <a:buNone/>
            </a:pPr>
            <a:r>
              <a:rPr lang="en-US" sz="2400" dirty="0"/>
              <a:t>	</a:t>
            </a:r>
            <a:r>
              <a:rPr lang="en-US" sz="2400" dirty="0" err="1"/>
              <a:t>Pembelian</a:t>
            </a:r>
            <a:r>
              <a:rPr lang="en-US" sz="2400" dirty="0"/>
              <a:t> </a:t>
            </a:r>
            <a:r>
              <a:rPr lang="en-US" sz="2400" dirty="0" err="1"/>
              <a:t>bahan-bahan</a:t>
            </a:r>
            <a:r>
              <a:rPr lang="en-US" sz="2400" dirty="0"/>
              <a:t> </a:t>
            </a:r>
            <a:r>
              <a:rPr lang="en-US" sz="2400" dirty="0" err="1"/>
              <a:t>baku</a:t>
            </a:r>
            <a:r>
              <a:rPr lang="en-US" sz="2400" dirty="0"/>
              <a:t> </a:t>
            </a:r>
            <a:r>
              <a:rPr lang="en-US" sz="2400" dirty="0" err="1"/>
              <a:t>dan</a:t>
            </a:r>
            <a:r>
              <a:rPr lang="en-US" sz="2400" dirty="0"/>
              <a:t> </a:t>
            </a:r>
            <a:r>
              <a:rPr lang="en-US" sz="2400" dirty="0" err="1"/>
              <a:t>peralatan</a:t>
            </a:r>
            <a:r>
              <a:rPr lang="en-US" sz="2400" dirty="0"/>
              <a:t> </a:t>
            </a:r>
            <a:r>
              <a:rPr lang="en-US" sz="2400" dirty="0" err="1"/>
              <a:t>pendukung</a:t>
            </a:r>
            <a:r>
              <a:rPr lang="en-US" sz="2400" dirty="0"/>
              <a:t> </a:t>
            </a:r>
            <a:r>
              <a:rPr lang="en-US" sz="2400" dirty="0" err="1"/>
              <a:t>termasuk</a:t>
            </a:r>
            <a:r>
              <a:rPr lang="en-US" sz="2400" dirty="0"/>
              <a:t> asset </a:t>
            </a:r>
            <a:r>
              <a:rPr lang="en-US" sz="2400" dirty="0" err="1"/>
              <a:t>perusahaan</a:t>
            </a:r>
            <a:r>
              <a:rPr lang="en-US" sz="2400" dirty="0" smtClean="0"/>
              <a:t>.</a:t>
            </a:r>
          </a:p>
          <a:p>
            <a:pPr lvl="1">
              <a:lnSpc>
                <a:spcPct val="90000"/>
              </a:lnSpc>
              <a:buNone/>
            </a:pPr>
            <a:endParaRPr lang="en-US" sz="2400" dirty="0"/>
          </a:p>
          <a:p>
            <a:pPr>
              <a:lnSpc>
                <a:spcPct val="90000"/>
              </a:lnSpc>
            </a:pPr>
            <a:r>
              <a:rPr lang="en-US" sz="2400" dirty="0" err="1"/>
              <a:t>Aktivitas</a:t>
            </a:r>
            <a:r>
              <a:rPr lang="en-US" sz="2400" dirty="0"/>
              <a:t> </a:t>
            </a:r>
            <a:r>
              <a:rPr lang="en-US" sz="2400" dirty="0" err="1"/>
              <a:t>pengembangan</a:t>
            </a:r>
            <a:r>
              <a:rPr lang="en-US" sz="2400" dirty="0"/>
              <a:t> </a:t>
            </a:r>
            <a:r>
              <a:rPr lang="en-US" sz="2400" dirty="0" err="1"/>
              <a:t>teknologi</a:t>
            </a:r>
            <a:endParaRPr lang="en-US" sz="2400" dirty="0"/>
          </a:p>
          <a:p>
            <a:pPr lvl="1">
              <a:lnSpc>
                <a:spcPct val="90000"/>
              </a:lnSpc>
              <a:buNone/>
            </a:pPr>
            <a:r>
              <a:rPr lang="en-US" sz="2400" dirty="0"/>
              <a:t>	</a:t>
            </a:r>
            <a:r>
              <a:rPr lang="en-US" sz="2400" dirty="0" err="1"/>
              <a:t>menyediakan</a:t>
            </a:r>
            <a:r>
              <a:rPr lang="en-US" sz="2400" dirty="0"/>
              <a:t> </a:t>
            </a:r>
            <a:r>
              <a:rPr lang="en-US" sz="2400" dirty="0" err="1"/>
              <a:t>kebutuhan</a:t>
            </a:r>
            <a:r>
              <a:rPr lang="en-US" sz="2400" dirty="0"/>
              <a:t> </a:t>
            </a:r>
            <a:r>
              <a:rPr lang="en-US" sz="2400" dirty="0" err="1"/>
              <a:t>akan</a:t>
            </a:r>
            <a:r>
              <a:rPr lang="en-US" sz="2400" dirty="0"/>
              <a:t> </a:t>
            </a:r>
            <a:r>
              <a:rPr lang="en-US" sz="2400" dirty="0" err="1"/>
              <a:t>teknologi,prosedur</a:t>
            </a:r>
            <a:r>
              <a:rPr lang="en-US" sz="2400" dirty="0"/>
              <a:t> </a:t>
            </a:r>
            <a:r>
              <a:rPr lang="en-US" sz="2400" dirty="0" err="1"/>
              <a:t>dan</a:t>
            </a:r>
            <a:r>
              <a:rPr lang="en-US" sz="2400" dirty="0"/>
              <a:t> </a:t>
            </a:r>
            <a:r>
              <a:rPr lang="en-US" sz="2400" dirty="0" err="1"/>
              <a:t>teknik</a:t>
            </a:r>
            <a:r>
              <a:rPr lang="en-US" sz="2400" dirty="0"/>
              <a:t> </a:t>
            </a:r>
            <a:r>
              <a:rPr lang="en-US" sz="2400" dirty="0" err="1"/>
              <a:t>terbaru</a:t>
            </a:r>
            <a:r>
              <a:rPr lang="en-US" sz="2400" dirty="0"/>
              <a:t> yang </a:t>
            </a:r>
            <a:r>
              <a:rPr lang="en-US" sz="2400" dirty="0" err="1"/>
              <a:t>dibutuhkan</a:t>
            </a:r>
            <a:r>
              <a:rPr lang="en-US" sz="2400" dirty="0"/>
              <a:t> </a:t>
            </a:r>
            <a:r>
              <a:rPr lang="en-US" sz="2400" dirty="0" err="1"/>
              <a:t>oleh</a:t>
            </a:r>
            <a:r>
              <a:rPr lang="en-US" sz="2400" dirty="0"/>
              <a:t> </a:t>
            </a:r>
            <a:r>
              <a:rPr lang="en-US" sz="2400" dirty="0" err="1"/>
              <a:t>tiap</a:t>
            </a:r>
            <a:r>
              <a:rPr lang="en-US" sz="2400" dirty="0"/>
              <a:t> </a:t>
            </a:r>
            <a:r>
              <a:rPr lang="en-US" sz="2400" dirty="0" err="1"/>
              <a:t>aktivitas</a:t>
            </a:r>
            <a:r>
              <a:rPr lang="en-US" sz="2400" dirty="0"/>
              <a:t>.</a:t>
            </a:r>
          </a:p>
          <a:p>
            <a:pPr>
              <a:lnSpc>
                <a:spcPct val="90000"/>
              </a:lnSpc>
            </a:pPr>
            <a:endParaRPr lang="en-US" sz="2400" dirty="0" smtClean="0"/>
          </a:p>
          <a:p>
            <a:pPr>
              <a:lnSpc>
                <a:spcPct val="90000"/>
              </a:lnSpc>
            </a:pPr>
            <a:r>
              <a:rPr lang="en-US" sz="2400" dirty="0" err="1" smtClean="0"/>
              <a:t>Aktivitas</a:t>
            </a:r>
            <a:r>
              <a:rPr lang="en-US" sz="2400" dirty="0" smtClean="0"/>
              <a:t> </a:t>
            </a:r>
            <a:r>
              <a:rPr lang="en-US" sz="2400" dirty="0" err="1"/>
              <a:t>sumber</a:t>
            </a:r>
            <a:r>
              <a:rPr lang="en-US" sz="2400" dirty="0"/>
              <a:t> </a:t>
            </a:r>
            <a:r>
              <a:rPr lang="en-US" sz="2400" dirty="0" err="1"/>
              <a:t>daya</a:t>
            </a:r>
            <a:r>
              <a:rPr lang="en-US" sz="2400" dirty="0"/>
              <a:t> </a:t>
            </a:r>
            <a:r>
              <a:rPr lang="en-US" sz="2400" dirty="0" err="1"/>
              <a:t>manusia</a:t>
            </a:r>
            <a:endParaRPr lang="en-US" sz="2400" dirty="0"/>
          </a:p>
          <a:p>
            <a:pPr lvl="1">
              <a:lnSpc>
                <a:spcPct val="90000"/>
              </a:lnSpc>
              <a:buNone/>
            </a:pPr>
            <a:r>
              <a:rPr lang="en-US" sz="2400" dirty="0"/>
              <a:t>	</a:t>
            </a:r>
            <a:r>
              <a:rPr lang="en-US" sz="2400" dirty="0" err="1"/>
              <a:t>penseleksian,promosi</a:t>
            </a:r>
            <a:r>
              <a:rPr lang="en-US" sz="2400" dirty="0"/>
              <a:t> </a:t>
            </a:r>
            <a:r>
              <a:rPr lang="en-US" sz="2400" dirty="0" err="1"/>
              <a:t>jabatan</a:t>
            </a:r>
            <a:r>
              <a:rPr lang="en-US" sz="2400" dirty="0"/>
              <a:t>, </a:t>
            </a:r>
            <a:r>
              <a:rPr lang="en-US" sz="2400" dirty="0" err="1"/>
              <a:t>penempatan,penilaian,penghargaan</a:t>
            </a:r>
            <a:r>
              <a:rPr lang="en-US" sz="2400" dirty="0"/>
              <a:t> </a:t>
            </a:r>
            <a:r>
              <a:rPr lang="en-US" sz="2400" dirty="0" err="1"/>
              <a:t>dan</a:t>
            </a:r>
            <a:r>
              <a:rPr lang="en-US" sz="2400" dirty="0"/>
              <a:t> </a:t>
            </a:r>
            <a:r>
              <a:rPr lang="en-US" sz="2400" dirty="0" err="1"/>
              <a:t>pengembangan</a:t>
            </a:r>
            <a:endParaRPr lang="en-US" sz="2400" dirty="0"/>
          </a:p>
          <a:p>
            <a:pPr>
              <a:lnSpc>
                <a:spcPct val="90000"/>
              </a:lnSpc>
            </a:pPr>
            <a:endParaRPr lang="en-US" sz="2400" dirty="0" smtClean="0"/>
          </a:p>
          <a:p>
            <a:pPr>
              <a:lnSpc>
                <a:spcPct val="90000"/>
              </a:lnSpc>
            </a:pPr>
            <a:r>
              <a:rPr lang="en-US" sz="2400" dirty="0" err="1" smtClean="0"/>
              <a:t>Aktivitas</a:t>
            </a:r>
            <a:r>
              <a:rPr lang="en-US" sz="2400" dirty="0" smtClean="0"/>
              <a:t> </a:t>
            </a:r>
            <a:r>
              <a:rPr lang="en-US" sz="2400" dirty="0" err="1"/>
              <a:t>infrastruktur</a:t>
            </a:r>
            <a:r>
              <a:rPr lang="en-US" sz="2400" dirty="0"/>
              <a:t> </a:t>
            </a:r>
            <a:r>
              <a:rPr lang="en-US" sz="2400" dirty="0" err="1"/>
              <a:t>perusahaan</a:t>
            </a:r>
            <a:endParaRPr lang="en-US" sz="2400" dirty="0"/>
          </a:p>
          <a:p>
            <a:pPr lvl="1">
              <a:lnSpc>
                <a:spcPct val="90000"/>
              </a:lnSpc>
              <a:buNone/>
            </a:pPr>
            <a:r>
              <a:rPr lang="en-US" sz="2400" dirty="0"/>
              <a:t>	</a:t>
            </a:r>
            <a:r>
              <a:rPr lang="en-US" sz="2400" dirty="0" err="1"/>
              <a:t>mengelola</a:t>
            </a:r>
            <a:r>
              <a:rPr lang="en-US" sz="2400" dirty="0"/>
              <a:t> </a:t>
            </a:r>
            <a:r>
              <a:rPr lang="en-US" sz="2400" dirty="0" err="1"/>
              <a:t>perencanaan,keuangan,manajemen,hukum</a:t>
            </a:r>
            <a:r>
              <a:rPr lang="en-US" sz="2400" dirty="0"/>
              <a:t>.</a:t>
            </a:r>
          </a:p>
          <a:p>
            <a:endParaRPr lang="en-US" dirty="0"/>
          </a:p>
        </p:txBody>
      </p:sp>
    </p:spTree>
    <p:extLst>
      <p:ext uri="{BB962C8B-B14F-4D97-AF65-F5344CB8AC3E}">
        <p14:creationId xmlns:p14="http://schemas.microsoft.com/office/powerpoint/2010/main" val="1552431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1371600"/>
            <a:ext cx="8229600" cy="4525962"/>
          </a:xfrm>
        </p:spPr>
        <p:txBody>
          <a:bodyPr>
            <a:noAutofit/>
          </a:bodyPr>
          <a:lstStyle/>
          <a:p>
            <a:pPr eaLnBrk="1" hangingPunct="1">
              <a:buFont typeface="Wingdings" pitchFamily="2" charset="2"/>
              <a:buNone/>
            </a:pPr>
            <a:r>
              <a:rPr lang="en-US" sz="2800" dirty="0" smtClean="0"/>
              <a:t>	</a:t>
            </a:r>
            <a:r>
              <a:rPr lang="en-US" sz="2800" dirty="0" err="1" smtClean="0"/>
              <a:t>Tidak</a:t>
            </a:r>
            <a:r>
              <a:rPr lang="en-US" sz="2800" dirty="0" smtClean="0"/>
              <a:t> </a:t>
            </a:r>
            <a:r>
              <a:rPr lang="en-US" sz="2800" dirty="0" err="1" smtClean="0"/>
              <a:t>semua</a:t>
            </a:r>
            <a:r>
              <a:rPr lang="en-US" sz="2800" dirty="0" smtClean="0"/>
              <a:t> </a:t>
            </a:r>
            <a:r>
              <a:rPr lang="en-US" sz="2800" dirty="0" err="1" smtClean="0"/>
              <a:t>perusahaan</a:t>
            </a:r>
            <a:r>
              <a:rPr lang="en-US" sz="2800" dirty="0" smtClean="0"/>
              <a:t> </a:t>
            </a:r>
            <a:r>
              <a:rPr lang="en-US" sz="2800" dirty="0" err="1" smtClean="0"/>
              <a:t>harus</a:t>
            </a:r>
            <a:r>
              <a:rPr lang="en-US" sz="2800" dirty="0" smtClean="0"/>
              <a:t> </a:t>
            </a:r>
            <a:r>
              <a:rPr lang="en-US" sz="2800" dirty="0" err="1" smtClean="0"/>
              <a:t>unggul</a:t>
            </a:r>
            <a:r>
              <a:rPr lang="en-US" sz="2800" dirty="0" smtClean="0"/>
              <a:t> </a:t>
            </a:r>
            <a:r>
              <a:rPr lang="en-US" sz="2800" dirty="0" err="1" smtClean="0"/>
              <a:t>dalam</a:t>
            </a:r>
            <a:r>
              <a:rPr lang="en-US" sz="2800" dirty="0" smtClean="0"/>
              <a:t> </a:t>
            </a:r>
            <a:r>
              <a:rPr lang="en-US" sz="2800" dirty="0" err="1" smtClean="0"/>
              <a:t>setiap</a:t>
            </a:r>
            <a:r>
              <a:rPr lang="en-US" sz="2800" dirty="0" smtClean="0"/>
              <a:t> </a:t>
            </a:r>
            <a:r>
              <a:rPr lang="en-US" sz="2800" dirty="0" err="1" smtClean="0"/>
              <a:t>aktivitasnya</a:t>
            </a:r>
            <a:r>
              <a:rPr lang="en-US" sz="2800" dirty="0" smtClean="0"/>
              <a:t>, </a:t>
            </a:r>
            <a:r>
              <a:rPr lang="en-US" sz="2800" dirty="0" err="1" smtClean="0"/>
              <a:t>melainkan</a:t>
            </a:r>
            <a:r>
              <a:rPr lang="en-US" sz="2800" dirty="0" smtClean="0"/>
              <a:t> </a:t>
            </a:r>
            <a:r>
              <a:rPr lang="en-US" sz="2800" dirty="0" err="1" smtClean="0"/>
              <a:t>selalu</a:t>
            </a:r>
            <a:r>
              <a:rPr lang="en-US" sz="2800" dirty="0" smtClean="0"/>
              <a:t> </a:t>
            </a:r>
            <a:r>
              <a:rPr lang="en-US" sz="2800" dirty="0" err="1" smtClean="0"/>
              <a:t>mencari</a:t>
            </a:r>
            <a:r>
              <a:rPr lang="en-US" sz="2800" dirty="0" smtClean="0"/>
              <a:t> </a:t>
            </a:r>
            <a:r>
              <a:rPr lang="en-US" sz="2800" dirty="0" err="1" smtClean="0"/>
              <a:t>cara</a:t>
            </a:r>
            <a:r>
              <a:rPr lang="en-US" sz="2800" dirty="0" smtClean="0"/>
              <a:t> </a:t>
            </a:r>
            <a:r>
              <a:rPr lang="en-US" sz="2800" dirty="0" err="1" smtClean="0"/>
              <a:t>dalam</a:t>
            </a:r>
            <a:r>
              <a:rPr lang="en-US" sz="2800" dirty="0" smtClean="0"/>
              <a:t> </a:t>
            </a:r>
            <a:r>
              <a:rPr lang="en-US" sz="2800" dirty="0" err="1" smtClean="0"/>
              <a:t>mengelola</a:t>
            </a:r>
            <a:r>
              <a:rPr lang="en-US" sz="2800" dirty="0" smtClean="0"/>
              <a:t> </a:t>
            </a:r>
            <a:r>
              <a:rPr lang="en-US" sz="2800" dirty="0" err="1" smtClean="0"/>
              <a:t>aktivitas</a:t>
            </a:r>
            <a:r>
              <a:rPr lang="en-US" sz="2800" dirty="0" smtClean="0"/>
              <a:t> agar </a:t>
            </a:r>
            <a:r>
              <a:rPr lang="en-US" sz="2800" dirty="0" err="1" smtClean="0"/>
              <a:t>dapat</a:t>
            </a:r>
            <a:r>
              <a:rPr lang="en-US" sz="2800" dirty="0" smtClean="0"/>
              <a:t> </a:t>
            </a:r>
            <a:r>
              <a:rPr lang="en-US" sz="2800" dirty="0" err="1" smtClean="0"/>
              <a:t>dihasilkan</a:t>
            </a:r>
            <a:r>
              <a:rPr lang="en-US" sz="2800" dirty="0" smtClean="0"/>
              <a:t> </a:t>
            </a:r>
            <a:r>
              <a:rPr lang="en-US" sz="2800" dirty="0" err="1" smtClean="0"/>
              <a:t>produk</a:t>
            </a:r>
            <a:r>
              <a:rPr lang="en-US" sz="2800" dirty="0" smtClean="0"/>
              <a:t> yang </a:t>
            </a:r>
            <a:r>
              <a:rPr lang="en-US" sz="2800" dirty="0" err="1" smtClean="0"/>
              <a:t>murah</a:t>
            </a:r>
            <a:r>
              <a:rPr lang="en-US" sz="2800" dirty="0" smtClean="0"/>
              <a:t> </a:t>
            </a:r>
            <a:r>
              <a:rPr lang="en-US" sz="2800" dirty="0" err="1" smtClean="0"/>
              <a:t>atau</a:t>
            </a:r>
            <a:r>
              <a:rPr lang="en-US" sz="2800" dirty="0" smtClean="0"/>
              <a:t> </a:t>
            </a:r>
            <a:r>
              <a:rPr lang="en-US" sz="2800" dirty="0" err="1" smtClean="0"/>
              <a:t>produk</a:t>
            </a:r>
            <a:r>
              <a:rPr lang="en-US" sz="2800" dirty="0" smtClean="0"/>
              <a:t> </a:t>
            </a:r>
            <a:r>
              <a:rPr lang="en-US" sz="2800" dirty="0" err="1" smtClean="0"/>
              <a:t>yg</a:t>
            </a:r>
            <a:r>
              <a:rPr lang="en-US" sz="2800" dirty="0" smtClean="0"/>
              <a:t> </a:t>
            </a:r>
            <a:r>
              <a:rPr lang="en-US" sz="2800" dirty="0" err="1" smtClean="0"/>
              <a:t>oleh</a:t>
            </a:r>
            <a:r>
              <a:rPr lang="en-US" sz="2800" dirty="0" smtClean="0"/>
              <a:t> </a:t>
            </a:r>
            <a:r>
              <a:rPr lang="en-US" sz="2800" dirty="0" err="1" smtClean="0"/>
              <a:t>konsumen</a:t>
            </a:r>
            <a:r>
              <a:rPr lang="en-US" sz="2800" dirty="0" smtClean="0"/>
              <a:t> </a:t>
            </a:r>
            <a:r>
              <a:rPr lang="en-US" sz="2800" dirty="0" err="1" smtClean="0"/>
              <a:t>dianggap</a:t>
            </a:r>
            <a:r>
              <a:rPr lang="en-US" sz="2800" dirty="0" smtClean="0"/>
              <a:t> </a:t>
            </a:r>
            <a:r>
              <a:rPr lang="en-US" sz="2800" dirty="0" err="1" smtClean="0"/>
              <a:t>berbeda</a:t>
            </a:r>
            <a:r>
              <a:rPr lang="en-US" sz="2800" dirty="0" smtClean="0"/>
              <a:t> </a:t>
            </a:r>
            <a:r>
              <a:rPr lang="en-US" sz="2800" dirty="0" err="1" smtClean="0"/>
              <a:t>dari</a:t>
            </a:r>
            <a:r>
              <a:rPr lang="en-US" sz="2800" dirty="0" smtClean="0"/>
              <a:t> </a:t>
            </a:r>
            <a:r>
              <a:rPr lang="en-US" sz="2800" dirty="0" err="1" smtClean="0"/>
              <a:t>produk</a:t>
            </a:r>
            <a:r>
              <a:rPr lang="en-US" sz="2800" dirty="0" smtClean="0"/>
              <a:t> </a:t>
            </a:r>
            <a:r>
              <a:rPr lang="en-US" sz="2800" dirty="0" err="1" smtClean="0"/>
              <a:t>pesaing.teknik</a:t>
            </a:r>
            <a:r>
              <a:rPr lang="en-US" sz="2800" dirty="0" smtClean="0"/>
              <a:t> </a:t>
            </a:r>
            <a:r>
              <a:rPr lang="en-US" sz="2800" dirty="0" err="1" smtClean="0"/>
              <a:t>untuk</a:t>
            </a:r>
            <a:r>
              <a:rPr lang="en-US" sz="2800" dirty="0" smtClean="0"/>
              <a:t> </a:t>
            </a:r>
            <a:r>
              <a:rPr lang="en-US" sz="2800" dirty="0" err="1" smtClean="0"/>
              <a:t>membantu</a:t>
            </a:r>
            <a:r>
              <a:rPr lang="en-US" sz="2800" dirty="0" smtClean="0"/>
              <a:t> </a:t>
            </a:r>
            <a:r>
              <a:rPr lang="en-US" sz="2800" dirty="0" err="1" smtClean="0"/>
              <a:t>perusahaan</a:t>
            </a:r>
            <a:r>
              <a:rPr lang="en-US" sz="2800" dirty="0" smtClean="0"/>
              <a:t> agar </a:t>
            </a:r>
            <a:r>
              <a:rPr lang="en-US" sz="2800" dirty="0" err="1" smtClean="0"/>
              <a:t>memiliki</a:t>
            </a:r>
            <a:r>
              <a:rPr lang="en-US" sz="2800" dirty="0" smtClean="0"/>
              <a:t> </a:t>
            </a:r>
            <a:r>
              <a:rPr lang="en-US" sz="2800" dirty="0" err="1" smtClean="0"/>
              <a:t>kemampuan</a:t>
            </a:r>
            <a:r>
              <a:rPr lang="en-US" sz="2800" dirty="0" smtClean="0"/>
              <a:t> </a:t>
            </a:r>
            <a:r>
              <a:rPr lang="en-US" sz="2800" dirty="0" err="1" smtClean="0"/>
              <a:t>yg</a:t>
            </a:r>
            <a:r>
              <a:rPr lang="en-US" sz="2800" dirty="0" smtClean="0"/>
              <a:t> </a:t>
            </a:r>
            <a:r>
              <a:rPr lang="en-US" sz="2800" dirty="0" err="1" smtClean="0"/>
              <a:t>lebih</a:t>
            </a:r>
            <a:r>
              <a:rPr lang="en-US" sz="2800" dirty="0" smtClean="0"/>
              <a:t> </a:t>
            </a:r>
            <a:r>
              <a:rPr lang="en-US" sz="2800" dirty="0" err="1" smtClean="0"/>
              <a:t>unggul</a:t>
            </a:r>
            <a:r>
              <a:rPr lang="en-US" sz="2800" dirty="0" smtClean="0"/>
              <a:t> </a:t>
            </a:r>
            <a:r>
              <a:rPr lang="en-US" sz="2800" dirty="0" err="1" smtClean="0"/>
              <a:t>dibandingkan</a:t>
            </a:r>
            <a:r>
              <a:rPr lang="en-US" sz="2800" dirty="0" smtClean="0"/>
              <a:t> dg </a:t>
            </a:r>
            <a:r>
              <a:rPr lang="en-US" sz="2800" dirty="0" err="1" smtClean="0"/>
              <a:t>pesaing</a:t>
            </a:r>
            <a:r>
              <a:rPr lang="en-US" sz="2800" dirty="0" smtClean="0"/>
              <a:t> </a:t>
            </a:r>
            <a:r>
              <a:rPr lang="en-US" sz="2800" dirty="0" err="1" smtClean="0"/>
              <a:t>adalah</a:t>
            </a:r>
            <a:r>
              <a:rPr lang="en-US" sz="2800" dirty="0" smtClean="0"/>
              <a:t> “Benchmarking “</a:t>
            </a:r>
          </a:p>
        </p:txBody>
      </p:sp>
    </p:spTree>
    <p:extLst>
      <p:ext uri="{BB962C8B-B14F-4D97-AF65-F5344CB8AC3E}">
        <p14:creationId xmlns:p14="http://schemas.microsoft.com/office/powerpoint/2010/main" val="183929595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143000"/>
          </a:xfrm>
        </p:spPr>
        <p:txBody>
          <a:bodyPr/>
          <a:lstStyle/>
          <a:p>
            <a:pPr eaLnBrk="1" hangingPunct="1"/>
            <a:r>
              <a:rPr lang="en-US" sz="3200" b="1" smtClean="0"/>
              <a:t>VALUE CHAIN UNTUK COST LEADERSHIP</a:t>
            </a:r>
          </a:p>
        </p:txBody>
      </p:sp>
      <p:sp>
        <p:nvSpPr>
          <p:cNvPr id="11267" name="Rectangle 3"/>
          <p:cNvSpPr>
            <a:spLocks noGrp="1" noChangeArrowheads="1"/>
          </p:cNvSpPr>
          <p:nvPr>
            <p:ph type="body" idx="1"/>
          </p:nvPr>
        </p:nvSpPr>
        <p:spPr>
          <a:xfrm>
            <a:off x="228600" y="1066800"/>
            <a:ext cx="8686800" cy="4525963"/>
          </a:xfrm>
        </p:spPr>
        <p:txBody>
          <a:bodyPr>
            <a:normAutofit fontScale="92500" lnSpcReduction="20000"/>
          </a:bodyPr>
          <a:lstStyle/>
          <a:p>
            <a:pPr eaLnBrk="1" hangingPunct="1">
              <a:lnSpc>
                <a:spcPct val="90000"/>
              </a:lnSpc>
            </a:pPr>
            <a:r>
              <a:rPr lang="en-US" sz="2400" b="1" smtClean="0"/>
              <a:t>Biaya perunit terdiri dari beberapa biaya yg dihasilkan oleh beberapa aktivitas yg berbeda.setiap aktivitas memiliki struktur biaya yg terpisah dan dipengaruhi oleh faktor-faktor penentu biaya(cost driver).analisa rantai nilai berguna sebagai kerangka kerja untuk memilah/memecah perusahaan kedalam aktivitas-aktivitas yg bertujuan untuk mengidentifikasi :</a:t>
            </a:r>
          </a:p>
          <a:p>
            <a:pPr lvl="1" eaLnBrk="1" hangingPunct="1">
              <a:lnSpc>
                <a:spcPct val="90000"/>
              </a:lnSpc>
            </a:pPr>
            <a:r>
              <a:rPr lang="en-US" sz="2400" b="1" smtClean="0"/>
              <a:t>Besar kecilnya pengaruh biaya suatu aktivitas terhadap total biaya,</a:t>
            </a:r>
          </a:p>
          <a:p>
            <a:pPr lvl="1" eaLnBrk="1" hangingPunct="1">
              <a:lnSpc>
                <a:spcPct val="90000"/>
              </a:lnSpc>
            </a:pPr>
            <a:r>
              <a:rPr lang="en-US" sz="2400" b="1" smtClean="0"/>
              <a:t>Penentu-penentu biaya dalam setiap aktivitas dan mengapa perusahaan dapat efisien dan efektif dalam aktivitasnya.</a:t>
            </a:r>
          </a:p>
          <a:p>
            <a:pPr lvl="1" eaLnBrk="1" hangingPunct="1">
              <a:lnSpc>
                <a:spcPct val="90000"/>
              </a:lnSpc>
            </a:pPr>
            <a:r>
              <a:rPr lang="en-US" sz="2400" b="1" smtClean="0"/>
              <a:t>Bagaimana biaya-biaya dalam suatu aktivitas mempengaruhi biaya aktivitas lainnya.</a:t>
            </a:r>
          </a:p>
          <a:p>
            <a:pPr lvl="1" eaLnBrk="1" hangingPunct="1">
              <a:lnSpc>
                <a:spcPct val="90000"/>
              </a:lnSpc>
            </a:pPr>
            <a:r>
              <a:rPr lang="en-US" sz="2400" b="1" smtClean="0"/>
              <a:t>Aktivitas mana saja yg perlu dilakukan sendiri oleh perusahaan dan mana yg diserahkan ke pihak luar (outsourching) </a:t>
            </a:r>
          </a:p>
        </p:txBody>
      </p:sp>
    </p:spTree>
    <p:extLst>
      <p:ext uri="{BB962C8B-B14F-4D97-AF65-F5344CB8AC3E}">
        <p14:creationId xmlns:p14="http://schemas.microsoft.com/office/powerpoint/2010/main" val="290412142"/>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1302</TotalTime>
  <Words>519</Words>
  <Application>Microsoft Office PowerPoint</Application>
  <PresentationFormat>On-screen Show (4:3)</PresentationFormat>
  <Paragraphs>130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Foundry</vt:lpstr>
      <vt:lpstr>Analisa kekuatan dan kelemahan perusahaan</vt:lpstr>
      <vt:lpstr>Analisis Value Chain </vt:lpstr>
      <vt:lpstr>Value Chain adalah membagi SBU menjadi beberapa aktivitas - aktivitas bisnis yang dikelompokan menjadi dua aktivitas besar yaitu aktivitas utama dan aktivitas pendukung.aktivitas utama seperti semua aktivitas yg berhubungan dg produksi,pergudangan,distribusi, pemasaran,layanan purna jual.aktivitas pendukung adalah semua aktivitas yg mendukung aktivitas utama seperti,pembelian,infrastruktur,teknologi,sdm    Terdapat dua generik value chain : Pertama adalah model Mc Kinsey Kedua adalah model M. Porter</vt:lpstr>
      <vt:lpstr>Value Chain Model Porter</vt:lpstr>
      <vt:lpstr>PowerPoint Presentation</vt:lpstr>
      <vt:lpstr>Aktivitas Utama</vt:lpstr>
      <vt:lpstr>Aktivitas Pendukung</vt:lpstr>
      <vt:lpstr>PowerPoint Presentation</vt:lpstr>
      <vt:lpstr>VALUE CHAIN UNTUK COST LEADERSHIP</vt:lpstr>
      <vt:lpstr>Tahapan dalam melakukan Analisa Rantai Nilai(1)</vt:lpstr>
      <vt:lpstr>Tahapan dalam melakukan Analisa Rantai Nilai(2)</vt:lpstr>
      <vt:lpstr>Tahapan dalam melakukan Analisa Rantai Nilai(3)</vt:lpstr>
      <vt:lpstr>Tahapan dalam melakukan Analisa Rantai Nilai(4)</vt:lpstr>
      <vt:lpstr>Teknik-teknik penurunan biaya(1)</vt:lpstr>
      <vt:lpstr>Teknik-teknik penurunan biaya(2)</vt:lpstr>
      <vt:lpstr>VALUE CHAIN UNTUK DIFERENSIASI</vt:lpstr>
      <vt:lpstr>PowerPoint Presentation</vt:lpstr>
      <vt:lpstr>PowerPoint Presentation</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Information System (EIS)</dc:title>
  <dc:creator>Valued Acer Customer</dc:creator>
  <cp:lastModifiedBy>Sri Nurhayati</cp:lastModifiedBy>
  <cp:revision>72</cp:revision>
  <dcterms:created xsi:type="dcterms:W3CDTF">2009-06-21T04:19:30Z</dcterms:created>
  <dcterms:modified xsi:type="dcterms:W3CDTF">2014-04-03T12:29:19Z</dcterms:modified>
</cp:coreProperties>
</file>