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4" r:id="rId8"/>
    <p:sldId id="265" r:id="rId9"/>
    <p:sldId id="266" r:id="rId10"/>
    <p:sldId id="267" r:id="rId11"/>
    <p:sldId id="261" r:id="rId12"/>
    <p:sldId id="268" r:id="rId13"/>
    <p:sldId id="262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4" d="100"/>
          <a:sy n="64" d="100"/>
        </p:scale>
        <p:origin x="9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0E6EE1-1E25-4B11-97A6-F8B9E88DE0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CE38C-D58E-4C03-A030-B5A69F3F7D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56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371600"/>
            <a:ext cx="1752600" cy="3962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371600"/>
            <a:ext cx="5105400" cy="3962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B0C9C-D120-4A4C-BDB5-D3316B87CF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362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744EBF-3F60-4074-8D0E-A919784016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19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8FFCC-1904-450C-B334-27004D4C84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9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2438400"/>
            <a:ext cx="34290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438400"/>
            <a:ext cx="34290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6A55B-8FD5-40F0-AFB8-46078E3008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38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5DF88-CD0D-46AB-9399-DF86AB1B05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00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6B8DC8-7AC6-4C0B-B9FB-F8895B9DF7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64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BA8B4-13D5-4A9A-A27C-D78108488C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225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17A69-8A3F-410A-A115-63ACEA6AAD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18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58260C-242F-4E4B-8D29-1642FCB93C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45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371600"/>
            <a:ext cx="7010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438400"/>
            <a:ext cx="70104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91D3295-34B6-4E0F-A02A-42F2EC3E65D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2895600"/>
            <a:ext cx="7315200" cy="2514600"/>
          </a:xfrm>
        </p:spPr>
        <p:txBody>
          <a:bodyPr/>
          <a:lstStyle/>
          <a:p>
            <a:pPr algn="r"/>
            <a:r>
              <a:rPr lang="en-US" sz="4800" b="1" dirty="0" err="1" smtClean="0">
                <a:latin typeface="Arial Narrow" pitchFamily="34" charset="0"/>
              </a:rPr>
              <a:t>Pendidikan</a:t>
            </a:r>
            <a:r>
              <a:rPr lang="en-US" sz="4800" b="1" dirty="0" smtClean="0">
                <a:latin typeface="Arial Narrow" pitchFamily="34" charset="0"/>
              </a:rPr>
              <a:t> </a:t>
            </a:r>
            <a:r>
              <a:rPr lang="en-US" sz="4800" b="1" dirty="0" err="1" smtClean="0">
                <a:latin typeface="Arial Narrow" pitchFamily="34" charset="0"/>
              </a:rPr>
              <a:t>Kewarganegaraan</a:t>
            </a:r>
            <a:r>
              <a:rPr lang="en-US" sz="4800" b="1" dirty="0" smtClean="0">
                <a:latin typeface="Arial Narrow" pitchFamily="34" charset="0"/>
              </a:rPr>
              <a:t> </a:t>
            </a:r>
            <a:r>
              <a:rPr lang="en-US" sz="4800" b="1" dirty="0" err="1" smtClean="0">
                <a:latin typeface="Arial Narrow" pitchFamily="34" charset="0"/>
              </a:rPr>
              <a:t>Sebagai</a:t>
            </a:r>
            <a:r>
              <a:rPr lang="en-US" sz="4800" b="1" dirty="0" smtClean="0">
                <a:latin typeface="Arial Narrow" pitchFamily="34" charset="0"/>
              </a:rPr>
              <a:t> </a:t>
            </a:r>
            <a:r>
              <a:rPr lang="en-US" sz="4800" b="1" dirty="0" err="1" smtClean="0">
                <a:latin typeface="Arial Narrow" pitchFamily="34" charset="0"/>
              </a:rPr>
              <a:t>Matakuliah</a:t>
            </a:r>
            <a:r>
              <a:rPr lang="en-US" sz="4800" b="1" dirty="0" smtClean="0">
                <a:latin typeface="Arial Narrow" pitchFamily="34" charset="0"/>
              </a:rPr>
              <a:t> </a:t>
            </a:r>
            <a:r>
              <a:rPr lang="en-US" sz="4800" b="1" dirty="0" err="1" smtClean="0">
                <a:latin typeface="Arial Narrow" pitchFamily="34" charset="0"/>
              </a:rPr>
              <a:t>Pengembangan</a:t>
            </a:r>
            <a:r>
              <a:rPr lang="en-US" sz="4800" b="1" dirty="0" smtClean="0">
                <a:latin typeface="Arial Narrow" pitchFamily="34" charset="0"/>
              </a:rPr>
              <a:t> </a:t>
            </a:r>
            <a:r>
              <a:rPr lang="en-US" sz="4800" b="1" dirty="0" err="1" smtClean="0">
                <a:latin typeface="Arial Narrow" pitchFamily="34" charset="0"/>
              </a:rPr>
              <a:t>Karakter</a:t>
            </a:r>
            <a:endParaRPr lang="en-US" sz="4800" b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26720"/>
            <a:ext cx="8153400" cy="3764280"/>
          </a:xfrm>
        </p:spPr>
        <p:txBody>
          <a:bodyPr/>
          <a:lstStyle/>
          <a:p>
            <a:pPr marL="457200" indent="-457200">
              <a:buFont typeface="+mj-lt"/>
              <a:buAutoNum type="alphaLcPeriod" startAt="8"/>
            </a:pPr>
            <a:r>
              <a:rPr lang="en-US" sz="2400" dirty="0" err="1" smtClean="0"/>
              <a:t>Kep</a:t>
            </a:r>
            <a:r>
              <a:rPr lang="en-US" sz="2400" dirty="0" smtClean="0"/>
              <a:t>. </a:t>
            </a:r>
            <a:r>
              <a:rPr lang="en-US" sz="2400" dirty="0" err="1" smtClean="0"/>
              <a:t>Dirjen</a:t>
            </a:r>
            <a:r>
              <a:rPr lang="en-US" sz="2400" dirty="0" smtClean="0"/>
              <a:t> </a:t>
            </a:r>
            <a:r>
              <a:rPr lang="en-US" sz="2400" dirty="0" err="1" smtClean="0"/>
              <a:t>Dikti</a:t>
            </a:r>
            <a:r>
              <a:rPr lang="en-US" sz="2400" dirty="0" smtClean="0"/>
              <a:t> No. 267/</a:t>
            </a:r>
            <a:r>
              <a:rPr lang="en-US" sz="2400" dirty="0" err="1" smtClean="0"/>
              <a:t>Dikti</a:t>
            </a:r>
            <a:r>
              <a:rPr lang="en-US" sz="2400" dirty="0" smtClean="0"/>
              <a:t>/</a:t>
            </a:r>
            <a:r>
              <a:rPr lang="en-US" sz="2400" dirty="0" err="1" smtClean="0"/>
              <a:t>kep</a:t>
            </a:r>
            <a:r>
              <a:rPr lang="en-US" sz="2400" dirty="0" smtClean="0"/>
              <a:t>/2000 </a:t>
            </a:r>
            <a:r>
              <a:rPr lang="en-US" sz="2400" dirty="0" err="1" smtClean="0"/>
              <a:t>tanggal</a:t>
            </a:r>
            <a:r>
              <a:rPr lang="en-US" sz="2400" dirty="0" smtClean="0"/>
              <a:t> 10 </a:t>
            </a:r>
            <a:r>
              <a:rPr lang="en-US" sz="2400" dirty="0" err="1" smtClean="0"/>
              <a:t>Agustus</a:t>
            </a:r>
            <a:r>
              <a:rPr lang="en-US" sz="2400" dirty="0" smtClean="0"/>
              <a:t>,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lain: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smtClean="0"/>
              <a:t>Mata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PPBN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dipisahkan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MPK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smtClean="0"/>
              <a:t>MPK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susunan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r>
              <a:rPr lang="en-US" sz="2400" dirty="0" smtClean="0"/>
              <a:t> PT di Indonesia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smtClean="0"/>
              <a:t>Mata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MK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diikuti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PT </a:t>
            </a:r>
            <a:r>
              <a:rPr lang="en-US" sz="2400" dirty="0" err="1" smtClean="0"/>
              <a:t>untuk</a:t>
            </a:r>
            <a:r>
              <a:rPr lang="en-US" sz="2400" dirty="0" smtClean="0"/>
              <a:t> program Diploma/</a:t>
            </a:r>
            <a:r>
              <a:rPr lang="en-US" sz="2400" dirty="0" err="1" smtClean="0"/>
              <a:t>Politeknik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Sarjana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endParaRPr lang="en-US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987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888" y="304800"/>
            <a:ext cx="7515225" cy="1143000"/>
          </a:xfrm>
        </p:spPr>
        <p:txBody>
          <a:bodyPr/>
          <a:lstStyle/>
          <a:p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Ruang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Lingkup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 </a:t>
            </a:r>
            <a:endParaRPr lang="en-US" sz="5400" b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676400"/>
            <a:ext cx="6781800" cy="4800600"/>
          </a:xfrm>
        </p:spPr>
        <p:txBody>
          <a:bodyPr/>
          <a:lstStyle/>
          <a:p>
            <a:pPr marL="457200" indent="-457200" fontAlgn="t">
              <a:buFont typeface="+mj-lt"/>
              <a:buAutoNum type="arabicPeriod"/>
            </a:pPr>
            <a:r>
              <a:rPr lang="id-ID" sz="2600" dirty="0"/>
              <a:t>Pendahuluan</a:t>
            </a:r>
            <a:endParaRPr lang="en-US" sz="2600" dirty="0"/>
          </a:p>
          <a:p>
            <a:pPr marL="457200" indent="-457200" fontAlgn="t">
              <a:buFont typeface="+mj-lt"/>
              <a:buAutoNum type="arabicPeriod"/>
            </a:pPr>
            <a:r>
              <a:rPr lang="id-ID" sz="2600" dirty="0"/>
              <a:t>Implementasi Pancasila dalam </a:t>
            </a:r>
            <a:r>
              <a:rPr lang="id-ID" sz="2600" dirty="0" smtClean="0"/>
              <a:t>P</a:t>
            </a:r>
            <a:r>
              <a:rPr lang="en-US" sz="2600" dirty="0" err="1" smtClean="0"/>
              <a:t>Kn</a:t>
            </a:r>
            <a:endParaRPr lang="en-US" sz="2600" dirty="0"/>
          </a:p>
          <a:p>
            <a:pPr marL="457200" indent="-457200" fontAlgn="t">
              <a:buFont typeface="+mj-lt"/>
              <a:buAutoNum type="arabicPeriod"/>
            </a:pPr>
            <a:r>
              <a:rPr lang="id-ID" sz="2600" dirty="0"/>
              <a:t>Identitas Nasional dan Nasionalisme</a:t>
            </a:r>
            <a:endParaRPr lang="en-US" sz="2600" dirty="0"/>
          </a:p>
          <a:p>
            <a:pPr marL="457200" indent="-457200" fontAlgn="t">
              <a:buFont typeface="+mj-lt"/>
              <a:buAutoNum type="arabicPeriod"/>
            </a:pPr>
            <a:r>
              <a:rPr lang="id-ID" sz="2600" dirty="0"/>
              <a:t>Warganegara dan Status Kewarganegaraan</a:t>
            </a:r>
            <a:endParaRPr lang="en-US" sz="2600" dirty="0"/>
          </a:p>
          <a:p>
            <a:pPr marL="457200" indent="-457200" fontAlgn="t">
              <a:buFont typeface="+mj-lt"/>
              <a:buAutoNum type="arabicPeriod"/>
            </a:pPr>
            <a:r>
              <a:rPr lang="id-ID" sz="2600" dirty="0"/>
              <a:t>Konstitusi dan </a:t>
            </a:r>
            <a:r>
              <a:rPr lang="id-ID" sz="2600" i="1" dirty="0"/>
              <a:t>Rule of Law</a:t>
            </a:r>
            <a:endParaRPr lang="en-US" sz="2600" dirty="0"/>
          </a:p>
          <a:p>
            <a:pPr marL="457200" indent="-457200" fontAlgn="t">
              <a:buFont typeface="+mj-lt"/>
              <a:buAutoNum type="arabicPeriod"/>
            </a:pPr>
            <a:r>
              <a:rPr lang="id-ID" sz="2600" dirty="0"/>
              <a:t>Negara</a:t>
            </a:r>
            <a:endParaRPr lang="en-US" sz="2600" dirty="0"/>
          </a:p>
          <a:p>
            <a:pPr marL="457200" indent="-457200" fontAlgn="t">
              <a:buFont typeface="+mj-lt"/>
              <a:buAutoNum type="arabicPeriod"/>
            </a:pPr>
            <a:r>
              <a:rPr lang="id-ID" sz="2600" dirty="0"/>
              <a:t>Demokrasi: Teori dan Praktik</a:t>
            </a:r>
            <a:endParaRPr lang="en-US" sz="2600" dirty="0"/>
          </a:p>
          <a:p>
            <a:pPr marL="457200" indent="-457200" fontAlgn="t">
              <a:buFont typeface="+mj-lt"/>
              <a:buAutoNum type="arabicPeriod"/>
            </a:pPr>
            <a:r>
              <a:rPr lang="id-ID" sz="2600" dirty="0"/>
              <a:t>Hak Asasi Manusia </a:t>
            </a:r>
            <a:endParaRPr lang="en-US" sz="2600" dirty="0"/>
          </a:p>
          <a:p>
            <a:pPr marL="457200" indent="-457200" fontAlgn="t">
              <a:buFont typeface="+mj-lt"/>
              <a:buAutoNum type="arabicPeriod"/>
            </a:pPr>
            <a:r>
              <a:rPr lang="id-ID" sz="2600" dirty="0"/>
              <a:t>Wawasan Nusantara</a:t>
            </a:r>
            <a:endParaRPr lang="en-US" sz="2600" dirty="0"/>
          </a:p>
          <a:p>
            <a:pPr marL="457200" indent="-457200" fontAlgn="t">
              <a:buFont typeface="+mj-lt"/>
              <a:buAutoNum type="arabicPeriod"/>
            </a:pPr>
            <a:r>
              <a:rPr lang="id-ID" sz="2600" dirty="0"/>
              <a:t>Ketahanan Nasional</a:t>
            </a:r>
            <a:endParaRPr lang="en-US" sz="2600" dirty="0"/>
          </a:p>
          <a:p>
            <a:pPr marL="457200" indent="-457200">
              <a:buFont typeface="+mj-lt"/>
              <a:buAutoNum type="arabicPeriod"/>
            </a:pPr>
            <a:endParaRPr lang="en-US" sz="2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37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81200"/>
            <a:ext cx="6781800" cy="3200400"/>
          </a:xfrm>
        </p:spPr>
        <p:txBody>
          <a:bodyPr/>
          <a:lstStyle/>
          <a:p>
            <a:pPr marL="514350" indent="-514350" fontAlgn="t">
              <a:buFont typeface="+mj-lt"/>
              <a:buAutoNum type="arabicPeriod" startAt="11"/>
            </a:pPr>
            <a:r>
              <a:rPr lang="id-ID" sz="2600" dirty="0"/>
              <a:t>Pembangunan Nasional</a:t>
            </a:r>
            <a:endParaRPr lang="en-US" sz="2600" dirty="0"/>
          </a:p>
          <a:p>
            <a:pPr marL="514350" indent="-514350" fontAlgn="t">
              <a:buFont typeface="+mj-lt"/>
              <a:buAutoNum type="arabicPeriod" startAt="11"/>
            </a:pPr>
            <a:r>
              <a:rPr lang="id-ID" sz="2600" dirty="0"/>
              <a:t>Politik Strategi Nasional</a:t>
            </a:r>
            <a:endParaRPr lang="en-US" sz="2600" dirty="0"/>
          </a:p>
          <a:p>
            <a:pPr marL="514350" indent="-514350" fontAlgn="auto">
              <a:buFont typeface="+mj-lt"/>
              <a:buAutoNum type="arabicPeriod" startAt="11"/>
            </a:pPr>
            <a:r>
              <a:rPr lang="id-ID" sz="2600" dirty="0"/>
              <a:t>Otonomi Daerah</a:t>
            </a:r>
            <a:endParaRPr lang="en-US" sz="2600" dirty="0"/>
          </a:p>
          <a:p>
            <a:pPr marL="514350" indent="-514350" fontAlgn="t">
              <a:buFont typeface="+mj-lt"/>
              <a:buAutoNum type="arabicPeriod" startAt="11"/>
            </a:pPr>
            <a:r>
              <a:rPr lang="id-ID" sz="2600" dirty="0"/>
              <a:t>Globalisasi </a:t>
            </a:r>
            <a:endParaRPr lang="en-US" sz="2600" dirty="0"/>
          </a:p>
          <a:p>
            <a:pPr marL="514350" indent="-514350" fontAlgn="t">
              <a:buFont typeface="+mj-lt"/>
              <a:buAutoNum type="arabicPeriod" startAt="11"/>
            </a:pPr>
            <a:r>
              <a:rPr lang="id-ID" sz="2600" i="1" dirty="0"/>
              <a:t>Civil Society</a:t>
            </a:r>
            <a:r>
              <a:rPr lang="id-ID" sz="2600" dirty="0"/>
              <a:t> dan </a:t>
            </a:r>
            <a:r>
              <a:rPr lang="id-ID" sz="2600" i="1" dirty="0"/>
              <a:t>Good Governance</a:t>
            </a:r>
            <a:endParaRPr lang="en-US" sz="2600" dirty="0"/>
          </a:p>
          <a:p>
            <a:pPr marL="514350" indent="-514350" fontAlgn="auto">
              <a:buFont typeface="+mj-lt"/>
              <a:buAutoNum type="arabicPeriod" startAt="11"/>
            </a:pPr>
            <a:r>
              <a:rPr lang="id-ID" sz="2600" dirty="0"/>
              <a:t>Kepemimpinan </a:t>
            </a:r>
            <a:endParaRPr lang="en-US" sz="2600" dirty="0"/>
          </a:p>
          <a:p>
            <a:pPr marL="514350" indent="-514350">
              <a:buFont typeface="+mj-lt"/>
              <a:buAutoNum type="arabicPeriod" startAt="11"/>
            </a:pPr>
            <a:endParaRPr lang="en-US" sz="2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650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Sekian</a:t>
            </a:r>
            <a:r>
              <a:rPr lang="en-US" dirty="0" smtClean="0"/>
              <a:t> &amp; </a:t>
            </a:r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800" y="2438400"/>
            <a:ext cx="3860800" cy="2895600"/>
          </a:xfrm>
        </p:spPr>
      </p:pic>
    </p:spTree>
    <p:extLst>
      <p:ext uri="{BB962C8B-B14F-4D97-AF65-F5344CB8AC3E}">
        <p14:creationId xmlns:p14="http://schemas.microsoft.com/office/powerpoint/2010/main" val="2906233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888" y="304800"/>
            <a:ext cx="7515225" cy="1143000"/>
          </a:xfrm>
        </p:spPr>
        <p:txBody>
          <a:bodyPr/>
          <a:lstStyle/>
          <a:p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Pengertian</a:t>
            </a:r>
            <a:endParaRPr lang="en-US" sz="5400" b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7696200" cy="4419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Hakikat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kewarganegaraan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terencana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mencerdaskan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menumbuhkan</a:t>
            </a:r>
            <a:r>
              <a:rPr lang="en-US" dirty="0" smtClean="0"/>
              <a:t> </a:t>
            </a:r>
            <a:r>
              <a:rPr lang="en-US" dirty="0" err="1" smtClean="0"/>
              <a:t>jati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moral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bela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demi </a:t>
            </a:r>
            <a:r>
              <a:rPr lang="en-US" dirty="0" err="1" smtClean="0"/>
              <a:t>kelangsungan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kejayaan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888" y="304800"/>
            <a:ext cx="7515225" cy="1143000"/>
          </a:xfrm>
        </p:spPr>
        <p:txBody>
          <a:bodyPr/>
          <a:lstStyle/>
          <a:p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Pentingnya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PKn</a:t>
            </a:r>
            <a:endParaRPr lang="en-US" sz="5400" b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924800" cy="3581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“… agar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HAM,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berpartisipasi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berfikir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…”</a:t>
            </a:r>
            <a:br>
              <a:rPr lang="en-US" dirty="0" smtClean="0"/>
            </a:br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726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010400" cy="838200"/>
          </a:xfrm>
        </p:spPr>
        <p:txBody>
          <a:bodyPr/>
          <a:lstStyle/>
          <a:p>
            <a:r>
              <a:rPr lang="en-US" b="1" dirty="0" err="1" smtClean="0">
                <a:solidFill>
                  <a:srgbClr val="002060"/>
                </a:solidFill>
              </a:rPr>
              <a:t>Maksud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01000" cy="4953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memahami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melaksanakan</a:t>
            </a:r>
            <a:r>
              <a:rPr lang="en-US" sz="2400" dirty="0" smtClean="0"/>
              <a:t> </a:t>
            </a: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kewajiban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santun</a:t>
            </a:r>
            <a:r>
              <a:rPr lang="en-US" sz="2400" dirty="0" smtClean="0"/>
              <a:t>, </a:t>
            </a:r>
            <a:r>
              <a:rPr lang="en-US" sz="2400" dirty="0" err="1" smtClean="0"/>
              <a:t>jujur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demokratis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ihklas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warga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terdidik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kehidupannya</a:t>
            </a:r>
            <a:r>
              <a:rPr lang="en-US" sz="2400" dirty="0" smtClean="0"/>
              <a:t> </a:t>
            </a:r>
            <a:r>
              <a:rPr lang="en-US" sz="2400" dirty="0" err="1" smtClean="0"/>
              <a:t>selaku</a:t>
            </a:r>
            <a:r>
              <a:rPr lang="en-US" sz="2400" dirty="0" smtClean="0"/>
              <a:t> </a:t>
            </a:r>
            <a:r>
              <a:rPr lang="en-US" sz="2400" dirty="0" err="1" smtClean="0"/>
              <a:t>warganegara</a:t>
            </a:r>
            <a:r>
              <a:rPr lang="en-US" sz="2400" dirty="0" smtClean="0"/>
              <a:t> </a:t>
            </a:r>
            <a:r>
              <a:rPr lang="en-US" sz="2400" dirty="0" err="1" smtClean="0"/>
              <a:t>Republik</a:t>
            </a:r>
            <a:r>
              <a:rPr lang="en-US" sz="2400" dirty="0" smtClean="0"/>
              <a:t> Indonesia yang </a:t>
            </a:r>
            <a:r>
              <a:rPr lang="en-US" sz="2400" dirty="0" err="1" smtClean="0"/>
              <a:t>bertanggung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r>
              <a:rPr lang="en-US" sz="2400" dirty="0" smtClean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Menguasai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teknologi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pemahaman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beragam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</a:t>
            </a:r>
            <a:r>
              <a:rPr lang="en-US" sz="2400" dirty="0" smtClean="0"/>
              <a:t> </a:t>
            </a:r>
            <a:r>
              <a:rPr lang="en-US" sz="2400" dirty="0" err="1" smtClean="0"/>
              <a:t>bermasyarakat</a:t>
            </a:r>
            <a:r>
              <a:rPr lang="en-US" sz="2400" dirty="0" smtClean="0"/>
              <a:t>, </a:t>
            </a:r>
            <a:r>
              <a:rPr lang="en-US" sz="2400" dirty="0" err="1" smtClean="0"/>
              <a:t>berbangsa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bernegara</a:t>
            </a:r>
            <a:r>
              <a:rPr lang="en-US" sz="2400" dirty="0" smtClean="0"/>
              <a:t> yang </a:t>
            </a:r>
            <a:r>
              <a:rPr lang="en-US" sz="2400" dirty="0" err="1" smtClean="0"/>
              <a:t>hendak</a:t>
            </a:r>
            <a:r>
              <a:rPr lang="en-US" sz="2400" dirty="0" smtClean="0"/>
              <a:t> </a:t>
            </a:r>
            <a:r>
              <a:rPr lang="en-US" sz="2400" dirty="0" err="1" smtClean="0"/>
              <a:t>diatasi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penerapan</a:t>
            </a:r>
            <a:r>
              <a:rPr lang="en-US" sz="2400" dirty="0" smtClean="0"/>
              <a:t> </a:t>
            </a:r>
            <a:r>
              <a:rPr lang="en-US" sz="2400" dirty="0" err="1" smtClean="0"/>
              <a:t>pemikiran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berlandaskan</a:t>
            </a:r>
            <a:r>
              <a:rPr lang="en-US" sz="2400" dirty="0" smtClean="0"/>
              <a:t> </a:t>
            </a:r>
            <a:r>
              <a:rPr lang="en-US" sz="2400" dirty="0" err="1" smtClean="0"/>
              <a:t>Pancasila</a:t>
            </a:r>
            <a:r>
              <a:rPr lang="en-US" sz="2400" dirty="0" smtClean="0"/>
              <a:t>, </a:t>
            </a:r>
            <a:r>
              <a:rPr lang="en-US" sz="2400" dirty="0" err="1" smtClean="0"/>
              <a:t>Wawasan</a:t>
            </a:r>
            <a:r>
              <a:rPr lang="en-US" sz="2400" dirty="0" smtClean="0"/>
              <a:t> Nusantara,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Ketahanan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kritis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bertanggungjawab</a:t>
            </a:r>
            <a:r>
              <a:rPr lang="en-US" sz="2400" dirty="0" smtClean="0"/>
              <a:t>;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memupuk</a:t>
            </a:r>
            <a:r>
              <a:rPr lang="en-US" sz="2400" dirty="0" smtClean="0"/>
              <a:t> </a:t>
            </a:r>
            <a:r>
              <a:rPr lang="en-US" sz="2400" dirty="0" err="1" smtClean="0"/>
              <a:t>sikap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nilai-nilai</a:t>
            </a:r>
            <a:r>
              <a:rPr lang="en-US" sz="2400" dirty="0" smtClean="0"/>
              <a:t> </a:t>
            </a:r>
            <a:r>
              <a:rPr lang="en-US" sz="2400" dirty="0" err="1" smtClean="0"/>
              <a:t>kejuangan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patriotisme</a:t>
            </a:r>
            <a:r>
              <a:rPr lang="en-US" sz="2400" dirty="0" smtClean="0"/>
              <a:t> yang </a:t>
            </a:r>
            <a:r>
              <a:rPr lang="en-US" sz="2400" dirty="0" err="1" smtClean="0"/>
              <a:t>cinta</a:t>
            </a:r>
            <a:r>
              <a:rPr lang="en-US" sz="2400" dirty="0" smtClean="0"/>
              <a:t> </a:t>
            </a:r>
            <a:r>
              <a:rPr lang="en-US" sz="2400" dirty="0" err="1" smtClean="0"/>
              <a:t>tanah</a:t>
            </a:r>
            <a:r>
              <a:rPr lang="en-US" sz="2400" dirty="0" smtClean="0"/>
              <a:t> air, </a:t>
            </a:r>
            <a:r>
              <a:rPr lang="en-US" sz="2400" dirty="0" err="1" smtClean="0"/>
              <a:t>rela</a:t>
            </a:r>
            <a:r>
              <a:rPr lang="en-US" sz="2400" dirty="0" smtClean="0"/>
              <a:t> </a:t>
            </a:r>
            <a:r>
              <a:rPr lang="en-US" sz="2400" dirty="0" err="1" smtClean="0"/>
              <a:t>berkorban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nusa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bangsa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0146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888" y="304800"/>
            <a:ext cx="7515225" cy="1143000"/>
          </a:xfrm>
        </p:spPr>
        <p:txBody>
          <a:bodyPr/>
          <a:lstStyle/>
          <a:p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Tujuan</a:t>
            </a:r>
            <a:endParaRPr lang="en-US" sz="5400" b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7696200" cy="4419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kewarganegaraan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mewujudkan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 </a:t>
            </a:r>
            <a:r>
              <a:rPr lang="en-US" dirty="0" err="1" smtClean="0"/>
              <a:t>bela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berlandaskan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kebangsaan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kepekaan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jati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moral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perikehidupan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720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888" y="304800"/>
            <a:ext cx="7515225" cy="1143000"/>
          </a:xfrm>
        </p:spPr>
        <p:txBody>
          <a:bodyPr/>
          <a:lstStyle/>
          <a:p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Dinamika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Perkembangan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</a:t>
            </a:r>
            <a:endParaRPr lang="en-US" sz="5400" b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077200" cy="4419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rgbClr val="FF0000"/>
                </a:solidFill>
              </a:rPr>
              <a:t>Pendidikan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Kewiraan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Dimulai</a:t>
            </a:r>
            <a:r>
              <a:rPr lang="en-US" sz="2800" dirty="0" smtClean="0"/>
              <a:t> </a:t>
            </a:r>
            <a:r>
              <a:rPr lang="en-US" sz="2800" dirty="0" err="1" smtClean="0"/>
              <a:t>tahun</a:t>
            </a:r>
            <a:r>
              <a:rPr lang="en-US" sz="2800" dirty="0" smtClean="0"/>
              <a:t> 1973/1974,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bagian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kurikulum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nasional</a:t>
            </a:r>
            <a:r>
              <a:rPr lang="en-US" sz="2800" dirty="0" smtClean="0"/>
              <a:t>. </a:t>
            </a:r>
            <a:r>
              <a:rPr lang="en-US" sz="2800" dirty="0" err="1" smtClean="0"/>
              <a:t>Tujuannya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menumbuhkan</a:t>
            </a:r>
            <a:r>
              <a:rPr lang="en-US" sz="2800" dirty="0" smtClean="0"/>
              <a:t> </a:t>
            </a:r>
            <a:r>
              <a:rPr lang="en-US" sz="2800" dirty="0" err="1" smtClean="0"/>
              <a:t>kecintaan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tanah</a:t>
            </a:r>
            <a:r>
              <a:rPr lang="en-US" sz="2800" dirty="0" smtClean="0"/>
              <a:t> air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PPBN yang </a:t>
            </a:r>
            <a:r>
              <a:rPr lang="en-US" sz="2800" dirty="0" err="1" smtClean="0"/>
              <a:t>dilaksanakan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tahap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tahap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peserta</a:t>
            </a:r>
            <a:r>
              <a:rPr lang="en-US" sz="2800" dirty="0" smtClean="0"/>
              <a:t> </a:t>
            </a:r>
            <a:r>
              <a:rPr lang="en-US" sz="2800" dirty="0" err="1" smtClean="0"/>
              <a:t>didik</a:t>
            </a:r>
            <a:r>
              <a:rPr lang="en-US" sz="2800" dirty="0" smtClean="0"/>
              <a:t> SD </a:t>
            </a:r>
            <a:r>
              <a:rPr lang="en-US" sz="2800" dirty="0" err="1" smtClean="0"/>
              <a:t>sampai</a:t>
            </a:r>
            <a:r>
              <a:rPr lang="en-US" sz="2800" dirty="0" smtClean="0"/>
              <a:t> </a:t>
            </a:r>
            <a:r>
              <a:rPr lang="en-US" sz="2800" dirty="0" err="1" smtClean="0"/>
              <a:t>sekolah</a:t>
            </a:r>
            <a:r>
              <a:rPr lang="en-US" sz="2800" dirty="0" smtClean="0"/>
              <a:t> </a:t>
            </a:r>
            <a:r>
              <a:rPr lang="en-US" sz="2800" dirty="0" err="1" smtClean="0"/>
              <a:t>menengah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luar</a:t>
            </a:r>
            <a:r>
              <a:rPr lang="en-US" sz="2800" dirty="0" smtClean="0"/>
              <a:t> </a:t>
            </a:r>
            <a:r>
              <a:rPr lang="en-US" sz="2800" dirty="0" err="1" smtClean="0"/>
              <a:t>sekolah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kepramukaan</a:t>
            </a:r>
            <a:r>
              <a:rPr lang="en-US" sz="2800" dirty="0" smtClean="0"/>
              <a:t>, </a:t>
            </a:r>
            <a:r>
              <a:rPr lang="en-US" sz="2800" dirty="0" err="1" smtClean="0"/>
              <a:t>sedangkan</a:t>
            </a:r>
            <a:r>
              <a:rPr lang="en-US" sz="2800" dirty="0" smtClean="0"/>
              <a:t> PPBN </a:t>
            </a:r>
            <a:r>
              <a:rPr lang="en-US" sz="2800" dirty="0" err="1" smtClean="0"/>
              <a:t>tahap</a:t>
            </a:r>
            <a:r>
              <a:rPr lang="en-US" sz="2800" dirty="0" smtClean="0"/>
              <a:t> </a:t>
            </a:r>
            <a:r>
              <a:rPr lang="en-US" sz="2800" dirty="0" err="1" smtClean="0"/>
              <a:t>lanjut</a:t>
            </a:r>
            <a:r>
              <a:rPr lang="en-US" sz="2800" dirty="0" smtClean="0"/>
              <a:t>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 di PT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kewiraan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endParaRPr lang="en-US" sz="2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755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33400"/>
            <a:ext cx="8153400" cy="594360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sz="2400" dirty="0" err="1" smtClean="0">
                <a:solidFill>
                  <a:srgbClr val="FF0000"/>
                </a:solidFill>
              </a:rPr>
              <a:t>Perkembangan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</a:t>
            </a:r>
            <a:r>
              <a:rPr lang="en-US" sz="2400" dirty="0" err="1" smtClean="0">
                <a:solidFill>
                  <a:srgbClr val="FF0000"/>
                </a:solidFill>
              </a:rPr>
              <a:t>urikulum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Materi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PKn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penyelenggaraan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cikal</a:t>
            </a:r>
            <a:r>
              <a:rPr lang="en-US" sz="2400" dirty="0" smtClean="0"/>
              <a:t> </a:t>
            </a:r>
            <a:r>
              <a:rPr lang="en-US" sz="2400" dirty="0" err="1" smtClean="0"/>
              <a:t>bakal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SK </a:t>
            </a:r>
            <a:r>
              <a:rPr lang="en-US" sz="2400" dirty="0" err="1" smtClean="0"/>
              <a:t>bersama</a:t>
            </a:r>
            <a:r>
              <a:rPr lang="en-US" sz="2400" dirty="0" smtClean="0"/>
              <a:t> </a:t>
            </a:r>
            <a:r>
              <a:rPr lang="en-US" sz="2400" dirty="0" err="1" smtClean="0"/>
              <a:t>Mendikbud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Menhankam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1973,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realisasi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pembelaan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jalur</a:t>
            </a:r>
            <a:r>
              <a:rPr lang="en-US" sz="2400" dirty="0" smtClean="0"/>
              <a:t> </a:t>
            </a:r>
            <a:r>
              <a:rPr lang="en-US" sz="2400" dirty="0" err="1" smtClean="0"/>
              <a:t>pengajaran</a:t>
            </a:r>
            <a:r>
              <a:rPr lang="en-US" sz="2400" dirty="0" smtClean="0"/>
              <a:t> </a:t>
            </a:r>
            <a:r>
              <a:rPr lang="en-US" sz="2400" dirty="0" err="1" smtClean="0"/>
              <a:t>khusus</a:t>
            </a:r>
            <a:r>
              <a:rPr lang="en-US" sz="2400" dirty="0" smtClean="0"/>
              <a:t> di PT, di </a:t>
            </a:r>
            <a:r>
              <a:rPr lang="en-US" sz="2400" dirty="0" err="1" smtClean="0"/>
              <a:t>dalam</a:t>
            </a:r>
            <a:r>
              <a:rPr lang="en-US" sz="2400" dirty="0" smtClean="0"/>
              <a:t> SK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dipolakan</a:t>
            </a:r>
            <a:r>
              <a:rPr lang="en-US" sz="2400" dirty="0" smtClean="0"/>
              <a:t> </a:t>
            </a:r>
            <a:r>
              <a:rPr lang="en-US" sz="2400" dirty="0" err="1" smtClean="0"/>
              <a:t>penyelenggaraan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Perwira</a:t>
            </a:r>
            <a:r>
              <a:rPr lang="en-US" sz="2400" dirty="0" smtClean="0"/>
              <a:t> </a:t>
            </a:r>
            <a:r>
              <a:rPr lang="en-US" sz="2400" dirty="0" err="1" smtClean="0"/>
              <a:t>Cadangan</a:t>
            </a:r>
            <a:r>
              <a:rPr lang="en-US" sz="2400" dirty="0" smtClean="0"/>
              <a:t> di PT.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/>
              <a:t>UU No. 20 </a:t>
            </a:r>
            <a:r>
              <a:rPr lang="en-US" sz="2400" dirty="0" err="1" smtClean="0"/>
              <a:t>Tahun</a:t>
            </a:r>
            <a:r>
              <a:rPr lang="en-US" sz="2400" dirty="0" smtClean="0"/>
              <a:t> </a:t>
            </a:r>
            <a:r>
              <a:rPr lang="en-US" sz="2400" dirty="0"/>
              <a:t>1982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Pokok-pokok</a:t>
            </a:r>
            <a:r>
              <a:rPr lang="en-US" sz="2400" dirty="0"/>
              <a:t> </a:t>
            </a:r>
            <a:r>
              <a:rPr lang="en-US" sz="2400" dirty="0" err="1"/>
              <a:t>Penyelenggaraan</a:t>
            </a:r>
            <a:r>
              <a:rPr lang="en-US" sz="2400" dirty="0"/>
              <a:t> </a:t>
            </a:r>
            <a:r>
              <a:rPr lang="en-US" sz="2400" dirty="0" err="1"/>
              <a:t>Pertahanan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Keamanan</a:t>
            </a:r>
            <a:r>
              <a:rPr lang="en-US" sz="2400" dirty="0"/>
              <a:t> Negara </a:t>
            </a:r>
            <a:r>
              <a:rPr lang="en-US" sz="2400" dirty="0" err="1"/>
              <a:t>ditentukan</a:t>
            </a:r>
            <a:r>
              <a:rPr lang="en-US" sz="2400" dirty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:</a:t>
            </a:r>
          </a:p>
          <a:p>
            <a:pPr marL="1031875" indent="-514350">
              <a:buAutoNum type="arabicParenR"/>
            </a:pP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/>
              <a:t>Kewiraan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PPBN </a:t>
            </a:r>
            <a:r>
              <a:rPr lang="en-US" sz="2400" dirty="0" err="1"/>
              <a:t>tahap</a:t>
            </a:r>
            <a:r>
              <a:rPr lang="en-US" sz="2400" dirty="0"/>
              <a:t> </a:t>
            </a:r>
            <a:r>
              <a:rPr lang="en-US" sz="2400" dirty="0" err="1"/>
              <a:t>lanjutan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PT,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terpisahkan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Penyelenggaraan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.</a:t>
            </a:r>
          </a:p>
          <a:p>
            <a:pPr marL="1031875" indent="-514350">
              <a:buAutoNum type="arabicParenR"/>
            </a:pP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/>
              <a:t>diikuti</a:t>
            </a:r>
            <a:r>
              <a:rPr lang="en-US" sz="2400" dirty="0"/>
              <a:t> </a:t>
            </a:r>
            <a:r>
              <a:rPr lang="en-US" sz="2400" dirty="0" err="1"/>
              <a:t>seluruh</a:t>
            </a:r>
            <a:r>
              <a:rPr lang="en-US" sz="2400" dirty="0"/>
              <a:t> </a:t>
            </a:r>
            <a:r>
              <a:rPr lang="en-US" sz="2400" dirty="0" err="1"/>
              <a:t>mahasiswa</a:t>
            </a:r>
            <a:r>
              <a:rPr lang="en-US" sz="2400" dirty="0"/>
              <a:t> (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warga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).</a:t>
            </a:r>
            <a:br>
              <a:rPr lang="en-US" sz="2400" dirty="0"/>
            </a:br>
            <a:endParaRPr lang="en-US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41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09600"/>
            <a:ext cx="8153400" cy="5867400"/>
          </a:xfrm>
        </p:spPr>
        <p:txBody>
          <a:bodyPr/>
          <a:lstStyle/>
          <a:p>
            <a:pPr marL="457200" indent="-457200">
              <a:buFont typeface="+mj-lt"/>
              <a:buAutoNum type="alphaLcPeriod" startAt="3"/>
            </a:pPr>
            <a:r>
              <a:rPr lang="en-US" sz="2400" dirty="0" err="1" smtClean="0"/>
              <a:t>Berdasarkan</a:t>
            </a:r>
            <a:r>
              <a:rPr lang="en-US" sz="2400" dirty="0" smtClean="0"/>
              <a:t> UU No. 2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1989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dinyatakan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r>
              <a:rPr lang="en-US" sz="2400" dirty="0" smtClean="0"/>
              <a:t>1)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PT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2)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isi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, </a:t>
            </a:r>
            <a:r>
              <a:rPr lang="en-US" sz="2400" dirty="0" err="1" smtClean="0"/>
              <a:t>jalur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jenjang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endParaRPr lang="en-US" sz="2400" dirty="0"/>
          </a:p>
          <a:p>
            <a:pPr marL="457200" indent="-457200">
              <a:buFont typeface="+mj-lt"/>
              <a:buAutoNum type="alphaLcPeriod" startAt="3"/>
            </a:pPr>
            <a:r>
              <a:rPr lang="en-US" sz="2400" dirty="0" smtClean="0"/>
              <a:t>SK </a:t>
            </a:r>
            <a:r>
              <a:rPr lang="en-US" sz="2400" dirty="0" err="1" smtClean="0"/>
              <a:t>Dirjen</a:t>
            </a:r>
            <a:r>
              <a:rPr lang="en-US" sz="2400" dirty="0" smtClean="0"/>
              <a:t> </a:t>
            </a:r>
            <a:r>
              <a:rPr lang="en-US" sz="2400" dirty="0" err="1" smtClean="0"/>
              <a:t>Dikti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1993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MKDU </a:t>
            </a:r>
            <a:r>
              <a:rPr lang="en-US" sz="2400" dirty="0" err="1" smtClean="0"/>
              <a:t>bersama-sama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Agama,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Pancasila</a:t>
            </a:r>
            <a:r>
              <a:rPr lang="en-US" sz="2400" dirty="0" smtClean="0"/>
              <a:t>, ISD, IAD, </a:t>
            </a:r>
            <a:r>
              <a:rPr lang="en-US" sz="2400" dirty="0" err="1" smtClean="0"/>
              <a:t>dan</a:t>
            </a:r>
            <a:r>
              <a:rPr lang="en-US" sz="2400" dirty="0" smtClean="0"/>
              <a:t> IBD yang </a:t>
            </a:r>
            <a:r>
              <a:rPr lang="en-US" sz="2400" dirty="0" err="1" smtClean="0"/>
              <a:t>sifatnya</a:t>
            </a:r>
            <a:r>
              <a:rPr lang="en-US" sz="2400" dirty="0" smtClean="0"/>
              <a:t> WAJIB.</a:t>
            </a:r>
            <a:endParaRPr lang="en-US" sz="2400" dirty="0"/>
          </a:p>
          <a:p>
            <a:pPr marL="457200" indent="-457200">
              <a:buFont typeface="+mj-lt"/>
              <a:buAutoNum type="alphaLcPeriod" startAt="3"/>
            </a:pPr>
            <a:r>
              <a:rPr lang="en-US" sz="2400" dirty="0" err="1" smtClean="0"/>
              <a:t>Kep</a:t>
            </a:r>
            <a:r>
              <a:rPr lang="en-US" sz="2400" dirty="0" smtClean="0"/>
              <a:t>. </a:t>
            </a:r>
            <a:r>
              <a:rPr lang="en-US" sz="2400" dirty="0" err="1" smtClean="0"/>
              <a:t>Mendikbud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1994,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: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err="1" smtClean="0"/>
              <a:t>PKn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MKU </a:t>
            </a:r>
            <a:r>
              <a:rPr lang="en-US" sz="2400" dirty="0" err="1" smtClean="0"/>
              <a:t>bersama-sama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Agama,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Pancasila</a:t>
            </a:r>
            <a:endParaRPr lang="en-US" sz="2400" dirty="0" smtClean="0"/>
          </a:p>
          <a:p>
            <a:pPr marL="914400" indent="-457200">
              <a:buFont typeface="+mj-lt"/>
              <a:buAutoNum type="arabicParenR"/>
            </a:pP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diikuti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122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"/>
            <a:ext cx="8305800" cy="6705600"/>
          </a:xfrm>
        </p:spPr>
        <p:txBody>
          <a:bodyPr/>
          <a:lstStyle/>
          <a:p>
            <a:pPr marL="457200" indent="-457200">
              <a:buFont typeface="+mj-lt"/>
              <a:buAutoNum type="alphaLcPeriod" startAt="6"/>
            </a:pPr>
            <a:r>
              <a:rPr lang="en-US" sz="2400" dirty="0" err="1" smtClean="0"/>
              <a:t>Kep</a:t>
            </a:r>
            <a:r>
              <a:rPr lang="en-US" sz="2400" dirty="0" smtClean="0"/>
              <a:t>. </a:t>
            </a:r>
            <a:r>
              <a:rPr lang="en-US" sz="2400" dirty="0" err="1" smtClean="0"/>
              <a:t>Dirjen</a:t>
            </a:r>
            <a:r>
              <a:rPr lang="en-US" sz="2400" dirty="0" smtClean="0"/>
              <a:t> </a:t>
            </a:r>
            <a:r>
              <a:rPr lang="en-US" sz="2400" dirty="0" err="1" smtClean="0"/>
              <a:t>Dikti</a:t>
            </a:r>
            <a:r>
              <a:rPr lang="en-US" sz="2400" dirty="0" smtClean="0"/>
              <a:t> No. 19/</a:t>
            </a:r>
            <a:r>
              <a:rPr lang="en-US" sz="2400" dirty="0" err="1" smtClean="0"/>
              <a:t>Dikti</a:t>
            </a:r>
            <a:r>
              <a:rPr lang="en-US" sz="2400" dirty="0" smtClean="0"/>
              <a:t>/1997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lain:</a:t>
            </a:r>
            <a:endParaRPr lang="en-US" sz="2400" dirty="0"/>
          </a:p>
          <a:p>
            <a:pPr marL="854075" indent="-396875">
              <a:buFont typeface="+mj-lt"/>
              <a:buAutoNum type="arabicParenR"/>
            </a:pPr>
            <a:r>
              <a:rPr lang="en-US" sz="2400" dirty="0" smtClean="0"/>
              <a:t>	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muatan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>,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dipisahkan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MKU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susunan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endParaRPr lang="en-US" sz="2400" dirty="0" smtClean="0"/>
          </a:p>
          <a:p>
            <a:pPr marL="854075" indent="-396875">
              <a:buFont typeface="+mj-lt"/>
              <a:buAutoNum type="arabicParenR"/>
            </a:pP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mata</a:t>
            </a:r>
            <a:r>
              <a:rPr lang="en-US" sz="2400" dirty="0" smtClean="0"/>
              <a:t>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ditempuh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PT</a:t>
            </a:r>
          </a:p>
          <a:p>
            <a:pPr marL="457200" indent="-457200">
              <a:buFont typeface="+mj-lt"/>
              <a:buAutoNum type="alphaLcPeriod" startAt="7"/>
            </a:pPr>
            <a:r>
              <a:rPr lang="en-US" sz="2400" dirty="0" err="1" smtClean="0"/>
              <a:t>Kep</a:t>
            </a:r>
            <a:r>
              <a:rPr lang="en-US" sz="2400" dirty="0" smtClean="0"/>
              <a:t>. </a:t>
            </a:r>
            <a:r>
              <a:rPr lang="en-US" sz="2400" dirty="0" err="1" smtClean="0"/>
              <a:t>Dirjen</a:t>
            </a:r>
            <a:r>
              <a:rPr lang="en-US" sz="2400" dirty="0" smtClean="0"/>
              <a:t> </a:t>
            </a:r>
            <a:r>
              <a:rPr lang="en-US" sz="2400" dirty="0" err="1" smtClean="0"/>
              <a:t>Dikti</a:t>
            </a:r>
            <a:r>
              <a:rPr lang="en-US" sz="2400" dirty="0" smtClean="0"/>
              <a:t> No. 151/</a:t>
            </a:r>
            <a:r>
              <a:rPr lang="en-US" sz="2400" dirty="0" err="1" smtClean="0"/>
              <a:t>Dikti</a:t>
            </a:r>
            <a:r>
              <a:rPr lang="en-US" sz="2400" dirty="0" smtClean="0"/>
              <a:t>/</a:t>
            </a:r>
            <a:r>
              <a:rPr lang="en-US" sz="2400" dirty="0" err="1" smtClean="0"/>
              <a:t>Kep</a:t>
            </a:r>
            <a:r>
              <a:rPr lang="en-US" sz="2400" dirty="0" smtClean="0"/>
              <a:t>/2000 </a:t>
            </a:r>
            <a:r>
              <a:rPr lang="en-US" sz="2400" dirty="0" err="1" smtClean="0"/>
              <a:t>tanggal</a:t>
            </a:r>
            <a:r>
              <a:rPr lang="en-US" sz="2400" dirty="0" smtClean="0"/>
              <a:t> 15 Mei 2000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Penyempurnaan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r>
              <a:rPr lang="en-US" sz="2400" dirty="0" smtClean="0"/>
              <a:t> MPK,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: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muatan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>,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dipisahkan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MPK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susunan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r>
              <a:rPr lang="en-US" sz="2400" dirty="0" smtClean="0"/>
              <a:t> PT di Indonesia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mata</a:t>
            </a:r>
            <a:r>
              <a:rPr lang="en-US" sz="2400" dirty="0" smtClean="0"/>
              <a:t>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ditempuh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PT </a:t>
            </a:r>
            <a:r>
              <a:rPr lang="en-US" sz="2400" dirty="0" err="1" smtClean="0"/>
              <a:t>untuk</a:t>
            </a:r>
            <a:r>
              <a:rPr lang="en-US" sz="2400" dirty="0" smtClean="0"/>
              <a:t> program diploma III, </a:t>
            </a:r>
            <a:r>
              <a:rPr lang="en-US" sz="2400" dirty="0" err="1" smtClean="0"/>
              <a:t>dan</a:t>
            </a:r>
            <a:r>
              <a:rPr lang="en-US" sz="2400" dirty="0" smtClean="0"/>
              <a:t> strata 1.</a:t>
            </a:r>
            <a:br>
              <a:rPr lang="en-US" sz="2400" dirty="0" smtClean="0"/>
            </a:br>
            <a:endParaRPr lang="en-US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370918"/>
      </p:ext>
    </p:extLst>
  </p:cSld>
  <p:clrMapOvr>
    <a:masterClrMapping/>
  </p:clrMapOvr>
</p:sld>
</file>

<file path=ppt/theme/theme1.xml><?xml version="1.0" encoding="utf-8"?>
<a:theme xmlns:a="http://schemas.openxmlformats.org/drawingml/2006/main" name="PF81">
  <a:themeElements>
    <a:clrScheme name="Default Design 6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DADADA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DADADA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PF81</Template>
  <TotalTime>79</TotalTime>
  <Words>442</Words>
  <Application>Microsoft Office PowerPoint</Application>
  <PresentationFormat>On-screen Show (4:3)</PresentationFormat>
  <Paragraphs>51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 Narrow</vt:lpstr>
      <vt:lpstr>Times New Roman</vt:lpstr>
      <vt:lpstr>PF81</vt:lpstr>
      <vt:lpstr>Pendidikan Kewarganegaraan Sebagai Matakuliah Pengembangan Karakter</vt:lpstr>
      <vt:lpstr>Pengertian</vt:lpstr>
      <vt:lpstr>Pentingnya PKn</vt:lpstr>
      <vt:lpstr>Maksud</vt:lpstr>
      <vt:lpstr>Tujuan</vt:lpstr>
      <vt:lpstr>Dinamika Perkembangan </vt:lpstr>
      <vt:lpstr>PowerPoint Presentation</vt:lpstr>
      <vt:lpstr>PowerPoint Presentation</vt:lpstr>
      <vt:lpstr>PowerPoint Presentation</vt:lpstr>
      <vt:lpstr>PowerPoint Presentation</vt:lpstr>
      <vt:lpstr>Ruang Lingkup  </vt:lpstr>
      <vt:lpstr>PowerPoint Presentation</vt:lpstr>
      <vt:lpstr>Sekian &amp; Terima Kasih</vt:lpstr>
    </vt:vector>
  </TitlesOfParts>
  <Company>Universitas Komputer Indonesia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Pendidikan Kewarganegaraan Sebagai Wahana Sistemik Pendidikan Demokrasi</dc:title>
  <dc:creator>Netbook01</dc:creator>
  <cp:lastModifiedBy>D-Wie</cp:lastModifiedBy>
  <cp:revision>11</cp:revision>
  <dcterms:created xsi:type="dcterms:W3CDTF">2012-03-06T04:20:40Z</dcterms:created>
  <dcterms:modified xsi:type="dcterms:W3CDTF">2014-03-11T05:15:11Z</dcterms:modified>
</cp:coreProperties>
</file>