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311" r:id="rId3"/>
    <p:sldId id="331" r:id="rId4"/>
    <p:sldId id="332" r:id="rId5"/>
    <p:sldId id="312" r:id="rId6"/>
    <p:sldId id="313" r:id="rId7"/>
    <p:sldId id="314" r:id="rId8"/>
    <p:sldId id="335" r:id="rId9"/>
    <p:sldId id="336" r:id="rId10"/>
    <p:sldId id="333" r:id="rId11"/>
    <p:sldId id="342" r:id="rId12"/>
    <p:sldId id="343" r:id="rId13"/>
    <p:sldId id="356" r:id="rId14"/>
    <p:sldId id="349" r:id="rId15"/>
    <p:sldId id="350" r:id="rId16"/>
    <p:sldId id="357" r:id="rId17"/>
    <p:sldId id="358" r:id="rId18"/>
    <p:sldId id="362" r:id="rId19"/>
    <p:sldId id="359" r:id="rId20"/>
    <p:sldId id="355" r:id="rId21"/>
    <p:sldId id="360" r:id="rId22"/>
    <p:sldId id="354" r:id="rId23"/>
    <p:sldId id="289" r:id="rId24"/>
  </p:sldIdLst>
  <p:sldSz cx="9906000" cy="6858000" type="A4"/>
  <p:notesSz cx="6858000" cy="9144000"/>
  <p:defaultTextStyle>
    <a:defPPr>
      <a:defRPr lang="en-US"/>
    </a:defPPr>
    <a:lvl1pPr marL="0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99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96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95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394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491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90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689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786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75" autoAdjust="0"/>
    <p:restoredTop sz="94671" autoAdjust="0"/>
  </p:normalViewPr>
  <p:slideViewPr>
    <p:cSldViewPr>
      <p:cViewPr varScale="1">
        <p:scale>
          <a:sx n="43" d="100"/>
          <a:sy n="43" d="100"/>
        </p:scale>
        <p:origin x="-1086" y="-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8F612-6D27-482E-8754-02DF9E97D08F}" type="datetimeFigureOut">
              <a:rPr lang="en-US" smtClean="0"/>
              <a:pPr/>
              <a:t>4/8/2014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C183A-B7AA-416C-8ACE-B14E6DAC92C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2028885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99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96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295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394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491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590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689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786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906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906" y="6053329"/>
            <a:ext cx="2436876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5748" y="6044186"/>
            <a:ext cx="73502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559050" y="4038600"/>
            <a:ext cx="701675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559050" y="6050038"/>
            <a:ext cx="72644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099" indent="0" algn="ctr">
              <a:buNone/>
            </a:lvl2pPr>
            <a:lvl3pPr marL="914196" indent="0" algn="ctr">
              <a:buNone/>
            </a:lvl3pPr>
            <a:lvl4pPr marL="1371295" indent="0" algn="ctr">
              <a:buNone/>
            </a:lvl4pPr>
            <a:lvl5pPr marL="1828394" indent="0" algn="ctr">
              <a:buNone/>
            </a:lvl5pPr>
            <a:lvl6pPr marL="2285491" indent="0" algn="ctr">
              <a:buNone/>
            </a:lvl6pPr>
            <a:lvl7pPr marL="2742590" indent="0" algn="ctr">
              <a:buNone/>
            </a:lvl7pPr>
            <a:lvl8pPr marL="3199689" indent="0" algn="ctr">
              <a:buNone/>
            </a:lvl8pPr>
            <a:lvl9pPr marL="3656786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2550" y="6068698"/>
            <a:ext cx="222885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8E63CD8-6433-4C66-B936-93DCABD65143}" type="datetimeFigureOut">
              <a:rPr lang="en-US" smtClean="0"/>
              <a:pPr/>
              <a:t>4/8/2014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259177" y="236541"/>
            <a:ext cx="635635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67750" y="228600"/>
            <a:ext cx="90805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4/8/2014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99300" y="609603"/>
            <a:ext cx="222885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609602"/>
            <a:ext cx="602615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99300" y="6248406"/>
            <a:ext cx="2393950" cy="365125"/>
          </a:xfrm>
        </p:spPr>
        <p:txBody>
          <a:bodyPr/>
          <a:lstStyle/>
          <a:p>
            <a:fld id="{88E63CD8-6433-4C66-B936-93DCABD65143}" type="datetimeFigureOut">
              <a:rPr lang="en-US" smtClean="0"/>
              <a:pPr/>
              <a:t>4/8/2014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5303" y="6248211"/>
            <a:ext cx="6037940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6604346" y="0"/>
            <a:ext cx="34671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9" tIns="45709" rIns="91419" bIns="45709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653876" y="609600"/>
            <a:ext cx="24765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9" tIns="45709" rIns="91419" bIns="45709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653876" y="0"/>
            <a:ext cx="24765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9" tIns="45709" rIns="91419" bIns="45709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511001" y="134277"/>
            <a:ext cx="533400" cy="264849"/>
          </a:xfrm>
        </p:spPr>
        <p:txBody>
          <a:bodyPr/>
          <a:lstStyle/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702" y="228600"/>
            <a:ext cx="883285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4/8/2014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63702" y="1600200"/>
            <a:ext cx="883285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5904" y="2743202"/>
            <a:ext cx="7716706" cy="1673224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906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40335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485900" y="1600200"/>
            <a:ext cx="84201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1" y="1600200"/>
            <a:ext cx="8255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4/8/2014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40335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60400" y="1589567"/>
            <a:ext cx="421005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248644" y="1589567"/>
            <a:ext cx="421005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8E63CD8-6433-4C66-B936-93DCABD65143}" type="datetimeFigureOut">
              <a:rPr lang="en-US" smtClean="0"/>
              <a:pPr/>
              <a:t>4/8/2014</a:t>
            </a:fld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273052"/>
            <a:ext cx="883285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60400" y="2438400"/>
            <a:ext cx="421005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200650" y="2438400"/>
            <a:ext cx="421005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8E63CD8-6433-4C66-B936-93DCABD65143}" type="datetimeFigureOut">
              <a:rPr lang="en-US" smtClean="0"/>
              <a:pPr/>
              <a:t>4/8/2014</a:t>
            </a:fld>
            <a:endParaRPr lang="id-ID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60400" y="1752601"/>
            <a:ext cx="421005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5200650" y="1752601"/>
            <a:ext cx="421005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4/8/2014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4/8/2014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1"/>
            <a:ext cx="57785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273052"/>
            <a:ext cx="87503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4/8/2014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60400" y="1752600"/>
            <a:ext cx="173355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29" tIns="182839" rIns="137129" bIns="91419"/>
          <a:lstStyle>
            <a:lvl1pPr marL="0" indent="0">
              <a:spcAft>
                <a:spcPts val="1001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800"/>
            </a:lvl4pPr>
            <a:lvl5pPr>
              <a:buNone/>
              <a:defRPr sz="8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559050" y="1752600"/>
            <a:ext cx="69342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3550" y="5486400"/>
            <a:ext cx="79248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800"/>
            </a:lvl4pPr>
            <a:lvl5pPr>
              <a:buFontTx/>
              <a:buNone/>
              <a:defRPr sz="8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906" y="4572000"/>
            <a:ext cx="9906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906" y="4663440"/>
            <a:ext cx="158496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674114" y="4654296"/>
            <a:ext cx="8231886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0" y="4648200"/>
            <a:ext cx="79248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568450" y="0"/>
            <a:ext cx="108966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769100" y="6248403"/>
            <a:ext cx="2889250" cy="365125"/>
          </a:xfrm>
        </p:spPr>
        <p:txBody>
          <a:bodyPr rtlCol="0"/>
          <a:lstStyle/>
          <a:p>
            <a:fld id="{88E63CD8-6433-4C66-B936-93DCABD65143}" type="datetimeFigureOut">
              <a:rPr lang="en-US" smtClean="0"/>
              <a:pPr/>
              <a:t>4/8/2014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568450" cy="663579"/>
          </a:xfrm>
        </p:spPr>
        <p:txBody>
          <a:bodyPr rtlCol="0"/>
          <a:lstStyle>
            <a:lvl1pPr>
              <a:defRPr sz="2800"/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733550" y="6248208"/>
            <a:ext cx="4953000" cy="365125"/>
          </a:xfrm>
        </p:spPr>
        <p:txBody>
          <a:bodyPr rtlCol="0"/>
          <a:lstStyle/>
          <a:p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90625" y="0"/>
            <a:ext cx="8215376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60400" y="228600"/>
            <a:ext cx="8832850" cy="990600"/>
          </a:xfrm>
          <a:prstGeom prst="rect">
            <a:avLst/>
          </a:prstGeom>
        </p:spPr>
        <p:txBody>
          <a:bodyPr vert="horz" lIns="91419" tIns="45709" rIns="91419" bIns="45709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63702" y="1600200"/>
            <a:ext cx="8832850" cy="4526280"/>
          </a:xfrm>
          <a:prstGeom prst="rect">
            <a:avLst/>
          </a:prstGeom>
        </p:spPr>
        <p:txBody>
          <a:bodyPr vert="horz" lIns="91419" tIns="45709" rIns="91419" bIns="45709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04000" y="6248403"/>
            <a:ext cx="2889250" cy="365125"/>
          </a:xfrm>
          <a:prstGeom prst="rect">
            <a:avLst/>
          </a:prstGeom>
        </p:spPr>
        <p:txBody>
          <a:bodyPr vert="horz" lIns="91419" tIns="45709" rIns="91419" bIns="45709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8E63CD8-6433-4C66-B936-93DCABD65143}" type="datetimeFigureOut">
              <a:rPr lang="en-US" smtClean="0"/>
              <a:pPr/>
              <a:t>4/8/2014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60404" y="6248208"/>
            <a:ext cx="5872840" cy="365125"/>
          </a:xfrm>
          <a:prstGeom prst="rect">
            <a:avLst/>
          </a:prstGeom>
        </p:spPr>
        <p:txBody>
          <a:bodyPr vert="horz" lIns="91419" tIns="45709" rIns="91419" bIns="45709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906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1"/>
            <a:ext cx="57785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39763" y="1280161"/>
            <a:ext cx="9266239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77850" cy="244476"/>
          </a:xfrm>
          <a:prstGeom prst="rect">
            <a:avLst/>
          </a:prstGeom>
        </p:spPr>
        <p:txBody>
          <a:bodyPr vert="horz" lIns="91419" tIns="45709" rIns="91419" bIns="45709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10" name="Picture 9" descr="images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590412" y="142876"/>
            <a:ext cx="1160843" cy="107154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19969" indent="-319969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938" indent="-274258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6" indent="-228548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5" indent="-228548" algn="l" rtl="0" eaLnBrk="1" latinLnBrk="0" hangingPunct="1">
        <a:spcBef>
          <a:spcPts val="401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94" indent="-228548" algn="l" rtl="0" eaLnBrk="1" latinLnBrk="0" hangingPunct="1">
        <a:spcBef>
          <a:spcPts val="401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2653" indent="-228548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6911" indent="-228548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171" indent="-228548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5429" indent="-228548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9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b="1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-23"/>
            <a:ext cx="9906000" cy="1057275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n-US" b="1" dirty="0" smtClean="0"/>
              <a:t>Double linked list</a:t>
            </a:r>
            <a:endParaRPr lang="id-ID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384550" y="2890391"/>
            <a:ext cx="6521450" cy="1077196"/>
          </a:xfrm>
          <a:prstGeom prst="rect">
            <a:avLst/>
          </a:prstGeom>
          <a:noFill/>
        </p:spPr>
        <p:txBody>
          <a:bodyPr wrap="square" lIns="91419" tIns="45709" rIns="91419" bIns="45709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</a:rPr>
              <a:t>Oleh</a:t>
            </a:r>
            <a:r>
              <a:rPr lang="en-US" sz="3200" b="1" dirty="0" smtClean="0">
                <a:solidFill>
                  <a:schemeClr val="bg1"/>
                </a:solidFill>
              </a:rPr>
              <a:t>: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Tim </a:t>
            </a:r>
            <a:r>
              <a:rPr lang="en-US" sz="3200" b="1" dirty="0" err="1" smtClean="0">
                <a:solidFill>
                  <a:schemeClr val="bg1"/>
                </a:solidFill>
              </a:rPr>
              <a:t>struktur</a:t>
            </a:r>
            <a:r>
              <a:rPr lang="en-US" sz="3200" b="1" dirty="0" smtClean="0">
                <a:solidFill>
                  <a:schemeClr val="bg1"/>
                </a:solidFill>
              </a:rPr>
              <a:t> data IF UNIKOM</a:t>
            </a:r>
            <a:endParaRPr lang="id-ID" sz="2000" b="1" dirty="0">
              <a:solidFill>
                <a:schemeClr val="bg1"/>
              </a:solidFill>
            </a:endParaRPr>
          </a:p>
        </p:txBody>
      </p:sp>
      <p:pic>
        <p:nvPicPr>
          <p:cNvPr id="1028" name="Picture 4" descr="E:\Adam Baru\Modul Adam\Struktur Data\Gambar\12908_confused_desktop_computer_mascot_cartoon_character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7653" y="1928802"/>
            <a:ext cx="3157539" cy="304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Penyisipan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Belakang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236" lvl="2" indent="-514236">
              <a:spcBef>
                <a:spcPts val="700"/>
              </a:spcBef>
              <a:buSzPct val="60000"/>
              <a:buNone/>
            </a:pPr>
            <a:r>
              <a:rPr lang="en-US" b="1" dirty="0" smtClean="0"/>
              <a:t>- List </a:t>
            </a:r>
            <a:r>
              <a:rPr lang="en-US" b="1" dirty="0" err="1" smtClean="0"/>
              <a:t>kosong</a:t>
            </a:r>
            <a:r>
              <a:rPr lang="en-US" b="1" dirty="0" smtClean="0"/>
              <a:t> {</a:t>
            </a:r>
            <a:r>
              <a:rPr lang="en-US" b="1" dirty="0" err="1" smtClean="0">
                <a:solidFill>
                  <a:srgbClr val="FF0000"/>
                </a:solidFill>
              </a:rPr>
              <a:t>awal</a:t>
            </a:r>
            <a:r>
              <a:rPr lang="en-US" b="1" dirty="0" smtClean="0">
                <a:solidFill>
                  <a:srgbClr val="FF0000"/>
                </a:solidFill>
              </a:rPr>
              <a:t> = nil</a:t>
            </a:r>
            <a:r>
              <a:rPr lang="en-US" b="1" dirty="0" smtClean="0"/>
              <a:t>}</a:t>
            </a:r>
            <a:endParaRPr lang="en-US" sz="2800" dirty="0" smtClean="0"/>
          </a:p>
          <a:p>
            <a:pPr marL="514236" indent="-514236">
              <a:buNone/>
            </a:pPr>
            <a:r>
              <a:rPr lang="en-US" b="1" dirty="0" smtClean="0"/>
              <a:t>{</a:t>
            </a:r>
            <a:r>
              <a:rPr lang="en-US" b="1" dirty="0" err="1" smtClean="0"/>
              <a:t>sama</a:t>
            </a:r>
            <a:r>
              <a:rPr lang="en-US" b="1" dirty="0" smtClean="0"/>
              <a:t> </a:t>
            </a:r>
            <a:r>
              <a:rPr lang="en-US" b="1" dirty="0" err="1" smtClean="0"/>
              <a:t>seperti</a:t>
            </a:r>
            <a:r>
              <a:rPr lang="en-US" b="1" dirty="0" smtClean="0"/>
              <a:t> </a:t>
            </a:r>
            <a:r>
              <a:rPr lang="en-US" b="1" dirty="0" err="1" smtClean="0"/>
              <a:t>pada</a:t>
            </a:r>
            <a:r>
              <a:rPr lang="en-US" b="1" dirty="0" smtClean="0"/>
              <a:t> </a:t>
            </a:r>
            <a:r>
              <a:rPr lang="en-US" b="1" dirty="0" err="1" smtClean="0"/>
              <a:t>penyisipan</a:t>
            </a:r>
            <a:r>
              <a:rPr lang="en-US" b="1" dirty="0" smtClean="0"/>
              <a:t> di </a:t>
            </a:r>
            <a:r>
              <a:rPr lang="en-US" b="1" dirty="0" err="1" smtClean="0"/>
              <a:t>depan</a:t>
            </a:r>
            <a:r>
              <a:rPr lang="en-US" b="1" dirty="0" smtClean="0"/>
              <a:t>}</a:t>
            </a:r>
          </a:p>
          <a:p>
            <a:pPr marL="0" lvl="2" indent="1587">
              <a:spcBef>
                <a:spcPts val="700"/>
              </a:spcBef>
              <a:buSzPct val="60000"/>
              <a:buNone/>
            </a:pPr>
            <a:r>
              <a:rPr lang="en-US" b="1" dirty="0" smtClean="0"/>
              <a:t>- List </a:t>
            </a:r>
            <a:r>
              <a:rPr lang="en-US" b="1" dirty="0" err="1" smtClean="0"/>
              <a:t>tidak</a:t>
            </a:r>
            <a:r>
              <a:rPr lang="en-US" b="1" dirty="0" smtClean="0"/>
              <a:t> </a:t>
            </a:r>
            <a:r>
              <a:rPr lang="en-US" b="1" dirty="0" err="1" smtClean="0"/>
              <a:t>kosong</a:t>
            </a:r>
            <a:r>
              <a:rPr lang="en-US" b="1" dirty="0" smtClean="0"/>
              <a:t> {</a:t>
            </a:r>
            <a:r>
              <a:rPr lang="en-US" b="1" dirty="0" err="1" smtClean="0">
                <a:solidFill>
                  <a:srgbClr val="FF0000"/>
                </a:solidFill>
              </a:rPr>
              <a:t>awal</a:t>
            </a:r>
            <a:r>
              <a:rPr lang="en-US" b="1" dirty="0" smtClean="0">
                <a:solidFill>
                  <a:srgbClr val="FF0000"/>
                </a:solidFill>
              </a:rPr>
              <a:t> ≠ Nil</a:t>
            </a:r>
            <a:r>
              <a:rPr lang="en-US" b="1" dirty="0" smtClean="0"/>
              <a:t>}</a:t>
            </a:r>
            <a:endParaRPr lang="en-US" sz="2800" dirty="0" smtClean="0"/>
          </a:p>
        </p:txBody>
      </p:sp>
      <p:sp>
        <p:nvSpPr>
          <p:cNvPr id="50" name="Rectangle 49"/>
          <p:cNvSpPr/>
          <p:nvPr/>
        </p:nvSpPr>
        <p:spPr>
          <a:xfrm>
            <a:off x="4197350" y="3810003"/>
            <a:ext cx="2063751" cy="68478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/>
          <p:nvPr/>
        </p:nvCxnSpPr>
        <p:spPr>
          <a:xfrm rot="5400000">
            <a:off x="5428531" y="4152391"/>
            <a:ext cx="684781" cy="20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5673639" y="3907323"/>
            <a:ext cx="684781" cy="4901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143000" y="2971800"/>
            <a:ext cx="1003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awal</a:t>
            </a:r>
            <a:endParaRPr lang="en-US" sz="3200" dirty="0"/>
          </a:p>
        </p:txBody>
      </p:sp>
      <p:grpSp>
        <p:nvGrpSpPr>
          <p:cNvPr id="38" name="Group 46"/>
          <p:cNvGrpSpPr/>
          <p:nvPr/>
        </p:nvGrpSpPr>
        <p:grpSpPr>
          <a:xfrm>
            <a:off x="1384299" y="3810003"/>
            <a:ext cx="2070100" cy="684781"/>
            <a:chOff x="5175738" y="2362200"/>
            <a:chExt cx="1910862" cy="684781"/>
          </a:xfrm>
        </p:grpSpPr>
        <p:sp>
          <p:nvSpPr>
            <p:cNvPr id="48" name="Rectangle 47"/>
            <p:cNvSpPr/>
            <p:nvPr/>
          </p:nvSpPr>
          <p:spPr>
            <a:xfrm>
              <a:off x="5175738" y="2362200"/>
              <a:ext cx="1910862" cy="68478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48"/>
            <p:cNvCxnSpPr/>
            <p:nvPr/>
          </p:nvCxnSpPr>
          <p:spPr>
            <a:xfrm rot="5400000">
              <a:off x="6287952" y="2703648"/>
              <a:ext cx="684781" cy="18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9" name="Straight Arrow Connector 38"/>
          <p:cNvCxnSpPr/>
          <p:nvPr/>
        </p:nvCxnSpPr>
        <p:spPr>
          <a:xfrm>
            <a:off x="3206750" y="4038600"/>
            <a:ext cx="990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216150" y="3886203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41" name="TextBox 40"/>
          <p:cNvSpPr txBox="1"/>
          <p:nvPr/>
        </p:nvSpPr>
        <p:spPr>
          <a:xfrm>
            <a:off x="4997450" y="3886203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3</a:t>
            </a:r>
            <a:endParaRPr lang="en-US" sz="2800" dirty="0"/>
          </a:p>
        </p:txBody>
      </p:sp>
      <p:sp>
        <p:nvSpPr>
          <p:cNvPr id="42" name="TextBox 41"/>
          <p:cNvSpPr txBox="1"/>
          <p:nvPr/>
        </p:nvSpPr>
        <p:spPr>
          <a:xfrm>
            <a:off x="5435600" y="2971803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akhir</a:t>
            </a:r>
            <a:endParaRPr lang="en-US" sz="3200" dirty="0"/>
          </a:p>
        </p:txBody>
      </p:sp>
      <p:cxnSp>
        <p:nvCxnSpPr>
          <p:cNvPr id="43" name="Shape 42"/>
          <p:cNvCxnSpPr>
            <a:stCxn id="42" idx="1"/>
            <a:endCxn id="50" idx="0"/>
          </p:cNvCxnSpPr>
          <p:nvPr/>
        </p:nvCxnSpPr>
        <p:spPr>
          <a:xfrm rot="10800000" flipV="1">
            <a:off x="5229226" y="3264191"/>
            <a:ext cx="206375" cy="545812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1544791" y="4151369"/>
            <a:ext cx="684781" cy="20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1286980" y="3907320"/>
            <a:ext cx="684781" cy="4901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4349027" y="4151369"/>
            <a:ext cx="684781" cy="20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10800000">
            <a:off x="3441700" y="4267200"/>
            <a:ext cx="914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5549900" y="5181602"/>
            <a:ext cx="2070100" cy="684781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/>
          <p:nvPr/>
        </p:nvCxnSpPr>
        <p:spPr>
          <a:xfrm rot="5400000">
            <a:off x="6783331" y="5522971"/>
            <a:ext cx="684781" cy="204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>
            <a:off x="5710392" y="5522968"/>
            <a:ext cx="684781" cy="204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924800" y="4224118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baru</a:t>
            </a:r>
            <a:endParaRPr lang="en-US" sz="3200" dirty="0"/>
          </a:p>
        </p:txBody>
      </p:sp>
      <p:sp>
        <p:nvSpPr>
          <p:cNvPr id="60" name="TextBox 59"/>
          <p:cNvSpPr txBox="1"/>
          <p:nvPr/>
        </p:nvSpPr>
        <p:spPr>
          <a:xfrm>
            <a:off x="6343650" y="5258815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cxnSp>
        <p:nvCxnSpPr>
          <p:cNvPr id="64" name="Straight Connector 63"/>
          <p:cNvCxnSpPr/>
          <p:nvPr/>
        </p:nvCxnSpPr>
        <p:spPr>
          <a:xfrm rot="5400000">
            <a:off x="7028427" y="5303273"/>
            <a:ext cx="671052" cy="45720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hape 65"/>
          <p:cNvCxnSpPr>
            <a:stCxn id="37" idx="3"/>
            <a:endCxn id="48" idx="0"/>
          </p:cNvCxnSpPr>
          <p:nvPr/>
        </p:nvCxnSpPr>
        <p:spPr>
          <a:xfrm>
            <a:off x="2146300" y="3264188"/>
            <a:ext cx="273049" cy="545815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5377657" y="4152395"/>
            <a:ext cx="1254922" cy="1257807"/>
            <a:chOff x="5638006" y="3252459"/>
            <a:chExt cx="2439200" cy="1397329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5638800" y="4038600"/>
              <a:ext cx="2438400" cy="1588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65" name="Group 64"/>
            <p:cNvGrpSpPr/>
            <p:nvPr/>
          </p:nvGrpSpPr>
          <p:grpSpPr>
            <a:xfrm>
              <a:off x="5638006" y="3252459"/>
              <a:ext cx="2439200" cy="1397329"/>
              <a:chOff x="5638006" y="3252459"/>
              <a:chExt cx="2439200" cy="1397329"/>
            </a:xfrm>
          </p:grpSpPr>
          <p:cxnSp>
            <p:nvCxnSpPr>
              <p:cNvPr id="67" name="Straight Connector 66"/>
              <p:cNvCxnSpPr/>
              <p:nvPr/>
            </p:nvCxnSpPr>
            <p:spPr>
              <a:xfrm rot="10800000">
                <a:off x="5638800" y="4648200"/>
                <a:ext cx="609600" cy="1588"/>
              </a:xfrm>
              <a:prstGeom prst="line">
                <a:avLst/>
              </a:prstGeom>
              <a:ln w="28575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5400000" flipH="1" flipV="1">
                <a:off x="5334000" y="4343400"/>
                <a:ext cx="609600" cy="1588"/>
              </a:xfrm>
              <a:prstGeom prst="line">
                <a:avLst/>
              </a:prstGeom>
              <a:ln w="28575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69" name="Shape 134"/>
              <p:cNvCxnSpPr>
                <a:endCxn id="50" idx="3"/>
              </p:cNvCxnSpPr>
              <p:nvPr/>
            </p:nvCxnSpPr>
            <p:spPr>
              <a:xfrm rot="16200000" flipV="1">
                <a:off x="7323114" y="3284510"/>
                <a:ext cx="786143" cy="722041"/>
              </a:xfrm>
              <a:prstGeom prst="bentConnector2">
                <a:avLst/>
              </a:prstGeom>
              <a:ln w="28575">
                <a:tailEnd type="arrow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6" name="Elbow Connector 15"/>
          <p:cNvCxnSpPr/>
          <p:nvPr/>
        </p:nvCxnSpPr>
        <p:spPr>
          <a:xfrm rot="5400000">
            <a:off x="5131739" y="4757088"/>
            <a:ext cx="1299873" cy="463550"/>
          </a:xfrm>
          <a:prstGeom prst="bentConnector4">
            <a:avLst>
              <a:gd name="adj1" fmla="val 27897"/>
              <a:gd name="adj2" fmla="val 205675"/>
            </a:avLst>
          </a:prstGeom>
          <a:ln w="28575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58" idx="1"/>
          </p:cNvCxnSpPr>
          <p:nvPr/>
        </p:nvCxnSpPr>
        <p:spPr>
          <a:xfrm rot="10800000" flipV="1">
            <a:off x="7270750" y="4516506"/>
            <a:ext cx="654050" cy="665096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42" idx="3"/>
          </p:cNvCxnSpPr>
          <p:nvPr/>
        </p:nvCxnSpPr>
        <p:spPr>
          <a:xfrm>
            <a:off x="6591300" y="3264191"/>
            <a:ext cx="330200" cy="1870930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0" grpId="0" animBg="1"/>
      <p:bldP spid="37" grpId="0"/>
      <p:bldP spid="40" grpId="0"/>
      <p:bldP spid="41" grpId="0"/>
      <p:bldP spid="42" grpId="0"/>
      <p:bldP spid="54" grpId="0" animBg="1"/>
      <p:bldP spid="58" grpId="0"/>
      <p:bldP spid="6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228600"/>
            <a:ext cx="8832850" cy="990600"/>
          </a:xfrm>
        </p:spPr>
        <p:txBody>
          <a:bodyPr>
            <a:normAutofit/>
          </a:bodyPr>
          <a:lstStyle/>
          <a:p>
            <a:r>
              <a:rPr lang="en-US" sz="4200" b="1" dirty="0" err="1" smtClean="0"/>
              <a:t>Penyisipan</a:t>
            </a:r>
            <a:r>
              <a:rPr lang="en-US" sz="4200" b="1" dirty="0" smtClean="0"/>
              <a:t> </a:t>
            </a:r>
            <a:r>
              <a:rPr lang="en-US" sz="4200" b="1" dirty="0" err="1" smtClean="0"/>
              <a:t>di</a:t>
            </a:r>
            <a:r>
              <a:rPr lang="en-US" sz="4200" b="1" dirty="0" smtClean="0"/>
              <a:t> </a:t>
            </a:r>
            <a:r>
              <a:rPr lang="en-US" sz="4200" b="1" dirty="0" err="1" smtClean="0"/>
              <a:t>Belakang</a:t>
            </a:r>
            <a:r>
              <a:rPr lang="en-US" sz="4200" b="1" dirty="0" smtClean="0"/>
              <a:t> (</a:t>
            </a:r>
            <a:r>
              <a:rPr lang="en-US" sz="4200" b="1" dirty="0" err="1" smtClean="0"/>
              <a:t>lanjutan</a:t>
            </a:r>
            <a:r>
              <a:rPr lang="en-US" sz="4200" b="1" dirty="0" smtClean="0"/>
              <a:t>)</a:t>
            </a:r>
            <a:endParaRPr lang="en-US" sz="4200" b="1" dirty="0"/>
          </a:p>
        </p:txBody>
      </p:sp>
      <p:grpSp>
        <p:nvGrpSpPr>
          <p:cNvPr id="32" name="Group 3"/>
          <p:cNvGrpSpPr/>
          <p:nvPr/>
        </p:nvGrpSpPr>
        <p:grpSpPr>
          <a:xfrm>
            <a:off x="3994150" y="3886200"/>
            <a:ext cx="2063751" cy="685800"/>
            <a:chOff x="1752600" y="3352800"/>
            <a:chExt cx="1604211" cy="534194"/>
          </a:xfrm>
        </p:grpSpPr>
        <p:sp>
          <p:nvSpPr>
            <p:cNvPr id="51" name="Rectangle 50"/>
            <p:cNvSpPr/>
            <p:nvPr/>
          </p:nvSpPr>
          <p:spPr>
            <a:xfrm>
              <a:off x="1752600" y="3352800"/>
              <a:ext cx="1604211" cy="533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/>
            <p:nvPr/>
          </p:nvCxnSpPr>
          <p:spPr>
            <a:xfrm rot="5400000">
              <a:off x="2709081" y="3619500"/>
              <a:ext cx="5334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609600" y="3048000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awal</a:t>
            </a:r>
            <a:endParaRPr lang="en-US" sz="3200" dirty="0"/>
          </a:p>
        </p:txBody>
      </p:sp>
      <p:grpSp>
        <p:nvGrpSpPr>
          <p:cNvPr id="37" name="Group 46"/>
          <p:cNvGrpSpPr/>
          <p:nvPr/>
        </p:nvGrpSpPr>
        <p:grpSpPr>
          <a:xfrm>
            <a:off x="1181099" y="3886200"/>
            <a:ext cx="2070100" cy="684781"/>
            <a:chOff x="5175738" y="2362200"/>
            <a:chExt cx="1910862" cy="684781"/>
          </a:xfrm>
        </p:grpSpPr>
        <p:sp>
          <p:nvSpPr>
            <p:cNvPr id="49" name="Rectangle 48"/>
            <p:cNvSpPr/>
            <p:nvPr/>
          </p:nvSpPr>
          <p:spPr>
            <a:xfrm>
              <a:off x="5175738" y="2362200"/>
              <a:ext cx="1910862" cy="68478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0" name="Straight Connector 49"/>
            <p:cNvCxnSpPr/>
            <p:nvPr/>
          </p:nvCxnSpPr>
          <p:spPr>
            <a:xfrm rot="5400000">
              <a:off x="6287952" y="2703648"/>
              <a:ext cx="684781" cy="18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8" name="Straight Arrow Connector 37"/>
          <p:cNvCxnSpPr/>
          <p:nvPr/>
        </p:nvCxnSpPr>
        <p:spPr>
          <a:xfrm>
            <a:off x="3003550" y="4114797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012950" y="3962400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42" name="TextBox 41"/>
          <p:cNvSpPr txBox="1"/>
          <p:nvPr/>
        </p:nvSpPr>
        <p:spPr>
          <a:xfrm>
            <a:off x="4794250" y="3962400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3</a:t>
            </a:r>
            <a:endParaRPr lang="en-US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5321300" y="3048000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akhir</a:t>
            </a:r>
            <a:endParaRPr lang="en-US" sz="3200" dirty="0"/>
          </a:p>
        </p:txBody>
      </p:sp>
      <p:cxnSp>
        <p:nvCxnSpPr>
          <p:cNvPr id="44" name="Shape 43"/>
          <p:cNvCxnSpPr>
            <a:stCxn id="43" idx="1"/>
          </p:cNvCxnSpPr>
          <p:nvPr/>
        </p:nvCxnSpPr>
        <p:spPr>
          <a:xfrm rot="10800000" flipV="1">
            <a:off x="5114926" y="3340388"/>
            <a:ext cx="206375" cy="54581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1341591" y="4227566"/>
            <a:ext cx="684781" cy="20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1083780" y="3983517"/>
            <a:ext cx="684781" cy="490141"/>
          </a:xfrm>
          <a:prstGeom prst="line">
            <a:avLst/>
          </a:prstGeom>
          <a:ln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4145827" y="4227566"/>
            <a:ext cx="684781" cy="20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0800000">
            <a:off x="3238500" y="4343397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5791200" y="4114797"/>
            <a:ext cx="990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hape 60"/>
          <p:cNvCxnSpPr/>
          <p:nvPr/>
        </p:nvCxnSpPr>
        <p:spPr>
          <a:xfrm>
            <a:off x="1765300" y="3340388"/>
            <a:ext cx="450849" cy="54581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6781800" y="3887219"/>
            <a:ext cx="2070100" cy="684781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/>
          <p:nvPr/>
        </p:nvCxnSpPr>
        <p:spPr>
          <a:xfrm rot="5400000">
            <a:off x="8029979" y="4213843"/>
            <a:ext cx="684781" cy="204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>
            <a:off x="6927544" y="4228585"/>
            <a:ext cx="684781" cy="204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5400000">
            <a:off x="8268206" y="4001004"/>
            <a:ext cx="684781" cy="45720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7575550" y="3964432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1</a:t>
            </a:r>
            <a:endParaRPr lang="en-US" sz="2800" b="1" dirty="0">
              <a:solidFill>
                <a:srgbClr val="0070C0"/>
              </a:solidFill>
            </a:endParaRPr>
          </a:p>
        </p:txBody>
      </p:sp>
      <p:cxnSp>
        <p:nvCxnSpPr>
          <p:cNvPr id="83" name="Straight Arrow Connector 82"/>
          <p:cNvCxnSpPr/>
          <p:nvPr/>
        </p:nvCxnSpPr>
        <p:spPr>
          <a:xfrm rot="10800000">
            <a:off x="6026150" y="4343397"/>
            <a:ext cx="914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1066800" y="168658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Keadaan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list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setelah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terjadi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penyisipan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di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belakang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/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akhir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pada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list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tidak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kosong</a:t>
            </a:r>
            <a:endParaRPr lang="en-US" sz="28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rot="5400000">
            <a:off x="5463326" y="4004633"/>
            <a:ext cx="684781" cy="4572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261349" y="3055282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</a:rPr>
              <a:t>baru</a:t>
            </a:r>
            <a:endParaRPr lang="en-US" sz="3200" b="1" dirty="0">
              <a:solidFill>
                <a:srgbClr val="0070C0"/>
              </a:solidFill>
            </a:endParaRPr>
          </a:p>
        </p:txBody>
      </p:sp>
      <p:cxnSp>
        <p:nvCxnSpPr>
          <p:cNvPr id="35" name="Shape 43"/>
          <p:cNvCxnSpPr>
            <a:stCxn id="33" idx="1"/>
          </p:cNvCxnSpPr>
          <p:nvPr/>
        </p:nvCxnSpPr>
        <p:spPr>
          <a:xfrm rot="10800000" flipV="1">
            <a:off x="8054975" y="3347670"/>
            <a:ext cx="206375" cy="545812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hape 60"/>
          <p:cNvCxnSpPr/>
          <p:nvPr/>
        </p:nvCxnSpPr>
        <p:spPr>
          <a:xfrm>
            <a:off x="6369051" y="3345380"/>
            <a:ext cx="1327149" cy="541839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1" grpId="0"/>
      <p:bldP spid="42" grpId="0"/>
      <p:bldP spid="43" grpId="0"/>
      <p:bldP spid="54" grpId="0" animBg="1"/>
      <p:bldP spid="62" grpId="0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0" y="1981200"/>
          <a:ext cx="9773055" cy="1676400"/>
        </p:xfrm>
        <a:graphic>
          <a:graphicData uri="http://schemas.openxmlformats.org/presentationml/2006/ole">
            <p:oleObj spid="_x0000_s1108" name="Visio" r:id="rId3" imgW="5453280" imgH="892800" progId="Visio.Drawing.11">
              <p:embed/>
            </p:oleObj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204" y="3818900"/>
          <a:ext cx="9825596" cy="2277100"/>
        </p:xfrm>
        <a:graphic>
          <a:graphicData uri="http://schemas.openxmlformats.org/presentationml/2006/ole">
            <p:oleObj spid="_x0000_s1109" name="Visio" r:id="rId4" imgW="5453396" imgH="1201436" progId="Visio.Drawing.11">
              <p:embed/>
            </p:oleObj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7850" y="228600"/>
            <a:ext cx="8832850" cy="990600"/>
          </a:xfrm>
        </p:spPr>
        <p:txBody>
          <a:bodyPr>
            <a:normAutofit/>
          </a:bodyPr>
          <a:lstStyle/>
          <a:p>
            <a:r>
              <a:rPr lang="en-US" sz="4200" b="1" dirty="0" err="1" smtClean="0"/>
              <a:t>Penyisipan</a:t>
            </a:r>
            <a:r>
              <a:rPr lang="en-US" sz="4200" b="1" dirty="0" smtClean="0"/>
              <a:t> </a:t>
            </a:r>
            <a:r>
              <a:rPr lang="en-US" sz="4200" b="1" dirty="0" err="1" smtClean="0"/>
              <a:t>di</a:t>
            </a:r>
            <a:r>
              <a:rPr lang="en-US" sz="4200" b="1" dirty="0" smtClean="0"/>
              <a:t> Tengah </a:t>
            </a:r>
            <a:endParaRPr lang="en-US" sz="4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35052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Misalkan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menyisipkan</a:t>
            </a:r>
            <a:r>
              <a:rPr lang="en-US" sz="2800" dirty="0" smtClean="0"/>
              <a:t> </a:t>
            </a:r>
            <a:r>
              <a:rPr lang="en-US" sz="2800" dirty="0" err="1" smtClean="0"/>
              <a:t>angka</a:t>
            </a:r>
            <a:r>
              <a:rPr lang="en-US" sz="2800" dirty="0" smtClean="0"/>
              <a:t> 4 </a:t>
            </a:r>
            <a:r>
              <a:rPr lang="en-US" sz="2800" dirty="0" err="1" smtClean="0"/>
              <a:t>sebelum</a:t>
            </a:r>
            <a:r>
              <a:rPr lang="en-US" sz="2800" dirty="0" smtClean="0"/>
              <a:t> </a:t>
            </a:r>
            <a:r>
              <a:rPr lang="en-US" sz="2800" dirty="0" err="1" smtClean="0"/>
              <a:t>angka</a:t>
            </a:r>
            <a:r>
              <a:rPr lang="en-US" sz="2800" dirty="0" smtClean="0"/>
              <a:t> 9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990600" y="16002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Mula-mula</a:t>
            </a:r>
            <a:r>
              <a:rPr lang="en-US" sz="2800" dirty="0" smtClean="0"/>
              <a:t> </a:t>
            </a:r>
            <a:r>
              <a:rPr lang="en-US" sz="2800" dirty="0" err="1" smtClean="0"/>
              <a:t>keadaan</a:t>
            </a:r>
            <a:r>
              <a:rPr lang="en-US" sz="2800" dirty="0" smtClean="0"/>
              <a:t> list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:</a:t>
            </a:r>
            <a:endParaRPr lang="en-US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3765550" y="3834825"/>
            <a:ext cx="1568450" cy="54568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Arrow Connector 61"/>
          <p:cNvCxnSpPr/>
          <p:nvPr/>
        </p:nvCxnSpPr>
        <p:spPr>
          <a:xfrm flipV="1">
            <a:off x="3947886" y="3323772"/>
            <a:ext cx="0" cy="78421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Penyisipan</a:t>
            </a:r>
            <a:r>
              <a:rPr lang="en-US" b="1" dirty="0"/>
              <a:t> di Tengah </a:t>
            </a:r>
            <a:r>
              <a:rPr lang="en-US" b="1" dirty="0" smtClean="0"/>
              <a:t>(</a:t>
            </a:r>
            <a:r>
              <a:rPr lang="en-US" b="1" dirty="0" err="1" smtClean="0"/>
              <a:t>lanjutan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7278688" y="2776951"/>
            <a:ext cx="1568450" cy="54568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8184333" y="3049586"/>
            <a:ext cx="545689" cy="20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19769" y="1883292"/>
            <a:ext cx="1155700" cy="465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awal</a:t>
            </a:r>
            <a:endParaRPr lang="en-US" sz="3200" dirty="0"/>
          </a:p>
        </p:txBody>
      </p:sp>
      <p:sp>
        <p:nvSpPr>
          <p:cNvPr id="21" name="Rectangle 20"/>
          <p:cNvSpPr/>
          <p:nvPr/>
        </p:nvSpPr>
        <p:spPr>
          <a:xfrm>
            <a:off x="4967288" y="2776951"/>
            <a:ext cx="1568450" cy="54568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5851162" y="3048774"/>
            <a:ext cx="545689" cy="20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655888" y="2776951"/>
            <a:ext cx="1568450" cy="54568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3544302" y="3048774"/>
            <a:ext cx="545689" cy="20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14"/>
          <p:cNvCxnSpPr/>
          <p:nvPr/>
        </p:nvCxnSpPr>
        <p:spPr>
          <a:xfrm>
            <a:off x="6288088" y="2990813"/>
            <a:ext cx="990600" cy="1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586412" y="2794132"/>
            <a:ext cx="288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9</a:t>
            </a:r>
            <a:endParaRPr lang="en-US" sz="2800" dirty="0"/>
          </a:p>
        </p:txBody>
      </p:sp>
      <p:sp>
        <p:nvSpPr>
          <p:cNvPr id="11" name="TextBox 16"/>
          <p:cNvSpPr txBox="1"/>
          <p:nvPr/>
        </p:nvSpPr>
        <p:spPr>
          <a:xfrm>
            <a:off x="7683730" y="2808646"/>
            <a:ext cx="7724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10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3224808" y="2794132"/>
            <a:ext cx="339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7</a:t>
            </a:r>
            <a:endParaRPr lang="en-US" sz="2800" dirty="0"/>
          </a:p>
        </p:txBody>
      </p:sp>
      <p:sp>
        <p:nvSpPr>
          <p:cNvPr id="13" name="TextBox 9"/>
          <p:cNvSpPr txBox="1"/>
          <p:nvPr/>
        </p:nvSpPr>
        <p:spPr>
          <a:xfrm>
            <a:off x="7473280" y="1883292"/>
            <a:ext cx="1155700" cy="465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akhir</a:t>
            </a:r>
            <a:endParaRPr lang="en-US" sz="32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976688" y="2990813"/>
            <a:ext cx="990600" cy="1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5" name="Group 43"/>
          <p:cNvGrpSpPr/>
          <p:nvPr/>
        </p:nvGrpSpPr>
        <p:grpSpPr>
          <a:xfrm>
            <a:off x="344488" y="2776950"/>
            <a:ext cx="1568450" cy="569428"/>
            <a:chOff x="304800" y="4114800"/>
            <a:chExt cx="1447800" cy="714571"/>
          </a:xfrm>
        </p:grpSpPr>
        <p:sp>
          <p:nvSpPr>
            <p:cNvPr id="18" name="Rectangle 17"/>
            <p:cNvSpPr/>
            <p:nvPr/>
          </p:nvSpPr>
          <p:spPr>
            <a:xfrm>
              <a:off x="304800" y="4114800"/>
              <a:ext cx="1447800" cy="68478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/>
            <p:cNvCxnSpPr/>
            <p:nvPr/>
          </p:nvCxnSpPr>
          <p:spPr>
            <a:xfrm rot="5400000">
              <a:off x="1034341" y="4456247"/>
              <a:ext cx="684780" cy="18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850758" y="4172786"/>
              <a:ext cx="533400" cy="656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5</a:t>
              </a:r>
              <a:endParaRPr lang="en-US" sz="2800" dirty="0"/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>
            <a:off x="1665288" y="2990813"/>
            <a:ext cx="990600" cy="1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2"/>
          </p:cNvCxnSpPr>
          <p:nvPr/>
        </p:nvCxnSpPr>
        <p:spPr>
          <a:xfrm>
            <a:off x="897619" y="2349288"/>
            <a:ext cx="0" cy="42847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085332" y="1876038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bantu</a:t>
            </a:r>
            <a:endParaRPr lang="en-US" sz="3200" dirty="0"/>
          </a:p>
        </p:txBody>
      </p:sp>
      <p:cxnSp>
        <p:nvCxnSpPr>
          <p:cNvPr id="31" name="Shape 65"/>
          <p:cNvCxnSpPr>
            <a:stCxn id="30" idx="3"/>
          </p:cNvCxnSpPr>
          <p:nvPr/>
        </p:nvCxnSpPr>
        <p:spPr>
          <a:xfrm>
            <a:off x="5241032" y="2168426"/>
            <a:ext cx="432048" cy="6152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8049344" y="2349288"/>
            <a:ext cx="0" cy="4276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7409863" y="3054358"/>
            <a:ext cx="545689" cy="20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8372026" y="2867806"/>
            <a:ext cx="545689" cy="3774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467497" y="3052568"/>
            <a:ext cx="545689" cy="20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2795017" y="3059638"/>
            <a:ext cx="545689" cy="20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5103676" y="3052568"/>
            <a:ext cx="545689" cy="20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260358" y="2860546"/>
            <a:ext cx="545689" cy="3774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0800000">
            <a:off x="1919515" y="3149018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10800000">
            <a:off x="4220028" y="3149018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0800000">
            <a:off x="6524172" y="3149018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966912" y="3834825"/>
            <a:ext cx="1003300" cy="584775"/>
          </a:xfrm>
          <a:prstGeom prst="rect">
            <a:avLst/>
          </a:prstGeom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</a:rPr>
              <a:t>baru</a:t>
            </a:r>
            <a:endParaRPr lang="en-US" sz="3200" b="1" dirty="0">
              <a:solidFill>
                <a:srgbClr val="0070C0"/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926670" y="4139625"/>
            <a:ext cx="825500" cy="1588"/>
          </a:xfrm>
          <a:prstGeom prst="straightConnector1">
            <a:avLst/>
          </a:prstGeom>
          <a:ln w="28575"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57" name="Straight Connector 56"/>
          <p:cNvCxnSpPr/>
          <p:nvPr/>
        </p:nvCxnSpPr>
        <p:spPr>
          <a:xfrm rot="5400000">
            <a:off x="4653965" y="4106647"/>
            <a:ext cx="545688" cy="20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269921" y="3881033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4</a:t>
            </a:r>
            <a:endParaRPr lang="en-US" sz="2800" dirty="0"/>
          </a:p>
        </p:txBody>
      </p:sp>
      <p:cxnSp>
        <p:nvCxnSpPr>
          <p:cNvPr id="59" name="Straight Connector 58"/>
          <p:cNvCxnSpPr/>
          <p:nvPr/>
        </p:nvCxnSpPr>
        <p:spPr>
          <a:xfrm rot="5400000">
            <a:off x="3888559" y="4110443"/>
            <a:ext cx="545689" cy="20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5090886" y="3323452"/>
            <a:ext cx="0" cy="78421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5243286" y="3048000"/>
            <a:ext cx="0" cy="784216"/>
          </a:xfrm>
          <a:prstGeom prst="straightConnector1">
            <a:avLst/>
          </a:prstGeom>
          <a:ln w="28575">
            <a:solidFill>
              <a:srgbClr val="7030A0"/>
            </a:solidFill>
            <a:headEnd type="arrow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4100286" y="3048000"/>
            <a:ext cx="0" cy="784216"/>
          </a:xfrm>
          <a:prstGeom prst="straightConnector1">
            <a:avLst/>
          </a:prstGeom>
          <a:ln w="28575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41420523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25" grpId="0" animBg="1"/>
      <p:bldP spid="7" grpId="0"/>
      <p:bldP spid="21" grpId="0" animBg="1"/>
      <p:bldP spid="23" grpId="0" animBg="1"/>
      <p:bldP spid="10" grpId="0"/>
      <p:bldP spid="11" grpId="0"/>
      <p:bldP spid="12" grpId="0"/>
      <p:bldP spid="13" grpId="0"/>
      <p:bldP spid="30" grpId="0"/>
      <p:bldP spid="52" grpId="0" animBg="1"/>
      <p:bldP spid="5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577850" y="228600"/>
            <a:ext cx="8832850" cy="990600"/>
          </a:xfrm>
        </p:spPr>
        <p:txBody>
          <a:bodyPr>
            <a:normAutofit/>
          </a:bodyPr>
          <a:lstStyle/>
          <a:p>
            <a:r>
              <a:rPr lang="en-US" sz="4200" b="1" dirty="0" err="1" smtClean="0"/>
              <a:t>Penghapusan</a:t>
            </a:r>
            <a:r>
              <a:rPr lang="en-US" sz="4200" b="1" dirty="0" smtClean="0"/>
              <a:t> </a:t>
            </a:r>
            <a:r>
              <a:rPr lang="en-US" sz="4200" b="1" dirty="0" err="1" smtClean="0"/>
              <a:t>di</a:t>
            </a:r>
            <a:r>
              <a:rPr lang="en-US" sz="4200" b="1" dirty="0" smtClean="0"/>
              <a:t> </a:t>
            </a:r>
            <a:r>
              <a:rPr lang="en-US" sz="4200" b="1" dirty="0" err="1" smtClean="0"/>
              <a:t>depan</a:t>
            </a:r>
            <a:endParaRPr lang="en-US" sz="4200" b="1" dirty="0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3799368" y="1752600"/>
          <a:ext cx="2906232" cy="762000"/>
        </p:xfrm>
        <a:graphic>
          <a:graphicData uri="http://schemas.openxmlformats.org/presentationml/2006/ole">
            <p:oleObj spid="_x0000_s56447" name="Visio" r:id="rId3" imgW="1561680" imgH="407880" progId="Visio.Drawing.11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38200" y="152400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-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Satu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Simpul</a:t>
            </a:r>
            <a:endParaRPr lang="en-US" sz="28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676400" y="2743200"/>
          <a:ext cx="7086600" cy="1889762"/>
        </p:xfrm>
        <a:graphic>
          <a:graphicData uri="http://schemas.openxmlformats.org/drawingml/2006/table">
            <a:tbl>
              <a:tblPr/>
              <a:tblGrid>
                <a:gridCol w="2827987"/>
                <a:gridCol w="1530439"/>
                <a:gridCol w="2728174"/>
              </a:tblGrid>
              <a:tr h="1889762">
                <a:tc>
                  <a:txBody>
                    <a:bodyPr/>
                    <a:lstStyle/>
                    <a:p>
                      <a:pPr marL="5588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menjadi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6326" name="Object 6"/>
          <p:cNvGraphicFramePr>
            <a:graphicFrameLocks noChangeAspect="1"/>
          </p:cNvGraphicFramePr>
          <p:nvPr/>
        </p:nvGraphicFramePr>
        <p:xfrm>
          <a:off x="1676400" y="3261362"/>
          <a:ext cx="2773680" cy="1066800"/>
        </p:xfrm>
        <a:graphic>
          <a:graphicData uri="http://schemas.openxmlformats.org/presentationml/2006/ole">
            <p:oleObj spid="_x0000_s56448" name="Visio" r:id="rId4" imgW="1608480" imgH="618480" progId="Visio.Drawing.11">
              <p:embed/>
            </p:oleObj>
          </a:graphicData>
        </a:graphic>
      </p:graphicFrame>
      <p:graphicFrame>
        <p:nvGraphicFramePr>
          <p:cNvPr id="56325" name="Object 5"/>
          <p:cNvGraphicFramePr>
            <a:graphicFrameLocks noChangeAspect="1"/>
          </p:cNvGraphicFramePr>
          <p:nvPr/>
        </p:nvGraphicFramePr>
        <p:xfrm>
          <a:off x="7010400" y="2880362"/>
          <a:ext cx="990600" cy="1835046"/>
        </p:xfrm>
        <a:graphic>
          <a:graphicData uri="http://schemas.openxmlformats.org/presentationml/2006/ole">
            <p:oleObj spid="_x0000_s56449" name="Visio" r:id="rId5" imgW="583920" imgH="1075680" progId="Visio.Drawing.11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577850" y="228600"/>
            <a:ext cx="8832850" cy="990600"/>
          </a:xfrm>
        </p:spPr>
        <p:txBody>
          <a:bodyPr>
            <a:normAutofit/>
          </a:bodyPr>
          <a:lstStyle/>
          <a:p>
            <a:r>
              <a:rPr lang="en-US" sz="4200" b="1" dirty="0" err="1" smtClean="0"/>
              <a:t>Penghapusan</a:t>
            </a:r>
            <a:r>
              <a:rPr lang="en-US" sz="4200" b="1" dirty="0" smtClean="0"/>
              <a:t> </a:t>
            </a:r>
            <a:r>
              <a:rPr lang="en-US" sz="4200" b="1" dirty="0" err="1" smtClean="0"/>
              <a:t>di</a:t>
            </a:r>
            <a:r>
              <a:rPr lang="en-US" sz="4200" b="1" dirty="0" smtClean="0"/>
              <a:t> </a:t>
            </a:r>
            <a:r>
              <a:rPr lang="en-US" sz="4200" b="1" dirty="0" err="1" smtClean="0"/>
              <a:t>depan</a:t>
            </a:r>
            <a:r>
              <a:rPr lang="en-US" sz="4200" b="1" dirty="0" smtClean="0"/>
              <a:t> (</a:t>
            </a:r>
            <a:r>
              <a:rPr lang="en-US" sz="4200" b="1" dirty="0" err="1" smtClean="0"/>
              <a:t>lanjutan</a:t>
            </a:r>
            <a:r>
              <a:rPr lang="en-US" sz="4200" b="1" dirty="0" smtClean="0"/>
              <a:t>)</a:t>
            </a:r>
            <a:endParaRPr lang="en-US" sz="4200" b="1" dirty="0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38200" y="160020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-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Lebih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dari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Satu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Simpul</a:t>
            </a:r>
            <a:endParaRPr lang="en-US" sz="28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034258" y="2151034"/>
            <a:ext cx="11557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 smtClean="0"/>
              <a:t>awal</a:t>
            </a:r>
            <a:endParaRPr lang="en-US" sz="3000" dirty="0"/>
          </a:p>
        </p:txBody>
      </p:sp>
      <p:cxnSp>
        <p:nvCxnSpPr>
          <p:cNvPr id="31" name="Straight Arrow Connector 30"/>
          <p:cNvCxnSpPr>
            <a:stCxn id="14" idx="2"/>
          </p:cNvCxnSpPr>
          <p:nvPr/>
        </p:nvCxnSpPr>
        <p:spPr>
          <a:xfrm>
            <a:off x="2612108" y="2705031"/>
            <a:ext cx="0" cy="34047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46758" y="2321005"/>
            <a:ext cx="12928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 smtClean="0">
                <a:solidFill>
                  <a:srgbClr val="00B050"/>
                </a:solidFill>
              </a:rPr>
              <a:t>phapus</a:t>
            </a:r>
            <a:endParaRPr lang="en-US" sz="3000" dirty="0">
              <a:solidFill>
                <a:srgbClr val="00B050"/>
              </a:solidFill>
            </a:endParaRPr>
          </a:p>
        </p:txBody>
      </p:sp>
      <p:cxnSp>
        <p:nvCxnSpPr>
          <p:cNvPr id="33" name="Shape 65"/>
          <p:cNvCxnSpPr>
            <a:stCxn id="32" idx="3"/>
          </p:cNvCxnSpPr>
          <p:nvPr/>
        </p:nvCxnSpPr>
        <p:spPr>
          <a:xfrm>
            <a:off x="1739581" y="2598004"/>
            <a:ext cx="307377" cy="453104"/>
          </a:xfrm>
          <a:prstGeom prst="bentConnector2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2237" name="Group 52236"/>
          <p:cNvGrpSpPr/>
          <p:nvPr/>
        </p:nvGrpSpPr>
        <p:grpSpPr>
          <a:xfrm>
            <a:off x="1684629" y="3044158"/>
            <a:ext cx="1390256" cy="545689"/>
            <a:chOff x="1684629" y="2881578"/>
            <a:chExt cx="1390256" cy="545689"/>
          </a:xfrm>
        </p:grpSpPr>
        <p:sp>
          <p:nvSpPr>
            <p:cNvPr id="27" name="Rectangle 26"/>
            <p:cNvSpPr/>
            <p:nvPr/>
          </p:nvSpPr>
          <p:spPr>
            <a:xfrm>
              <a:off x="1684629" y="2882089"/>
              <a:ext cx="1390256" cy="52245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 rot="5400000">
              <a:off x="2452731" y="3142408"/>
              <a:ext cx="522449" cy="181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2208888" y="2926329"/>
              <a:ext cx="512200" cy="5009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5</a:t>
              </a:r>
              <a:endParaRPr lang="en-US" sz="2800" dirty="0"/>
            </a:p>
          </p:txBody>
        </p:sp>
        <p:cxnSp>
          <p:nvCxnSpPr>
            <p:cNvPr id="37" name="Straight Connector 36"/>
            <p:cNvCxnSpPr/>
            <p:nvPr/>
          </p:nvCxnSpPr>
          <p:spPr>
            <a:xfrm rot="5400000">
              <a:off x="1774284" y="3146042"/>
              <a:ext cx="522450" cy="181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1590679" y="2975528"/>
              <a:ext cx="522450" cy="33454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241" name="Group 52240"/>
          <p:cNvGrpSpPr/>
          <p:nvPr/>
        </p:nvGrpSpPr>
        <p:grpSpPr>
          <a:xfrm>
            <a:off x="3733428" y="2151034"/>
            <a:ext cx="5639172" cy="1424919"/>
            <a:chOff x="3733428" y="1988454"/>
            <a:chExt cx="5639172" cy="1424919"/>
          </a:xfrm>
        </p:grpSpPr>
        <p:sp>
          <p:nvSpPr>
            <p:cNvPr id="23" name="TextBox 9"/>
            <p:cNvSpPr txBox="1"/>
            <p:nvPr/>
          </p:nvSpPr>
          <p:spPr>
            <a:xfrm>
              <a:off x="8216900" y="1988454"/>
              <a:ext cx="11557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dirty="0" err="1" smtClean="0"/>
                <a:t>akhir</a:t>
              </a:r>
              <a:endParaRPr lang="en-US" sz="3000" dirty="0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>
              <a:off x="8792964" y="2454450"/>
              <a:ext cx="0" cy="42766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7831025" y="2882090"/>
              <a:ext cx="1390256" cy="52245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5400000">
              <a:off x="8614400" y="3143187"/>
              <a:ext cx="522450" cy="181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5782226" y="2882090"/>
              <a:ext cx="1390256" cy="52245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5400000">
              <a:off x="6546303" y="3142410"/>
              <a:ext cx="522450" cy="181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3733428" y="2882090"/>
              <a:ext cx="1390256" cy="52245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5400000">
              <a:off x="4501529" y="3142410"/>
              <a:ext cx="522450" cy="181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4"/>
            <p:cNvCxnSpPr/>
            <p:nvPr/>
          </p:nvCxnSpPr>
          <p:spPr>
            <a:xfrm>
              <a:off x="6952968" y="3086844"/>
              <a:ext cx="878057" cy="121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331011" y="2898540"/>
              <a:ext cx="256100" cy="5009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1</a:t>
              </a:r>
              <a:endParaRPr lang="en-US" sz="2800" dirty="0"/>
            </a:p>
          </p:txBody>
        </p:sp>
        <p:sp>
          <p:nvSpPr>
            <p:cNvPr id="21" name="TextBox 16"/>
            <p:cNvSpPr txBox="1"/>
            <p:nvPr/>
          </p:nvSpPr>
          <p:spPr>
            <a:xfrm>
              <a:off x="8190049" y="2912435"/>
              <a:ext cx="684670" cy="5009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4</a:t>
              </a:r>
              <a:endParaRPr lang="en-US" sz="28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237712" y="2898540"/>
              <a:ext cx="300601" cy="5009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2</a:t>
              </a:r>
              <a:endParaRPr lang="en-US" sz="2800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4904170" y="3086844"/>
              <a:ext cx="878057" cy="121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7927918" y="3147756"/>
              <a:ext cx="522450" cy="181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8780769" y="2982479"/>
              <a:ext cx="522450" cy="33454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3808343" y="3138297"/>
              <a:ext cx="522450" cy="181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5883740" y="3146042"/>
              <a:ext cx="522450" cy="181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rot="10800000">
              <a:off x="5119863" y="3238312"/>
              <a:ext cx="810514" cy="152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rot="10800000">
              <a:off x="7162230" y="3238312"/>
              <a:ext cx="810514" cy="152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1" name="Straight Arrow Connector 40"/>
          <p:cNvCxnSpPr/>
          <p:nvPr/>
        </p:nvCxnSpPr>
        <p:spPr>
          <a:xfrm rot="10800000">
            <a:off x="3080715" y="3400892"/>
            <a:ext cx="810514" cy="15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5400000">
            <a:off x="3639850" y="3133987"/>
            <a:ext cx="522450" cy="334549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2231" name="Elbow Connector 52230"/>
          <p:cNvCxnSpPr>
            <a:stCxn id="14" idx="3"/>
            <a:endCxn id="17" idx="0"/>
          </p:cNvCxnSpPr>
          <p:nvPr/>
        </p:nvCxnSpPr>
        <p:spPr>
          <a:xfrm>
            <a:off x="3189958" y="2428033"/>
            <a:ext cx="1238598" cy="616637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2232" name="TextBox 52231"/>
          <p:cNvSpPr txBox="1"/>
          <p:nvPr/>
        </p:nvSpPr>
        <p:spPr>
          <a:xfrm>
            <a:off x="2046958" y="3896380"/>
            <a:ext cx="12474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0070C0"/>
                </a:solidFill>
              </a:rPr>
              <a:t>Elemen</a:t>
            </a:r>
            <a:endParaRPr lang="en-US" sz="2800" dirty="0">
              <a:solidFill>
                <a:srgbClr val="0070C0"/>
              </a:solidFill>
            </a:endParaRPr>
          </a:p>
        </p:txBody>
      </p:sp>
      <p:cxnSp>
        <p:nvCxnSpPr>
          <p:cNvPr id="52234" name="Straight Arrow Connector 52233"/>
          <p:cNvCxnSpPr/>
          <p:nvPr/>
        </p:nvCxnSpPr>
        <p:spPr>
          <a:xfrm>
            <a:off x="2464988" y="3402413"/>
            <a:ext cx="256100" cy="64636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855371" y="3249424"/>
            <a:ext cx="878057" cy="12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2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32" grpId="0"/>
      <p:bldP spid="32" grpId="1"/>
      <p:bldP spid="52232" grpId="0"/>
      <p:bldP spid="52232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577850" y="228600"/>
            <a:ext cx="8832850" cy="990600"/>
          </a:xfrm>
        </p:spPr>
        <p:txBody>
          <a:bodyPr>
            <a:normAutofit/>
          </a:bodyPr>
          <a:lstStyle/>
          <a:p>
            <a:r>
              <a:rPr lang="en-US" sz="4200" b="1" dirty="0" err="1" smtClean="0"/>
              <a:t>Penghapusan</a:t>
            </a:r>
            <a:r>
              <a:rPr lang="en-US" sz="4200" b="1" dirty="0" smtClean="0"/>
              <a:t> di </a:t>
            </a:r>
            <a:r>
              <a:rPr lang="en-US" sz="4200" b="1" dirty="0" err="1" smtClean="0"/>
              <a:t>belakang</a:t>
            </a:r>
            <a:endParaRPr lang="en-US" sz="4200" b="1" dirty="0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38199" y="1600200"/>
            <a:ext cx="7687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-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Satu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Simpul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smtClean="0">
                <a:latin typeface="Arial Narrow" pitchFamily="34" charset="0"/>
              </a:rPr>
              <a:t>{</a:t>
            </a:r>
            <a:r>
              <a:rPr lang="en-US" sz="2800" dirty="0" err="1" smtClean="0">
                <a:latin typeface="Arial Narrow" pitchFamily="34" charset="0"/>
              </a:rPr>
              <a:t>sama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err="1" smtClean="0">
                <a:latin typeface="Arial Narrow" pitchFamily="34" charset="0"/>
              </a:rPr>
              <a:t>seperti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err="1" smtClean="0">
                <a:latin typeface="Arial Narrow" pitchFamily="34" charset="0"/>
              </a:rPr>
              <a:t>penghapusan</a:t>
            </a:r>
            <a:r>
              <a:rPr lang="en-US" sz="2800" dirty="0" smtClean="0">
                <a:latin typeface="Arial Narrow" pitchFamily="34" charset="0"/>
              </a:rPr>
              <a:t> di </a:t>
            </a:r>
            <a:r>
              <a:rPr lang="en-US" sz="2800" dirty="0" err="1" smtClean="0">
                <a:latin typeface="Arial Narrow" pitchFamily="34" charset="0"/>
              </a:rPr>
              <a:t>depan</a:t>
            </a:r>
            <a:r>
              <a:rPr lang="en-US" sz="2800" dirty="0" smtClean="0">
                <a:latin typeface="Arial Narrow" pitchFamily="34" charset="0"/>
              </a:rPr>
              <a:t>}</a:t>
            </a:r>
            <a:endParaRPr lang="en-US" sz="2800" dirty="0">
              <a:latin typeface="Arial Narrow" pitchFamily="34" charset="0"/>
            </a:endParaRP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035429" y="2895600"/>
            <a:ext cx="11557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 smtClean="0"/>
              <a:t>awal</a:t>
            </a:r>
            <a:endParaRPr lang="en-US" sz="3000" dirty="0"/>
          </a:p>
        </p:txBody>
      </p:sp>
      <p:cxnSp>
        <p:nvCxnSpPr>
          <p:cNvPr id="31" name="Straight Arrow Connector 30"/>
          <p:cNvCxnSpPr>
            <a:stCxn id="14" idx="2"/>
          </p:cNvCxnSpPr>
          <p:nvPr/>
        </p:nvCxnSpPr>
        <p:spPr>
          <a:xfrm>
            <a:off x="1613279" y="3449597"/>
            <a:ext cx="0" cy="34047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853071" y="3021429"/>
            <a:ext cx="12928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 smtClean="0">
                <a:solidFill>
                  <a:srgbClr val="00B050"/>
                </a:solidFill>
              </a:rPr>
              <a:t>phapus</a:t>
            </a:r>
            <a:endParaRPr lang="en-US" sz="3000" dirty="0">
              <a:solidFill>
                <a:srgbClr val="00B050"/>
              </a:solidFill>
            </a:endParaRPr>
          </a:p>
        </p:txBody>
      </p:sp>
      <p:sp>
        <p:nvSpPr>
          <p:cNvPr id="23" name="TextBox 9"/>
          <p:cNvSpPr txBox="1"/>
          <p:nvPr/>
        </p:nvSpPr>
        <p:spPr>
          <a:xfrm>
            <a:off x="6697371" y="2895600"/>
            <a:ext cx="11557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 smtClean="0"/>
              <a:t>akhir</a:t>
            </a:r>
            <a:endParaRPr lang="en-US" sz="30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7273435" y="3361596"/>
            <a:ext cx="0" cy="4276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6163401" y="3786193"/>
            <a:ext cx="2059051" cy="528889"/>
            <a:chOff x="7162230" y="3041627"/>
            <a:chExt cx="2059051" cy="528889"/>
          </a:xfrm>
        </p:grpSpPr>
        <p:sp>
          <p:nvSpPr>
            <p:cNvPr id="12" name="Rectangle 11"/>
            <p:cNvSpPr/>
            <p:nvPr/>
          </p:nvSpPr>
          <p:spPr>
            <a:xfrm>
              <a:off x="7831025" y="3041627"/>
              <a:ext cx="1390256" cy="52245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5400000">
              <a:off x="8614400" y="3305767"/>
              <a:ext cx="522450" cy="181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Box 16"/>
            <p:cNvSpPr txBox="1"/>
            <p:nvPr/>
          </p:nvSpPr>
          <p:spPr>
            <a:xfrm>
              <a:off x="8190049" y="3069578"/>
              <a:ext cx="684670" cy="5009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4</a:t>
              </a:r>
              <a:endParaRPr lang="en-US" sz="2800" dirty="0"/>
            </a:p>
          </p:txBody>
        </p:sp>
        <p:cxnSp>
          <p:nvCxnSpPr>
            <p:cNvPr id="35" name="Straight Connector 34"/>
            <p:cNvCxnSpPr/>
            <p:nvPr/>
          </p:nvCxnSpPr>
          <p:spPr>
            <a:xfrm rot="5400000">
              <a:off x="7927918" y="3307293"/>
              <a:ext cx="522450" cy="181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8780769" y="3142016"/>
              <a:ext cx="522450" cy="33454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rot="10800000">
              <a:off x="7162230" y="3400892"/>
              <a:ext cx="810514" cy="152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232" name="TextBox 52231"/>
          <p:cNvSpPr txBox="1"/>
          <p:nvPr/>
        </p:nvSpPr>
        <p:spPr>
          <a:xfrm>
            <a:off x="6745329" y="4640946"/>
            <a:ext cx="12474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0070C0"/>
                </a:solidFill>
              </a:rPr>
              <a:t>Elemen</a:t>
            </a:r>
            <a:endParaRPr lang="en-US" sz="2800" dirty="0">
              <a:solidFill>
                <a:srgbClr val="0070C0"/>
              </a:solidFill>
            </a:endParaRPr>
          </a:p>
        </p:txBody>
      </p:sp>
      <p:cxnSp>
        <p:nvCxnSpPr>
          <p:cNvPr id="52234" name="Straight Arrow Connector 52233"/>
          <p:cNvCxnSpPr/>
          <p:nvPr/>
        </p:nvCxnSpPr>
        <p:spPr>
          <a:xfrm flipH="1">
            <a:off x="7419459" y="4173566"/>
            <a:ext cx="107864" cy="64636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685800" y="3780307"/>
            <a:ext cx="5487853" cy="549289"/>
            <a:chOff x="1684629" y="3040558"/>
            <a:chExt cx="5487853" cy="549289"/>
          </a:xfrm>
        </p:grpSpPr>
        <p:grpSp>
          <p:nvGrpSpPr>
            <p:cNvPr id="52237" name="Group 52236"/>
            <p:cNvGrpSpPr/>
            <p:nvPr/>
          </p:nvGrpSpPr>
          <p:grpSpPr>
            <a:xfrm>
              <a:off x="1684629" y="3044158"/>
              <a:ext cx="1390256" cy="545689"/>
              <a:chOff x="1684629" y="2881578"/>
              <a:chExt cx="1390256" cy="545689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684629" y="2882089"/>
                <a:ext cx="1390256" cy="52245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2452731" y="3142408"/>
                <a:ext cx="522449" cy="181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2208888" y="2926329"/>
                <a:ext cx="512200" cy="5009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5</a:t>
                </a:r>
                <a:endParaRPr lang="en-US" sz="2800" dirty="0"/>
              </a:p>
            </p:txBody>
          </p:sp>
          <p:cxnSp>
            <p:nvCxnSpPr>
              <p:cNvPr id="37" name="Straight Connector 36"/>
              <p:cNvCxnSpPr/>
              <p:nvPr/>
            </p:nvCxnSpPr>
            <p:spPr>
              <a:xfrm rot="5400000">
                <a:off x="1774284" y="3146042"/>
                <a:ext cx="522450" cy="181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rot="5400000">
                <a:off x="1590679" y="2975528"/>
                <a:ext cx="522450" cy="33454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5" name="Rectangle 14"/>
            <p:cNvSpPr/>
            <p:nvPr/>
          </p:nvSpPr>
          <p:spPr>
            <a:xfrm>
              <a:off x="5782226" y="3044670"/>
              <a:ext cx="1390256" cy="52245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5400000">
              <a:off x="6560817" y="3304990"/>
              <a:ext cx="522450" cy="181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3733428" y="3044670"/>
              <a:ext cx="1390256" cy="52245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5400000">
              <a:off x="4501529" y="3304990"/>
              <a:ext cx="522450" cy="181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331011" y="3061120"/>
              <a:ext cx="256100" cy="5009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1</a:t>
              </a:r>
              <a:endParaRPr lang="en-US" sz="28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237712" y="3061120"/>
              <a:ext cx="300601" cy="5009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2</a:t>
              </a:r>
              <a:endParaRPr lang="en-US" sz="2800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4904170" y="3249424"/>
              <a:ext cx="878057" cy="121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3808343" y="3300877"/>
              <a:ext cx="522450" cy="181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5883740" y="3308622"/>
              <a:ext cx="522450" cy="181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rot="10800000">
              <a:off x="5119863" y="3400892"/>
              <a:ext cx="810514" cy="152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rot="10800000">
              <a:off x="3080715" y="3400892"/>
              <a:ext cx="810514" cy="152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2855371" y="3249424"/>
              <a:ext cx="878057" cy="121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9" name="Straight Arrow Connector 14"/>
          <p:cNvCxnSpPr/>
          <p:nvPr/>
        </p:nvCxnSpPr>
        <p:spPr>
          <a:xfrm>
            <a:off x="5954139" y="3993990"/>
            <a:ext cx="878057" cy="12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Elbow Connector 8"/>
          <p:cNvCxnSpPr>
            <a:stCxn id="32" idx="1"/>
          </p:cNvCxnSpPr>
          <p:nvPr/>
        </p:nvCxnSpPr>
        <p:spPr>
          <a:xfrm rot="10800000" flipV="1">
            <a:off x="7696201" y="3298428"/>
            <a:ext cx="156871" cy="486174"/>
          </a:xfrm>
          <a:prstGeom prst="bentConnector2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23" idx="1"/>
            <a:endCxn id="15" idx="0"/>
          </p:cNvCxnSpPr>
          <p:nvPr/>
        </p:nvCxnSpPr>
        <p:spPr>
          <a:xfrm rot="10800000" flipV="1">
            <a:off x="5478525" y="3172599"/>
            <a:ext cx="1218846" cy="611820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5400000">
            <a:off x="5729186" y="3868438"/>
            <a:ext cx="522450" cy="33454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838200" y="2372380"/>
            <a:ext cx="7687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-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Lebih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dari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Satu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Simpul</a:t>
            </a:r>
            <a:endParaRPr lang="en-US" sz="2800" dirty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299471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32" grpId="0"/>
      <p:bldP spid="32" grpId="1"/>
      <p:bldP spid="23" grpId="0"/>
      <p:bldP spid="52232" grpId="0"/>
      <p:bldP spid="52232" grpId="1"/>
      <p:bldP spid="5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Penghapusan</a:t>
            </a:r>
            <a:r>
              <a:rPr lang="en-US" b="1" dirty="0" smtClean="0"/>
              <a:t> </a:t>
            </a:r>
            <a:r>
              <a:rPr lang="en-US" b="1" dirty="0"/>
              <a:t>di </a:t>
            </a:r>
            <a:r>
              <a:rPr lang="en-US" b="1" dirty="0" smtClean="0"/>
              <a:t>Tengah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2831" y="3207654"/>
            <a:ext cx="1155700" cy="465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awal</a:t>
            </a:r>
            <a:endParaRPr lang="en-US" sz="3200" dirty="0"/>
          </a:p>
        </p:txBody>
      </p:sp>
      <p:cxnSp>
        <p:nvCxnSpPr>
          <p:cNvPr id="17" name="Straight Arrow Connector 16"/>
          <p:cNvCxnSpPr>
            <a:stCxn id="7" idx="2"/>
          </p:cNvCxnSpPr>
          <p:nvPr/>
        </p:nvCxnSpPr>
        <p:spPr>
          <a:xfrm>
            <a:off x="1270681" y="3673650"/>
            <a:ext cx="0" cy="42847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125661" y="3200400"/>
            <a:ext cx="1452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00B050"/>
                </a:solidFill>
              </a:rPr>
              <a:t>phapus</a:t>
            </a:r>
            <a:endParaRPr lang="en-US" sz="3200" dirty="0">
              <a:solidFill>
                <a:srgbClr val="00B050"/>
              </a:solidFill>
            </a:endParaRPr>
          </a:p>
        </p:txBody>
      </p:sp>
      <p:cxnSp>
        <p:nvCxnSpPr>
          <p:cNvPr id="31" name="Shape 65"/>
          <p:cNvCxnSpPr>
            <a:stCxn id="30" idx="3"/>
            <a:endCxn id="23" idx="0"/>
          </p:cNvCxnSpPr>
          <p:nvPr/>
        </p:nvCxnSpPr>
        <p:spPr>
          <a:xfrm>
            <a:off x="3577677" y="3492788"/>
            <a:ext cx="235498" cy="608525"/>
          </a:xfrm>
          <a:prstGeom prst="bentConnector2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90" name="Group 89"/>
          <p:cNvGrpSpPr/>
          <p:nvPr/>
        </p:nvGrpSpPr>
        <p:grpSpPr>
          <a:xfrm>
            <a:off x="717550" y="4100778"/>
            <a:ext cx="1568450" cy="569962"/>
            <a:chOff x="344488" y="2776416"/>
            <a:chExt cx="1568450" cy="569962"/>
          </a:xfrm>
        </p:grpSpPr>
        <p:grpSp>
          <p:nvGrpSpPr>
            <p:cNvPr id="15" name="Group 43"/>
            <p:cNvGrpSpPr/>
            <p:nvPr/>
          </p:nvGrpSpPr>
          <p:grpSpPr>
            <a:xfrm>
              <a:off x="344488" y="2776950"/>
              <a:ext cx="1568450" cy="569428"/>
              <a:chOff x="304800" y="4114800"/>
              <a:chExt cx="1447800" cy="714571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304800" y="41148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 rot="5400000">
                <a:off x="1034341" y="4456247"/>
                <a:ext cx="684780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850758" y="4172786"/>
                <a:ext cx="533400" cy="6565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5</a:t>
                </a:r>
                <a:endParaRPr lang="en-US" sz="2800" dirty="0"/>
              </a:p>
            </p:txBody>
          </p:sp>
        </p:grpSp>
        <p:cxnSp>
          <p:nvCxnSpPr>
            <p:cNvPr id="42" name="Straight Connector 41"/>
            <p:cNvCxnSpPr/>
            <p:nvPr/>
          </p:nvCxnSpPr>
          <p:spPr>
            <a:xfrm rot="5400000">
              <a:off x="467497" y="3052568"/>
              <a:ext cx="545689" cy="204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260358" y="2860546"/>
              <a:ext cx="545689" cy="37742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/>
        </p:nvGrpSpPr>
        <p:grpSpPr>
          <a:xfrm>
            <a:off x="2292577" y="4097663"/>
            <a:ext cx="3047773" cy="549339"/>
            <a:chOff x="1919515" y="2773301"/>
            <a:chExt cx="3047773" cy="549339"/>
          </a:xfrm>
        </p:grpSpPr>
        <p:sp>
          <p:nvSpPr>
            <p:cNvPr id="23" name="Rectangle 22"/>
            <p:cNvSpPr/>
            <p:nvPr/>
          </p:nvSpPr>
          <p:spPr>
            <a:xfrm>
              <a:off x="2655888" y="2776951"/>
              <a:ext cx="1568450" cy="54568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/>
            <p:nvPr/>
          </p:nvCxnSpPr>
          <p:spPr>
            <a:xfrm rot="5400000">
              <a:off x="3544302" y="3048774"/>
              <a:ext cx="545689" cy="204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224808" y="2794132"/>
              <a:ext cx="3391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7</a:t>
              </a:r>
              <a:endParaRPr lang="en-US" sz="2800" dirty="0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3976688" y="2990813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795017" y="3045124"/>
              <a:ext cx="545689" cy="204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rot="10800000">
              <a:off x="1919515" y="3149018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3" name="Group 92"/>
          <p:cNvGrpSpPr/>
          <p:nvPr/>
        </p:nvGrpSpPr>
        <p:grpSpPr>
          <a:xfrm>
            <a:off x="5340350" y="3207654"/>
            <a:ext cx="3879850" cy="1448574"/>
            <a:chOff x="4967288" y="1883292"/>
            <a:chExt cx="3879850" cy="1448574"/>
          </a:xfrm>
        </p:grpSpPr>
        <p:sp>
          <p:nvSpPr>
            <p:cNvPr id="25" name="Rectangle 24"/>
            <p:cNvSpPr/>
            <p:nvPr/>
          </p:nvSpPr>
          <p:spPr>
            <a:xfrm>
              <a:off x="7278688" y="2776951"/>
              <a:ext cx="1568450" cy="54568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/>
            <p:cNvCxnSpPr/>
            <p:nvPr/>
          </p:nvCxnSpPr>
          <p:spPr>
            <a:xfrm rot="5400000">
              <a:off x="8184333" y="3049586"/>
              <a:ext cx="545689" cy="204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4967288" y="2776951"/>
              <a:ext cx="1568450" cy="54568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 rot="5400000">
              <a:off x="5851162" y="3048774"/>
              <a:ext cx="545689" cy="204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14"/>
            <p:cNvCxnSpPr/>
            <p:nvPr/>
          </p:nvCxnSpPr>
          <p:spPr>
            <a:xfrm>
              <a:off x="6288088" y="2990813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5586412" y="2794132"/>
              <a:ext cx="2889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9</a:t>
              </a:r>
              <a:endParaRPr lang="en-US" sz="2800" dirty="0"/>
            </a:p>
          </p:txBody>
        </p:sp>
        <p:sp>
          <p:nvSpPr>
            <p:cNvPr id="11" name="TextBox 16"/>
            <p:cNvSpPr txBox="1"/>
            <p:nvPr/>
          </p:nvSpPr>
          <p:spPr>
            <a:xfrm>
              <a:off x="7683730" y="2808646"/>
              <a:ext cx="7724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10</a:t>
              </a:r>
              <a:endParaRPr lang="en-US" sz="2800" dirty="0"/>
            </a:p>
          </p:txBody>
        </p:sp>
        <p:sp>
          <p:nvSpPr>
            <p:cNvPr id="13" name="TextBox 9"/>
            <p:cNvSpPr txBox="1"/>
            <p:nvPr/>
          </p:nvSpPr>
          <p:spPr>
            <a:xfrm>
              <a:off x="7473280" y="1883292"/>
              <a:ext cx="1155700" cy="465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/>
                <a:t>akhir</a:t>
              </a:r>
              <a:endParaRPr lang="en-US" sz="3200" dirty="0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>
              <a:off x="8049344" y="2349288"/>
              <a:ext cx="0" cy="42766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7409863" y="3054358"/>
              <a:ext cx="545689" cy="204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8372026" y="2867806"/>
              <a:ext cx="545689" cy="37742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5103676" y="3052568"/>
              <a:ext cx="545689" cy="204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rot="10800000">
              <a:off x="6524172" y="3149018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7" name="Straight Arrow Connector 46"/>
          <p:cNvCxnSpPr/>
          <p:nvPr/>
        </p:nvCxnSpPr>
        <p:spPr>
          <a:xfrm rot="10800000">
            <a:off x="4593090" y="4473380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Elbow Connector 3"/>
          <p:cNvCxnSpPr>
            <a:stCxn id="30" idx="1"/>
          </p:cNvCxnSpPr>
          <p:nvPr/>
        </p:nvCxnSpPr>
        <p:spPr>
          <a:xfrm rot="10800000" flipV="1">
            <a:off x="1848535" y="3492787"/>
            <a:ext cx="277126" cy="607987"/>
          </a:xfrm>
          <a:prstGeom prst="bentConnector2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030662" y="3229362"/>
            <a:ext cx="12474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0070C0"/>
                </a:solidFill>
              </a:rPr>
              <a:t>Elemen</a:t>
            </a:r>
            <a:endParaRPr lang="en-US" sz="2800" dirty="0">
              <a:solidFill>
                <a:srgbClr val="0070C0"/>
              </a:solidFill>
            </a:endParaRPr>
          </a:p>
        </p:txBody>
      </p:sp>
      <p:cxnSp>
        <p:nvCxnSpPr>
          <p:cNvPr id="50" name="Straight Arrow Connector 49"/>
          <p:cNvCxnSpPr>
            <a:endCxn id="49" idx="2"/>
          </p:cNvCxnSpPr>
          <p:nvPr/>
        </p:nvCxnSpPr>
        <p:spPr>
          <a:xfrm flipV="1">
            <a:off x="3878262" y="3752582"/>
            <a:ext cx="776121" cy="5283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Group 87"/>
          <p:cNvGrpSpPr/>
          <p:nvPr/>
        </p:nvGrpSpPr>
        <p:grpSpPr>
          <a:xfrm>
            <a:off x="1991406" y="4315175"/>
            <a:ext cx="3653970" cy="1200187"/>
            <a:chOff x="1618344" y="2990813"/>
            <a:chExt cx="3653970" cy="1200187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1618344" y="2990813"/>
              <a:ext cx="0" cy="1200187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1628549" y="4191000"/>
              <a:ext cx="3643765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 flipV="1">
              <a:off x="5272314" y="3323452"/>
              <a:ext cx="0" cy="86754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89" name="Group 88"/>
          <p:cNvGrpSpPr/>
          <p:nvPr/>
        </p:nvGrpSpPr>
        <p:grpSpPr>
          <a:xfrm>
            <a:off x="2125661" y="4351463"/>
            <a:ext cx="3352801" cy="949813"/>
            <a:chOff x="1752599" y="3027101"/>
            <a:chExt cx="3352801" cy="949813"/>
          </a:xfrm>
        </p:grpSpPr>
        <p:cxnSp>
          <p:nvCxnSpPr>
            <p:cNvPr id="77" name="Straight Connector 76"/>
            <p:cNvCxnSpPr/>
            <p:nvPr/>
          </p:nvCxnSpPr>
          <p:spPr>
            <a:xfrm>
              <a:off x="5105400" y="3027101"/>
              <a:ext cx="0" cy="935299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H="1">
              <a:off x="1752599" y="3976914"/>
              <a:ext cx="3352801" cy="0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 flipV="1">
              <a:off x="1752599" y="3317352"/>
              <a:ext cx="0" cy="659562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Arrow Connector 15"/>
          <p:cNvCxnSpPr/>
          <p:nvPr/>
        </p:nvCxnSpPr>
        <p:spPr>
          <a:xfrm>
            <a:off x="2038350" y="4315175"/>
            <a:ext cx="990600" cy="1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39" name="Group 138"/>
          <p:cNvGrpSpPr/>
          <p:nvPr/>
        </p:nvGrpSpPr>
        <p:grpSpPr>
          <a:xfrm>
            <a:off x="1784573" y="3200334"/>
            <a:ext cx="6216427" cy="1463086"/>
            <a:chOff x="381000" y="4245492"/>
            <a:chExt cx="6216427" cy="1463086"/>
          </a:xfrm>
        </p:grpSpPr>
        <p:sp>
          <p:nvSpPr>
            <p:cNvPr id="94" name="TextBox 93"/>
            <p:cNvSpPr txBox="1"/>
            <p:nvPr/>
          </p:nvSpPr>
          <p:spPr>
            <a:xfrm>
              <a:off x="381000" y="4245492"/>
              <a:ext cx="1155700" cy="465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/>
                <a:t>awal</a:t>
              </a:r>
              <a:endParaRPr lang="en-US" sz="3200" dirty="0"/>
            </a:p>
          </p:txBody>
        </p:sp>
        <p:cxnSp>
          <p:nvCxnSpPr>
            <p:cNvPr id="95" name="Straight Arrow Connector 94"/>
            <p:cNvCxnSpPr>
              <a:stCxn id="94" idx="2"/>
            </p:cNvCxnSpPr>
            <p:nvPr/>
          </p:nvCxnSpPr>
          <p:spPr>
            <a:xfrm>
              <a:off x="958850" y="4711488"/>
              <a:ext cx="0" cy="428475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98" name="Group 97"/>
            <p:cNvGrpSpPr/>
            <p:nvPr/>
          </p:nvGrpSpPr>
          <p:grpSpPr>
            <a:xfrm>
              <a:off x="405719" y="5138616"/>
              <a:ext cx="1568450" cy="569962"/>
              <a:chOff x="344488" y="2776416"/>
              <a:chExt cx="1568450" cy="569962"/>
            </a:xfrm>
          </p:grpSpPr>
          <p:grpSp>
            <p:nvGrpSpPr>
              <p:cNvPr id="99" name="Group 43"/>
              <p:cNvGrpSpPr/>
              <p:nvPr/>
            </p:nvGrpSpPr>
            <p:grpSpPr>
              <a:xfrm>
                <a:off x="344488" y="2776950"/>
                <a:ext cx="1568450" cy="569428"/>
                <a:chOff x="304800" y="4114800"/>
                <a:chExt cx="1447800" cy="714571"/>
              </a:xfrm>
            </p:grpSpPr>
            <p:sp>
              <p:nvSpPr>
                <p:cNvPr id="102" name="Rectangle 101"/>
                <p:cNvSpPr/>
                <p:nvPr/>
              </p:nvSpPr>
              <p:spPr>
                <a:xfrm>
                  <a:off x="304800" y="4114800"/>
                  <a:ext cx="1447800" cy="684781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3" name="Straight Connector 102"/>
                <p:cNvCxnSpPr/>
                <p:nvPr/>
              </p:nvCxnSpPr>
              <p:spPr>
                <a:xfrm rot="5400000">
                  <a:off x="1034341" y="4456247"/>
                  <a:ext cx="684780" cy="1886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04" name="TextBox 103"/>
                <p:cNvSpPr txBox="1"/>
                <p:nvPr/>
              </p:nvSpPr>
              <p:spPr>
                <a:xfrm>
                  <a:off x="850758" y="4172786"/>
                  <a:ext cx="533400" cy="65658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5</a:t>
                  </a:r>
                  <a:endParaRPr lang="en-US" sz="2800" dirty="0"/>
                </a:p>
              </p:txBody>
            </p:sp>
          </p:grpSp>
          <p:cxnSp>
            <p:nvCxnSpPr>
              <p:cNvPr id="100" name="Straight Connector 99"/>
              <p:cNvCxnSpPr/>
              <p:nvPr/>
            </p:nvCxnSpPr>
            <p:spPr>
              <a:xfrm rot="5400000">
                <a:off x="467497" y="3052568"/>
                <a:ext cx="545689" cy="204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5400000">
                <a:off x="260358" y="2860546"/>
                <a:ext cx="545689" cy="37742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12" name="Group 111"/>
            <p:cNvGrpSpPr/>
            <p:nvPr/>
          </p:nvGrpSpPr>
          <p:grpSpPr>
            <a:xfrm>
              <a:off x="2717577" y="4245492"/>
              <a:ext cx="3879850" cy="1448574"/>
              <a:chOff x="4967288" y="1883292"/>
              <a:chExt cx="3879850" cy="1448574"/>
            </a:xfrm>
          </p:grpSpPr>
          <p:sp>
            <p:nvSpPr>
              <p:cNvPr id="113" name="Rectangle 112"/>
              <p:cNvSpPr/>
              <p:nvPr/>
            </p:nvSpPr>
            <p:spPr>
              <a:xfrm>
                <a:off x="7278688" y="2776951"/>
                <a:ext cx="1568450" cy="545689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4" name="Straight Connector 113"/>
              <p:cNvCxnSpPr/>
              <p:nvPr/>
            </p:nvCxnSpPr>
            <p:spPr>
              <a:xfrm rot="5400000">
                <a:off x="8184333" y="3049586"/>
                <a:ext cx="545689" cy="204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5" name="Rectangle 114"/>
              <p:cNvSpPr/>
              <p:nvPr/>
            </p:nvSpPr>
            <p:spPr>
              <a:xfrm>
                <a:off x="4967288" y="2776951"/>
                <a:ext cx="1568450" cy="545689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6" name="Straight Connector 115"/>
              <p:cNvCxnSpPr/>
              <p:nvPr/>
            </p:nvCxnSpPr>
            <p:spPr>
              <a:xfrm rot="5400000">
                <a:off x="5851162" y="3048774"/>
                <a:ext cx="545689" cy="204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7" name="Straight Arrow Connector 14"/>
              <p:cNvCxnSpPr/>
              <p:nvPr/>
            </p:nvCxnSpPr>
            <p:spPr>
              <a:xfrm>
                <a:off x="6288088" y="2990813"/>
                <a:ext cx="990600" cy="126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8" name="TextBox 117"/>
              <p:cNvSpPr txBox="1"/>
              <p:nvPr/>
            </p:nvSpPr>
            <p:spPr>
              <a:xfrm>
                <a:off x="5586412" y="2794132"/>
                <a:ext cx="28892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9</a:t>
                </a:r>
                <a:endParaRPr lang="en-US" sz="2800" dirty="0"/>
              </a:p>
            </p:txBody>
          </p:sp>
          <p:sp>
            <p:nvSpPr>
              <p:cNvPr id="119" name="TextBox 16"/>
              <p:cNvSpPr txBox="1"/>
              <p:nvPr/>
            </p:nvSpPr>
            <p:spPr>
              <a:xfrm>
                <a:off x="7683730" y="2808646"/>
                <a:ext cx="7724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/>
                  <a:t>10</a:t>
                </a:r>
                <a:endParaRPr lang="en-US" sz="2800" dirty="0"/>
              </a:p>
            </p:txBody>
          </p:sp>
          <p:sp>
            <p:nvSpPr>
              <p:cNvPr id="120" name="TextBox 9"/>
              <p:cNvSpPr txBox="1"/>
              <p:nvPr/>
            </p:nvSpPr>
            <p:spPr>
              <a:xfrm>
                <a:off x="7473280" y="1883292"/>
                <a:ext cx="1155700" cy="465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err="1" smtClean="0"/>
                  <a:t>akhir</a:t>
                </a:r>
                <a:endParaRPr lang="en-US" sz="3200" dirty="0"/>
              </a:p>
            </p:txBody>
          </p:sp>
          <p:cxnSp>
            <p:nvCxnSpPr>
              <p:cNvPr id="121" name="Straight Arrow Connector 120"/>
              <p:cNvCxnSpPr/>
              <p:nvPr/>
            </p:nvCxnSpPr>
            <p:spPr>
              <a:xfrm>
                <a:off x="8049344" y="2349288"/>
                <a:ext cx="0" cy="427662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5400000">
                <a:off x="7409863" y="3054358"/>
                <a:ext cx="545689" cy="204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>
                <a:off x="8372026" y="2867806"/>
                <a:ext cx="545689" cy="37742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5400000">
                <a:off x="5103676" y="3052568"/>
                <a:ext cx="545689" cy="204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5" name="Straight Arrow Connector 124"/>
              <p:cNvCxnSpPr/>
              <p:nvPr/>
            </p:nvCxnSpPr>
            <p:spPr>
              <a:xfrm rot="10800000">
                <a:off x="6524172" y="3149018"/>
                <a:ext cx="9144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26" name="Straight Arrow Connector 125"/>
            <p:cNvCxnSpPr/>
            <p:nvPr/>
          </p:nvCxnSpPr>
          <p:spPr>
            <a:xfrm rot="10800000">
              <a:off x="1970317" y="5511218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8" name="Straight Arrow Connector 137"/>
            <p:cNvCxnSpPr/>
            <p:nvPr/>
          </p:nvCxnSpPr>
          <p:spPr>
            <a:xfrm>
              <a:off x="1726519" y="5353013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0" name="TextBox 139"/>
          <p:cNvSpPr txBox="1"/>
          <p:nvPr/>
        </p:nvSpPr>
        <p:spPr>
          <a:xfrm>
            <a:off x="838199" y="1600200"/>
            <a:ext cx="7687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-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Satu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Simpul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smtClean="0">
                <a:latin typeface="Arial Narrow" pitchFamily="34" charset="0"/>
              </a:rPr>
              <a:t>{</a:t>
            </a:r>
            <a:r>
              <a:rPr lang="en-US" sz="2800" dirty="0" err="1" smtClean="0">
                <a:latin typeface="Arial Narrow" pitchFamily="34" charset="0"/>
              </a:rPr>
              <a:t>sama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err="1" smtClean="0">
                <a:latin typeface="Arial Narrow" pitchFamily="34" charset="0"/>
              </a:rPr>
              <a:t>seperti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err="1" smtClean="0">
                <a:latin typeface="Arial Narrow" pitchFamily="34" charset="0"/>
              </a:rPr>
              <a:t>penghapusan</a:t>
            </a:r>
            <a:r>
              <a:rPr lang="en-US" sz="2800" dirty="0" smtClean="0">
                <a:latin typeface="Arial Narrow" pitchFamily="34" charset="0"/>
              </a:rPr>
              <a:t> di </a:t>
            </a:r>
            <a:r>
              <a:rPr lang="en-US" sz="2800" dirty="0" err="1" smtClean="0">
                <a:latin typeface="Arial Narrow" pitchFamily="34" charset="0"/>
              </a:rPr>
              <a:t>depan</a:t>
            </a:r>
            <a:r>
              <a:rPr lang="en-US" sz="2800" dirty="0" smtClean="0">
                <a:latin typeface="Arial Narrow" pitchFamily="34" charset="0"/>
              </a:rPr>
              <a:t>}</a:t>
            </a:r>
            <a:endParaRPr lang="en-US" sz="2800" dirty="0">
              <a:latin typeface="Arial Narrow" pitchFamily="34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838200" y="2086428"/>
            <a:ext cx="7687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-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Lebih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dari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Satu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Simpul</a:t>
            </a:r>
            <a:endParaRPr lang="en-US" sz="28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998847" y="2600980"/>
            <a:ext cx="7687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 Narrow" pitchFamily="34" charset="0"/>
              </a:rPr>
              <a:t>Misalkan</a:t>
            </a:r>
            <a:r>
              <a:rPr lang="en-US" sz="2800" dirty="0" smtClean="0">
                <a:latin typeface="Arial Narrow" pitchFamily="34" charset="0"/>
              </a:rPr>
              <a:t> data yang </a:t>
            </a:r>
            <a:r>
              <a:rPr lang="en-US" sz="2800" dirty="0" err="1" smtClean="0">
                <a:latin typeface="Arial Narrow" pitchFamily="34" charset="0"/>
              </a:rPr>
              <a:t>akan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err="1" smtClean="0">
                <a:latin typeface="Arial Narrow" pitchFamily="34" charset="0"/>
              </a:rPr>
              <a:t>dihapus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err="1" smtClean="0">
                <a:latin typeface="Arial Narrow" pitchFamily="34" charset="0"/>
              </a:rPr>
              <a:t>angka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rial Narrow" pitchFamily="34" charset="0"/>
              </a:rPr>
              <a:t>7</a:t>
            </a:r>
            <a:endParaRPr lang="en-US" sz="28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5322305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30" grpId="0"/>
      <p:bldP spid="30" grpId="1"/>
      <p:bldP spid="49" grpId="0"/>
      <p:bldP spid="49" grpId="1"/>
      <p:bldP spid="140" grpId="0"/>
      <p:bldP spid="141" grpId="0"/>
      <p:bldP spid="14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63702" y="228600"/>
            <a:ext cx="8832850" cy="990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663702" y="1600200"/>
            <a:ext cx="883285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Buatlah</a:t>
            </a:r>
            <a:r>
              <a:rPr lang="en-US" dirty="0" smtClean="0"/>
              <a:t> </a:t>
            </a:r>
            <a:r>
              <a:rPr lang="en-US" dirty="0" err="1" smtClean="0"/>
              <a:t>subrutin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menghapus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simpul</a:t>
            </a:r>
            <a:r>
              <a:rPr lang="en-US" dirty="0" smtClean="0"/>
              <a:t> di </a:t>
            </a:r>
            <a:r>
              <a:rPr lang="en-US" dirty="0" err="1" smtClean="0"/>
              <a:t>tengah</a:t>
            </a:r>
            <a:r>
              <a:rPr lang="en-US" dirty="0" smtClean="0"/>
              <a:t>!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Operasi-operasi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4400" dirty="0" err="1" smtClean="0"/>
              <a:t>Operasi-operasi</a:t>
            </a:r>
            <a:r>
              <a:rPr lang="en-US" sz="4400" dirty="0" smtClean="0"/>
              <a:t> </a:t>
            </a:r>
            <a:r>
              <a:rPr lang="en-US" sz="4400" dirty="0" err="1" smtClean="0"/>
              <a:t>lainnya</a:t>
            </a:r>
            <a:r>
              <a:rPr lang="en-US" sz="4400" dirty="0" smtClean="0"/>
              <a:t> </a:t>
            </a:r>
            <a:r>
              <a:rPr lang="en-US" sz="4400" dirty="0" err="1" smtClean="0"/>
              <a:t>seperti</a:t>
            </a:r>
            <a:r>
              <a:rPr lang="en-US" sz="4400" dirty="0" smtClean="0"/>
              <a:t> </a:t>
            </a:r>
            <a:r>
              <a:rPr lang="en-US" sz="4400" i="1" dirty="0" smtClean="0"/>
              <a:t>traversal</a:t>
            </a:r>
            <a:r>
              <a:rPr lang="en-US" sz="4400" dirty="0" smtClean="0"/>
              <a:t>, </a:t>
            </a:r>
            <a:r>
              <a:rPr lang="en-US" sz="4400" i="1" dirty="0" smtClean="0"/>
              <a:t>searching, sorting </a:t>
            </a:r>
            <a:r>
              <a:rPr lang="en-US" sz="4400" dirty="0" err="1" smtClean="0"/>
              <a:t>dan</a:t>
            </a:r>
            <a:r>
              <a:rPr lang="en-US" sz="4400" i="1" dirty="0" smtClean="0"/>
              <a:t> destroy</a:t>
            </a:r>
            <a:r>
              <a:rPr lang="en-US" sz="4400" dirty="0" smtClean="0"/>
              <a:t> </a:t>
            </a:r>
            <a:r>
              <a:rPr lang="en-US" sz="4400" dirty="0" err="1" smtClean="0"/>
              <a:t>diperlakukan</a:t>
            </a:r>
            <a:r>
              <a:rPr lang="en-US" sz="4400" dirty="0" smtClean="0"/>
              <a:t> </a:t>
            </a:r>
            <a:r>
              <a:rPr lang="en-US" sz="4400" dirty="0" err="1" smtClean="0"/>
              <a:t>sama</a:t>
            </a:r>
            <a:r>
              <a:rPr lang="en-US" sz="4400" dirty="0" smtClean="0"/>
              <a:t> </a:t>
            </a:r>
            <a:r>
              <a:rPr lang="en-US" sz="4400" dirty="0" err="1" smtClean="0"/>
              <a:t>seperti</a:t>
            </a:r>
            <a:r>
              <a:rPr lang="en-US" sz="4400" dirty="0" smtClean="0"/>
              <a:t> </a:t>
            </a:r>
            <a:r>
              <a:rPr lang="en-US" sz="4400" dirty="0" err="1" smtClean="0"/>
              <a:t>pada</a:t>
            </a:r>
            <a:r>
              <a:rPr lang="en-US" sz="4400" dirty="0" smtClean="0"/>
              <a:t> </a:t>
            </a:r>
            <a:r>
              <a:rPr lang="en-US" sz="4400" i="1" dirty="0" smtClean="0">
                <a:solidFill>
                  <a:srgbClr val="FF0000"/>
                </a:solidFill>
              </a:rPr>
              <a:t>single linked list</a:t>
            </a:r>
            <a:endParaRPr lang="en-US" sz="4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744303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Double Linked List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Linked list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simpul</a:t>
            </a:r>
            <a:r>
              <a:rPr lang="en-US" dirty="0" smtClean="0"/>
              <a:t>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link / pointer yang </a:t>
            </a:r>
            <a:r>
              <a:rPr lang="en-US" dirty="0" err="1" smtClean="0"/>
              <a:t>mengacu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simpul</a:t>
            </a:r>
            <a:r>
              <a:rPr lang="en-US" dirty="0" smtClean="0"/>
              <a:t> </a:t>
            </a:r>
            <a:r>
              <a:rPr lang="en-US" dirty="0" err="1" smtClean="0"/>
              <a:t>berikutnya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link/pointer yang </a:t>
            </a:r>
            <a:r>
              <a:rPr lang="en-US" dirty="0" err="1" smtClean="0"/>
              <a:t>mengacu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simpul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Simpul</a:t>
            </a:r>
            <a:r>
              <a:rPr lang="en-US" dirty="0" smtClean="0"/>
              <a:t> Double Linked List : </a:t>
            </a:r>
          </a:p>
          <a:p>
            <a:pPr marL="0" indent="0">
              <a:buNone/>
            </a:pPr>
            <a:r>
              <a:rPr lang="en-US" dirty="0" smtClean="0"/>
              <a:t> </a:t>
            </a:r>
          </a:p>
          <a:p>
            <a:pPr marL="0" indent="0">
              <a:buNone/>
            </a:pPr>
            <a:r>
              <a:rPr lang="en-US" dirty="0" smtClean="0"/>
              <a:t>     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905250" y="5192991"/>
            <a:ext cx="2063750" cy="646309"/>
          </a:xfrm>
          <a:prstGeom prst="rect">
            <a:avLst/>
          </a:prstGeom>
          <a:noFill/>
        </p:spPr>
        <p:txBody>
          <a:bodyPr wrap="square" lIns="91419" tIns="45709" rIns="91419" bIns="45709" rtlCol="0">
            <a:spAutoFit/>
          </a:bodyPr>
          <a:lstStyle/>
          <a:p>
            <a:r>
              <a:rPr lang="en-US" dirty="0" smtClean="0"/>
              <a:t>Medan Data</a:t>
            </a:r>
          </a:p>
          <a:p>
            <a:r>
              <a:rPr lang="en-US" dirty="0" smtClean="0"/>
              <a:t>(</a:t>
            </a:r>
            <a:r>
              <a:rPr lang="en-US" b="1" dirty="0" smtClean="0">
                <a:solidFill>
                  <a:srgbClr val="FF0000"/>
                </a:solidFill>
              </a:rPr>
              <a:t>Info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873750" y="5068691"/>
            <a:ext cx="2889250" cy="646309"/>
          </a:xfrm>
          <a:prstGeom prst="rect">
            <a:avLst/>
          </a:prstGeom>
          <a:noFill/>
        </p:spPr>
        <p:txBody>
          <a:bodyPr wrap="square" lIns="91419" tIns="45709" rIns="91419" bIns="45709" rtlCol="0">
            <a:spAutoFit/>
          </a:bodyPr>
          <a:lstStyle/>
          <a:p>
            <a:r>
              <a:rPr lang="en-US" dirty="0" smtClean="0"/>
              <a:t>Medan </a:t>
            </a:r>
            <a:r>
              <a:rPr lang="en-US" dirty="0" err="1" smtClean="0"/>
              <a:t>Sambungan</a:t>
            </a:r>
            <a:r>
              <a:rPr lang="en-US" dirty="0" smtClean="0"/>
              <a:t> </a:t>
            </a:r>
            <a:r>
              <a:rPr lang="en-US" dirty="0" err="1" smtClean="0"/>
              <a:t>Kanan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b="1" dirty="0">
                <a:solidFill>
                  <a:srgbClr val="FF0000"/>
                </a:solidFill>
              </a:rPr>
              <a:t>N</a:t>
            </a:r>
            <a:r>
              <a:rPr lang="en-US" b="1" dirty="0" smtClean="0">
                <a:solidFill>
                  <a:srgbClr val="FF0000"/>
                </a:solidFill>
              </a:rPr>
              <a:t>ext</a:t>
            </a:r>
            <a:r>
              <a:rPr lang="en-US" dirty="0" smtClean="0"/>
              <a:t>)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3835401" y="3733799"/>
            <a:ext cx="1962150" cy="685797"/>
            <a:chOff x="3835401" y="3733799"/>
            <a:chExt cx="1962150" cy="685797"/>
          </a:xfrm>
        </p:grpSpPr>
        <p:grpSp>
          <p:nvGrpSpPr>
            <p:cNvPr id="12" name="Group 11"/>
            <p:cNvGrpSpPr/>
            <p:nvPr/>
          </p:nvGrpSpPr>
          <p:grpSpPr>
            <a:xfrm>
              <a:off x="3835401" y="3733799"/>
              <a:ext cx="1962150" cy="685797"/>
              <a:chOff x="1752600" y="3352802"/>
              <a:chExt cx="1219200" cy="534192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752600" y="3352802"/>
                <a:ext cx="1219200" cy="5334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 rot="5400000">
                <a:off x="2432057" y="3619500"/>
                <a:ext cx="533400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Straight Connector 16"/>
            <p:cNvCxnSpPr/>
            <p:nvPr/>
          </p:nvCxnSpPr>
          <p:spPr>
            <a:xfrm rot="5400000">
              <a:off x="3951488" y="4074913"/>
              <a:ext cx="684781" cy="255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1" name="Straight Arrow Connector 20"/>
          <p:cNvCxnSpPr/>
          <p:nvPr/>
        </p:nvCxnSpPr>
        <p:spPr>
          <a:xfrm rot="10800000" flipV="1">
            <a:off x="3149600" y="4267200"/>
            <a:ext cx="9906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97000" y="5068691"/>
            <a:ext cx="2889250" cy="646309"/>
          </a:xfrm>
          <a:prstGeom prst="rect">
            <a:avLst/>
          </a:prstGeom>
          <a:noFill/>
        </p:spPr>
        <p:txBody>
          <a:bodyPr wrap="square" lIns="91419" tIns="45709" rIns="91419" bIns="45709" rtlCol="0">
            <a:spAutoFit/>
          </a:bodyPr>
          <a:lstStyle/>
          <a:p>
            <a:r>
              <a:rPr lang="en-US" dirty="0" smtClean="0"/>
              <a:t>Medan </a:t>
            </a:r>
            <a:r>
              <a:rPr lang="en-US" dirty="0" err="1" smtClean="0"/>
              <a:t>Sambungan</a:t>
            </a:r>
            <a:r>
              <a:rPr lang="en-US" dirty="0" smtClean="0"/>
              <a:t> </a:t>
            </a:r>
            <a:r>
              <a:rPr lang="en-US" dirty="0" err="1" smtClean="0"/>
              <a:t>Kiri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b="1" dirty="0" err="1">
                <a:solidFill>
                  <a:srgbClr val="FF0000"/>
                </a:solidFill>
              </a:rPr>
              <a:t>P</a:t>
            </a:r>
            <a:r>
              <a:rPr lang="en-US" b="1" dirty="0" err="1" smtClean="0">
                <a:solidFill>
                  <a:srgbClr val="FF0000"/>
                </a:solidFill>
              </a:rPr>
              <a:t>rev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638800" y="4343400"/>
            <a:ext cx="12954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14" idx="0"/>
          </p:cNvCxnSpPr>
          <p:nvPr/>
        </p:nvCxnSpPr>
        <p:spPr>
          <a:xfrm>
            <a:off x="4902200" y="4114799"/>
            <a:ext cx="34925" cy="107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600" dirty="0" err="1" smtClean="0"/>
              <a:t>Ubah</a:t>
            </a:r>
            <a:r>
              <a:rPr lang="en-US" sz="3600" dirty="0" smtClean="0"/>
              <a:t> </a:t>
            </a:r>
            <a:r>
              <a:rPr lang="en-US" sz="3600" dirty="0" err="1" smtClean="0"/>
              <a:t>tugas</a:t>
            </a:r>
            <a:r>
              <a:rPr lang="en-US" sz="3600" dirty="0" smtClean="0"/>
              <a:t> yang </a:t>
            </a:r>
            <a:r>
              <a:rPr lang="en-US" sz="3600" dirty="0" err="1" smtClean="0"/>
              <a:t>menggunakan</a:t>
            </a:r>
            <a:r>
              <a:rPr lang="en-US" sz="3600" dirty="0" smtClean="0"/>
              <a:t> single linked list </a:t>
            </a:r>
            <a:r>
              <a:rPr lang="en-US" sz="3600" dirty="0" err="1" smtClean="0"/>
              <a:t>menjadi</a:t>
            </a:r>
            <a:r>
              <a:rPr lang="en-US" sz="3600" dirty="0" smtClean="0"/>
              <a:t> double linked list,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Menu </a:t>
            </a:r>
            <a:r>
              <a:rPr lang="en-US" sz="3600" dirty="0" err="1" smtClean="0"/>
              <a:t>sbb</a:t>
            </a:r>
            <a:r>
              <a:rPr lang="en-US" sz="3600" dirty="0" smtClean="0"/>
              <a:t>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u="sng" dirty="0" smtClean="0"/>
              <a:t>MENU UTAMA</a:t>
            </a:r>
          </a:p>
          <a:p>
            <a:pPr marL="404813" indent="-404813" algn="just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en-US" sz="2800" dirty="0" err="1" smtClean="0"/>
              <a:t>Sisip</a:t>
            </a:r>
            <a:r>
              <a:rPr lang="en-US" sz="2800" dirty="0" smtClean="0"/>
              <a:t> Data</a:t>
            </a:r>
          </a:p>
          <a:p>
            <a:pPr marL="404813" indent="-404813" algn="just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en-US" sz="2800" dirty="0" err="1" smtClean="0"/>
              <a:t>Hapus</a:t>
            </a:r>
            <a:r>
              <a:rPr lang="en-US" sz="2800" dirty="0" smtClean="0"/>
              <a:t> Data</a:t>
            </a:r>
          </a:p>
          <a:p>
            <a:pPr marL="404813" indent="-404813" algn="just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en-US" sz="2800" dirty="0" err="1" smtClean="0"/>
              <a:t>Cari</a:t>
            </a:r>
            <a:r>
              <a:rPr lang="en-US" sz="2800" dirty="0" smtClean="0"/>
              <a:t> Data</a:t>
            </a:r>
          </a:p>
          <a:p>
            <a:pPr marL="404813" indent="-404813" algn="just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en-US" sz="2800" dirty="0" err="1" smtClean="0"/>
              <a:t>Tampil</a:t>
            </a:r>
            <a:r>
              <a:rPr lang="en-US" sz="2800" dirty="0" smtClean="0"/>
              <a:t> Data</a:t>
            </a:r>
          </a:p>
          <a:p>
            <a:pPr marL="404813" indent="-404813" algn="just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en-US" sz="2800" dirty="0" err="1" smtClean="0"/>
              <a:t>Keluar</a:t>
            </a:r>
            <a:endParaRPr lang="en-US" sz="28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048000" y="3657600"/>
            <a:ext cx="4343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>
                <a:solidFill>
                  <a:srgbClr val="C00000"/>
                </a:solidFill>
              </a:rPr>
              <a:t>MENU SISIP</a:t>
            </a:r>
          </a:p>
          <a:p>
            <a:pPr marL="465138" indent="-465138">
              <a:buAutoNum type="arabicPeriod"/>
            </a:pPr>
            <a:r>
              <a:rPr lang="en-US" sz="2800" dirty="0" err="1" smtClean="0">
                <a:solidFill>
                  <a:srgbClr val="C00000"/>
                </a:solidFill>
              </a:rPr>
              <a:t>Sisip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Depan</a:t>
            </a:r>
            <a:endParaRPr lang="en-US" sz="2800" dirty="0" smtClean="0">
              <a:solidFill>
                <a:srgbClr val="C00000"/>
              </a:solidFill>
            </a:endParaRPr>
          </a:p>
          <a:p>
            <a:pPr marL="465138" indent="-465138">
              <a:buAutoNum type="arabicPeriod"/>
            </a:pPr>
            <a:r>
              <a:rPr lang="en-US" sz="2800" dirty="0" err="1" smtClean="0">
                <a:solidFill>
                  <a:srgbClr val="C00000"/>
                </a:solidFill>
              </a:rPr>
              <a:t>Sisip</a:t>
            </a:r>
            <a:r>
              <a:rPr lang="en-US" sz="2800" dirty="0" smtClean="0">
                <a:solidFill>
                  <a:srgbClr val="C00000"/>
                </a:solidFill>
              </a:rPr>
              <a:t> Tengah</a:t>
            </a:r>
          </a:p>
          <a:p>
            <a:pPr marL="465138" indent="-465138">
              <a:buAutoNum type="arabicPeriod"/>
            </a:pPr>
            <a:r>
              <a:rPr lang="en-US" sz="2800" dirty="0" err="1" smtClean="0">
                <a:solidFill>
                  <a:srgbClr val="C00000"/>
                </a:solidFill>
              </a:rPr>
              <a:t>Sisip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Belakang</a:t>
            </a:r>
            <a:endParaRPr lang="en-US" sz="2800" dirty="0" smtClean="0">
              <a:solidFill>
                <a:srgbClr val="C00000"/>
              </a:solidFill>
            </a:endParaRPr>
          </a:p>
          <a:p>
            <a:pPr marL="465138" indent="-465138">
              <a:buAutoNum type="arabicPeriod"/>
            </a:pPr>
            <a:r>
              <a:rPr lang="en-US" sz="2800" dirty="0" err="1" smtClean="0">
                <a:solidFill>
                  <a:srgbClr val="C00000"/>
                </a:solidFill>
              </a:rPr>
              <a:t>Kembali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ke</a:t>
            </a:r>
            <a:r>
              <a:rPr lang="en-US" sz="2800" dirty="0" smtClean="0">
                <a:solidFill>
                  <a:srgbClr val="C00000"/>
                </a:solidFill>
              </a:rPr>
              <a:t> Menu </a:t>
            </a:r>
            <a:r>
              <a:rPr lang="en-US" sz="2800" dirty="0" err="1" smtClean="0">
                <a:solidFill>
                  <a:srgbClr val="C00000"/>
                </a:solidFill>
              </a:rPr>
              <a:t>Utama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0" y="3657600"/>
            <a:ext cx="4343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>
                <a:solidFill>
                  <a:srgbClr val="C00000"/>
                </a:solidFill>
              </a:rPr>
              <a:t>MENU HAPUS</a:t>
            </a:r>
          </a:p>
          <a:p>
            <a:pPr marL="465138" indent="-465138">
              <a:buAutoNum type="arabicPeriod"/>
            </a:pPr>
            <a:r>
              <a:rPr lang="en-US" sz="2800" dirty="0" err="1" smtClean="0">
                <a:solidFill>
                  <a:srgbClr val="C00000"/>
                </a:solidFill>
              </a:rPr>
              <a:t>Hapus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Depan</a:t>
            </a:r>
            <a:endParaRPr lang="en-US" sz="2800" dirty="0" smtClean="0">
              <a:solidFill>
                <a:srgbClr val="C00000"/>
              </a:solidFill>
            </a:endParaRPr>
          </a:p>
          <a:p>
            <a:pPr marL="465138" indent="-465138">
              <a:buAutoNum type="arabicPeriod"/>
            </a:pPr>
            <a:r>
              <a:rPr lang="en-US" sz="2800" dirty="0" err="1" smtClean="0">
                <a:solidFill>
                  <a:srgbClr val="C00000"/>
                </a:solidFill>
              </a:rPr>
              <a:t>Hapus</a:t>
            </a:r>
            <a:r>
              <a:rPr lang="en-US" sz="2800" dirty="0" smtClean="0">
                <a:solidFill>
                  <a:srgbClr val="C00000"/>
                </a:solidFill>
              </a:rPr>
              <a:t> Tengah</a:t>
            </a:r>
          </a:p>
          <a:p>
            <a:pPr marL="465138" indent="-465138">
              <a:buAutoNum type="arabicPeriod"/>
            </a:pPr>
            <a:r>
              <a:rPr lang="en-US" sz="2800" dirty="0" err="1" smtClean="0">
                <a:solidFill>
                  <a:srgbClr val="C00000"/>
                </a:solidFill>
              </a:rPr>
              <a:t>Hapus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Belakang</a:t>
            </a:r>
            <a:endParaRPr lang="en-US" sz="2800" dirty="0" smtClean="0">
              <a:solidFill>
                <a:srgbClr val="C00000"/>
              </a:solidFill>
            </a:endParaRPr>
          </a:p>
          <a:p>
            <a:pPr marL="465138" indent="-465138">
              <a:buAutoNum type="arabicPeriod"/>
            </a:pPr>
            <a:r>
              <a:rPr lang="en-US" sz="2800" dirty="0" err="1" smtClean="0">
                <a:solidFill>
                  <a:srgbClr val="C00000"/>
                </a:solidFill>
              </a:rPr>
              <a:t>Kembali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ke</a:t>
            </a:r>
            <a:r>
              <a:rPr lang="en-US" sz="2800" dirty="0" smtClean="0">
                <a:solidFill>
                  <a:srgbClr val="C00000"/>
                </a:solidFill>
              </a:rPr>
              <a:t> Menu </a:t>
            </a:r>
            <a:r>
              <a:rPr lang="en-US" sz="2800" dirty="0" err="1" smtClean="0">
                <a:solidFill>
                  <a:srgbClr val="C00000"/>
                </a:solidFill>
              </a:rPr>
              <a:t>Utama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0" y="4508718"/>
            <a:ext cx="4343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>
                <a:solidFill>
                  <a:srgbClr val="C00000"/>
                </a:solidFill>
              </a:rPr>
              <a:t>MENU CARI</a:t>
            </a:r>
          </a:p>
          <a:p>
            <a:pPr marL="465138" indent="-465138">
              <a:buAutoNum type="arabicPeriod"/>
            </a:pPr>
            <a:r>
              <a:rPr lang="en-US" sz="2800" dirty="0" err="1" smtClean="0">
                <a:solidFill>
                  <a:srgbClr val="C00000"/>
                </a:solidFill>
              </a:rPr>
              <a:t>Cari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Kode</a:t>
            </a:r>
            <a:endParaRPr lang="en-US" sz="2800" dirty="0" smtClean="0">
              <a:solidFill>
                <a:srgbClr val="C00000"/>
              </a:solidFill>
            </a:endParaRPr>
          </a:p>
          <a:p>
            <a:pPr marL="465138" indent="-465138">
              <a:buAutoNum type="arabicPeriod"/>
            </a:pPr>
            <a:r>
              <a:rPr lang="en-US" sz="2800" dirty="0" err="1" smtClean="0">
                <a:solidFill>
                  <a:srgbClr val="C00000"/>
                </a:solidFill>
              </a:rPr>
              <a:t>Cari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Nama</a:t>
            </a:r>
            <a:r>
              <a:rPr lang="en-US" sz="2800" dirty="0" smtClean="0">
                <a:solidFill>
                  <a:srgbClr val="C00000"/>
                </a:solidFill>
              </a:rPr>
              <a:t>/</a:t>
            </a:r>
            <a:r>
              <a:rPr lang="en-US" sz="2800" dirty="0" err="1" smtClean="0">
                <a:solidFill>
                  <a:srgbClr val="C00000"/>
                </a:solidFill>
              </a:rPr>
              <a:t>Harga</a:t>
            </a:r>
            <a:r>
              <a:rPr lang="en-US" sz="2800" dirty="0" smtClean="0">
                <a:solidFill>
                  <a:srgbClr val="C00000"/>
                </a:solidFill>
              </a:rPr>
              <a:t>/</a:t>
            </a:r>
            <a:r>
              <a:rPr lang="en-US" sz="2800" dirty="0" err="1">
                <a:solidFill>
                  <a:srgbClr val="C00000"/>
                </a:solidFill>
              </a:rPr>
              <a:t>S</a:t>
            </a:r>
            <a:r>
              <a:rPr lang="en-US" sz="2800" dirty="0" err="1" smtClean="0">
                <a:solidFill>
                  <a:srgbClr val="C00000"/>
                </a:solidFill>
              </a:rPr>
              <a:t>tok</a:t>
            </a:r>
            <a:endParaRPr lang="en-US" sz="2800" dirty="0" smtClean="0">
              <a:solidFill>
                <a:srgbClr val="C00000"/>
              </a:solidFill>
            </a:endParaRPr>
          </a:p>
          <a:p>
            <a:pPr marL="465138" indent="-465138">
              <a:buAutoNum type="arabicPeriod"/>
            </a:pPr>
            <a:r>
              <a:rPr lang="en-US" sz="2800" dirty="0" err="1" smtClean="0">
                <a:solidFill>
                  <a:srgbClr val="C00000"/>
                </a:solidFill>
              </a:rPr>
              <a:t>Kembali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ke</a:t>
            </a:r>
            <a:r>
              <a:rPr lang="en-US" sz="2800" dirty="0" smtClean="0">
                <a:solidFill>
                  <a:srgbClr val="C00000"/>
                </a:solidFill>
              </a:rPr>
              <a:t> Menu </a:t>
            </a:r>
            <a:r>
              <a:rPr lang="en-US" sz="2800" dirty="0" err="1" smtClean="0">
                <a:solidFill>
                  <a:srgbClr val="C00000"/>
                </a:solidFill>
              </a:rPr>
              <a:t>Utama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24200" y="4942114"/>
            <a:ext cx="4343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Data </a:t>
            </a:r>
            <a:r>
              <a:rPr lang="en-US" sz="2800" dirty="0" err="1">
                <a:solidFill>
                  <a:srgbClr val="C00000"/>
                </a:solidFill>
              </a:rPr>
              <a:t>h</a:t>
            </a:r>
            <a:r>
              <a:rPr lang="en-US" sz="2800" dirty="0" err="1" smtClean="0">
                <a:solidFill>
                  <a:srgbClr val="C00000"/>
                </a:solidFill>
              </a:rPr>
              <a:t>arus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sudah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tersusun</a:t>
            </a:r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sz="2800" dirty="0" err="1" smtClean="0">
                <a:solidFill>
                  <a:srgbClr val="C00000"/>
                </a:solidFill>
              </a:rPr>
              <a:t>dan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memanggil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satu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subrutin</a:t>
            </a:r>
            <a:r>
              <a:rPr lang="en-US" sz="2800" dirty="0" smtClean="0">
                <a:solidFill>
                  <a:srgbClr val="C00000"/>
                </a:solidFill>
              </a:rPr>
              <a:t> traversal </a:t>
            </a:r>
            <a:r>
              <a:rPr lang="en-US" sz="2800" dirty="0" err="1" smtClean="0">
                <a:solidFill>
                  <a:srgbClr val="C00000"/>
                </a:solidFill>
              </a:rPr>
              <a:t>lainnya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0" y="5370493"/>
            <a:ext cx="434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C00000"/>
                </a:solidFill>
              </a:rPr>
              <a:t>Memanggil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subrutin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penghancuran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697570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7200" dirty="0" smtClean="0">
              <a:latin typeface="Algerian" pitchFamily="82" charset="0"/>
            </a:endParaRPr>
          </a:p>
          <a:p>
            <a:pPr algn="ctr">
              <a:buNone/>
            </a:pPr>
            <a:r>
              <a:rPr lang="en-US" sz="7200" dirty="0" smtClean="0">
                <a:latin typeface="Algerian" pitchFamily="82" charset="0"/>
              </a:rPr>
              <a:t>TERIMA KASIH</a:t>
            </a:r>
            <a:endParaRPr lang="en-US" sz="7200" dirty="0">
              <a:latin typeface="Algerian" pitchFamily="8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Adam Baru\Modul Adam\Pemrograman Berorientasi Objek\Gambar\childrens_question_23604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Deklarasi</a:t>
            </a:r>
            <a:r>
              <a:rPr lang="en-US" b="1" dirty="0" smtClean="0"/>
              <a:t> Double Linked List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u="sng" dirty="0" smtClean="0"/>
              <a:t>Type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Nama_Pointer</a:t>
            </a:r>
            <a:r>
              <a:rPr lang="en-US" dirty="0" smtClean="0"/>
              <a:t> = ↑</a:t>
            </a:r>
            <a:r>
              <a:rPr lang="en-US" dirty="0" err="1" smtClean="0"/>
              <a:t>Simpul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pt-BR" dirty="0" smtClean="0"/>
              <a:t>Simpul  = </a:t>
            </a:r>
            <a:r>
              <a:rPr lang="pt-BR" u="sng" dirty="0" smtClean="0"/>
              <a:t>Record</a:t>
            </a:r>
            <a:endParaRPr lang="en-US" dirty="0" smtClean="0"/>
          </a:p>
          <a:p>
            <a:pPr>
              <a:buNone/>
            </a:pPr>
            <a:r>
              <a:rPr lang="pt-BR" dirty="0" smtClean="0"/>
              <a:t>                   medan_data  : tipedata,</a:t>
            </a:r>
            <a:endParaRPr lang="en-US" dirty="0" smtClean="0"/>
          </a:p>
          <a:p>
            <a:pPr>
              <a:buNone/>
            </a:pPr>
            <a:r>
              <a:rPr lang="pt-BR" dirty="0" smtClean="0"/>
              <a:t>		    	</a:t>
            </a:r>
            <a:r>
              <a:rPr lang="en-US" dirty="0" err="1" smtClean="0"/>
              <a:t>prev</a:t>
            </a:r>
            <a:r>
              <a:rPr lang="en-US" dirty="0" smtClean="0"/>
              <a:t>, next	   : </a:t>
            </a:r>
            <a:r>
              <a:rPr lang="en-US" dirty="0" err="1" smtClean="0"/>
              <a:t>Nama_Pointer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u="sng" dirty="0" err="1" smtClean="0"/>
              <a:t>EndRecord</a:t>
            </a:r>
            <a:endParaRPr lang="en-US" u="sng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nama_var_pointer</a:t>
            </a:r>
            <a:r>
              <a:rPr lang="en-US" dirty="0" smtClean="0"/>
              <a:t> : </a:t>
            </a:r>
            <a:r>
              <a:rPr lang="en-US" dirty="0" err="1" smtClean="0"/>
              <a:t>Nama_Pointer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832850" cy="990600"/>
          </a:xfrm>
        </p:spPr>
        <p:txBody>
          <a:bodyPr/>
          <a:lstStyle/>
          <a:p>
            <a:r>
              <a:rPr lang="en-US" b="1" dirty="0" err="1" smtClean="0"/>
              <a:t>Contoh</a:t>
            </a:r>
            <a:r>
              <a:rPr lang="en-US" b="1" dirty="0" smtClean="0"/>
              <a:t> </a:t>
            </a:r>
            <a:r>
              <a:rPr lang="en-US" b="1" dirty="0" err="1" smtClean="0"/>
              <a:t>Deklarasi</a:t>
            </a:r>
            <a:r>
              <a:rPr lang="en-US" b="1" dirty="0" smtClean="0"/>
              <a:t> Double Linked List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/>
              <a:t>Type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Point  =  ↑Data</a:t>
            </a:r>
          </a:p>
          <a:p>
            <a:pPr>
              <a:buNone/>
            </a:pPr>
            <a:r>
              <a:rPr lang="en-US" dirty="0" smtClean="0"/>
              <a:t>	Data  = </a:t>
            </a:r>
            <a:r>
              <a:rPr lang="en-US" u="sng" dirty="0" smtClean="0"/>
              <a:t>Record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info   : </a:t>
            </a:r>
            <a:r>
              <a:rPr lang="en-US" u="sng" dirty="0" smtClean="0"/>
              <a:t>integer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        next, </a:t>
            </a:r>
            <a:r>
              <a:rPr lang="en-US" dirty="0" err="1" smtClean="0"/>
              <a:t>prev</a:t>
            </a:r>
            <a:r>
              <a:rPr lang="en-US" dirty="0" smtClean="0"/>
              <a:t>  : Point </a:t>
            </a:r>
          </a:p>
          <a:p>
            <a:pPr>
              <a:buNone/>
            </a:pPr>
            <a:r>
              <a:rPr lang="en-US" dirty="0" smtClean="0"/>
              <a:t> 	</a:t>
            </a:r>
            <a:r>
              <a:rPr lang="en-US" u="sng" dirty="0" err="1" smtClean="0"/>
              <a:t>Endrecord</a:t>
            </a:r>
            <a:endParaRPr lang="en-US" u="sng" dirty="0" smtClean="0"/>
          </a:p>
          <a:p>
            <a:pPr>
              <a:buNone/>
            </a:pPr>
            <a:r>
              <a:rPr lang="en-US" dirty="0" err="1" smtClean="0"/>
              <a:t>awal</a:t>
            </a:r>
            <a:r>
              <a:rPr lang="en-US" dirty="0" smtClean="0"/>
              <a:t>, </a:t>
            </a:r>
            <a:r>
              <a:rPr lang="en-US" dirty="0" err="1" smtClean="0"/>
              <a:t>akhir</a:t>
            </a:r>
            <a:r>
              <a:rPr lang="en-US" dirty="0" smtClean="0"/>
              <a:t> : Point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b="1" dirty="0" smtClean="0"/>
              <a:t>Operasi – operasi Double Linked List</a:t>
            </a:r>
            <a:endParaRPr lang="en-US" sz="4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236" indent="-514236">
              <a:buFont typeface="+mj-lt"/>
              <a:buAutoNum type="arabicPeriod"/>
            </a:pPr>
            <a:r>
              <a:rPr lang="en-US" sz="3200" dirty="0" err="1" smtClean="0"/>
              <a:t>Penciptaan</a:t>
            </a:r>
            <a:r>
              <a:rPr lang="en-US" sz="3200" dirty="0" smtClean="0"/>
              <a:t> (</a:t>
            </a:r>
            <a:r>
              <a:rPr lang="en-US" sz="3200" i="1" dirty="0"/>
              <a:t>C</a:t>
            </a:r>
            <a:r>
              <a:rPr lang="en-US" sz="3200" i="1" dirty="0" smtClean="0"/>
              <a:t>reate</a:t>
            </a:r>
            <a:r>
              <a:rPr lang="en-US" sz="3200" dirty="0" smtClean="0"/>
              <a:t>)</a:t>
            </a:r>
          </a:p>
          <a:p>
            <a:pPr marL="514236" indent="-514236">
              <a:buFont typeface="+mj-lt"/>
              <a:buAutoNum type="arabicPeriod"/>
            </a:pPr>
            <a:r>
              <a:rPr lang="en-US" sz="3200" dirty="0" err="1" smtClean="0"/>
              <a:t>Penyisipan</a:t>
            </a:r>
            <a:endParaRPr lang="en-US" sz="3200" dirty="0" smtClean="0"/>
          </a:p>
          <a:p>
            <a:pPr marL="514236" indent="-514236">
              <a:buFont typeface="+mj-lt"/>
              <a:buAutoNum type="arabicPeriod"/>
            </a:pPr>
            <a:r>
              <a:rPr lang="en-US" sz="3200" dirty="0" err="1" smtClean="0"/>
              <a:t>Penghapusan</a:t>
            </a:r>
            <a:endParaRPr lang="en-US" sz="3200" dirty="0" smtClean="0"/>
          </a:p>
          <a:p>
            <a:pPr marL="514236" indent="-514236">
              <a:buFont typeface="+mj-lt"/>
              <a:buAutoNum type="arabicPeriod"/>
            </a:pPr>
            <a:r>
              <a:rPr lang="en-US" sz="3200" dirty="0" smtClean="0"/>
              <a:t>Traversal</a:t>
            </a:r>
          </a:p>
          <a:p>
            <a:pPr marL="514236" indent="-514236">
              <a:buFont typeface="+mj-lt"/>
              <a:buAutoNum type="arabicPeriod"/>
            </a:pPr>
            <a:r>
              <a:rPr lang="en-US" sz="3200" dirty="0" err="1" smtClean="0"/>
              <a:t>Pencarian</a:t>
            </a:r>
            <a:r>
              <a:rPr lang="en-US" sz="3200" dirty="0" smtClean="0"/>
              <a:t> (</a:t>
            </a:r>
            <a:r>
              <a:rPr lang="en-US" sz="3200" i="1" dirty="0" smtClean="0"/>
              <a:t>Searching</a:t>
            </a:r>
            <a:r>
              <a:rPr lang="en-US" sz="3200" dirty="0" smtClean="0"/>
              <a:t>)</a:t>
            </a:r>
          </a:p>
          <a:p>
            <a:pPr marL="514236" indent="-514236">
              <a:buFont typeface="+mj-lt"/>
              <a:buAutoNum type="arabicPeriod"/>
            </a:pPr>
            <a:r>
              <a:rPr lang="en-US" sz="3200" dirty="0" err="1" smtClean="0"/>
              <a:t>Pengurutan</a:t>
            </a:r>
            <a:r>
              <a:rPr lang="en-US" sz="3200" dirty="0" smtClean="0"/>
              <a:t> (</a:t>
            </a:r>
            <a:r>
              <a:rPr lang="en-US" sz="3200" i="1" dirty="0" smtClean="0"/>
              <a:t>Sorting</a:t>
            </a:r>
            <a:r>
              <a:rPr lang="en-US" sz="3200" dirty="0" smtClean="0"/>
              <a:t>)</a:t>
            </a:r>
          </a:p>
          <a:p>
            <a:pPr marL="514236" indent="-514236">
              <a:buFont typeface="+mj-lt"/>
              <a:buAutoNum type="arabicPeriod"/>
            </a:pPr>
            <a:r>
              <a:rPr lang="en-US" sz="3200" dirty="0" err="1" smtClean="0"/>
              <a:t>Penghancuran</a:t>
            </a:r>
            <a:r>
              <a:rPr lang="en-US" sz="3200" dirty="0" smtClean="0"/>
              <a:t> (</a:t>
            </a:r>
            <a:r>
              <a:rPr lang="en-US" sz="3200" i="1" dirty="0"/>
              <a:t>D</a:t>
            </a:r>
            <a:r>
              <a:rPr lang="en-US" sz="3200" i="1" dirty="0" smtClean="0"/>
              <a:t>estroy</a:t>
            </a:r>
            <a:r>
              <a:rPr lang="en-US" sz="3200" dirty="0" smtClean="0"/>
              <a:t>)</a:t>
            </a:r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Penciptaan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3500" dirty="0" err="1" smtClean="0"/>
              <a:t>Sama</a:t>
            </a:r>
            <a:r>
              <a:rPr lang="en-US" sz="3500" dirty="0" smtClean="0"/>
              <a:t> </a:t>
            </a:r>
            <a:r>
              <a:rPr lang="en-US" sz="3500" dirty="0" err="1" smtClean="0"/>
              <a:t>seperti</a:t>
            </a:r>
            <a:r>
              <a:rPr lang="en-US" sz="3500" dirty="0" smtClean="0"/>
              <a:t> </a:t>
            </a:r>
            <a:r>
              <a:rPr lang="en-US" sz="3500" dirty="0" err="1" smtClean="0"/>
              <a:t>pada</a:t>
            </a:r>
            <a:r>
              <a:rPr lang="en-US" sz="3500" dirty="0" smtClean="0"/>
              <a:t> Single Linked List.</a:t>
            </a:r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971800" y="2819402"/>
            <a:ext cx="577850" cy="762000"/>
            <a:chOff x="1905000" y="2438400"/>
            <a:chExt cx="533400" cy="533400"/>
          </a:xfrm>
        </p:grpSpPr>
        <p:sp>
          <p:nvSpPr>
            <p:cNvPr id="4" name="Rectangle 3"/>
            <p:cNvSpPr/>
            <p:nvPr/>
          </p:nvSpPr>
          <p:spPr>
            <a:xfrm>
              <a:off x="1905000" y="2438400"/>
              <a:ext cx="533400" cy="533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 rot="5400000">
              <a:off x="1905000" y="2438400"/>
              <a:ext cx="533400" cy="5334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6521450" y="2819402"/>
            <a:ext cx="577850" cy="762000"/>
            <a:chOff x="1905000" y="2438400"/>
            <a:chExt cx="533400" cy="533400"/>
          </a:xfrm>
        </p:grpSpPr>
        <p:sp>
          <p:nvSpPr>
            <p:cNvPr id="10" name="Rectangle 9"/>
            <p:cNvSpPr/>
            <p:nvPr/>
          </p:nvSpPr>
          <p:spPr>
            <a:xfrm>
              <a:off x="1905000" y="2438400"/>
              <a:ext cx="533400" cy="533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 rot="5400000">
              <a:off x="1905000" y="2438400"/>
              <a:ext cx="533400" cy="5334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990600" y="2895602"/>
            <a:ext cx="1981200" cy="584775"/>
            <a:chOff x="914400" y="2895600"/>
            <a:chExt cx="1828800" cy="584775"/>
          </a:xfrm>
        </p:grpSpPr>
        <p:sp>
          <p:nvSpPr>
            <p:cNvPr id="12" name="TextBox 11"/>
            <p:cNvSpPr txBox="1"/>
            <p:nvPr/>
          </p:nvSpPr>
          <p:spPr>
            <a:xfrm>
              <a:off x="914400" y="2895600"/>
              <a:ext cx="1066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/>
                <a:t>awal</a:t>
              </a:r>
              <a:endParaRPr lang="en-US" sz="3200" dirty="0"/>
            </a:p>
          </p:txBody>
        </p:sp>
        <p:cxnSp>
          <p:nvCxnSpPr>
            <p:cNvPr id="18" name="Straight Arrow Connector 17"/>
            <p:cNvCxnSpPr>
              <a:endCxn id="4" idx="1"/>
            </p:cNvCxnSpPr>
            <p:nvPr/>
          </p:nvCxnSpPr>
          <p:spPr>
            <a:xfrm>
              <a:off x="1981200" y="3200400"/>
              <a:ext cx="762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4540250" y="2895601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akhir</a:t>
            </a:r>
            <a:endParaRPr lang="en-US" sz="32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613400" y="3200402"/>
            <a:ext cx="8255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Penyisipan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Depan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236" lvl="2" indent="-514236">
              <a:spcBef>
                <a:spcPts val="700"/>
              </a:spcBef>
              <a:buSzPct val="60000"/>
              <a:buNone/>
            </a:pPr>
            <a:r>
              <a:rPr lang="en-US" b="1" dirty="0" smtClean="0"/>
              <a:t>- List </a:t>
            </a:r>
            <a:r>
              <a:rPr lang="en-US" b="1" dirty="0" err="1" smtClean="0"/>
              <a:t>kosong</a:t>
            </a:r>
            <a:r>
              <a:rPr lang="en-US" b="1" dirty="0" smtClean="0"/>
              <a:t> {</a:t>
            </a:r>
            <a:r>
              <a:rPr lang="en-US" b="1" dirty="0" err="1" smtClean="0">
                <a:solidFill>
                  <a:srgbClr val="FF0000"/>
                </a:solidFill>
              </a:rPr>
              <a:t>awal</a:t>
            </a:r>
            <a:r>
              <a:rPr lang="en-US" b="1" dirty="0" smtClean="0">
                <a:solidFill>
                  <a:srgbClr val="FF0000"/>
                </a:solidFill>
              </a:rPr>
              <a:t> = nil</a:t>
            </a:r>
            <a:r>
              <a:rPr lang="en-US" b="1" dirty="0" smtClean="0"/>
              <a:t>}</a:t>
            </a:r>
            <a:endParaRPr lang="en-US" sz="2800" dirty="0" smtClean="0"/>
          </a:p>
          <a:p>
            <a:pPr marL="514236" indent="-514236">
              <a:buNone/>
            </a:pPr>
            <a:r>
              <a:rPr lang="en-US" b="1" dirty="0" smtClean="0"/>
              <a:t>	</a:t>
            </a:r>
          </a:p>
          <a:p>
            <a:pPr marL="514236" indent="-514236">
              <a:buNone/>
            </a:pPr>
            <a:endParaRPr lang="en-US" b="1" dirty="0" smtClean="0"/>
          </a:p>
          <a:p>
            <a:pPr marL="514236" indent="-514236">
              <a:buNone/>
            </a:pPr>
            <a:endParaRPr lang="en-US" b="1" dirty="0" smtClean="0"/>
          </a:p>
        </p:txBody>
      </p:sp>
      <p:sp>
        <p:nvSpPr>
          <p:cNvPr id="30" name="TextBox 29"/>
          <p:cNvSpPr txBox="1"/>
          <p:nvPr/>
        </p:nvSpPr>
        <p:spPr>
          <a:xfrm>
            <a:off x="2286000" y="2082225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awal</a:t>
            </a:r>
            <a:endParaRPr lang="en-US" sz="3200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2057400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akhir</a:t>
            </a:r>
            <a:endParaRPr lang="en-US" sz="3200" dirty="0"/>
          </a:p>
        </p:txBody>
      </p:sp>
      <p:cxnSp>
        <p:nvCxnSpPr>
          <p:cNvPr id="33" name="Shape 32"/>
          <p:cNvCxnSpPr/>
          <p:nvPr/>
        </p:nvCxnSpPr>
        <p:spPr>
          <a:xfrm rot="16200000" flipH="1">
            <a:off x="3062287" y="2652712"/>
            <a:ext cx="533400" cy="409575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2870200" y="3200396"/>
            <a:ext cx="1962150" cy="685802"/>
            <a:chOff x="2870200" y="3200396"/>
            <a:chExt cx="1962150" cy="685802"/>
          </a:xfrm>
        </p:grpSpPr>
        <p:sp>
          <p:nvSpPr>
            <p:cNvPr id="36" name="Rectangle 35"/>
            <p:cNvSpPr/>
            <p:nvPr/>
          </p:nvSpPr>
          <p:spPr>
            <a:xfrm>
              <a:off x="2870200" y="3200400"/>
              <a:ext cx="1962150" cy="68478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3327400" y="3200396"/>
              <a:ext cx="1066800" cy="685802"/>
              <a:chOff x="3327400" y="3200396"/>
              <a:chExt cx="1066800" cy="685802"/>
            </a:xfrm>
          </p:grpSpPr>
          <p:cxnSp>
            <p:nvCxnSpPr>
              <p:cNvPr id="38" name="Straight Connector 37"/>
              <p:cNvCxnSpPr/>
              <p:nvPr/>
            </p:nvCxnSpPr>
            <p:spPr>
              <a:xfrm rot="5400000">
                <a:off x="4050531" y="3542530"/>
                <a:ext cx="684781" cy="255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rot="5400000">
                <a:off x="2986287" y="3541509"/>
                <a:ext cx="684781" cy="255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9" name="TextBox 8"/>
          <p:cNvSpPr txBox="1"/>
          <p:nvPr/>
        </p:nvSpPr>
        <p:spPr>
          <a:xfrm>
            <a:off x="914400" y="3276602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baru</a:t>
            </a:r>
            <a:endParaRPr lang="en-US" sz="32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955800" y="3581402"/>
            <a:ext cx="8255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4274984" y="3315987"/>
            <a:ext cx="673510" cy="4350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2773106" y="3319617"/>
            <a:ext cx="673510" cy="4350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3556000" y="3276600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cxnSp>
        <p:nvCxnSpPr>
          <p:cNvPr id="60" name="Elbow Connector 59"/>
          <p:cNvCxnSpPr/>
          <p:nvPr/>
        </p:nvCxnSpPr>
        <p:spPr>
          <a:xfrm rot="5400000">
            <a:off x="4291300" y="2386300"/>
            <a:ext cx="482025" cy="993775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0" grpId="0"/>
      <p:bldP spid="31" grpId="0"/>
      <p:bldP spid="9" grpId="0"/>
      <p:bldP spid="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Penyisipan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Depan</a:t>
            </a:r>
            <a:r>
              <a:rPr lang="en-US" b="1" dirty="0" smtClean="0"/>
              <a:t> (</a:t>
            </a:r>
            <a:r>
              <a:rPr lang="en-US" b="1" dirty="0" err="1" smtClean="0"/>
              <a:t>lanjutan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2" indent="0">
              <a:spcBef>
                <a:spcPts val="700"/>
              </a:spcBef>
              <a:buSzPct val="60000"/>
              <a:buNone/>
            </a:pPr>
            <a:r>
              <a:rPr lang="en-US" b="1" dirty="0" smtClean="0"/>
              <a:t>- List </a:t>
            </a:r>
            <a:r>
              <a:rPr lang="en-US" b="1" dirty="0" err="1" smtClean="0"/>
              <a:t>tidak</a:t>
            </a:r>
            <a:r>
              <a:rPr lang="en-US" b="1" dirty="0" smtClean="0"/>
              <a:t> </a:t>
            </a:r>
            <a:r>
              <a:rPr lang="en-US" b="1" dirty="0" err="1" smtClean="0"/>
              <a:t>kosong</a:t>
            </a:r>
            <a:r>
              <a:rPr lang="en-US" b="1" dirty="0" smtClean="0"/>
              <a:t> {</a:t>
            </a:r>
            <a:r>
              <a:rPr lang="en-US" b="1" dirty="0" err="1" smtClean="0">
                <a:solidFill>
                  <a:srgbClr val="FF0000"/>
                </a:solidFill>
              </a:rPr>
              <a:t>awal</a:t>
            </a:r>
            <a:r>
              <a:rPr lang="en-US" b="1" dirty="0" smtClean="0">
                <a:solidFill>
                  <a:srgbClr val="FF0000"/>
                </a:solidFill>
              </a:rPr>
              <a:t> ≠ Nil</a:t>
            </a:r>
            <a:r>
              <a:rPr lang="en-US" b="1" dirty="0" smtClean="0"/>
              <a:t>}</a:t>
            </a:r>
          </a:p>
          <a:p>
            <a:pPr marL="168275" lvl="2" indent="3175">
              <a:spcBef>
                <a:spcPts val="700"/>
              </a:spcBef>
              <a:buSzPct val="60000"/>
              <a:buNone/>
            </a:pPr>
            <a:r>
              <a:rPr lang="en-US" b="1" dirty="0" err="1" smtClean="0"/>
              <a:t>Mula-mula</a:t>
            </a:r>
            <a:r>
              <a:rPr lang="en-US" b="1" dirty="0" smtClean="0"/>
              <a:t> </a:t>
            </a:r>
            <a:r>
              <a:rPr lang="en-US" b="1" dirty="0" err="1" smtClean="0"/>
              <a:t>keadaan</a:t>
            </a:r>
            <a:r>
              <a:rPr lang="en-US" b="1" dirty="0" smtClean="0"/>
              <a:t> list:</a:t>
            </a:r>
          </a:p>
          <a:p>
            <a:pPr marL="514236" indent="-514236">
              <a:buNone/>
            </a:pPr>
            <a:endParaRPr lang="en-US" b="1" dirty="0" smtClean="0"/>
          </a:p>
          <a:p>
            <a:pPr marL="514236" indent="-514236">
              <a:buNone/>
            </a:pPr>
            <a:endParaRPr lang="en-US" b="1" dirty="0" smtClean="0"/>
          </a:p>
        </p:txBody>
      </p:sp>
      <p:cxnSp>
        <p:nvCxnSpPr>
          <p:cNvPr id="66" name="Shape 65"/>
          <p:cNvCxnSpPr>
            <a:stCxn id="39" idx="3"/>
            <a:endCxn id="45" idx="0"/>
          </p:cNvCxnSpPr>
          <p:nvPr/>
        </p:nvCxnSpPr>
        <p:spPr>
          <a:xfrm>
            <a:off x="3632200" y="2654588"/>
            <a:ext cx="450850" cy="39341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7" name="Group 3"/>
          <p:cNvGrpSpPr/>
          <p:nvPr/>
        </p:nvGrpSpPr>
        <p:grpSpPr>
          <a:xfrm>
            <a:off x="5861050" y="3048000"/>
            <a:ext cx="2063751" cy="685800"/>
            <a:chOff x="1752600" y="3352800"/>
            <a:chExt cx="1604211" cy="534194"/>
          </a:xfrm>
        </p:grpSpPr>
        <p:sp>
          <p:nvSpPr>
            <p:cNvPr id="41" name="Rectangle 40"/>
            <p:cNvSpPr/>
            <p:nvPr/>
          </p:nvSpPr>
          <p:spPr>
            <a:xfrm>
              <a:off x="1752600" y="3352800"/>
              <a:ext cx="1604211" cy="533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Connector 41"/>
            <p:cNvCxnSpPr/>
            <p:nvPr/>
          </p:nvCxnSpPr>
          <p:spPr>
            <a:xfrm rot="5400000">
              <a:off x="2709081" y="3619500"/>
              <a:ext cx="5334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899610" y="3429000"/>
              <a:ext cx="533400" cy="381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476500" y="2362200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awal</a:t>
            </a:r>
            <a:endParaRPr lang="en-US" sz="3200" dirty="0"/>
          </a:p>
        </p:txBody>
      </p:sp>
      <p:grpSp>
        <p:nvGrpSpPr>
          <p:cNvPr id="47" name="Group 46"/>
          <p:cNvGrpSpPr/>
          <p:nvPr/>
        </p:nvGrpSpPr>
        <p:grpSpPr>
          <a:xfrm>
            <a:off x="3047999" y="3048000"/>
            <a:ext cx="2070100" cy="684781"/>
            <a:chOff x="5175738" y="2362200"/>
            <a:chExt cx="1910862" cy="684781"/>
          </a:xfrm>
        </p:grpSpPr>
        <p:sp>
          <p:nvSpPr>
            <p:cNvPr id="45" name="Rectangle 44"/>
            <p:cNvSpPr/>
            <p:nvPr/>
          </p:nvSpPr>
          <p:spPr>
            <a:xfrm>
              <a:off x="5175738" y="2362200"/>
              <a:ext cx="1910862" cy="68478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/>
            <p:cNvCxnSpPr/>
            <p:nvPr/>
          </p:nvCxnSpPr>
          <p:spPr>
            <a:xfrm rot="5400000">
              <a:off x="6287952" y="2703648"/>
              <a:ext cx="684781" cy="18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9" name="Straight Arrow Connector 48"/>
          <p:cNvCxnSpPr/>
          <p:nvPr/>
        </p:nvCxnSpPr>
        <p:spPr>
          <a:xfrm>
            <a:off x="4870450" y="3276597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879850" y="3124200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51" name="TextBox 50"/>
          <p:cNvSpPr txBox="1"/>
          <p:nvPr/>
        </p:nvSpPr>
        <p:spPr>
          <a:xfrm>
            <a:off x="6661150" y="3124200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3</a:t>
            </a:r>
            <a:endParaRPr lang="en-US" sz="2800" dirty="0"/>
          </a:p>
        </p:txBody>
      </p:sp>
      <p:sp>
        <p:nvSpPr>
          <p:cNvPr id="62" name="TextBox 61"/>
          <p:cNvSpPr txBox="1"/>
          <p:nvPr/>
        </p:nvSpPr>
        <p:spPr>
          <a:xfrm>
            <a:off x="7099300" y="2209800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akhir</a:t>
            </a:r>
            <a:endParaRPr lang="en-US" sz="3200" dirty="0"/>
          </a:p>
        </p:txBody>
      </p:sp>
      <p:cxnSp>
        <p:nvCxnSpPr>
          <p:cNvPr id="64" name="Shape 63"/>
          <p:cNvCxnSpPr>
            <a:stCxn id="62" idx="1"/>
            <a:endCxn id="41" idx="0"/>
          </p:cNvCxnSpPr>
          <p:nvPr/>
        </p:nvCxnSpPr>
        <p:spPr>
          <a:xfrm rot="10800000" flipV="1">
            <a:off x="6892926" y="2502188"/>
            <a:ext cx="206375" cy="54581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3208491" y="3389366"/>
            <a:ext cx="684781" cy="20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2950680" y="3145317"/>
            <a:ext cx="684781" cy="4901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6012727" y="3389366"/>
            <a:ext cx="684781" cy="20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0800000">
            <a:off x="5105400" y="3505197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2895600" y="4558271"/>
            <a:ext cx="2070100" cy="684781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/>
          <p:nvPr/>
        </p:nvCxnSpPr>
        <p:spPr>
          <a:xfrm rot="5400000">
            <a:off x="4129031" y="4899640"/>
            <a:ext cx="684781" cy="204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>
            <a:off x="3056092" y="4899637"/>
            <a:ext cx="684781" cy="204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914400" y="4648200"/>
            <a:ext cx="1981200" cy="584775"/>
            <a:chOff x="914400" y="2895600"/>
            <a:chExt cx="1828800" cy="584775"/>
          </a:xfrm>
        </p:grpSpPr>
        <p:sp>
          <p:nvSpPr>
            <p:cNvPr id="9" name="TextBox 8"/>
            <p:cNvSpPr txBox="1"/>
            <p:nvPr/>
          </p:nvSpPr>
          <p:spPr>
            <a:xfrm>
              <a:off x="914400" y="2895600"/>
              <a:ext cx="10668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3200" b="1" dirty="0" err="1" smtClean="0">
                  <a:solidFill>
                    <a:srgbClr val="00B0F0"/>
                  </a:solidFill>
                </a:rPr>
                <a:t>baru</a:t>
              </a:r>
              <a:endParaRPr lang="en-US" sz="3200" b="1" dirty="0">
                <a:solidFill>
                  <a:srgbClr val="00B0F0"/>
                </a:solidFill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1981200" y="3200400"/>
              <a:ext cx="76200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TextBox 51"/>
          <p:cNvSpPr txBox="1"/>
          <p:nvPr/>
        </p:nvSpPr>
        <p:spPr>
          <a:xfrm>
            <a:off x="3689350" y="4635484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 rot="5400000">
            <a:off x="2812043" y="4670336"/>
            <a:ext cx="684781" cy="490141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8" name="Shape 76"/>
          <p:cNvCxnSpPr/>
          <p:nvPr/>
        </p:nvCxnSpPr>
        <p:spPr>
          <a:xfrm rot="16200000" flipV="1">
            <a:off x="3056817" y="3260016"/>
            <a:ext cx="1638809" cy="1638301"/>
          </a:xfrm>
          <a:prstGeom prst="bentConnector4">
            <a:avLst>
              <a:gd name="adj1" fmla="val 39554"/>
              <a:gd name="adj2" fmla="val 135558"/>
            </a:avLst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53" name="Group 52"/>
          <p:cNvGrpSpPr/>
          <p:nvPr/>
        </p:nvGrpSpPr>
        <p:grpSpPr>
          <a:xfrm>
            <a:off x="3352005" y="3405930"/>
            <a:ext cx="1981995" cy="1547070"/>
            <a:chOff x="2971006" y="3201194"/>
            <a:chExt cx="1981995" cy="1547070"/>
          </a:xfrm>
        </p:grpSpPr>
        <p:cxnSp>
          <p:nvCxnSpPr>
            <p:cNvPr id="58" name="Straight Connector 57"/>
            <p:cNvCxnSpPr/>
            <p:nvPr/>
          </p:nvCxnSpPr>
          <p:spPr>
            <a:xfrm>
              <a:off x="2971800" y="3733800"/>
              <a:ext cx="1981200" cy="1588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59" name="Group 58"/>
            <p:cNvGrpSpPr/>
            <p:nvPr/>
          </p:nvGrpSpPr>
          <p:grpSpPr>
            <a:xfrm>
              <a:off x="2971006" y="3201194"/>
              <a:ext cx="1981995" cy="1547070"/>
              <a:chOff x="2971006" y="3201194"/>
              <a:chExt cx="1981995" cy="1547070"/>
            </a:xfrm>
          </p:grpSpPr>
          <p:cxnSp>
            <p:nvCxnSpPr>
              <p:cNvPr id="61" name="Straight Connector 60"/>
              <p:cNvCxnSpPr/>
              <p:nvPr/>
            </p:nvCxnSpPr>
            <p:spPr>
              <a:xfrm rot="5400000">
                <a:off x="2705100" y="3467100"/>
                <a:ext cx="533400" cy="1588"/>
              </a:xfrm>
              <a:prstGeom prst="line">
                <a:avLst/>
              </a:prstGeom>
              <a:ln w="28575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67" name="Shape 88"/>
              <p:cNvCxnSpPr/>
              <p:nvPr/>
            </p:nvCxnSpPr>
            <p:spPr>
              <a:xfrm rot="5400000">
                <a:off x="4261619" y="4056883"/>
                <a:ext cx="1014463" cy="368300"/>
              </a:xfrm>
              <a:prstGeom prst="bentConnector2">
                <a:avLst/>
              </a:prstGeom>
              <a:ln w="28575">
                <a:tailEnd type="arrow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9" name="Group 68"/>
          <p:cNvGrpSpPr/>
          <p:nvPr/>
        </p:nvGrpSpPr>
        <p:grpSpPr>
          <a:xfrm>
            <a:off x="2286000" y="2667000"/>
            <a:ext cx="609600" cy="2057400"/>
            <a:chOff x="1905000" y="2197388"/>
            <a:chExt cx="609600" cy="2298412"/>
          </a:xfrm>
        </p:grpSpPr>
        <p:cxnSp>
          <p:nvCxnSpPr>
            <p:cNvPr id="70" name="Shape 93"/>
            <p:cNvCxnSpPr/>
            <p:nvPr/>
          </p:nvCxnSpPr>
          <p:spPr>
            <a:xfrm rot="10800000" flipV="1">
              <a:off x="1905000" y="2197388"/>
              <a:ext cx="228600" cy="2298412"/>
            </a:xfrm>
            <a:prstGeom prst="bentConnector2">
              <a:avLst/>
            </a:prstGeom>
            <a:ln w="28575"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>
              <a:off x="1905000" y="4494212"/>
              <a:ext cx="609600" cy="1588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50" grpId="0"/>
      <p:bldP spid="51" grpId="0"/>
      <p:bldP spid="62" grpId="0"/>
      <p:bldP spid="54" grpId="0" animBg="1"/>
      <p:bldP spid="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Penyisipan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Depan</a:t>
            </a:r>
            <a:r>
              <a:rPr lang="en-US" b="1" dirty="0" smtClean="0"/>
              <a:t> (</a:t>
            </a:r>
            <a:r>
              <a:rPr lang="en-US" b="1" dirty="0" err="1" smtClean="0"/>
              <a:t>lanjutan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236" lvl="2" indent="-514236">
              <a:spcBef>
                <a:spcPts val="700"/>
              </a:spcBef>
              <a:buSzPct val="60000"/>
              <a:buNone/>
            </a:pPr>
            <a:r>
              <a:rPr lang="en-US" b="1" dirty="0" smtClean="0"/>
              <a:t>	</a:t>
            </a:r>
          </a:p>
          <a:p>
            <a:pPr marL="514236" indent="-514236">
              <a:buNone/>
            </a:pPr>
            <a:endParaRPr lang="en-US" b="1" dirty="0" smtClean="0"/>
          </a:p>
          <a:p>
            <a:pPr marL="514236" indent="-514236">
              <a:buNone/>
            </a:pPr>
            <a:endParaRPr lang="en-US" b="1" dirty="0" smtClean="0"/>
          </a:p>
        </p:txBody>
      </p:sp>
      <p:grpSp>
        <p:nvGrpSpPr>
          <p:cNvPr id="33" name="Group 3"/>
          <p:cNvGrpSpPr/>
          <p:nvPr/>
        </p:nvGrpSpPr>
        <p:grpSpPr>
          <a:xfrm>
            <a:off x="6750050" y="3352800"/>
            <a:ext cx="2063751" cy="685800"/>
            <a:chOff x="1752600" y="3352800"/>
            <a:chExt cx="1604211" cy="534194"/>
          </a:xfrm>
        </p:grpSpPr>
        <p:sp>
          <p:nvSpPr>
            <p:cNvPr id="58" name="Rectangle 57"/>
            <p:cNvSpPr/>
            <p:nvPr/>
          </p:nvSpPr>
          <p:spPr>
            <a:xfrm>
              <a:off x="1752600" y="3352800"/>
              <a:ext cx="1604211" cy="533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/>
            <p:cNvCxnSpPr/>
            <p:nvPr/>
          </p:nvCxnSpPr>
          <p:spPr>
            <a:xfrm rot="5400000">
              <a:off x="2709081" y="3619500"/>
              <a:ext cx="5334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2899610" y="3429000"/>
              <a:ext cx="533400" cy="381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3346451" y="2514600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awal</a:t>
            </a:r>
            <a:endParaRPr lang="en-US" sz="3200" dirty="0"/>
          </a:p>
        </p:txBody>
      </p:sp>
      <p:grpSp>
        <p:nvGrpSpPr>
          <p:cNvPr id="35" name="Group 46"/>
          <p:cNvGrpSpPr/>
          <p:nvPr/>
        </p:nvGrpSpPr>
        <p:grpSpPr>
          <a:xfrm>
            <a:off x="3936999" y="3352800"/>
            <a:ext cx="2070100" cy="684781"/>
            <a:chOff x="5175738" y="2362200"/>
            <a:chExt cx="1910862" cy="684781"/>
          </a:xfrm>
        </p:grpSpPr>
        <p:sp>
          <p:nvSpPr>
            <p:cNvPr id="56" name="Rectangle 55"/>
            <p:cNvSpPr/>
            <p:nvPr/>
          </p:nvSpPr>
          <p:spPr>
            <a:xfrm>
              <a:off x="5175738" y="2362200"/>
              <a:ext cx="1910862" cy="68478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" name="Straight Connector 56"/>
            <p:cNvCxnSpPr/>
            <p:nvPr/>
          </p:nvCxnSpPr>
          <p:spPr>
            <a:xfrm rot="5400000">
              <a:off x="6287952" y="2703648"/>
              <a:ext cx="684781" cy="18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6" name="Straight Arrow Connector 35"/>
          <p:cNvCxnSpPr/>
          <p:nvPr/>
        </p:nvCxnSpPr>
        <p:spPr>
          <a:xfrm>
            <a:off x="5759450" y="3581397"/>
            <a:ext cx="990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768850" y="3429000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38" name="TextBox 37"/>
          <p:cNvSpPr txBox="1"/>
          <p:nvPr/>
        </p:nvSpPr>
        <p:spPr>
          <a:xfrm>
            <a:off x="7550150" y="3429000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3</a:t>
            </a:r>
            <a:endParaRPr lang="en-US" sz="2800" dirty="0"/>
          </a:p>
        </p:txBody>
      </p:sp>
      <p:sp>
        <p:nvSpPr>
          <p:cNvPr id="44" name="TextBox 43"/>
          <p:cNvSpPr txBox="1"/>
          <p:nvPr/>
        </p:nvSpPr>
        <p:spPr>
          <a:xfrm>
            <a:off x="7988300" y="2514600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akhir</a:t>
            </a:r>
            <a:endParaRPr lang="en-US" sz="3200" dirty="0"/>
          </a:p>
        </p:txBody>
      </p:sp>
      <p:cxnSp>
        <p:nvCxnSpPr>
          <p:cNvPr id="47" name="Shape 46"/>
          <p:cNvCxnSpPr>
            <a:stCxn id="44" idx="1"/>
            <a:endCxn id="58" idx="0"/>
          </p:cNvCxnSpPr>
          <p:nvPr/>
        </p:nvCxnSpPr>
        <p:spPr>
          <a:xfrm rot="10800000" flipV="1">
            <a:off x="7781926" y="2806988"/>
            <a:ext cx="206375" cy="545812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4097491" y="3694166"/>
            <a:ext cx="684781" cy="20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6901727" y="3694166"/>
            <a:ext cx="684781" cy="20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10800000">
            <a:off x="5994400" y="3809997"/>
            <a:ext cx="914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rot="10800000">
            <a:off x="3200400" y="3809997"/>
            <a:ext cx="914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hape 72"/>
          <p:cNvCxnSpPr>
            <a:stCxn id="34" idx="3"/>
          </p:cNvCxnSpPr>
          <p:nvPr/>
        </p:nvCxnSpPr>
        <p:spPr>
          <a:xfrm>
            <a:off x="4502151" y="2806988"/>
            <a:ext cx="450849" cy="545812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1130300" y="3352803"/>
            <a:ext cx="2070100" cy="68478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Connector 66"/>
          <p:cNvCxnSpPr/>
          <p:nvPr/>
        </p:nvCxnSpPr>
        <p:spPr>
          <a:xfrm rot="5400000">
            <a:off x="2363731" y="3694172"/>
            <a:ext cx="684781" cy="20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>
            <a:off x="1290792" y="3694169"/>
            <a:ext cx="684781" cy="20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5400000">
            <a:off x="1046743" y="3450123"/>
            <a:ext cx="684781" cy="49014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1924050" y="3415271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2965450" y="3581397"/>
            <a:ext cx="990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066800" y="168658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Keadaan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list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setelah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terjadi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penyisipan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di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depan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/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awal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pada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kondisi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list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tidak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kosong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:</a:t>
            </a:r>
            <a:endParaRPr lang="en-US" sz="28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rot="5400000">
            <a:off x="3858730" y="3452443"/>
            <a:ext cx="684781" cy="4901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57200" y="2514600"/>
            <a:ext cx="1079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baru</a:t>
            </a:r>
            <a:endParaRPr lang="en-US" sz="3200" dirty="0"/>
          </a:p>
        </p:txBody>
      </p:sp>
      <p:cxnSp>
        <p:nvCxnSpPr>
          <p:cNvPr id="40" name="Shape 72"/>
          <p:cNvCxnSpPr>
            <a:stCxn id="39" idx="3"/>
          </p:cNvCxnSpPr>
          <p:nvPr/>
        </p:nvCxnSpPr>
        <p:spPr>
          <a:xfrm>
            <a:off x="1536700" y="2806988"/>
            <a:ext cx="450849" cy="545812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34" idx="1"/>
          </p:cNvCxnSpPr>
          <p:nvPr/>
        </p:nvCxnSpPr>
        <p:spPr>
          <a:xfrm rot="10800000" flipV="1">
            <a:off x="2819401" y="2806987"/>
            <a:ext cx="527051" cy="545809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7" grpId="0"/>
      <p:bldP spid="38" grpId="0"/>
      <p:bldP spid="44" grpId="0"/>
      <p:bldP spid="66" grpId="0" animBg="1"/>
      <p:bldP spid="74" grpId="0"/>
      <p:bldP spid="91" grpId="0"/>
      <p:bldP spid="39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2450</TotalTime>
  <Words>453</Words>
  <Application>Microsoft Office PowerPoint</Application>
  <PresentationFormat>A4 Paper (210x297 mm)</PresentationFormat>
  <Paragraphs>172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Median</vt:lpstr>
      <vt:lpstr>Visio</vt:lpstr>
      <vt:lpstr>Double linked list</vt:lpstr>
      <vt:lpstr>Double Linked List</vt:lpstr>
      <vt:lpstr>Deklarasi Double Linked List</vt:lpstr>
      <vt:lpstr>Contoh Deklarasi Double Linked List</vt:lpstr>
      <vt:lpstr>Operasi – operasi Double Linked List</vt:lpstr>
      <vt:lpstr>Penciptaan</vt:lpstr>
      <vt:lpstr>Penyisipan di Depan</vt:lpstr>
      <vt:lpstr>Penyisipan di Depan (lanjutan)</vt:lpstr>
      <vt:lpstr>Penyisipan di Depan (lanjutan)</vt:lpstr>
      <vt:lpstr>Penyisipan di Belakang</vt:lpstr>
      <vt:lpstr>Penyisipan di Belakang (lanjutan)</vt:lpstr>
      <vt:lpstr>Penyisipan di Tengah </vt:lpstr>
      <vt:lpstr>Penyisipan di Tengah (lanjutan)</vt:lpstr>
      <vt:lpstr>Penghapusan di depan</vt:lpstr>
      <vt:lpstr>Penghapusan di depan (lanjutan)</vt:lpstr>
      <vt:lpstr>Penghapusan di belakang</vt:lpstr>
      <vt:lpstr>Penghapusan di Tengah</vt:lpstr>
      <vt:lpstr>Slide 18</vt:lpstr>
      <vt:lpstr>Operasi-operasi lainnya</vt:lpstr>
      <vt:lpstr>Tugas</vt:lpstr>
      <vt:lpstr>Slide 21</vt:lpstr>
      <vt:lpstr>Slide 22</vt:lpstr>
      <vt:lpstr>Slide 23</vt:lpstr>
    </vt:vector>
  </TitlesOfParts>
  <Company>Teknik Informatika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I - Konsep PBO</dc:title>
  <dc:creator>7 Ultimate</dc:creator>
  <cp:lastModifiedBy>7 Ultimate</cp:lastModifiedBy>
  <cp:revision>456</cp:revision>
  <dcterms:created xsi:type="dcterms:W3CDTF">2010-02-18T01:05:10Z</dcterms:created>
  <dcterms:modified xsi:type="dcterms:W3CDTF">2014-04-08T02:26:49Z</dcterms:modified>
</cp:coreProperties>
</file>