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360" r:id="rId3"/>
    <p:sldId id="312" r:id="rId4"/>
    <p:sldId id="313" r:id="rId5"/>
    <p:sldId id="314" r:id="rId6"/>
    <p:sldId id="361" r:id="rId7"/>
    <p:sldId id="362" r:id="rId8"/>
    <p:sldId id="335" r:id="rId9"/>
    <p:sldId id="336" r:id="rId10"/>
    <p:sldId id="333" r:id="rId11"/>
    <p:sldId id="349" r:id="rId12"/>
    <p:sldId id="350" r:id="rId13"/>
    <p:sldId id="363" r:id="rId14"/>
    <p:sldId id="364" r:id="rId15"/>
    <p:sldId id="365" r:id="rId16"/>
    <p:sldId id="354" r:id="rId17"/>
    <p:sldId id="289" r:id="rId18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4/14/2014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0117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4/14/2014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4/14/2014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4/14/2014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4/14/2014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4/14/2014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4/14/2014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4/14/2014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4/14/2014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4/14/2014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4/14/2014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CIRCULAR linked list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077196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 IF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240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Circular Single Linked List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76400" y="2743200"/>
          <a:ext cx="7086600" cy="1889762"/>
        </p:xfrm>
        <a:graphic>
          <a:graphicData uri="http://schemas.openxmlformats.org/drawingml/2006/table">
            <a:tbl>
              <a:tblPr/>
              <a:tblGrid>
                <a:gridCol w="2827987"/>
                <a:gridCol w="1530439"/>
                <a:gridCol w="2728174"/>
              </a:tblGrid>
              <a:tr h="1889762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010400" y="2880362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85" name="Visio" r:id="rId3" imgW="583920" imgH="1075680" progId="Visio.Drawing.11">
                  <p:embed/>
                </p:oleObj>
              </mc:Choice>
              <mc:Fallback>
                <p:oleObj name="Visio" r:id="rId3" imgW="583920" imgH="1075680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80362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92300" y="26156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62312" y="262991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2185988" y="3519488"/>
            <a:ext cx="1865186" cy="684778"/>
            <a:chOff x="3384550" y="2819399"/>
            <a:chExt cx="1568450" cy="685800"/>
          </a:xfrm>
        </p:grpSpPr>
        <p:sp>
          <p:nvSpPr>
            <p:cNvPr id="19" name="Rectangle 18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866900" y="3900488"/>
            <a:ext cx="2489327" cy="538158"/>
            <a:chOff x="2590800" y="3652842"/>
            <a:chExt cx="2489327" cy="538158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667000" y="3595688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47015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5760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awal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  <a:endCxn id="17" idx="0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1891006" y="4232912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grpSp>
        <p:nvGrpSpPr>
          <p:cNvPr id="46" name="Group 3"/>
          <p:cNvGrpSpPr/>
          <p:nvPr/>
        </p:nvGrpSpPr>
        <p:grpSpPr>
          <a:xfrm>
            <a:off x="1689098" y="3071807"/>
            <a:ext cx="1568450" cy="685802"/>
            <a:chOff x="-44122" y="2462473"/>
            <a:chExt cx="1219200" cy="534195"/>
          </a:xfrm>
        </p:grpSpPr>
        <p:sp>
          <p:nvSpPr>
            <p:cNvPr id="47" name="Rectangle 46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019298" y="314800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4002784" y="2233608"/>
            <a:ext cx="4705350" cy="1524000"/>
            <a:chOff x="4790186" y="3276599"/>
            <a:chExt cx="4705350" cy="1524000"/>
          </a:xfrm>
        </p:grpSpPr>
        <p:grpSp>
          <p:nvGrpSpPr>
            <p:cNvPr id="54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Arrow Connector 56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1" name="Shape 63"/>
            <p:cNvCxnSpPr>
              <a:stCxn id="60" idx="1"/>
              <a:endCxn id="64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/>
          <p:cNvCxnSpPr/>
          <p:nvPr/>
        </p:nvCxnSpPr>
        <p:spPr>
          <a:xfrm>
            <a:off x="3007168" y="3379781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3721544" y="3380999"/>
            <a:ext cx="4361186" cy="642938"/>
            <a:chOff x="2698750" y="3505197"/>
            <a:chExt cx="5454650" cy="433339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1340296" y="3380999"/>
            <a:ext cx="6734168" cy="642938"/>
            <a:chOff x="2038352" y="4538662"/>
            <a:chExt cx="6734168" cy="642938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8400007" y="4538662"/>
              <a:ext cx="372513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8772520" y="4538662"/>
              <a:ext cx="0" cy="642938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2057400" y="5181600"/>
              <a:ext cx="671512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2038352" y="4538662"/>
              <a:ext cx="0" cy="642938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2057400" y="4538662"/>
              <a:ext cx="32491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234" name="Straight Arrow Connector 52233"/>
          <p:cNvCxnSpPr/>
          <p:nvPr/>
        </p:nvCxnSpPr>
        <p:spPr>
          <a:xfrm>
            <a:off x="2204643" y="3509605"/>
            <a:ext cx="268680" cy="83379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  <p:bldP spid="52" grpId="0"/>
      <p:bldP spid="5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240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Circular Double Linked List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108850"/>
              </p:ext>
            </p:extLst>
          </p:nvPr>
        </p:nvGraphicFramePr>
        <p:xfrm>
          <a:off x="1143001" y="2743200"/>
          <a:ext cx="7620000" cy="2286000"/>
        </p:xfrm>
        <a:graphic>
          <a:graphicData uri="http://schemas.openxmlformats.org/drawingml/2006/table">
            <a:tbl>
              <a:tblPr/>
              <a:tblGrid>
                <a:gridCol w="4114799"/>
                <a:gridCol w="1524000"/>
                <a:gridCol w="1981201"/>
              </a:tblGrid>
              <a:tr h="2286000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010400" y="2880362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3" name="Visio" r:id="rId3" imgW="583920" imgH="1075680" progId="Visio.Drawing.11">
                  <p:embed/>
                </p:oleObj>
              </mc:Choice>
              <mc:Fallback>
                <p:oleObj name="Visio" r:id="rId3" imgW="583920" imgH="107568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80362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92300" y="26156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62312" y="262991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47015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5760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2108200" y="3505200"/>
            <a:ext cx="1962150" cy="685802"/>
            <a:chOff x="2870200" y="3200396"/>
            <a:chExt cx="1962150" cy="685802"/>
          </a:xfrm>
        </p:grpSpPr>
        <p:sp>
          <p:nvSpPr>
            <p:cNvPr id="34" name="Rectangle 33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" name="Group 40"/>
          <p:cNvGrpSpPr/>
          <p:nvPr/>
        </p:nvGrpSpPr>
        <p:grpSpPr>
          <a:xfrm>
            <a:off x="1828800" y="3957646"/>
            <a:ext cx="2489327" cy="538158"/>
            <a:chOff x="2590800" y="3652842"/>
            <a:chExt cx="2489327" cy="538158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1676400" y="3719516"/>
            <a:ext cx="2765551" cy="928688"/>
            <a:chOff x="2438400" y="3414712"/>
            <a:chExt cx="2765551" cy="928688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2438400" y="3429000"/>
              <a:ext cx="6858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452688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2438401" y="4329112"/>
              <a:ext cx="2743199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203951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4832350" y="3414712"/>
              <a:ext cx="371601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2906714" y="3581404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049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awal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1775159" y="4582180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50050" y="3048000"/>
            <a:ext cx="2063751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7981231" y="3390388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5" name="Group 46"/>
          <p:cNvGrpSpPr/>
          <p:nvPr/>
        </p:nvGrpSpPr>
        <p:grpSpPr>
          <a:xfrm>
            <a:off x="3951288" y="3011429"/>
            <a:ext cx="2070100" cy="684781"/>
            <a:chOff x="5175738" y="2362200"/>
            <a:chExt cx="1910862" cy="684781"/>
          </a:xfrm>
        </p:grpSpPr>
        <p:sp>
          <p:nvSpPr>
            <p:cNvPr id="67" name="Rectangle 66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1" name="Straight Arrow Connector 80"/>
          <p:cNvCxnSpPr/>
          <p:nvPr/>
        </p:nvCxnSpPr>
        <p:spPr>
          <a:xfrm>
            <a:off x="5759450" y="32765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7688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75501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84" name="TextBox 83"/>
          <p:cNvSpPr txBox="1"/>
          <p:nvPr/>
        </p:nvSpPr>
        <p:spPr>
          <a:xfrm>
            <a:off x="7988300" y="2209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85" name="Shape 46"/>
          <p:cNvCxnSpPr>
            <a:stCxn id="84" idx="1"/>
            <a:endCxn id="49" idx="0"/>
          </p:cNvCxnSpPr>
          <p:nvPr/>
        </p:nvCxnSpPr>
        <p:spPr>
          <a:xfrm rot="10800000" flipV="1">
            <a:off x="7781926" y="25021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4097491" y="3360790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6901727" y="33893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10800000">
            <a:off x="5994400" y="35051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35051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1130300" y="3048003"/>
            <a:ext cx="2070100" cy="684781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363731" y="3389372"/>
            <a:ext cx="684781" cy="20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1290792" y="3389369"/>
            <a:ext cx="684781" cy="20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924050" y="31104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2965450" y="32765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3551238" y="3262312"/>
            <a:ext cx="5807074" cy="1004899"/>
            <a:chOff x="3565526" y="4176701"/>
            <a:chExt cx="5807074" cy="1004899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8610600" y="4191000"/>
              <a:ext cx="7620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9358312" y="4176701"/>
              <a:ext cx="0" cy="10048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3567112" y="5181600"/>
              <a:ext cx="57912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3567112" y="4186238"/>
              <a:ext cx="0" cy="99536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3565526" y="4200528"/>
              <a:ext cx="42564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914400" y="3505200"/>
            <a:ext cx="8232634" cy="609604"/>
            <a:chOff x="885832" y="3810000"/>
            <a:chExt cx="8232634" cy="609604"/>
          </a:xfrm>
        </p:grpSpPr>
        <p:cxnSp>
          <p:nvCxnSpPr>
            <p:cNvPr id="106" name="Straight Connector 105"/>
            <p:cNvCxnSpPr/>
            <p:nvPr/>
          </p:nvCxnSpPr>
          <p:spPr>
            <a:xfrm flipH="1">
              <a:off x="885832" y="3810000"/>
              <a:ext cx="445404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885832" y="3810000"/>
              <a:ext cx="0" cy="60960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85832" y="4419603"/>
              <a:ext cx="8232634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9118466" y="3848103"/>
              <a:ext cx="0" cy="571501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 flipH="1">
              <a:off x="8794084" y="3857627"/>
              <a:ext cx="324382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685800" y="3276600"/>
            <a:ext cx="8672512" cy="1004899"/>
            <a:chOff x="685800" y="4786301"/>
            <a:chExt cx="8672512" cy="1004899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8596312" y="4786312"/>
              <a:ext cx="76200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9340722" y="4786301"/>
              <a:ext cx="0" cy="1004899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685800" y="5791200"/>
              <a:ext cx="8654922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85800" y="4795838"/>
              <a:ext cx="0" cy="99536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>
              <a:off x="685800" y="4795840"/>
              <a:ext cx="43980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3790952" y="3505196"/>
            <a:ext cx="5355972" cy="609604"/>
            <a:chOff x="3708400" y="4190996"/>
            <a:chExt cx="5435600" cy="609604"/>
          </a:xfrm>
        </p:grpSpPr>
        <p:cxnSp>
          <p:nvCxnSpPr>
            <p:cNvPr id="118" name="Straight Connector 117"/>
            <p:cNvCxnSpPr/>
            <p:nvPr/>
          </p:nvCxnSpPr>
          <p:spPr>
            <a:xfrm flipH="1">
              <a:off x="3708400" y="4190996"/>
              <a:ext cx="4064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3708400" y="4190996"/>
              <a:ext cx="0" cy="60960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3708400" y="4800599"/>
              <a:ext cx="54356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9144000" y="4229099"/>
              <a:ext cx="0" cy="57150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flipH="1">
              <a:off x="8813801" y="4238623"/>
              <a:ext cx="33019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234" name="Straight Arrow Connector 52233"/>
          <p:cNvCxnSpPr/>
          <p:nvPr/>
        </p:nvCxnSpPr>
        <p:spPr>
          <a:xfrm>
            <a:off x="2099272" y="3505196"/>
            <a:ext cx="258204" cy="11874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1898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  <p:bldP spid="49" grpId="0" animBg="1"/>
      <p:bldP spid="82" grpId="0"/>
      <p:bldP spid="83" grpId="0"/>
      <p:bldP spid="84" grpId="0"/>
      <p:bldP spid="91" grpId="0" animBg="1"/>
      <p:bldP spid="91" grpId="1" animBg="1"/>
      <p:bldP spid="94" grpId="0"/>
      <p:bldP spid="9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lihat</a:t>
            </a:r>
            <a:r>
              <a:rPr lang="en-US" dirty="0" smtClean="0"/>
              <a:t> di single linked list </a:t>
            </a:r>
            <a:r>
              <a:rPr lang="en-US" dirty="0" err="1" smtClean="0"/>
              <a:t>dan</a:t>
            </a:r>
            <a:r>
              <a:rPr lang="en-US" dirty="0" smtClean="0"/>
              <a:t> double linked list (</a:t>
            </a:r>
            <a:r>
              <a:rPr lang="en-US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dirty="0" smtClean="0"/>
              <a:t> : </a:t>
            </a:r>
            <a:r>
              <a:rPr lang="en-US" dirty="0" err="1" smtClean="0"/>
              <a:t>hati-hati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traversal, </a:t>
            </a:r>
            <a:r>
              <a:rPr lang="en-US" dirty="0" err="1" smtClean="0"/>
              <a:t>pencarian</a:t>
            </a:r>
            <a:r>
              <a:rPr lang="en-US" dirty="0" smtClean="0"/>
              <a:t>,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penghancuran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nil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r>
              <a:rPr lang="en-US" dirty="0" smtClean="0"/>
              <a:t> list)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5810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7200" dirty="0" smtClean="0">
                <a:latin typeface="Algerian" pitchFamily="82" charset="0"/>
              </a:rPr>
              <a:t>TERIMA KASIH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47800"/>
            <a:ext cx="883285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Circular </a:t>
            </a:r>
            <a:r>
              <a:rPr lang="en-US" sz="3600" b="1" u="sng" dirty="0">
                <a:solidFill>
                  <a:srgbClr val="FF0000"/>
                </a:solidFill>
              </a:rPr>
              <a:t>Single </a:t>
            </a:r>
            <a:r>
              <a:rPr lang="en-US" sz="3600" b="1" u="sng" dirty="0" smtClean="0">
                <a:solidFill>
                  <a:srgbClr val="FF0000"/>
                </a:solidFill>
              </a:rPr>
              <a:t>Linked List</a:t>
            </a:r>
          </a:p>
          <a:p>
            <a:pPr marL="0" indent="0">
              <a:spcBef>
                <a:spcPts val="0"/>
              </a:spcBef>
              <a:buNone/>
            </a:pPr>
            <a:endParaRPr lang="en-US" sz="4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4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Circular Double </a:t>
            </a:r>
            <a:r>
              <a:rPr lang="en-US" sz="3600" b="1" u="sng" dirty="0">
                <a:solidFill>
                  <a:srgbClr val="FF0000"/>
                </a:solidFill>
              </a:rPr>
              <a:t>Linked List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685800" y="1905000"/>
            <a:ext cx="8388363" cy="1868428"/>
            <a:chOff x="908037" y="2133600"/>
            <a:chExt cx="8388363" cy="1868428"/>
          </a:xfrm>
        </p:grpSpPr>
        <p:grpSp>
          <p:nvGrpSpPr>
            <p:cNvPr id="5" name="Group 4"/>
            <p:cNvGrpSpPr/>
            <p:nvPr/>
          </p:nvGrpSpPr>
          <p:grpSpPr>
            <a:xfrm>
              <a:off x="908037" y="2133600"/>
              <a:ext cx="4457726" cy="1524000"/>
              <a:chOff x="1238224" y="3047999"/>
              <a:chExt cx="4457726" cy="1524000"/>
            </a:xfrm>
          </p:grpSpPr>
          <p:cxnSp>
            <p:nvCxnSpPr>
              <p:cNvPr id="6" name="Shape 32"/>
              <p:cNvCxnSpPr>
                <a:stCxn id="8" idx="3"/>
                <a:endCxn id="13" idx="0"/>
              </p:cNvCxnSpPr>
              <p:nvPr/>
            </p:nvCxnSpPr>
            <p:spPr>
              <a:xfrm>
                <a:off x="2228850" y="3340387"/>
                <a:ext cx="371475" cy="545812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grpSp>
            <p:nvGrpSpPr>
              <p:cNvPr id="7" name="Group 3"/>
              <p:cNvGrpSpPr/>
              <p:nvPr/>
            </p:nvGrpSpPr>
            <p:grpSpPr>
              <a:xfrm>
                <a:off x="4127500" y="3886199"/>
                <a:ext cx="1568450" cy="685800"/>
                <a:chOff x="1752600" y="3352800"/>
                <a:chExt cx="1219200" cy="534194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1238224" y="3047999"/>
                <a:ext cx="990626" cy="584775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70C0"/>
                    </a:solidFill>
                  </a:rPr>
                  <a:t>awal</a:t>
                </a:r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9" name="Group 46"/>
              <p:cNvGrpSpPr/>
              <p:nvPr/>
            </p:nvGrpSpPr>
            <p:grpSpPr>
              <a:xfrm>
                <a:off x="1816100" y="3886199"/>
                <a:ext cx="1568450" cy="684781"/>
                <a:chOff x="5638800" y="2362200"/>
                <a:chExt cx="1447800" cy="684781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10" name="Straight Arrow Connector 9"/>
              <p:cNvCxnSpPr/>
              <p:nvPr/>
            </p:nvCxnSpPr>
            <p:spPr>
              <a:xfrm>
                <a:off x="3136900" y="4265611"/>
                <a:ext cx="9906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7423150" y="2971800"/>
              <a:ext cx="1568450" cy="684781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18" name="Straight Connector 5"/>
            <p:cNvCxnSpPr/>
            <p:nvPr/>
          </p:nvCxnSpPr>
          <p:spPr>
            <a:xfrm rot="5400000">
              <a:off x="8159067" y="3313169"/>
              <a:ext cx="684781" cy="2043"/>
            </a:xfrm>
            <a:prstGeom prst="lin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200661" y="3352800"/>
              <a:ext cx="590539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643704" y="2133600"/>
              <a:ext cx="11557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70C0"/>
                  </a:solidFill>
                </a:rPr>
                <a:t>akhir</a:t>
              </a:r>
              <a:endParaRPr lang="en-US" sz="3200" dirty="0">
                <a:solidFill>
                  <a:srgbClr val="0070C0"/>
                </a:solidFill>
              </a:endParaRPr>
            </a:p>
          </p:txBody>
        </p:sp>
        <p:cxnSp>
          <p:nvCxnSpPr>
            <p:cNvPr id="24" name="Shape 49"/>
            <p:cNvCxnSpPr>
              <a:endCxn id="17" idx="0"/>
            </p:cNvCxnSpPr>
            <p:nvPr/>
          </p:nvCxnSpPr>
          <p:spPr>
            <a:xfrm>
              <a:off x="7629525" y="2443163"/>
              <a:ext cx="577850" cy="528637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886461" y="3352801"/>
              <a:ext cx="590539" cy="0"/>
            </a:xfrm>
            <a:prstGeom prst="straightConnector1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629400" y="3354389"/>
              <a:ext cx="77651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4" name="Group 83"/>
            <p:cNvGrpSpPr/>
            <p:nvPr/>
          </p:nvGrpSpPr>
          <p:grpSpPr>
            <a:xfrm>
              <a:off x="1066799" y="3347868"/>
              <a:ext cx="8229601" cy="654160"/>
              <a:chOff x="1066799" y="3347868"/>
              <a:chExt cx="8229601" cy="65416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9296400" y="3392427"/>
                <a:ext cx="0" cy="609601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1066800" y="4002028"/>
                <a:ext cx="8229600" cy="0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8" name="Elbow Connector 37"/>
              <p:cNvCxnSpPr/>
              <p:nvPr/>
            </p:nvCxnSpPr>
            <p:spPr>
              <a:xfrm rot="5400000" flipH="1" flipV="1">
                <a:off x="952251" y="3462416"/>
                <a:ext cx="648210" cy="419113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H="1">
                <a:off x="8684749" y="3392427"/>
                <a:ext cx="611651" cy="0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0" name="Group 109"/>
          <p:cNvGrpSpPr/>
          <p:nvPr/>
        </p:nvGrpSpPr>
        <p:grpSpPr>
          <a:xfrm>
            <a:off x="609600" y="4419600"/>
            <a:ext cx="8915401" cy="1828800"/>
            <a:chOff x="609600" y="4419600"/>
            <a:chExt cx="8915401" cy="1828800"/>
          </a:xfrm>
        </p:grpSpPr>
        <p:sp>
          <p:nvSpPr>
            <p:cNvPr id="45" name="TextBox 44"/>
            <p:cNvSpPr txBox="1"/>
            <p:nvPr/>
          </p:nvSpPr>
          <p:spPr>
            <a:xfrm>
              <a:off x="609600" y="44196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B050"/>
                  </a:solidFill>
                </a:rPr>
                <a:t>awal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369300" y="44196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B050"/>
                  </a:solidFill>
                </a:rPr>
                <a:t>akhir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cxnSp>
          <p:nvCxnSpPr>
            <p:cNvPr id="53" name="Shape 43"/>
            <p:cNvCxnSpPr>
              <a:stCxn id="52" idx="1"/>
            </p:cNvCxnSpPr>
            <p:nvPr/>
          </p:nvCxnSpPr>
          <p:spPr>
            <a:xfrm rot="10800000" flipV="1">
              <a:off x="8162926" y="4711988"/>
              <a:ext cx="206375" cy="545812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hape 60"/>
            <p:cNvCxnSpPr/>
            <p:nvPr/>
          </p:nvCxnSpPr>
          <p:spPr>
            <a:xfrm>
              <a:off x="1765300" y="4711988"/>
              <a:ext cx="450849" cy="545812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3"/>
            <p:cNvGrpSpPr/>
            <p:nvPr/>
          </p:nvGrpSpPr>
          <p:grpSpPr>
            <a:xfrm>
              <a:off x="3500275" y="5257511"/>
              <a:ext cx="1785281" cy="671344"/>
              <a:chOff x="1752600" y="3352800"/>
              <a:chExt cx="1604211" cy="53419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1752600" y="3352800"/>
                <a:ext cx="1604211" cy="533400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>
                <a:off x="2709081" y="3619500"/>
                <a:ext cx="5334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46" name="Group 46"/>
            <p:cNvGrpSpPr/>
            <p:nvPr/>
          </p:nvGrpSpPr>
          <p:grpSpPr>
            <a:xfrm>
              <a:off x="1066800" y="5257511"/>
              <a:ext cx="1790774" cy="670347"/>
              <a:chOff x="5175738" y="2362200"/>
              <a:chExt cx="1910862" cy="684781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5175738" y="2362200"/>
                <a:ext cx="1910862" cy="684781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2643341" y="5481289"/>
              <a:ext cx="856935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1166653" y="5591797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92503" y="5591797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0800000">
              <a:off x="2846588" y="5705071"/>
              <a:ext cx="791017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7309684" y="5258508"/>
              <a:ext cx="1790774" cy="670347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8350459" y="5578364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7396780" y="5592795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10800000">
              <a:off x="5275945" y="5705071"/>
              <a:ext cx="791017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5105400" y="5486400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5805714" y="5486401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6534139" y="5487989"/>
              <a:ext cx="776514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6906089" y="5700486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6205775" y="5711371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5" name="Group 84"/>
            <p:cNvGrpSpPr/>
            <p:nvPr/>
          </p:nvGrpSpPr>
          <p:grpSpPr>
            <a:xfrm>
              <a:off x="762002" y="5715000"/>
              <a:ext cx="8534398" cy="349360"/>
              <a:chOff x="1066800" y="3652668"/>
              <a:chExt cx="8014914" cy="349360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>
                <a:off x="9081714" y="3652668"/>
                <a:ext cx="0" cy="34936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1066801" y="4002028"/>
                <a:ext cx="8014913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8" name="Elbow Connector 87"/>
              <p:cNvCxnSpPr/>
              <p:nvPr/>
            </p:nvCxnSpPr>
            <p:spPr>
              <a:xfrm rot="5400000" flipH="1" flipV="1">
                <a:off x="1049055" y="3693238"/>
                <a:ext cx="321736" cy="286245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flipH="1">
                <a:off x="8684750" y="3652668"/>
                <a:ext cx="396964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609600" y="5486400"/>
              <a:ext cx="8915401" cy="762000"/>
              <a:chOff x="1066801" y="3240028"/>
              <a:chExt cx="8372726" cy="762000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9439526" y="3240028"/>
                <a:ext cx="1" cy="762000"/>
              </a:xfrm>
              <a:prstGeom prst="line">
                <a:avLst/>
              </a:pr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H="1">
                <a:off x="1066801" y="4002028"/>
                <a:ext cx="8372725" cy="0"/>
              </a:xfrm>
              <a:prstGeom prst="line">
                <a:avLst/>
              </a:pr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H="1">
                <a:off x="9042562" y="3240028"/>
                <a:ext cx="396964" cy="0"/>
              </a:xfrm>
              <a:prstGeom prst="line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2" name="Straight Connector 101"/>
            <p:cNvCxnSpPr/>
            <p:nvPr/>
          </p:nvCxnSpPr>
          <p:spPr>
            <a:xfrm>
              <a:off x="609600" y="5499896"/>
              <a:ext cx="0" cy="748504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609600" y="5486400"/>
              <a:ext cx="651294" cy="0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95090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Double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Penciptaan</a:t>
            </a:r>
            <a:r>
              <a:rPr lang="en-US" sz="3200" dirty="0" smtClean="0"/>
              <a:t> (</a:t>
            </a:r>
            <a:r>
              <a:rPr lang="en-US" sz="3200" i="1" dirty="0"/>
              <a:t>C</a:t>
            </a:r>
            <a:r>
              <a:rPr lang="en-US" sz="3200" i="1" dirty="0" smtClean="0"/>
              <a:t>reate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Penyisipan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Penghapusan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Pencarian</a:t>
            </a:r>
            <a:r>
              <a:rPr lang="en-US" sz="3200" dirty="0" smtClean="0"/>
              <a:t> (</a:t>
            </a:r>
            <a:r>
              <a:rPr lang="en-US" sz="3200" i="1" dirty="0" smtClean="0"/>
              <a:t>Searching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Pengurutan</a:t>
            </a:r>
            <a:r>
              <a:rPr lang="en-US" sz="3200" dirty="0" smtClean="0"/>
              <a:t> (</a:t>
            </a:r>
            <a:r>
              <a:rPr lang="en-US" sz="3200" i="1" dirty="0" smtClean="0"/>
              <a:t>Sorting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Penghancuran</a:t>
            </a:r>
            <a:r>
              <a:rPr lang="en-US" sz="3200" dirty="0" smtClean="0"/>
              <a:t> (</a:t>
            </a:r>
            <a:r>
              <a:rPr lang="en-US" sz="3200" i="1" dirty="0"/>
              <a:t>D</a:t>
            </a:r>
            <a:r>
              <a:rPr lang="en-US" sz="3200" i="1" dirty="0" smtClean="0"/>
              <a:t>estroy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500" dirty="0" err="1" smtClean="0"/>
              <a:t>Sama</a:t>
            </a:r>
            <a:r>
              <a:rPr lang="en-US" sz="3500" dirty="0" smtClean="0"/>
              <a:t> </a:t>
            </a:r>
            <a:r>
              <a:rPr lang="en-US" sz="3500" dirty="0" err="1" smtClean="0"/>
              <a:t>seperti</a:t>
            </a:r>
            <a:r>
              <a:rPr lang="en-US" sz="3500" dirty="0" smtClean="0"/>
              <a:t> </a:t>
            </a:r>
            <a:r>
              <a:rPr lang="en-US" sz="3500" dirty="0" err="1" smtClean="0"/>
              <a:t>pada</a:t>
            </a:r>
            <a:r>
              <a:rPr lang="en-US" sz="3500" dirty="0" smtClean="0"/>
              <a:t> Single Linked List.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971800" y="2819402"/>
            <a:ext cx="577850" cy="762000"/>
            <a:chOff x="1905000" y="2438400"/>
            <a:chExt cx="533400" cy="533400"/>
          </a:xfrm>
        </p:grpSpPr>
        <p:sp>
          <p:nvSpPr>
            <p:cNvPr id="4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521450" y="2819402"/>
            <a:ext cx="577850" cy="762000"/>
            <a:chOff x="1905000" y="2438400"/>
            <a:chExt cx="533400" cy="533400"/>
          </a:xfrm>
        </p:grpSpPr>
        <p:sp>
          <p:nvSpPr>
            <p:cNvPr id="10" name="Rectangle 9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990600" y="2895602"/>
            <a:ext cx="1981200" cy="584775"/>
            <a:chOff x="914400" y="2895600"/>
            <a:chExt cx="1828800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cxnSp>
          <p:nvCxnSpPr>
            <p:cNvPr id="18" name="Straight Arrow Connector 17"/>
            <p:cNvCxnSpPr>
              <a:endCxn id="4" idx="1"/>
            </p:cNvCxnSpPr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540250" y="28956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13400" y="32004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6388100" y="275373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8521700" y="272891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3" name="Shape 32"/>
          <p:cNvCxnSpPr/>
          <p:nvPr/>
        </p:nvCxnSpPr>
        <p:spPr>
          <a:xfrm rot="16200000" flipH="1">
            <a:off x="7164387" y="3324224"/>
            <a:ext cx="533400" cy="4095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6972300" y="3809996"/>
            <a:ext cx="1962150" cy="685802"/>
            <a:chOff x="2870200" y="3200396"/>
            <a:chExt cx="1962150" cy="685802"/>
          </a:xfrm>
        </p:grpSpPr>
        <p:sp>
          <p:nvSpPr>
            <p:cNvPr id="36" name="Rectangle 35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5130800" y="35814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143624" y="3886200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 rot="5400000">
            <a:off x="8393400" y="3057812"/>
            <a:ext cx="482025" cy="9937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6692900" y="4262442"/>
            <a:ext cx="2489327" cy="538158"/>
            <a:chOff x="2590800" y="3652842"/>
            <a:chExt cx="2489327" cy="53815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6540500" y="4024312"/>
            <a:ext cx="2765551" cy="928688"/>
            <a:chOff x="2438400" y="3414712"/>
            <a:chExt cx="2765551" cy="928688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438400" y="3429000"/>
              <a:ext cx="6858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452688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2438401" y="4329112"/>
              <a:ext cx="2743199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203951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4832350" y="3414712"/>
              <a:ext cx="371601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1562100" y="275373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3695700" y="272891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9" name="Shape 32"/>
          <p:cNvCxnSpPr/>
          <p:nvPr/>
        </p:nvCxnSpPr>
        <p:spPr>
          <a:xfrm rot="16200000" flipH="1">
            <a:off x="2338387" y="3324224"/>
            <a:ext cx="533400" cy="4095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04800" y="368141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346200" y="3986216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 rot="5400000">
            <a:off x="3567400" y="3057812"/>
            <a:ext cx="482025" cy="9937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2185988" y="3810000"/>
            <a:ext cx="1865186" cy="684778"/>
            <a:chOff x="3384550" y="2819399"/>
            <a:chExt cx="1568450" cy="685800"/>
          </a:xfrm>
        </p:grpSpPr>
        <p:sp>
          <p:nvSpPr>
            <p:cNvPr id="77" name="Rectangle 76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1866900" y="4191000"/>
            <a:ext cx="2489327" cy="538158"/>
            <a:chOff x="2590800" y="3652842"/>
            <a:chExt cx="2489327" cy="538158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2667000" y="388620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70814" y="388620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8200" y="2133600"/>
            <a:ext cx="401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Circular Single Linked List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81599" y="2133600"/>
            <a:ext cx="4124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Circular Double Linked List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31" grpId="0"/>
      <p:bldP spid="9" grpId="0"/>
      <p:bldP spid="47" grpId="0"/>
      <p:bldP spid="48" grpId="0"/>
      <p:bldP spid="57" grpId="0"/>
      <p:bldP spid="79" grpId="0"/>
      <p:bldP spid="80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3" name="Group 33"/>
          <p:cNvGrpSpPr/>
          <p:nvPr/>
        </p:nvGrpSpPr>
        <p:grpSpPr>
          <a:xfrm>
            <a:off x="533400" y="4868387"/>
            <a:ext cx="3589336" cy="809632"/>
            <a:chOff x="1411167" y="2695568"/>
            <a:chExt cx="3313233" cy="809632"/>
          </a:xfrm>
        </p:grpSpPr>
        <p:grpSp>
          <p:nvGrpSpPr>
            <p:cNvPr id="14" name="Group 3"/>
            <p:cNvGrpSpPr/>
            <p:nvPr/>
          </p:nvGrpSpPr>
          <p:grpSpPr>
            <a:xfrm>
              <a:off x="3276600" y="2819400"/>
              <a:ext cx="1447800" cy="685800"/>
              <a:chOff x="1752600" y="3352800"/>
              <a:chExt cx="1219200" cy="53419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7"/>
            <p:cNvGrpSpPr/>
            <p:nvPr/>
          </p:nvGrpSpPr>
          <p:grpSpPr>
            <a:xfrm>
              <a:off x="1411167" y="2695568"/>
              <a:ext cx="1828800" cy="584775"/>
              <a:chOff x="953967" y="2695568"/>
              <a:chExt cx="1828800" cy="58477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953967" y="2695568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B050"/>
                    </a:solidFill>
                  </a:rPr>
                  <a:t>baru</a:t>
                </a:r>
                <a:endParaRPr lang="en-US" sz="3200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2020767" y="3000368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51"/>
          <p:cNvSpPr txBox="1"/>
          <p:nvPr/>
        </p:nvSpPr>
        <p:spPr>
          <a:xfrm>
            <a:off x="2884486" y="5068419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</a:rPr>
              <a:t>1</a:t>
            </a:r>
            <a:endParaRPr lang="en-US" sz="2800" b="1" dirty="0">
              <a:solidFill>
                <a:schemeClr val="accent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99256" y="287809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62" name="TextBox 61"/>
          <p:cNvSpPr txBox="1"/>
          <p:nvPr/>
        </p:nvSpPr>
        <p:spPr>
          <a:xfrm>
            <a:off x="6781800" y="26670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64" name="Shape 63"/>
          <p:cNvCxnSpPr>
            <a:endCxn id="41" idx="0"/>
          </p:cNvCxnSpPr>
          <p:nvPr/>
        </p:nvCxnSpPr>
        <p:spPr>
          <a:xfrm rot="10800000" flipV="1">
            <a:off x="6368031" y="3018079"/>
            <a:ext cx="45402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hape 65"/>
          <p:cNvCxnSpPr>
            <a:stCxn id="39" idx="3"/>
            <a:endCxn id="45" idx="0"/>
          </p:cNvCxnSpPr>
          <p:nvPr/>
        </p:nvCxnSpPr>
        <p:spPr>
          <a:xfrm>
            <a:off x="3354956" y="3170479"/>
            <a:ext cx="701675" cy="3934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272406" y="3563891"/>
            <a:ext cx="3879850" cy="685800"/>
            <a:chOff x="3912294" y="3259088"/>
            <a:chExt cx="3879850" cy="685800"/>
          </a:xfrm>
        </p:grpSpPr>
        <p:sp>
          <p:nvSpPr>
            <p:cNvPr id="41" name="Rectangle 40"/>
            <p:cNvSpPr/>
            <p:nvPr/>
          </p:nvSpPr>
          <p:spPr>
            <a:xfrm>
              <a:off x="6223694" y="3259088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5400000">
              <a:off x="6959613" y="3601476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oup 46"/>
            <p:cNvGrpSpPr/>
            <p:nvPr/>
          </p:nvGrpSpPr>
          <p:grpSpPr>
            <a:xfrm>
              <a:off x="3912294" y="3259088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5233094" y="3563888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242494" y="3335288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509444" y="333528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</p:grpSp>
      <p:cxnSp>
        <p:nvCxnSpPr>
          <p:cNvPr id="17" name="Straight Arrow Connector 16"/>
          <p:cNvCxnSpPr>
            <a:stCxn id="39" idx="2"/>
          </p:cNvCxnSpPr>
          <p:nvPr/>
        </p:nvCxnSpPr>
        <p:spPr>
          <a:xfrm>
            <a:off x="2777106" y="3462866"/>
            <a:ext cx="0" cy="1529353"/>
          </a:xfrm>
          <a:prstGeom prst="straightConnector1">
            <a:avLst/>
          </a:prstGeom>
          <a:ln w="28575">
            <a:solidFill>
              <a:srgbClr val="CC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874912" y="4248672"/>
            <a:ext cx="0" cy="9972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14478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smtClean="0">
                <a:solidFill>
                  <a:srgbClr val="FF0000"/>
                </a:solidFill>
              </a:rPr>
              <a:t>Circular Single Linked List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999927" y="3876678"/>
            <a:ext cx="4361186" cy="642938"/>
            <a:chOff x="2698750" y="3505197"/>
            <a:chExt cx="5454650" cy="433339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255712" y="3886203"/>
            <a:ext cx="5105400" cy="2133597"/>
            <a:chOff x="2895600" y="3571875"/>
            <a:chExt cx="5105400" cy="2133597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7620221" y="3576640"/>
              <a:ext cx="380779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01000" y="3571875"/>
              <a:ext cx="0" cy="213359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2895600" y="5691184"/>
              <a:ext cx="51054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2895600" y="5048246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2895600" y="5048246"/>
              <a:ext cx="27923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558718" y="1873652"/>
            <a:ext cx="4953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indent="0">
              <a:buSzPct val="60000"/>
              <a:buNone/>
            </a:pPr>
            <a:r>
              <a:rPr lang="en-US" sz="2400" b="1" dirty="0"/>
              <a:t>- List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kosong</a:t>
            </a:r>
            <a:r>
              <a:rPr lang="en-US" sz="2400" b="1" dirty="0"/>
              <a:t> {</a:t>
            </a:r>
            <a:r>
              <a:rPr lang="en-US" sz="2400" b="1" dirty="0" err="1">
                <a:solidFill>
                  <a:srgbClr val="FF0000"/>
                </a:solidFill>
              </a:rPr>
              <a:t>awal</a:t>
            </a:r>
            <a:r>
              <a:rPr lang="en-US" sz="2400" b="1" dirty="0">
                <a:solidFill>
                  <a:srgbClr val="FF0000"/>
                </a:solidFill>
              </a:rPr>
              <a:t> ≠ Nil</a:t>
            </a:r>
            <a:r>
              <a:rPr lang="en-US" sz="2400" b="1" dirty="0"/>
              <a:t>}</a:t>
            </a:r>
          </a:p>
          <a:p>
            <a:pPr marL="168275" lvl="2" indent="3175">
              <a:buSzPct val="60000"/>
              <a:buNone/>
            </a:pPr>
            <a:r>
              <a:rPr lang="en-US" sz="2400" b="1" dirty="0" err="1"/>
              <a:t>Mula-mula</a:t>
            </a:r>
            <a:r>
              <a:rPr lang="en-US" sz="2400" b="1" dirty="0"/>
              <a:t> </a:t>
            </a:r>
            <a:r>
              <a:rPr lang="en-US" sz="2400" b="1" dirty="0" err="1"/>
              <a:t>keadaan</a:t>
            </a:r>
            <a:r>
              <a:rPr lang="en-US" sz="2400" b="1" dirty="0"/>
              <a:t> list:</a:t>
            </a:r>
          </a:p>
        </p:txBody>
      </p:sp>
    </p:spTree>
    <p:extLst>
      <p:ext uri="{BB962C8B-B14F-4D97-AF65-F5344CB8AC3E}">
        <p14:creationId xmlns:p14="http://schemas.microsoft.com/office/powerpoint/2010/main" val="34163643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9" grpId="0"/>
      <p:bldP spid="62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Review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5" name="Group 3"/>
          <p:cNvGrpSpPr/>
          <p:nvPr/>
        </p:nvGrpSpPr>
        <p:grpSpPr>
          <a:xfrm>
            <a:off x="2387154" y="3619870"/>
            <a:ext cx="1568450" cy="685802"/>
            <a:chOff x="-44122" y="2462473"/>
            <a:chExt cx="1219200" cy="534195"/>
          </a:xfrm>
        </p:grpSpPr>
        <p:sp>
          <p:nvSpPr>
            <p:cNvPr id="5" name="Rectangle 4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7"/>
          <p:cNvGrpSpPr/>
          <p:nvPr/>
        </p:nvGrpSpPr>
        <p:grpSpPr>
          <a:xfrm>
            <a:off x="545656" y="3429000"/>
            <a:ext cx="1816100" cy="584775"/>
            <a:chOff x="-1066800" y="1752600"/>
            <a:chExt cx="16764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-1066800" y="1752600"/>
              <a:ext cx="1066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70C0"/>
                  </a:solidFill>
                </a:rPr>
                <a:t>baru</a:t>
              </a:r>
              <a:endParaRPr lang="en-US" sz="3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717354" y="36960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649208" y="2781671"/>
            <a:ext cx="5756982" cy="1524000"/>
            <a:chOff x="3738554" y="3276599"/>
            <a:chExt cx="5756982" cy="1524000"/>
          </a:xfrm>
        </p:grpSpPr>
        <p:grpSp>
          <p:nvGrpSpPr>
            <p:cNvPr id="11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3738554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>
            <a:off x="3705224" y="3927844"/>
            <a:ext cx="9906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hape 33"/>
          <p:cNvCxnSpPr/>
          <p:nvPr/>
        </p:nvCxnSpPr>
        <p:spPr>
          <a:xfrm>
            <a:off x="4628709" y="3074059"/>
            <a:ext cx="949325" cy="54581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609600" y="1600200"/>
            <a:ext cx="87630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Keadaan</a:t>
            </a:r>
            <a:r>
              <a:rPr lang="en-US" sz="2800" dirty="0" smtClean="0"/>
              <a:t> Linked List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penyisipan</a:t>
            </a:r>
            <a:r>
              <a:rPr lang="en-US" sz="2800" dirty="0" smtClean="0"/>
              <a:t> di </a:t>
            </a:r>
            <a:r>
              <a:rPr lang="en-US" sz="2800" dirty="0" err="1" smtClean="0"/>
              <a:t>depan</a:t>
            </a:r>
            <a:r>
              <a:rPr lang="en-US" sz="2800" dirty="0" smtClean="0"/>
              <a:t>/di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list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kosong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circular single linked list: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44" name="Shape 43"/>
          <p:cNvCxnSpPr/>
          <p:nvPr/>
        </p:nvCxnSpPr>
        <p:spPr>
          <a:xfrm rot="10800000" flipV="1">
            <a:off x="3195183" y="3076948"/>
            <a:ext cx="454025" cy="545812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4419600" y="3929062"/>
            <a:ext cx="4361186" cy="642938"/>
            <a:chOff x="2698750" y="3505197"/>
            <a:chExt cx="5454650" cy="433339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038352" y="3929062"/>
            <a:ext cx="6734168" cy="642938"/>
            <a:chOff x="2038352" y="4538662"/>
            <a:chExt cx="6734168" cy="642938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8400007" y="4538662"/>
              <a:ext cx="372513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8772520" y="4538662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2057400" y="5181600"/>
              <a:ext cx="671512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2038352" y="4538662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2057400" y="4538662"/>
              <a:ext cx="32491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50993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47800"/>
            <a:ext cx="8832850" cy="4495800"/>
          </a:xfrm>
        </p:spPr>
        <p:txBody>
          <a:bodyPr>
            <a:normAutofit/>
          </a:bodyPr>
          <a:lstStyle/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b="1" dirty="0" smtClean="0"/>
              <a:t>Circular Double Linked List</a:t>
            </a:r>
          </a:p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Nil</a:t>
            </a:r>
            <a:r>
              <a:rPr lang="en-US" b="1" dirty="0" smtClean="0"/>
              <a:t>}</a:t>
            </a:r>
          </a:p>
          <a:p>
            <a:pPr marL="168275" lvl="2" indent="3175">
              <a:spcBef>
                <a:spcPts val="0"/>
              </a:spcBef>
              <a:buSzPct val="60000"/>
              <a:buNone/>
            </a:pPr>
            <a:r>
              <a:rPr lang="en-US" b="1" dirty="0" err="1" smtClean="0"/>
              <a:t>Mula-mula</a:t>
            </a:r>
            <a:r>
              <a:rPr lang="en-US" b="1" dirty="0" smtClean="0"/>
              <a:t> </a:t>
            </a:r>
            <a:r>
              <a:rPr lang="en-US" b="1" dirty="0" err="1" smtClean="0"/>
              <a:t>keadaan</a:t>
            </a:r>
            <a:r>
              <a:rPr lang="en-US" b="1" dirty="0" smtClean="0"/>
              <a:t> list:</a:t>
            </a:r>
          </a:p>
          <a:p>
            <a:pPr marL="514236" indent="-514236">
              <a:spcBef>
                <a:spcPts val="0"/>
              </a:spcBef>
              <a:buNone/>
            </a:pPr>
            <a:endParaRPr lang="en-US" b="1" dirty="0" smtClean="0"/>
          </a:p>
          <a:p>
            <a:pPr marL="514236" indent="-514236">
              <a:spcBef>
                <a:spcPts val="0"/>
              </a:spcBef>
              <a:buNone/>
            </a:pPr>
            <a:endParaRPr lang="en-US" b="1" dirty="0" smtClean="0"/>
          </a:p>
        </p:txBody>
      </p:sp>
      <p:cxnSp>
        <p:nvCxnSpPr>
          <p:cNvPr id="66" name="Shape 65"/>
          <p:cNvCxnSpPr>
            <a:stCxn id="39" idx="3"/>
            <a:endCxn id="45" idx="0"/>
          </p:cNvCxnSpPr>
          <p:nvPr/>
        </p:nvCxnSpPr>
        <p:spPr>
          <a:xfrm>
            <a:off x="3389312" y="2806988"/>
            <a:ext cx="450850" cy="3934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618162" y="3200400"/>
            <a:ext cx="2063751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6849343" y="3542788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33612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2805111" y="3200400"/>
            <a:ext cx="2070100" cy="684781"/>
            <a:chOff x="5175738" y="2362200"/>
            <a:chExt cx="1910862" cy="684781"/>
          </a:xfrm>
        </p:grpSpPr>
        <p:sp>
          <p:nvSpPr>
            <p:cNvPr id="45" name="Rectangle 44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>
            <a:off x="4627562" y="34289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636962" y="3276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6418262" y="3276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62" name="TextBox 61"/>
          <p:cNvSpPr txBox="1"/>
          <p:nvPr/>
        </p:nvSpPr>
        <p:spPr>
          <a:xfrm>
            <a:off x="6858000" y="23108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64" name="Shape 63"/>
          <p:cNvCxnSpPr>
            <a:endCxn id="41" idx="0"/>
          </p:cNvCxnSpPr>
          <p:nvPr/>
        </p:nvCxnSpPr>
        <p:spPr>
          <a:xfrm rot="10800000" flipV="1">
            <a:off x="6650038" y="26545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965603" y="35417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769839" y="35417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4862512" y="36575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590800" y="4829738"/>
            <a:ext cx="2070100" cy="68478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3824231" y="5171107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2751292" y="5171104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09600" y="4648200"/>
            <a:ext cx="1981200" cy="584775"/>
            <a:chOff x="914400" y="2895600"/>
            <a:chExt cx="18288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B0F0"/>
                  </a:solidFill>
                </a:rPr>
                <a:t>baru</a:t>
              </a:r>
              <a:endParaRPr lang="en-US" sz="3200" b="1" dirty="0">
                <a:solidFill>
                  <a:srgbClr val="00B0F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3384550" y="490695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8" name="Shape 76"/>
          <p:cNvCxnSpPr/>
          <p:nvPr/>
        </p:nvCxnSpPr>
        <p:spPr>
          <a:xfrm rot="16200000" flipV="1">
            <a:off x="2798907" y="3530006"/>
            <a:ext cx="1638809" cy="1638301"/>
          </a:xfrm>
          <a:prstGeom prst="bentConnector4">
            <a:avLst>
              <a:gd name="adj1" fmla="val 39554"/>
              <a:gd name="adj2" fmla="val 135558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3065275" y="3629719"/>
            <a:ext cx="1981995" cy="1547070"/>
            <a:chOff x="2971006" y="3201194"/>
            <a:chExt cx="1981995" cy="154707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2971800" y="3733800"/>
              <a:ext cx="1981200" cy="158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2971006" y="3201194"/>
              <a:ext cx="1981995" cy="1547070"/>
              <a:chOff x="2971006" y="3201194"/>
              <a:chExt cx="1981995" cy="1547070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rot="5400000">
                <a:off x="2705100" y="34671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7" name="Shape 88"/>
              <p:cNvCxnSpPr/>
              <p:nvPr/>
            </p:nvCxnSpPr>
            <p:spPr>
              <a:xfrm rot="5400000">
                <a:off x="4261619" y="4056883"/>
                <a:ext cx="1014463" cy="368300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Group 68"/>
          <p:cNvGrpSpPr/>
          <p:nvPr/>
        </p:nvGrpSpPr>
        <p:grpSpPr>
          <a:xfrm>
            <a:off x="1958054" y="2895601"/>
            <a:ext cx="609600" cy="1955511"/>
            <a:chOff x="1905000" y="2197388"/>
            <a:chExt cx="609600" cy="2298412"/>
          </a:xfrm>
        </p:grpSpPr>
        <p:cxnSp>
          <p:nvCxnSpPr>
            <p:cNvPr id="70" name="Shape 93"/>
            <p:cNvCxnSpPr/>
            <p:nvPr/>
          </p:nvCxnSpPr>
          <p:spPr>
            <a:xfrm rot="10800000" flipV="1">
              <a:off x="1905000" y="2197388"/>
              <a:ext cx="228600" cy="2298412"/>
            </a:xfrm>
            <a:prstGeom prst="bentConnector2">
              <a:avLst/>
            </a:prstGeom>
            <a:ln w="28575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1905000" y="4494212"/>
              <a:ext cx="609600" cy="158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455862" y="3657597"/>
            <a:ext cx="5454650" cy="433339"/>
            <a:chOff x="2698750" y="3505197"/>
            <a:chExt cx="5454650" cy="43333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2233612" y="3412162"/>
            <a:ext cx="5905500" cy="916950"/>
            <a:chOff x="2476500" y="3259762"/>
            <a:chExt cx="5905500" cy="91695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2476500" y="3276597"/>
              <a:ext cx="8001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76500" y="3276597"/>
              <a:ext cx="0" cy="9001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476500" y="4176712"/>
              <a:ext cx="5905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8382000" y="3276597"/>
              <a:ext cx="0" cy="9001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7924801" y="3259762"/>
              <a:ext cx="457199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043112" y="3428997"/>
            <a:ext cx="6324600" cy="2514603"/>
            <a:chOff x="2286000" y="3276597"/>
            <a:chExt cx="6324600" cy="2514603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2286000" y="5791200"/>
              <a:ext cx="63246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2286000" y="4876800"/>
              <a:ext cx="756049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286000" y="4872040"/>
              <a:ext cx="0" cy="91916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8610600" y="3276597"/>
              <a:ext cx="0" cy="2514603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H="1">
              <a:off x="7924801" y="3276597"/>
              <a:ext cx="68579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2233612" y="3657597"/>
            <a:ext cx="5905500" cy="2057403"/>
            <a:chOff x="2476500" y="3505197"/>
            <a:chExt cx="5905500" cy="2057403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7677150" y="3505197"/>
              <a:ext cx="70485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8382000" y="3505197"/>
              <a:ext cx="0" cy="2057403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2476500" y="5562600"/>
              <a:ext cx="590550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2476500" y="5080575"/>
              <a:ext cx="0" cy="482025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2476500" y="5080575"/>
              <a:ext cx="357188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9" grpId="0"/>
      <p:bldP spid="50" grpId="0"/>
      <p:bldP spid="51" grpId="0"/>
      <p:bldP spid="62" grpId="0"/>
      <p:bldP spid="54" grpId="0" animBg="1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58" name="Rectangle 57"/>
          <p:cNvSpPr/>
          <p:nvPr/>
        </p:nvSpPr>
        <p:spPr>
          <a:xfrm>
            <a:off x="6750050" y="3643301"/>
            <a:ext cx="2063751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7981231" y="3985689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346451" y="28051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35" name="Group 46"/>
          <p:cNvGrpSpPr/>
          <p:nvPr/>
        </p:nvGrpSpPr>
        <p:grpSpPr>
          <a:xfrm>
            <a:off x="3951288" y="3606730"/>
            <a:ext cx="2070100" cy="684781"/>
            <a:chOff x="5175738" y="2362200"/>
            <a:chExt cx="1910862" cy="684781"/>
          </a:xfrm>
        </p:grpSpPr>
        <p:sp>
          <p:nvSpPr>
            <p:cNvPr id="56" name="Rectangle 5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5759450" y="3871898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68850" y="371950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7550150" y="371950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988300" y="28051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7" name="Shape 46"/>
          <p:cNvCxnSpPr>
            <a:stCxn id="44" idx="1"/>
            <a:endCxn id="58" idx="0"/>
          </p:cNvCxnSpPr>
          <p:nvPr/>
        </p:nvCxnSpPr>
        <p:spPr>
          <a:xfrm rot="10800000" flipV="1">
            <a:off x="7781926" y="3097489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97491" y="3956091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901727" y="3984667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5994400" y="4100498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4100498"/>
            <a:ext cx="9144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hape 72"/>
          <p:cNvCxnSpPr>
            <a:stCxn id="34" idx="3"/>
          </p:cNvCxnSpPr>
          <p:nvPr/>
        </p:nvCxnSpPr>
        <p:spPr>
          <a:xfrm>
            <a:off x="4502151" y="3097489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130300" y="3643304"/>
            <a:ext cx="2070100" cy="684781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2363731" y="3984673"/>
            <a:ext cx="684781" cy="204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1290792" y="3984670"/>
            <a:ext cx="684781" cy="204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24050" y="370577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965450" y="3871898"/>
            <a:ext cx="9906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09600" y="16002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Keadaan</a:t>
            </a:r>
            <a:r>
              <a:rPr lang="en-US" sz="2800" dirty="0" smtClean="0">
                <a:latin typeface="Arial Narrow" pitchFamily="34" charset="0"/>
              </a:rPr>
              <a:t> list </a:t>
            </a:r>
            <a:r>
              <a:rPr lang="en-US" sz="2800" dirty="0" err="1" smtClean="0">
                <a:latin typeface="Arial Narrow" pitchFamily="34" charset="0"/>
              </a:rPr>
              <a:t>setelah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terjadi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penyisipan</a:t>
            </a:r>
            <a:r>
              <a:rPr lang="en-US" sz="2800" dirty="0" smtClean="0">
                <a:latin typeface="Arial Narrow" pitchFamily="34" charset="0"/>
              </a:rPr>
              <a:t> di </a:t>
            </a:r>
            <a:r>
              <a:rPr lang="en-US" sz="2800" dirty="0" err="1" smtClean="0">
                <a:latin typeface="Arial Narrow" pitchFamily="34" charset="0"/>
              </a:rPr>
              <a:t>depan</a:t>
            </a:r>
            <a:r>
              <a:rPr lang="en-US" sz="2800" dirty="0" smtClean="0">
                <a:latin typeface="Arial Narrow" pitchFamily="34" charset="0"/>
              </a:rPr>
              <a:t>/</a:t>
            </a:r>
            <a:r>
              <a:rPr lang="en-US" sz="2800" dirty="0" err="1" smtClean="0">
                <a:latin typeface="Arial Narrow" pitchFamily="34" charset="0"/>
              </a:rPr>
              <a:t>awal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kondisi</a:t>
            </a:r>
            <a:r>
              <a:rPr lang="en-US" sz="2800" dirty="0" smtClean="0">
                <a:latin typeface="Arial Narrow" pitchFamily="34" charset="0"/>
              </a:rPr>
              <a:t> list </a:t>
            </a:r>
            <a:r>
              <a:rPr lang="en-US" sz="2800" dirty="0" err="1" smtClean="0">
                <a:latin typeface="Arial Narrow" pitchFamily="34" charset="0"/>
              </a:rPr>
              <a:t>tidak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kosong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circular Double Linked List: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" y="2805101"/>
            <a:ext cx="1079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baru</a:t>
            </a:r>
            <a:endParaRPr lang="en-US" sz="3200" b="1" dirty="0">
              <a:solidFill>
                <a:srgbClr val="0070C0"/>
              </a:solidFill>
            </a:endParaRPr>
          </a:p>
        </p:txBody>
      </p:sp>
      <p:cxnSp>
        <p:nvCxnSpPr>
          <p:cNvPr id="40" name="Shape 72"/>
          <p:cNvCxnSpPr>
            <a:stCxn id="39" idx="3"/>
          </p:cNvCxnSpPr>
          <p:nvPr/>
        </p:nvCxnSpPr>
        <p:spPr>
          <a:xfrm>
            <a:off x="1536700" y="3097489"/>
            <a:ext cx="450849" cy="545812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34" idx="1"/>
          </p:cNvCxnSpPr>
          <p:nvPr/>
        </p:nvCxnSpPr>
        <p:spPr>
          <a:xfrm rot="10800000" flipV="1">
            <a:off x="2819401" y="3097488"/>
            <a:ext cx="527051" cy="545809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3551238" y="3857613"/>
            <a:ext cx="5807074" cy="1004899"/>
            <a:chOff x="3565526" y="4176701"/>
            <a:chExt cx="5807074" cy="100489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8610600" y="4191000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9358312" y="4176701"/>
              <a:ext cx="0" cy="10048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3567112" y="5181600"/>
              <a:ext cx="57912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567112" y="4186238"/>
              <a:ext cx="0" cy="9953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565526" y="4200528"/>
              <a:ext cx="4256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914400" y="4100501"/>
            <a:ext cx="8232634" cy="609604"/>
            <a:chOff x="885832" y="3810000"/>
            <a:chExt cx="8232634" cy="609604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885832" y="3810000"/>
              <a:ext cx="44540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85832" y="3810000"/>
              <a:ext cx="0" cy="60960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885832" y="4419603"/>
              <a:ext cx="823263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9118466" y="3848103"/>
              <a:ext cx="0" cy="57150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8794084" y="3857627"/>
              <a:ext cx="32438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685800" y="3871901"/>
            <a:ext cx="8672512" cy="1004899"/>
            <a:chOff x="685800" y="4786301"/>
            <a:chExt cx="8672512" cy="1004899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8596312" y="4786312"/>
              <a:ext cx="7620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9340722" y="4786301"/>
              <a:ext cx="0" cy="10048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685800" y="5791200"/>
              <a:ext cx="865492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685800" y="4795838"/>
              <a:ext cx="0" cy="99536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685800" y="4795840"/>
              <a:ext cx="43980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3790952" y="4100497"/>
            <a:ext cx="5355972" cy="609604"/>
            <a:chOff x="3708400" y="4190996"/>
            <a:chExt cx="5435600" cy="609604"/>
          </a:xfrm>
        </p:grpSpPr>
        <p:cxnSp>
          <p:nvCxnSpPr>
            <p:cNvPr id="83" name="Straight Connector 82"/>
            <p:cNvCxnSpPr/>
            <p:nvPr/>
          </p:nvCxnSpPr>
          <p:spPr>
            <a:xfrm flipH="1">
              <a:off x="3708400" y="4190996"/>
              <a:ext cx="4064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708400" y="4190996"/>
              <a:ext cx="0" cy="6096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708400" y="4800599"/>
              <a:ext cx="54356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9144000" y="4229099"/>
              <a:ext cx="0" cy="5715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H="1">
              <a:off x="8813801" y="4238623"/>
              <a:ext cx="33019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34" grpId="0"/>
      <p:bldP spid="37" grpId="0"/>
      <p:bldP spid="38" grpId="0"/>
      <p:bldP spid="44" grpId="0"/>
      <p:bldP spid="66" grpId="0" animBg="1"/>
      <p:bldP spid="74" grpId="0"/>
      <p:bldP spid="91" grpId="0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2358</TotalTime>
  <Words>328</Words>
  <Application>Microsoft Office PowerPoint</Application>
  <PresentationFormat>A4 Paper (210x297 mm)</PresentationFormat>
  <Paragraphs>114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Algerian</vt:lpstr>
      <vt:lpstr>Arial Narrow</vt:lpstr>
      <vt:lpstr>Calibri</vt:lpstr>
      <vt:lpstr>Times New Roman</vt:lpstr>
      <vt:lpstr>Tw Cen MT</vt:lpstr>
      <vt:lpstr>Wingdings</vt:lpstr>
      <vt:lpstr>Wingdings 2</vt:lpstr>
      <vt:lpstr>Median</vt:lpstr>
      <vt:lpstr>Visio</vt:lpstr>
      <vt:lpstr>CIRCULAR linked list</vt:lpstr>
      <vt:lpstr>Circular Linked List</vt:lpstr>
      <vt:lpstr>Operasi – operasi Double Linked List</vt:lpstr>
      <vt:lpstr>Penciptaan</vt:lpstr>
      <vt:lpstr>Penyisipan di Depan</vt:lpstr>
      <vt:lpstr>Penyisipan di Depan (lanjutan)</vt:lpstr>
      <vt:lpstr>Review Penyisipan di Depan (lanjutan)</vt:lpstr>
      <vt:lpstr>Penyisipan di Depan (lanjutan)</vt:lpstr>
      <vt:lpstr>Penyisipan di Depan (lanjutan)</vt:lpstr>
      <vt:lpstr>Penyisipan di Belakang</vt:lpstr>
      <vt:lpstr>Penghapusan di depan</vt:lpstr>
      <vt:lpstr>Penghapusan di depan (lanjutan)</vt:lpstr>
      <vt:lpstr>Penghapusan di depan</vt:lpstr>
      <vt:lpstr>Penghapusan di depan (lanjutan)</vt:lpstr>
      <vt:lpstr>PowerPoint Presentation</vt:lpstr>
      <vt:lpstr>PowerPoint Presentation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482</cp:revision>
  <dcterms:created xsi:type="dcterms:W3CDTF">2010-02-18T01:05:10Z</dcterms:created>
  <dcterms:modified xsi:type="dcterms:W3CDTF">2014-04-14T04:37:33Z</dcterms:modified>
</cp:coreProperties>
</file>