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4" r:id="rId3"/>
    <p:sldId id="285" r:id="rId4"/>
    <p:sldId id="286" r:id="rId5"/>
    <p:sldId id="287" r:id="rId6"/>
    <p:sldId id="288" r:id="rId7"/>
    <p:sldId id="289" r:id="rId8"/>
    <p:sldId id="290" r:id="rId9"/>
    <p:sldId id="291" r:id="rId10"/>
    <p:sldId id="292" r:id="rId11"/>
    <p:sldId id="257" r:id="rId12"/>
    <p:sldId id="258" r:id="rId13"/>
    <p:sldId id="259" r:id="rId14"/>
    <p:sldId id="260" r:id="rId15"/>
    <p:sldId id="261" r:id="rId16"/>
    <p:sldId id="262" r:id="rId17"/>
    <p:sldId id="263" r:id="rId18"/>
    <p:sldId id="264" r:id="rId19"/>
    <p:sldId id="282" r:id="rId20"/>
    <p:sldId id="265" r:id="rId21"/>
    <p:sldId id="266" r:id="rId22"/>
    <p:sldId id="267" r:id="rId23"/>
    <p:sldId id="268" r:id="rId24"/>
    <p:sldId id="269" r:id="rId25"/>
    <p:sldId id="270" r:id="rId26"/>
    <p:sldId id="271" r:id="rId27"/>
    <p:sldId id="272" r:id="rId28"/>
    <p:sldId id="273" r:id="rId29"/>
    <p:sldId id="275" r:id="rId30"/>
    <p:sldId id="276" r:id="rId31"/>
    <p:sldId id="277" r:id="rId32"/>
    <p:sldId id="278" r:id="rId33"/>
    <p:sldId id="279" r:id="rId34"/>
    <p:sldId id="280" r:id="rId35"/>
    <p:sldId id="281" r:id="rId36"/>
    <p:sldId id="283"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68" autoAdjust="0"/>
    <p:restoredTop sz="94671" autoAdjust="0"/>
  </p:normalViewPr>
  <p:slideViewPr>
    <p:cSldViewPr>
      <p:cViewPr varScale="1">
        <p:scale>
          <a:sx n="70" d="100"/>
          <a:sy n="70" d="100"/>
        </p:scale>
        <p:origin x="-1740"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A70CF-D17C-4A1E-BE46-BFBB26CD1584}"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AF756-37D9-4988-AA94-60CF1D2E3394}" type="slidenum">
              <a:rPr lang="en-US" smtClean="0"/>
              <a:t>‹#›</a:t>
            </a:fld>
            <a:endParaRPr lang="en-US"/>
          </a:p>
        </p:txBody>
      </p:sp>
    </p:spTree>
    <p:extLst>
      <p:ext uri="{BB962C8B-B14F-4D97-AF65-F5344CB8AC3E}">
        <p14:creationId xmlns:p14="http://schemas.microsoft.com/office/powerpoint/2010/main" val="374453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a:t>
            </a:fld>
            <a:endParaRPr lang="en-US"/>
          </a:p>
        </p:txBody>
      </p:sp>
    </p:spTree>
    <p:extLst>
      <p:ext uri="{BB962C8B-B14F-4D97-AF65-F5344CB8AC3E}">
        <p14:creationId xmlns:p14="http://schemas.microsoft.com/office/powerpoint/2010/main" val="215424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0455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11</a:t>
            </a:fld>
            <a:endParaRPr lang="en-US"/>
          </a:p>
        </p:txBody>
      </p:sp>
    </p:spTree>
    <p:extLst>
      <p:ext uri="{BB962C8B-B14F-4D97-AF65-F5344CB8AC3E}">
        <p14:creationId xmlns:p14="http://schemas.microsoft.com/office/powerpoint/2010/main" val="400264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12</a:t>
            </a:fld>
            <a:endParaRPr lang="en-US"/>
          </a:p>
        </p:txBody>
      </p:sp>
    </p:spTree>
    <p:extLst>
      <p:ext uri="{BB962C8B-B14F-4D97-AF65-F5344CB8AC3E}">
        <p14:creationId xmlns:p14="http://schemas.microsoft.com/office/powerpoint/2010/main" val="118372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13</a:t>
            </a:fld>
            <a:endParaRPr lang="en-US"/>
          </a:p>
        </p:txBody>
      </p:sp>
    </p:spTree>
    <p:extLst>
      <p:ext uri="{BB962C8B-B14F-4D97-AF65-F5344CB8AC3E}">
        <p14:creationId xmlns:p14="http://schemas.microsoft.com/office/powerpoint/2010/main" val="353756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14</a:t>
            </a:fld>
            <a:endParaRPr lang="en-US"/>
          </a:p>
        </p:txBody>
      </p:sp>
    </p:spTree>
    <p:extLst>
      <p:ext uri="{BB962C8B-B14F-4D97-AF65-F5344CB8AC3E}">
        <p14:creationId xmlns:p14="http://schemas.microsoft.com/office/powerpoint/2010/main" val="265719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15</a:t>
            </a:fld>
            <a:endParaRPr lang="en-US"/>
          </a:p>
        </p:txBody>
      </p:sp>
    </p:spTree>
    <p:extLst>
      <p:ext uri="{BB962C8B-B14F-4D97-AF65-F5344CB8AC3E}">
        <p14:creationId xmlns:p14="http://schemas.microsoft.com/office/powerpoint/2010/main" val="425069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16</a:t>
            </a:fld>
            <a:endParaRPr lang="en-US"/>
          </a:p>
        </p:txBody>
      </p:sp>
    </p:spTree>
    <p:extLst>
      <p:ext uri="{BB962C8B-B14F-4D97-AF65-F5344CB8AC3E}">
        <p14:creationId xmlns:p14="http://schemas.microsoft.com/office/powerpoint/2010/main" val="1431795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17</a:t>
            </a:fld>
            <a:endParaRPr lang="en-US"/>
          </a:p>
        </p:txBody>
      </p:sp>
    </p:spTree>
    <p:extLst>
      <p:ext uri="{BB962C8B-B14F-4D97-AF65-F5344CB8AC3E}">
        <p14:creationId xmlns:p14="http://schemas.microsoft.com/office/powerpoint/2010/main" val="2322138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18</a:t>
            </a:fld>
            <a:endParaRPr lang="en-US"/>
          </a:p>
        </p:txBody>
      </p:sp>
    </p:spTree>
    <p:extLst>
      <p:ext uri="{BB962C8B-B14F-4D97-AF65-F5344CB8AC3E}">
        <p14:creationId xmlns:p14="http://schemas.microsoft.com/office/powerpoint/2010/main" val="42467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19</a:t>
            </a:fld>
            <a:endParaRPr lang="en-US"/>
          </a:p>
        </p:txBody>
      </p:sp>
    </p:spTree>
    <p:extLst>
      <p:ext uri="{BB962C8B-B14F-4D97-AF65-F5344CB8AC3E}">
        <p14:creationId xmlns:p14="http://schemas.microsoft.com/office/powerpoint/2010/main" val="299832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2</a:t>
            </a:fld>
            <a:endParaRPr lang="en-US"/>
          </a:p>
        </p:txBody>
      </p:sp>
    </p:spTree>
    <p:extLst>
      <p:ext uri="{BB962C8B-B14F-4D97-AF65-F5344CB8AC3E}">
        <p14:creationId xmlns:p14="http://schemas.microsoft.com/office/powerpoint/2010/main" val="176335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20</a:t>
            </a:fld>
            <a:endParaRPr lang="en-US"/>
          </a:p>
        </p:txBody>
      </p:sp>
    </p:spTree>
    <p:extLst>
      <p:ext uri="{BB962C8B-B14F-4D97-AF65-F5344CB8AC3E}">
        <p14:creationId xmlns:p14="http://schemas.microsoft.com/office/powerpoint/2010/main" val="3804235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AF756-37D9-4988-AA94-60CF1D2E3394}" type="slidenum">
              <a:rPr lang="en-US" smtClean="0"/>
              <a:t>21</a:t>
            </a:fld>
            <a:endParaRPr lang="en-US"/>
          </a:p>
        </p:txBody>
      </p:sp>
    </p:spTree>
    <p:extLst>
      <p:ext uri="{BB962C8B-B14F-4D97-AF65-F5344CB8AC3E}">
        <p14:creationId xmlns:p14="http://schemas.microsoft.com/office/powerpoint/2010/main" val="202306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22</a:t>
            </a:fld>
            <a:endParaRPr lang="en-US"/>
          </a:p>
        </p:txBody>
      </p:sp>
    </p:spTree>
    <p:extLst>
      <p:ext uri="{BB962C8B-B14F-4D97-AF65-F5344CB8AC3E}">
        <p14:creationId xmlns:p14="http://schemas.microsoft.com/office/powerpoint/2010/main" val="3213395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23</a:t>
            </a:fld>
            <a:endParaRPr lang="en-US"/>
          </a:p>
        </p:txBody>
      </p:sp>
    </p:spTree>
    <p:extLst>
      <p:ext uri="{BB962C8B-B14F-4D97-AF65-F5344CB8AC3E}">
        <p14:creationId xmlns:p14="http://schemas.microsoft.com/office/powerpoint/2010/main" val="58981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24</a:t>
            </a:fld>
            <a:endParaRPr lang="en-US"/>
          </a:p>
        </p:txBody>
      </p:sp>
    </p:spTree>
    <p:extLst>
      <p:ext uri="{BB962C8B-B14F-4D97-AF65-F5344CB8AC3E}">
        <p14:creationId xmlns:p14="http://schemas.microsoft.com/office/powerpoint/2010/main" val="337492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25</a:t>
            </a:fld>
            <a:endParaRPr lang="en-US"/>
          </a:p>
        </p:txBody>
      </p:sp>
    </p:spTree>
    <p:extLst>
      <p:ext uri="{BB962C8B-B14F-4D97-AF65-F5344CB8AC3E}">
        <p14:creationId xmlns:p14="http://schemas.microsoft.com/office/powerpoint/2010/main" val="2774256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26</a:t>
            </a:fld>
            <a:endParaRPr lang="en-US"/>
          </a:p>
        </p:txBody>
      </p:sp>
    </p:spTree>
    <p:extLst>
      <p:ext uri="{BB962C8B-B14F-4D97-AF65-F5344CB8AC3E}">
        <p14:creationId xmlns:p14="http://schemas.microsoft.com/office/powerpoint/2010/main" val="3428276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27</a:t>
            </a:fld>
            <a:endParaRPr lang="en-US"/>
          </a:p>
        </p:txBody>
      </p:sp>
    </p:spTree>
    <p:extLst>
      <p:ext uri="{BB962C8B-B14F-4D97-AF65-F5344CB8AC3E}">
        <p14:creationId xmlns:p14="http://schemas.microsoft.com/office/powerpoint/2010/main" val="88762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28</a:t>
            </a:fld>
            <a:endParaRPr lang="en-US"/>
          </a:p>
        </p:txBody>
      </p:sp>
    </p:spTree>
    <p:extLst>
      <p:ext uri="{BB962C8B-B14F-4D97-AF65-F5344CB8AC3E}">
        <p14:creationId xmlns:p14="http://schemas.microsoft.com/office/powerpoint/2010/main" val="41901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2A1E7-1670-475A-A6C6-F0E403F40B0F}" type="slidenum">
              <a:rPr lang="en-US" smtClean="0"/>
              <a:t>29</a:t>
            </a:fld>
            <a:endParaRPr lang="en-US"/>
          </a:p>
        </p:txBody>
      </p:sp>
    </p:spTree>
    <p:extLst>
      <p:ext uri="{BB962C8B-B14F-4D97-AF65-F5344CB8AC3E}">
        <p14:creationId xmlns:p14="http://schemas.microsoft.com/office/powerpoint/2010/main" val="212948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3</a:t>
            </a:fld>
            <a:endParaRPr lang="en-US"/>
          </a:p>
        </p:txBody>
      </p:sp>
    </p:spTree>
    <p:extLst>
      <p:ext uri="{BB962C8B-B14F-4D97-AF65-F5344CB8AC3E}">
        <p14:creationId xmlns:p14="http://schemas.microsoft.com/office/powerpoint/2010/main" val="540079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30</a:t>
            </a:fld>
            <a:endParaRPr lang="en-US"/>
          </a:p>
        </p:txBody>
      </p:sp>
    </p:spTree>
    <p:extLst>
      <p:ext uri="{BB962C8B-B14F-4D97-AF65-F5344CB8AC3E}">
        <p14:creationId xmlns:p14="http://schemas.microsoft.com/office/powerpoint/2010/main" val="766318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31</a:t>
            </a:fld>
            <a:endParaRPr lang="en-US"/>
          </a:p>
        </p:txBody>
      </p:sp>
    </p:spTree>
    <p:extLst>
      <p:ext uri="{BB962C8B-B14F-4D97-AF65-F5344CB8AC3E}">
        <p14:creationId xmlns:p14="http://schemas.microsoft.com/office/powerpoint/2010/main" val="361583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32</a:t>
            </a:fld>
            <a:endParaRPr lang="en-US"/>
          </a:p>
        </p:txBody>
      </p:sp>
    </p:spTree>
    <p:extLst>
      <p:ext uri="{BB962C8B-B14F-4D97-AF65-F5344CB8AC3E}">
        <p14:creationId xmlns:p14="http://schemas.microsoft.com/office/powerpoint/2010/main" val="248026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33</a:t>
            </a:fld>
            <a:endParaRPr lang="en-US"/>
          </a:p>
        </p:txBody>
      </p:sp>
    </p:spTree>
    <p:extLst>
      <p:ext uri="{BB962C8B-B14F-4D97-AF65-F5344CB8AC3E}">
        <p14:creationId xmlns:p14="http://schemas.microsoft.com/office/powerpoint/2010/main" val="4293950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34</a:t>
            </a:fld>
            <a:endParaRPr lang="en-US"/>
          </a:p>
        </p:txBody>
      </p:sp>
    </p:spTree>
    <p:extLst>
      <p:ext uri="{BB962C8B-B14F-4D97-AF65-F5344CB8AC3E}">
        <p14:creationId xmlns:p14="http://schemas.microsoft.com/office/powerpoint/2010/main" val="1077389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2A1E7-1670-475A-A6C6-F0E403F40B0F}" type="slidenum">
              <a:rPr lang="en-US" smtClean="0"/>
              <a:t>35</a:t>
            </a:fld>
            <a:endParaRPr lang="en-US"/>
          </a:p>
        </p:txBody>
      </p:sp>
    </p:spTree>
    <p:extLst>
      <p:ext uri="{BB962C8B-B14F-4D97-AF65-F5344CB8AC3E}">
        <p14:creationId xmlns:p14="http://schemas.microsoft.com/office/powerpoint/2010/main" val="2857668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DAF756-37D9-4988-AA94-60CF1D2E3394}" type="slidenum">
              <a:rPr lang="en-US" smtClean="0"/>
              <a:t>36</a:t>
            </a:fld>
            <a:endParaRPr lang="en-US"/>
          </a:p>
        </p:txBody>
      </p:sp>
    </p:spTree>
    <p:extLst>
      <p:ext uri="{BB962C8B-B14F-4D97-AF65-F5344CB8AC3E}">
        <p14:creationId xmlns:p14="http://schemas.microsoft.com/office/powerpoint/2010/main" val="236119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D2128FF-8342-4330-BA6D-175D2428FE81}" type="slidenum">
              <a:rPr lang="en-GB">
                <a:solidFill>
                  <a:prstClr val="black"/>
                </a:solidFill>
              </a:rPr>
              <a:pPr/>
              <a:t>4</a:t>
            </a:fld>
            <a:endParaRPr lang="en-GB">
              <a:solidFill>
                <a:prstClr val="black"/>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solidFill>
                  <a:srgbClr val="000000"/>
                </a:solidFill>
                <a:latin typeface="Verdana" pitchFamily="34" charset="0"/>
              </a:rPr>
              <a:t>It is now possible to embed an entire computing system on a single chip and then embed this chip in many different kinds of devices, many of which don't look like a computer at all. This helps to explain why we live in the age of computer-aided everything. Computers are used in medical equipment, cars, cellular phones, and home appliances. They are used to collect data about customers, control inventory, maintain accounting records, and send e-mail. The list goes on. As technology permeates our lives and the world around us at an increasing rate, so too does the information that is the input to and product of this technology. </a:t>
            </a:r>
          </a:p>
          <a:p>
            <a:pPr>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28801FE-8E52-4D6D-996F-68DB2F6D738C}" type="slidenum">
              <a:rPr lang="en-GB">
                <a:solidFill>
                  <a:prstClr val="black"/>
                </a:solidFill>
              </a:rPr>
              <a:pPr/>
              <a:t>5</a:t>
            </a:fld>
            <a:endParaRPr lang="en-GB">
              <a:solidFill>
                <a:prstClr val="black"/>
              </a:solidFill>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E7B345F-C940-4B42-9201-AF4DFA1574B0}" type="slidenum">
              <a:rPr lang="en-GB">
                <a:solidFill>
                  <a:prstClr val="black"/>
                </a:solidFill>
              </a:rPr>
              <a:pPr/>
              <a:t>6</a:t>
            </a:fld>
            <a:endParaRPr lang="en-GB">
              <a:solidFill>
                <a:prstClr val="black"/>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solidFill>
                  <a:srgbClr val="000000"/>
                </a:solidFill>
                <a:latin typeface="Verdana" pitchFamily="34" charset="0"/>
              </a:rPr>
              <a:t>For example, an insurance company can solicit the advice of a consultant who is thousands of miles away. An office assistant can type up a memo on a laptop computer and distribute it to hundreds of people from a hotel room. </a:t>
            </a:r>
          </a:p>
          <a:p>
            <a:pPr>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0077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34297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36F438-9AE6-4AB4-BC41-72D97F3CEC4B}"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60999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847958-A261-467A-971E-F2BD6BB8346B}" type="datetimeFigureOut">
              <a:rPr lang="en-US" smtClean="0"/>
              <a:t>3/24/2014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B6E1674-D24C-4070-B0C4-B2558A754C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58-A261-467A-971E-F2BD6BB8346B}"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58-A261-467A-971E-F2BD6BB8346B}"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7958-A261-467A-971E-F2BD6BB8346B}"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47958-A261-467A-971E-F2BD6BB8346B}"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847958-A261-467A-971E-F2BD6BB8346B}"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E1674-D24C-4070-B0C4-B2558A754C0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847958-A261-467A-971E-F2BD6BB8346B}" type="datetimeFigureOut">
              <a:rPr lang="en-US" smtClean="0"/>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E1674-D24C-4070-B0C4-B2558A754C0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847958-A261-467A-971E-F2BD6BB8346B}" type="datetimeFigureOut">
              <a:rPr lang="en-US" smtClean="0"/>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47958-A261-467A-971E-F2BD6BB8346B}" type="datetimeFigureOut">
              <a:rPr lang="en-US" smtClean="0"/>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E1674-D24C-4070-B0C4-B2558A754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847958-A261-467A-971E-F2BD6BB8346B}" type="datetimeFigureOut">
              <a:rPr lang="en-US" smtClean="0"/>
              <a:t>3/24/2014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B6E1674-D24C-4070-B0C4-B2558A754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847958-A261-467A-971E-F2BD6BB8346B}" type="datetimeFigureOut">
              <a:rPr lang="en-US" smtClean="0"/>
              <a:t>3/24/2014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B6E1674-D24C-4070-B0C4-B2558A754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847958-A261-467A-971E-F2BD6BB8346B}" type="datetimeFigureOut">
              <a:rPr lang="en-US" smtClean="0"/>
              <a:t>3/24/2014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B6E1674-D24C-4070-B0C4-B2558A754C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AlltheWe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Pertemuan</a:t>
            </a:r>
            <a:r>
              <a:rPr lang="en-US" dirty="0" smtClean="0"/>
              <a:t> </a:t>
            </a:r>
            <a:r>
              <a:rPr lang="en-US" dirty="0"/>
              <a:t>3</a:t>
            </a:r>
          </a:p>
        </p:txBody>
      </p:sp>
      <p:sp>
        <p:nvSpPr>
          <p:cNvPr id="3" name="Subtitle 2"/>
          <p:cNvSpPr>
            <a:spLocks noGrp="1"/>
          </p:cNvSpPr>
          <p:nvPr>
            <p:ph type="subTitle" idx="1"/>
          </p:nvPr>
        </p:nvSpPr>
        <p:spPr/>
        <p:txBody>
          <a:bodyPr/>
          <a:lstStyle/>
          <a:p>
            <a:r>
              <a:rPr lang="en-US" b="1" dirty="0" err="1" smtClean="0"/>
              <a:t>Masyarakat</a:t>
            </a:r>
            <a:r>
              <a:rPr lang="en-US" b="1" dirty="0" smtClean="0"/>
              <a:t> </a:t>
            </a:r>
            <a:r>
              <a:rPr lang="en-US" b="1" dirty="0" err="1" smtClean="0"/>
              <a:t>Informasi</a:t>
            </a:r>
            <a:endParaRPr lang="en-US" b="1" dirty="0"/>
          </a:p>
        </p:txBody>
      </p:sp>
    </p:spTree>
    <p:extLst>
      <p:ext uri="{BB962C8B-B14F-4D97-AF65-F5344CB8AC3E}">
        <p14:creationId xmlns:p14="http://schemas.microsoft.com/office/powerpoint/2010/main" val="164882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4343"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59173"/>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8"/>
          <p:cNvSpPr txBox="1">
            <a:spLocks noChangeArrowheads="1"/>
          </p:cNvSpPr>
          <p:nvPr/>
        </p:nvSpPr>
        <p:spPr bwMode="auto">
          <a:xfrm>
            <a:off x="2667000" y="1500378"/>
            <a:ext cx="2382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Ringkasan</a:t>
            </a:r>
            <a:endParaRPr lang="en-US" sz="3200" dirty="0" smtClean="0">
              <a:solidFill>
                <a:srgbClr val="000099"/>
              </a:solidFill>
              <a:latin typeface="Berlin Sans FB" pitchFamily="34" charset="0"/>
            </a:endParaRPr>
          </a:p>
        </p:txBody>
      </p:sp>
      <p:sp>
        <p:nvSpPr>
          <p:cNvPr id="14345" name="Text Box 12"/>
          <p:cNvSpPr txBox="1">
            <a:spLocks noChangeArrowheads="1"/>
          </p:cNvSpPr>
          <p:nvPr/>
        </p:nvSpPr>
        <p:spPr bwMode="auto">
          <a:xfrm>
            <a:off x="533400" y="2362200"/>
            <a:ext cx="80565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0000"/>
              </a:buClr>
              <a:buFont typeface="Wingdings" pitchFamily="2" charset="2"/>
              <a:buChar char="v"/>
            </a:pPr>
            <a:r>
              <a:rPr lang="en-US" smtClean="0">
                <a:solidFill>
                  <a:prstClr val="black"/>
                </a:solidFill>
              </a:rPr>
              <a:t> </a:t>
            </a:r>
            <a:r>
              <a:rPr lang="en-GB" smtClean="0">
                <a:solidFill>
                  <a:srgbClr val="000000"/>
                </a:solidFill>
              </a:rPr>
              <a:t>Anda sekarang telah mengetahui bahwa Era Informasi benar-benar</a:t>
            </a:r>
          </a:p>
          <a:p>
            <a:pPr fontAlgn="base">
              <a:lnSpc>
                <a:spcPct val="110000"/>
              </a:lnSpc>
              <a:spcBef>
                <a:spcPct val="0"/>
              </a:spcBef>
              <a:spcAft>
                <a:spcPct val="0"/>
              </a:spcAft>
              <a:buClr>
                <a:srgbClr val="990000"/>
              </a:buClr>
              <a:buFont typeface="Wingdings" pitchFamily="2" charset="2"/>
              <a:buNone/>
            </a:pPr>
            <a:r>
              <a:rPr lang="en-GB" smtClean="0">
                <a:solidFill>
                  <a:srgbClr val="000000"/>
                </a:solidFill>
              </a:rPr>
              <a:t>    telah mengubah hampir seluruh aspek kehidupan kita. </a:t>
            </a:r>
          </a:p>
          <a:p>
            <a:pPr fontAlgn="base">
              <a:lnSpc>
                <a:spcPct val="110000"/>
              </a:lnSpc>
              <a:spcBef>
                <a:spcPct val="0"/>
              </a:spcBef>
              <a:spcAft>
                <a:spcPct val="0"/>
              </a:spcAft>
              <a:buClr>
                <a:srgbClr val="990000"/>
              </a:buClr>
              <a:buFont typeface="Wingdings" pitchFamily="2" charset="2"/>
              <a:buNone/>
            </a:pPr>
            <a:r>
              <a:rPr lang="en-GB" smtClean="0">
                <a:solidFill>
                  <a:srgbClr val="000000"/>
                </a:solidFill>
              </a:rPr>
              <a:t>    Untuk itu, kita harus menghadapi tantangan dalam mengelola </a:t>
            </a:r>
          </a:p>
          <a:p>
            <a:pPr fontAlgn="base">
              <a:lnSpc>
                <a:spcPct val="110000"/>
              </a:lnSpc>
              <a:spcBef>
                <a:spcPct val="0"/>
              </a:spcBef>
              <a:spcAft>
                <a:spcPct val="0"/>
              </a:spcAft>
              <a:buClr>
                <a:srgbClr val="990000"/>
              </a:buClr>
              <a:buFont typeface="Wingdings" pitchFamily="2" charset="2"/>
              <a:buNone/>
            </a:pPr>
            <a:r>
              <a:rPr lang="en-GB" smtClean="0">
                <a:solidFill>
                  <a:srgbClr val="000000"/>
                </a:solidFill>
              </a:rPr>
              <a:t>    perubahan, baik bagi kita sendiri maupun organisasi.</a:t>
            </a:r>
            <a:endParaRPr lang="en-US" smtClean="0">
              <a:solidFill>
                <a:srgbClr val="000000"/>
              </a:solidFill>
            </a:endParaRPr>
          </a:p>
          <a:p>
            <a:pPr fontAlgn="base">
              <a:lnSpc>
                <a:spcPct val="110000"/>
              </a:lnSpc>
              <a:spcBef>
                <a:spcPct val="0"/>
              </a:spcBef>
              <a:spcAft>
                <a:spcPct val="0"/>
              </a:spcAft>
              <a:buClr>
                <a:srgbClr val="990000"/>
              </a:buClr>
              <a:buFont typeface="Wingdings" pitchFamily="2" charset="2"/>
              <a:buNone/>
            </a:pPr>
            <a:r>
              <a:rPr lang="en-US" smtClean="0">
                <a:solidFill>
                  <a:srgbClr val="000000"/>
                </a:solidFill>
              </a:rPr>
              <a:t>    Dan ingat , ini hanya sebuah permulaan</a:t>
            </a:r>
            <a:r>
              <a:rPr lang="en-GB" smtClean="0">
                <a:solidFill>
                  <a:srgbClr val="000000"/>
                </a:solidFill>
              </a:rPr>
              <a:t>... </a:t>
            </a:r>
            <a:endParaRPr lang="en-GB" smtClean="0">
              <a:solidFill>
                <a:prstClr val="black"/>
              </a:solidFill>
            </a:endParaRPr>
          </a:p>
        </p:txBody>
      </p:sp>
      <p:sp>
        <p:nvSpPr>
          <p:cNvPr id="14346" name="Text Box 13"/>
          <p:cNvSpPr txBox="1">
            <a:spLocks noChangeArrowheads="1"/>
          </p:cNvSpPr>
          <p:nvPr/>
        </p:nvSpPr>
        <p:spPr bwMode="auto">
          <a:xfrm>
            <a:off x="838200" y="4114800"/>
            <a:ext cx="6711774" cy="22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pPr>
            <a:r>
              <a:rPr lang="en-GB" dirty="0" err="1" smtClean="0">
                <a:solidFill>
                  <a:srgbClr val="990000"/>
                </a:solidFill>
              </a:rPr>
              <a:t>Sebelum</a:t>
            </a:r>
            <a:r>
              <a:rPr lang="en-GB" dirty="0" smtClean="0">
                <a:solidFill>
                  <a:srgbClr val="990000"/>
                </a:solidFill>
              </a:rPr>
              <a:t> </a:t>
            </a:r>
            <a:r>
              <a:rPr lang="en-GB" dirty="0" err="1" smtClean="0">
                <a:solidFill>
                  <a:srgbClr val="990000"/>
                </a:solidFill>
              </a:rPr>
              <a:t>meninggalkan</a:t>
            </a:r>
            <a:r>
              <a:rPr lang="en-GB" dirty="0" smtClean="0">
                <a:solidFill>
                  <a:srgbClr val="990000"/>
                </a:solidFill>
              </a:rPr>
              <a:t> </a:t>
            </a:r>
            <a:r>
              <a:rPr lang="en-GB" dirty="0" err="1" smtClean="0">
                <a:solidFill>
                  <a:srgbClr val="990000"/>
                </a:solidFill>
              </a:rPr>
              <a:t>kuliah</a:t>
            </a:r>
            <a:r>
              <a:rPr lang="en-GB" dirty="0" smtClean="0">
                <a:solidFill>
                  <a:srgbClr val="990000"/>
                </a:solidFill>
              </a:rPr>
              <a:t> </a:t>
            </a:r>
            <a:r>
              <a:rPr lang="en-GB" dirty="0" err="1" smtClean="0">
                <a:solidFill>
                  <a:srgbClr val="990000"/>
                </a:solidFill>
              </a:rPr>
              <a:t>ini</a:t>
            </a:r>
            <a:r>
              <a:rPr lang="en-GB" dirty="0" smtClean="0">
                <a:solidFill>
                  <a:srgbClr val="990000"/>
                </a:solidFill>
              </a:rPr>
              <a:t>, </a:t>
            </a:r>
            <a:r>
              <a:rPr lang="en-GB" dirty="0" err="1" smtClean="0">
                <a:solidFill>
                  <a:srgbClr val="990000"/>
                </a:solidFill>
              </a:rPr>
              <a:t>anda</a:t>
            </a:r>
            <a:r>
              <a:rPr lang="en-GB" dirty="0" smtClean="0">
                <a:solidFill>
                  <a:srgbClr val="990000"/>
                </a:solidFill>
              </a:rPr>
              <a:t> </a:t>
            </a:r>
            <a:r>
              <a:rPr lang="en-GB" dirty="0" err="1" smtClean="0">
                <a:solidFill>
                  <a:srgbClr val="990000"/>
                </a:solidFill>
              </a:rPr>
              <a:t>harus</a:t>
            </a:r>
            <a:r>
              <a:rPr lang="en-GB" dirty="0" smtClean="0">
                <a:solidFill>
                  <a:srgbClr val="990000"/>
                </a:solidFill>
              </a:rPr>
              <a:t> </a:t>
            </a:r>
            <a:r>
              <a:rPr lang="en-GB" dirty="0" err="1" smtClean="0">
                <a:solidFill>
                  <a:srgbClr val="990000"/>
                </a:solidFill>
              </a:rPr>
              <a:t>dapat</a:t>
            </a:r>
            <a:r>
              <a:rPr lang="en-GB" dirty="0" smtClean="0">
                <a:solidFill>
                  <a:srgbClr val="990000"/>
                </a:solidFill>
              </a:rPr>
              <a:t> </a:t>
            </a:r>
            <a:r>
              <a:rPr lang="en-GB" dirty="0" smtClean="0">
                <a:solidFill>
                  <a:srgbClr val="000000"/>
                </a:solidFill>
              </a:rPr>
              <a:t>:</a:t>
            </a:r>
          </a:p>
          <a:p>
            <a:pPr fontAlgn="base">
              <a:lnSpc>
                <a:spcPct val="110000"/>
              </a:lnSpc>
              <a:spcBef>
                <a:spcPct val="0"/>
              </a:spcBef>
              <a:spcAft>
                <a:spcPct val="0"/>
              </a:spcAft>
              <a:buFontTx/>
              <a:buChar char="•"/>
            </a:pPr>
            <a:r>
              <a:rPr lang="en-GB" dirty="0" err="1" smtClean="0">
                <a:solidFill>
                  <a:srgbClr val="0000FF"/>
                </a:solidFill>
              </a:rPr>
              <a:t>Mengidentifikasi</a:t>
            </a:r>
            <a:r>
              <a:rPr lang="en-GB" dirty="0" smtClean="0">
                <a:solidFill>
                  <a:srgbClr val="0000FF"/>
                </a:solidFill>
              </a:rPr>
              <a:t> </a:t>
            </a:r>
            <a:r>
              <a:rPr lang="en-GB" dirty="0" err="1" smtClean="0">
                <a:solidFill>
                  <a:srgbClr val="0000FF"/>
                </a:solidFill>
              </a:rPr>
              <a:t>karakter</a:t>
            </a:r>
            <a:r>
              <a:rPr lang="en-GB" dirty="0" smtClean="0">
                <a:solidFill>
                  <a:srgbClr val="0000FF"/>
                </a:solidFill>
              </a:rPr>
              <a:t> </a:t>
            </a:r>
            <a:r>
              <a:rPr lang="en-GB" dirty="0" err="1" smtClean="0">
                <a:solidFill>
                  <a:srgbClr val="0000FF"/>
                </a:solidFill>
              </a:rPr>
              <a:t>atau</a:t>
            </a:r>
            <a:r>
              <a:rPr lang="en-GB" dirty="0" smtClean="0">
                <a:solidFill>
                  <a:srgbClr val="0000FF"/>
                </a:solidFill>
              </a:rPr>
              <a:t> </a:t>
            </a:r>
            <a:r>
              <a:rPr lang="en-GB" dirty="0" err="1" smtClean="0">
                <a:solidFill>
                  <a:srgbClr val="0000FF"/>
                </a:solidFill>
              </a:rPr>
              <a:t>sifat</a:t>
            </a:r>
            <a:r>
              <a:rPr lang="en-GB" dirty="0" smtClean="0">
                <a:solidFill>
                  <a:srgbClr val="0000FF"/>
                </a:solidFill>
              </a:rPr>
              <a:t> era </a:t>
            </a:r>
            <a:r>
              <a:rPr lang="en-GB" dirty="0" err="1" smtClean="0">
                <a:solidFill>
                  <a:srgbClr val="0000FF"/>
                </a:solidFill>
              </a:rPr>
              <a:t>informasi</a:t>
            </a:r>
            <a:r>
              <a:rPr lang="en-GB" dirty="0" smtClean="0">
                <a:solidFill>
                  <a:srgbClr val="0000FF"/>
                </a:solidFill>
              </a:rPr>
              <a:t>. </a:t>
            </a:r>
          </a:p>
          <a:p>
            <a:pPr fontAlgn="base">
              <a:lnSpc>
                <a:spcPct val="110000"/>
              </a:lnSpc>
              <a:spcBef>
                <a:spcPct val="0"/>
              </a:spcBef>
              <a:spcAft>
                <a:spcPct val="0"/>
              </a:spcAft>
              <a:buFontTx/>
              <a:buChar char="•"/>
            </a:pPr>
            <a:r>
              <a:rPr lang="en-GB" dirty="0" err="1" smtClean="0">
                <a:solidFill>
                  <a:srgbClr val="0000FF"/>
                </a:solidFill>
              </a:rPr>
              <a:t>Menjelaskan</a:t>
            </a:r>
            <a:r>
              <a:rPr lang="en-GB" dirty="0" smtClean="0">
                <a:solidFill>
                  <a:srgbClr val="0000FF"/>
                </a:solidFill>
              </a:rPr>
              <a:t> </a:t>
            </a:r>
            <a:r>
              <a:rPr lang="en-GB" dirty="0" err="1" smtClean="0">
                <a:solidFill>
                  <a:srgbClr val="0000FF"/>
                </a:solidFill>
              </a:rPr>
              <a:t>dan</a:t>
            </a:r>
            <a:r>
              <a:rPr lang="en-GB" dirty="0" smtClean="0">
                <a:solidFill>
                  <a:srgbClr val="0000FF"/>
                </a:solidFill>
              </a:rPr>
              <a:t> </a:t>
            </a:r>
            <a:r>
              <a:rPr lang="en-GB" dirty="0" err="1" smtClean="0">
                <a:solidFill>
                  <a:srgbClr val="0000FF"/>
                </a:solidFill>
              </a:rPr>
              <a:t>memberi</a:t>
            </a:r>
            <a:r>
              <a:rPr lang="en-GB" dirty="0" smtClean="0">
                <a:solidFill>
                  <a:srgbClr val="0000FF"/>
                </a:solidFill>
              </a:rPr>
              <a:t> </a:t>
            </a:r>
            <a:r>
              <a:rPr lang="en-GB" dirty="0" err="1" smtClean="0">
                <a:solidFill>
                  <a:srgbClr val="0000FF"/>
                </a:solidFill>
              </a:rPr>
              <a:t>contoh</a:t>
            </a:r>
            <a:r>
              <a:rPr lang="en-GB" dirty="0" smtClean="0">
                <a:solidFill>
                  <a:srgbClr val="0000FF"/>
                </a:solidFill>
              </a:rPr>
              <a:t> TI </a:t>
            </a:r>
            <a:r>
              <a:rPr lang="en-GB" dirty="0" err="1" smtClean="0">
                <a:solidFill>
                  <a:srgbClr val="0000FF"/>
                </a:solidFill>
              </a:rPr>
              <a:t>dan</a:t>
            </a:r>
            <a:r>
              <a:rPr lang="en-GB" dirty="0" smtClean="0">
                <a:solidFill>
                  <a:srgbClr val="0000FF"/>
                </a:solidFill>
              </a:rPr>
              <a:t> SI. </a:t>
            </a:r>
          </a:p>
          <a:p>
            <a:pPr fontAlgn="base">
              <a:lnSpc>
                <a:spcPct val="110000"/>
              </a:lnSpc>
              <a:spcBef>
                <a:spcPct val="0"/>
              </a:spcBef>
              <a:spcAft>
                <a:spcPct val="0"/>
              </a:spcAft>
              <a:buFontTx/>
              <a:buChar char="•"/>
            </a:pPr>
            <a:r>
              <a:rPr lang="en-GB" dirty="0" err="1" smtClean="0">
                <a:solidFill>
                  <a:srgbClr val="0000FF"/>
                </a:solidFill>
              </a:rPr>
              <a:t>Memahami</a:t>
            </a:r>
            <a:r>
              <a:rPr lang="en-GB" dirty="0" smtClean="0">
                <a:solidFill>
                  <a:srgbClr val="0000FF"/>
                </a:solidFill>
              </a:rPr>
              <a:t> </a:t>
            </a:r>
            <a:r>
              <a:rPr lang="en-GB" dirty="0" err="1" smtClean="0">
                <a:solidFill>
                  <a:srgbClr val="0000FF"/>
                </a:solidFill>
              </a:rPr>
              <a:t>bagaimana</a:t>
            </a:r>
            <a:r>
              <a:rPr lang="en-GB" dirty="0" smtClean="0">
                <a:solidFill>
                  <a:srgbClr val="0000FF"/>
                </a:solidFill>
              </a:rPr>
              <a:t> </a:t>
            </a:r>
            <a:r>
              <a:rPr lang="en-US" dirty="0" smtClean="0">
                <a:solidFill>
                  <a:srgbClr val="0000FF"/>
                </a:solidFill>
              </a:rPr>
              <a:t>TI</a:t>
            </a:r>
            <a:r>
              <a:rPr lang="en-GB" dirty="0" smtClean="0">
                <a:solidFill>
                  <a:srgbClr val="0000FF"/>
                </a:solidFill>
              </a:rPr>
              <a:t> </a:t>
            </a:r>
            <a:r>
              <a:rPr lang="en-GB" dirty="0" err="1" smtClean="0">
                <a:solidFill>
                  <a:srgbClr val="0000FF"/>
                </a:solidFill>
              </a:rPr>
              <a:t>telah</a:t>
            </a:r>
            <a:r>
              <a:rPr lang="en-GB" dirty="0" smtClean="0">
                <a:solidFill>
                  <a:srgbClr val="0000FF"/>
                </a:solidFill>
              </a:rPr>
              <a:t> </a:t>
            </a:r>
            <a:r>
              <a:rPr lang="en-GB" dirty="0" err="1" smtClean="0">
                <a:solidFill>
                  <a:srgbClr val="0000FF"/>
                </a:solidFill>
              </a:rPr>
              <a:t>membentuk</a:t>
            </a:r>
            <a:r>
              <a:rPr lang="en-GB" dirty="0" smtClean="0">
                <a:solidFill>
                  <a:srgbClr val="0000FF"/>
                </a:solidFill>
              </a:rPr>
              <a:t> </a:t>
            </a:r>
            <a:r>
              <a:rPr lang="en-GB" dirty="0" err="1" smtClean="0">
                <a:solidFill>
                  <a:srgbClr val="0000FF"/>
                </a:solidFill>
              </a:rPr>
              <a:t>individu</a:t>
            </a:r>
            <a:r>
              <a:rPr lang="en-GB" dirty="0" smtClean="0">
                <a:solidFill>
                  <a:srgbClr val="0000FF"/>
                </a:solidFill>
              </a:rPr>
              <a:t> </a:t>
            </a:r>
            <a:r>
              <a:rPr lang="en-GB" dirty="0" err="1" smtClean="0">
                <a:solidFill>
                  <a:srgbClr val="0000FF"/>
                </a:solidFill>
              </a:rPr>
              <a:t>dan</a:t>
            </a:r>
            <a:r>
              <a:rPr lang="en-GB" dirty="0" smtClean="0">
                <a:solidFill>
                  <a:srgbClr val="0000FF"/>
                </a:solidFill>
              </a:rPr>
              <a:t> </a:t>
            </a:r>
            <a:r>
              <a:rPr lang="en-GB" dirty="0" err="1" smtClean="0">
                <a:solidFill>
                  <a:srgbClr val="0000FF"/>
                </a:solidFill>
              </a:rPr>
              <a:t>organisasi</a:t>
            </a:r>
            <a:r>
              <a:rPr lang="en-US" dirty="0" smtClean="0">
                <a:solidFill>
                  <a:srgbClr val="0000FF"/>
                </a:solidFill>
              </a:rPr>
              <a:t>.</a:t>
            </a:r>
            <a:r>
              <a:rPr lang="en-GB" dirty="0" smtClean="0">
                <a:solidFill>
                  <a:srgbClr val="0000FF"/>
                </a:solidFill>
              </a:rPr>
              <a:t> </a:t>
            </a:r>
          </a:p>
          <a:p>
            <a:pPr fontAlgn="base">
              <a:lnSpc>
                <a:spcPct val="110000"/>
              </a:lnSpc>
              <a:spcBef>
                <a:spcPct val="0"/>
              </a:spcBef>
              <a:spcAft>
                <a:spcPct val="0"/>
              </a:spcAft>
              <a:buFontTx/>
              <a:buChar char="•"/>
            </a:pPr>
            <a:r>
              <a:rPr lang="en-GB" dirty="0" err="1" smtClean="0">
                <a:solidFill>
                  <a:srgbClr val="0000FF"/>
                </a:solidFill>
              </a:rPr>
              <a:t>Memahami</a:t>
            </a:r>
            <a:r>
              <a:rPr lang="en-GB" dirty="0" smtClean="0">
                <a:solidFill>
                  <a:srgbClr val="0000FF"/>
                </a:solidFill>
              </a:rPr>
              <a:t> </a:t>
            </a:r>
            <a:r>
              <a:rPr lang="en-GB" dirty="0" err="1" smtClean="0">
                <a:solidFill>
                  <a:srgbClr val="0000FF"/>
                </a:solidFill>
              </a:rPr>
              <a:t>bagaimana</a:t>
            </a:r>
            <a:r>
              <a:rPr lang="en-GB" dirty="0" smtClean="0">
                <a:solidFill>
                  <a:srgbClr val="0000FF"/>
                </a:solidFill>
              </a:rPr>
              <a:t> TI </a:t>
            </a:r>
            <a:r>
              <a:rPr lang="en-GB" dirty="0" err="1" smtClean="0">
                <a:solidFill>
                  <a:srgbClr val="0000FF"/>
                </a:solidFill>
              </a:rPr>
              <a:t>telah</a:t>
            </a:r>
            <a:r>
              <a:rPr lang="en-GB" dirty="0" smtClean="0">
                <a:solidFill>
                  <a:srgbClr val="0000FF"/>
                </a:solidFill>
              </a:rPr>
              <a:t> </a:t>
            </a:r>
            <a:r>
              <a:rPr lang="en-GB" dirty="0" err="1" smtClean="0">
                <a:solidFill>
                  <a:srgbClr val="0000FF"/>
                </a:solidFill>
              </a:rPr>
              <a:t>membantu</a:t>
            </a:r>
            <a:r>
              <a:rPr lang="en-GB" dirty="0" smtClean="0">
                <a:solidFill>
                  <a:srgbClr val="0000FF"/>
                </a:solidFill>
              </a:rPr>
              <a:t> </a:t>
            </a:r>
            <a:r>
              <a:rPr lang="en-GB" dirty="0" err="1" smtClean="0">
                <a:solidFill>
                  <a:srgbClr val="0000FF"/>
                </a:solidFill>
              </a:rPr>
              <a:t>masyarakat</a:t>
            </a:r>
            <a:r>
              <a:rPr lang="en-GB" dirty="0" smtClean="0">
                <a:solidFill>
                  <a:srgbClr val="0000FF"/>
                </a:solidFill>
              </a:rPr>
              <a:t> </a:t>
            </a:r>
            <a:r>
              <a:rPr lang="en-GB" dirty="0" err="1" smtClean="0">
                <a:solidFill>
                  <a:srgbClr val="0000FF"/>
                </a:solidFill>
              </a:rPr>
              <a:t>untuk</a:t>
            </a:r>
            <a:r>
              <a:rPr lang="en-GB" dirty="0" smtClean="0">
                <a:solidFill>
                  <a:srgbClr val="0000FF"/>
                </a:solidFill>
              </a:rPr>
              <a:t> </a:t>
            </a:r>
            <a:endParaRPr lang="en-US" dirty="0" smtClean="0">
              <a:solidFill>
                <a:srgbClr val="0000FF"/>
              </a:solidFill>
            </a:endParaRPr>
          </a:p>
          <a:p>
            <a:pPr fontAlgn="base">
              <a:lnSpc>
                <a:spcPct val="110000"/>
              </a:lnSpc>
              <a:spcBef>
                <a:spcPct val="0"/>
              </a:spcBef>
              <a:spcAft>
                <a:spcPct val="0"/>
              </a:spcAft>
            </a:pPr>
            <a:r>
              <a:rPr lang="en-US" dirty="0" smtClean="0">
                <a:solidFill>
                  <a:srgbClr val="0000FF"/>
                </a:solidFill>
              </a:rPr>
              <a:t>  </a:t>
            </a:r>
            <a:r>
              <a:rPr lang="en-US" dirty="0" err="1" smtClean="0">
                <a:solidFill>
                  <a:srgbClr val="0000FF"/>
                </a:solidFill>
              </a:rPr>
              <a:t>menjadi</a:t>
            </a:r>
            <a:r>
              <a:rPr lang="en-US" dirty="0" smtClean="0">
                <a:solidFill>
                  <a:srgbClr val="0000FF"/>
                </a:solidFill>
              </a:rPr>
              <a:t> </a:t>
            </a:r>
            <a:r>
              <a:rPr lang="en-US" dirty="0" err="1" smtClean="0">
                <a:solidFill>
                  <a:srgbClr val="0000FF"/>
                </a:solidFill>
              </a:rPr>
              <a:t>lebih</a:t>
            </a:r>
            <a:r>
              <a:rPr lang="en-US" dirty="0" smtClean="0">
                <a:solidFill>
                  <a:srgbClr val="0000FF"/>
                </a:solidFill>
              </a:rPr>
              <a:t> </a:t>
            </a:r>
            <a:r>
              <a:rPr lang="en-US" dirty="0" err="1" smtClean="0">
                <a:solidFill>
                  <a:srgbClr val="0000FF"/>
                </a:solidFill>
              </a:rPr>
              <a:t>dekat</a:t>
            </a:r>
            <a:r>
              <a:rPr lang="en-US" dirty="0" smtClean="0">
                <a:solidFill>
                  <a:srgbClr val="0000FF"/>
                </a:solidFill>
              </a:rPr>
              <a:t> (</a:t>
            </a:r>
            <a:r>
              <a:rPr lang="en-GB" dirty="0" smtClean="0">
                <a:solidFill>
                  <a:srgbClr val="0000FF"/>
                </a:solidFill>
              </a:rPr>
              <a:t>increasingly connected)</a:t>
            </a:r>
          </a:p>
          <a:p>
            <a:pPr fontAlgn="base">
              <a:lnSpc>
                <a:spcPct val="110000"/>
              </a:lnSpc>
              <a:spcBef>
                <a:spcPct val="0"/>
              </a:spcBef>
              <a:spcAft>
                <a:spcPct val="0"/>
              </a:spcAft>
            </a:pPr>
            <a:endParaRPr lang="en-GB" dirty="0" smtClean="0">
              <a:solidFill>
                <a:srgbClr val="0000FF"/>
              </a:solidFill>
            </a:endParaRPr>
          </a:p>
        </p:txBody>
      </p:sp>
    </p:spTree>
    <p:extLst>
      <p:ext uri="{BB962C8B-B14F-4D97-AF65-F5344CB8AC3E}">
        <p14:creationId xmlns:p14="http://schemas.microsoft.com/office/powerpoint/2010/main" val="6326919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219200" y="762000"/>
            <a:ext cx="6629400" cy="5181600"/>
          </a:xfrm>
        </p:spPr>
        <p:txBody>
          <a:bodyPr>
            <a:normAutofit fontScale="92500"/>
          </a:bodyPr>
          <a:lstStyle/>
          <a:p>
            <a:pPr marL="0" indent="0" algn="ctr">
              <a:buNone/>
            </a:pPr>
            <a:r>
              <a:rPr lang="en-US" sz="3600" b="1" dirty="0" smtClean="0"/>
              <a:t>Information society </a:t>
            </a:r>
            <a:r>
              <a:rPr lang="en-US" sz="3600" b="1" dirty="0" err="1" smtClean="0"/>
              <a:t>atau</a:t>
            </a:r>
            <a:r>
              <a:rPr lang="en-US" sz="3600" b="1" dirty="0" smtClean="0"/>
              <a:t> </a:t>
            </a:r>
            <a:r>
              <a:rPr lang="en-US" sz="3600" b="1" dirty="0" err="1" smtClean="0"/>
              <a:t>masyarakat</a:t>
            </a:r>
            <a:r>
              <a:rPr lang="en-US" sz="3600" b="1" dirty="0" smtClean="0"/>
              <a:t> </a:t>
            </a:r>
            <a:r>
              <a:rPr lang="en-US" sz="3600" b="1" dirty="0" err="1" smtClean="0"/>
              <a:t>Informasi</a:t>
            </a:r>
            <a:r>
              <a:rPr lang="en-US" sz="3600" b="1" dirty="0" smtClean="0"/>
              <a:t> </a:t>
            </a:r>
            <a:r>
              <a:rPr lang="en-US" sz="3600" b="1" dirty="0" err="1" smtClean="0"/>
              <a:t>adalah</a:t>
            </a:r>
            <a:r>
              <a:rPr lang="en-US" sz="3600" b="1" dirty="0" smtClean="0"/>
              <a:t> </a:t>
            </a:r>
            <a:r>
              <a:rPr lang="en-US" sz="3600" b="1" dirty="0" err="1" smtClean="0"/>
              <a:t>sebuah</a:t>
            </a:r>
            <a:r>
              <a:rPr lang="en-US" sz="3600" b="1" dirty="0" smtClean="0"/>
              <a:t> </a:t>
            </a:r>
            <a:r>
              <a:rPr lang="en-US" sz="3600" b="1" dirty="0" err="1" smtClean="0"/>
              <a:t>istilah</a:t>
            </a:r>
            <a:r>
              <a:rPr lang="en-US" sz="3600" b="1" dirty="0" smtClean="0"/>
              <a:t> yang </a:t>
            </a:r>
            <a:r>
              <a:rPr lang="en-US" sz="3600" b="1" dirty="0" err="1" smtClean="0"/>
              <a:t>digunakan</a:t>
            </a:r>
            <a:r>
              <a:rPr lang="en-US" sz="3600" b="1" dirty="0" smtClean="0"/>
              <a:t> </a:t>
            </a:r>
            <a:r>
              <a:rPr lang="en-US" sz="3600" b="1" dirty="0" err="1" smtClean="0"/>
              <a:t>untuk</a:t>
            </a:r>
            <a:r>
              <a:rPr lang="en-US" sz="3600" b="1" dirty="0" smtClean="0"/>
              <a:t> </a:t>
            </a:r>
            <a:r>
              <a:rPr lang="en-US" sz="3600" b="1" dirty="0" err="1" smtClean="0"/>
              <a:t>mendeskripsikan</a:t>
            </a:r>
            <a:r>
              <a:rPr lang="en-US" sz="3600" b="1" dirty="0" smtClean="0"/>
              <a:t> </a:t>
            </a:r>
            <a:r>
              <a:rPr lang="en-US" sz="3600" b="1" dirty="0" err="1" smtClean="0"/>
              <a:t>sebuah</a:t>
            </a:r>
            <a:r>
              <a:rPr lang="en-US" sz="3600" b="1" dirty="0" smtClean="0"/>
              <a:t> </a:t>
            </a:r>
            <a:r>
              <a:rPr lang="en-US" sz="3600" b="1" dirty="0" err="1" smtClean="0"/>
              <a:t>masyarakat</a:t>
            </a:r>
            <a:r>
              <a:rPr lang="en-US" sz="3600" b="1" dirty="0" smtClean="0"/>
              <a:t> yang </a:t>
            </a:r>
            <a:r>
              <a:rPr lang="en-US" sz="3600" b="1" dirty="0" err="1" smtClean="0"/>
              <a:t>dapat</a:t>
            </a:r>
            <a:r>
              <a:rPr lang="en-US" sz="3600" b="1" dirty="0" smtClean="0"/>
              <a:t> </a:t>
            </a:r>
            <a:r>
              <a:rPr lang="en-US" sz="3600" b="1" dirty="0" err="1" smtClean="0"/>
              <a:t>membuat</a:t>
            </a:r>
            <a:r>
              <a:rPr lang="en-US" sz="3600" b="1" dirty="0" smtClean="0"/>
              <a:t> </a:t>
            </a:r>
            <a:r>
              <a:rPr lang="en-US" sz="3600" b="1" dirty="0" err="1" smtClean="0"/>
              <a:t>kemungkinan</a:t>
            </a:r>
            <a:r>
              <a:rPr lang="en-US" sz="3600" b="1" dirty="0" smtClean="0"/>
              <a:t> </a:t>
            </a:r>
            <a:r>
              <a:rPr lang="en-US" sz="3600" b="1" dirty="0" err="1" smtClean="0"/>
              <a:t>terbaik</a:t>
            </a:r>
            <a:r>
              <a:rPr lang="en-US" sz="3600" b="1" dirty="0" smtClean="0"/>
              <a:t> </a:t>
            </a:r>
            <a:r>
              <a:rPr lang="en-US" sz="3600" b="1" dirty="0" err="1" smtClean="0"/>
              <a:t>dalam</a:t>
            </a:r>
            <a:r>
              <a:rPr lang="en-US" sz="3600" b="1" dirty="0" smtClean="0"/>
              <a:t> </a:t>
            </a:r>
            <a:r>
              <a:rPr lang="en-US" sz="3600" b="1" dirty="0" err="1" smtClean="0"/>
              <a:t>menggunakan</a:t>
            </a:r>
            <a:r>
              <a:rPr lang="en-US" sz="3600" b="1" dirty="0" smtClean="0"/>
              <a:t> </a:t>
            </a:r>
            <a:r>
              <a:rPr lang="en-US" sz="3600" b="1" dirty="0" err="1" smtClean="0"/>
              <a:t>informasi</a:t>
            </a:r>
            <a:r>
              <a:rPr lang="en-US" sz="3600" b="1" dirty="0" smtClean="0"/>
              <a:t> </a:t>
            </a:r>
            <a:r>
              <a:rPr lang="en-US" sz="3600" b="1" dirty="0" err="1" smtClean="0"/>
              <a:t>dan</a:t>
            </a:r>
            <a:r>
              <a:rPr lang="en-US" sz="3600" b="1" dirty="0" smtClean="0"/>
              <a:t> </a:t>
            </a:r>
            <a:r>
              <a:rPr lang="en-US" sz="3600" b="1" dirty="0" err="1" smtClean="0"/>
              <a:t>teknologi</a:t>
            </a:r>
            <a:r>
              <a:rPr lang="en-US" sz="3600" b="1" dirty="0" smtClean="0"/>
              <a:t> </a:t>
            </a:r>
            <a:r>
              <a:rPr lang="en-US" sz="3600" b="1" dirty="0" err="1" smtClean="0"/>
              <a:t>komunikasi</a:t>
            </a:r>
            <a:r>
              <a:rPr lang="en-US" sz="3600" b="1" dirty="0" smtClean="0"/>
              <a:t> </a:t>
            </a:r>
            <a:r>
              <a:rPr lang="en-US" sz="3600" b="1" dirty="0" err="1" smtClean="0"/>
              <a:t>baru</a:t>
            </a:r>
            <a:r>
              <a:rPr lang="en-US" sz="3600" b="1" dirty="0" smtClean="0"/>
              <a:t> (new information and communication technologies(ICT's)).</a:t>
            </a:r>
            <a:endParaRPr lang="en-US" sz="3600" b="1" dirty="0"/>
          </a:p>
        </p:txBody>
      </p:sp>
    </p:spTree>
    <p:extLst>
      <p:ext uri="{BB962C8B-B14F-4D97-AF65-F5344CB8AC3E}">
        <p14:creationId xmlns:p14="http://schemas.microsoft.com/office/powerpoint/2010/main" val="408577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b="1" dirty="0" err="1" smtClean="0"/>
              <a:t>Contoh</a:t>
            </a:r>
            <a:r>
              <a:rPr lang="en-US" b="1" dirty="0" smtClean="0"/>
              <a:t> </a:t>
            </a:r>
            <a:r>
              <a:rPr lang="en-US" b="1" dirty="0" err="1" smtClean="0"/>
              <a:t>dari</a:t>
            </a:r>
            <a:r>
              <a:rPr lang="en-US" b="1" dirty="0" smtClean="0"/>
              <a:t> ICT's </a:t>
            </a:r>
            <a:r>
              <a:rPr lang="en-US" b="1" dirty="0" err="1" smtClean="0"/>
              <a:t>adalah</a:t>
            </a:r>
            <a:r>
              <a:rPr lang="en-US" b="1" dirty="0" smtClean="0"/>
              <a:t>: ATM </a:t>
            </a:r>
            <a:r>
              <a:rPr lang="en-US" b="1" dirty="0" err="1" smtClean="0"/>
              <a:t>untuk</a:t>
            </a:r>
            <a:r>
              <a:rPr lang="en-US" b="1" dirty="0" smtClean="0"/>
              <a:t> </a:t>
            </a:r>
            <a:r>
              <a:rPr lang="en-US" b="1" dirty="0" err="1" smtClean="0"/>
              <a:t>penarikan</a:t>
            </a:r>
            <a:r>
              <a:rPr lang="en-US" b="1" dirty="0" smtClean="0"/>
              <a:t> </a:t>
            </a:r>
            <a:r>
              <a:rPr lang="en-US" b="1" dirty="0" err="1" smtClean="0"/>
              <a:t>tunai</a:t>
            </a:r>
            <a:r>
              <a:rPr lang="en-US" b="1" dirty="0" smtClean="0"/>
              <a:t> </a:t>
            </a:r>
            <a:r>
              <a:rPr lang="en-US" b="1" dirty="0" err="1" smtClean="0"/>
              <a:t>dan</a:t>
            </a:r>
            <a:r>
              <a:rPr lang="en-US" b="1" dirty="0" smtClean="0"/>
              <a:t> </a:t>
            </a:r>
            <a:r>
              <a:rPr lang="en-US" b="1" dirty="0" err="1" smtClean="0"/>
              <a:t>pelayan</a:t>
            </a:r>
            <a:r>
              <a:rPr lang="en-US" b="1" dirty="0" smtClean="0"/>
              <a:t> </a:t>
            </a:r>
            <a:r>
              <a:rPr lang="en-US" b="1" dirty="0" err="1" smtClean="0"/>
              <a:t>perbankan</a:t>
            </a:r>
            <a:r>
              <a:rPr lang="en-US" b="1" dirty="0" smtClean="0"/>
              <a:t> </a:t>
            </a:r>
            <a:r>
              <a:rPr lang="en-US" b="1" dirty="0" err="1" smtClean="0"/>
              <a:t>lainnya</a:t>
            </a:r>
            <a:r>
              <a:rPr lang="en-US" b="1" dirty="0" smtClean="0"/>
              <a:t>, </a:t>
            </a:r>
            <a:r>
              <a:rPr lang="en-US" b="1" dirty="0" err="1" smtClean="0"/>
              <a:t>telepon</a:t>
            </a:r>
            <a:r>
              <a:rPr lang="en-US" b="1" dirty="0" smtClean="0"/>
              <a:t> </a:t>
            </a:r>
            <a:r>
              <a:rPr lang="en-US" b="1" dirty="0" err="1" smtClean="0"/>
              <a:t>genggam</a:t>
            </a:r>
            <a:r>
              <a:rPr lang="en-US" b="1" dirty="0" smtClean="0"/>
              <a:t>(</a:t>
            </a:r>
            <a:r>
              <a:rPr lang="en-US" b="1" dirty="0" err="1" smtClean="0"/>
              <a:t>handphone</a:t>
            </a:r>
            <a:r>
              <a:rPr lang="en-US" b="1" dirty="0" smtClean="0"/>
              <a:t>), </a:t>
            </a:r>
            <a:r>
              <a:rPr lang="en-US" b="1" dirty="0" err="1" smtClean="0"/>
              <a:t>teletext</a:t>
            </a:r>
            <a:r>
              <a:rPr lang="en-US" b="1" dirty="0" smtClean="0"/>
              <a:t> television, faxes </a:t>
            </a:r>
            <a:r>
              <a:rPr lang="en-US" b="1" dirty="0" err="1" smtClean="0"/>
              <a:t>dan</a:t>
            </a:r>
            <a:r>
              <a:rPr lang="en-US" b="1" dirty="0" smtClean="0"/>
              <a:t> </a:t>
            </a:r>
            <a:r>
              <a:rPr lang="en-US" b="1" dirty="0" err="1" smtClean="0"/>
              <a:t>pelayan</a:t>
            </a:r>
            <a:r>
              <a:rPr lang="en-US" b="1" dirty="0" smtClean="0"/>
              <a:t> </a:t>
            </a:r>
            <a:r>
              <a:rPr lang="en-US" b="1" dirty="0" err="1" smtClean="0"/>
              <a:t>informasi</a:t>
            </a:r>
            <a:r>
              <a:rPr lang="en-US" b="1" dirty="0" smtClean="0"/>
              <a:t> </a:t>
            </a:r>
            <a:r>
              <a:rPr lang="en-US" b="1" dirty="0" err="1" smtClean="0"/>
              <a:t>seperti</a:t>
            </a:r>
            <a:r>
              <a:rPr lang="en-US" b="1" dirty="0" smtClean="0"/>
              <a:t> </a:t>
            </a:r>
            <a:r>
              <a:rPr lang="en-US" b="1" dirty="0" err="1" smtClean="0"/>
              <a:t>juga</a:t>
            </a:r>
            <a:r>
              <a:rPr lang="en-US" b="1" dirty="0" smtClean="0"/>
              <a:t> internet, e-mail, </a:t>
            </a:r>
            <a:r>
              <a:rPr lang="en-US" b="1" dirty="0" err="1" smtClean="0"/>
              <a:t>mailinglist</a:t>
            </a:r>
            <a:r>
              <a:rPr lang="en-US" b="1" dirty="0" smtClean="0"/>
              <a:t>, </a:t>
            </a:r>
            <a:r>
              <a:rPr lang="en-US" b="1" dirty="0" err="1" smtClean="0"/>
              <a:t>serta</a:t>
            </a:r>
            <a:r>
              <a:rPr lang="en-US" b="1" dirty="0" smtClean="0"/>
              <a:t> </a:t>
            </a:r>
            <a:r>
              <a:rPr lang="en-US" b="1" dirty="0" err="1" smtClean="0"/>
              <a:t>komunitas</a:t>
            </a:r>
            <a:r>
              <a:rPr lang="en-US" b="1" dirty="0" smtClean="0"/>
              <a:t> </a:t>
            </a:r>
            <a:r>
              <a:rPr lang="en-US" b="1" dirty="0" err="1" smtClean="0"/>
              <a:t>maya</a:t>
            </a:r>
            <a:r>
              <a:rPr lang="en-US" b="1" dirty="0" smtClean="0"/>
              <a:t> (virtual community) </a:t>
            </a:r>
            <a:r>
              <a:rPr lang="en-US" b="1" dirty="0" err="1" smtClean="0"/>
              <a:t>lainnya</a:t>
            </a:r>
            <a:r>
              <a:rPr lang="en-US" b="1" dirty="0" smtClean="0"/>
              <a:t>.</a:t>
            </a:r>
            <a:endParaRPr lang="en-US" b="1" dirty="0"/>
          </a:p>
        </p:txBody>
      </p:sp>
    </p:spTree>
    <p:extLst>
      <p:ext uri="{BB962C8B-B14F-4D97-AF65-F5344CB8AC3E}">
        <p14:creationId xmlns:p14="http://schemas.microsoft.com/office/powerpoint/2010/main" val="2946058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2133600"/>
            <a:ext cx="6781800" cy="4068763"/>
          </a:xfrm>
        </p:spPr>
        <p:txBody>
          <a:bodyPr>
            <a:normAutofit fontScale="92500"/>
          </a:bodyPr>
          <a:lstStyle/>
          <a:p>
            <a:pPr algn="just"/>
            <a:r>
              <a:rPr lang="en-US" b="1" dirty="0" err="1" smtClean="0"/>
              <a:t>Pengertian</a:t>
            </a:r>
            <a:r>
              <a:rPr lang="en-US" b="1" dirty="0" smtClean="0"/>
              <a:t> </a:t>
            </a:r>
            <a:r>
              <a:rPr lang="en-US" b="1" dirty="0"/>
              <a:t>lain </a:t>
            </a:r>
            <a:r>
              <a:rPr lang="en-US" b="1" dirty="0" err="1"/>
              <a:t>dari</a:t>
            </a:r>
            <a:r>
              <a:rPr lang="en-US" b="1" dirty="0"/>
              <a:t> </a:t>
            </a:r>
            <a:r>
              <a:rPr lang="en-US" b="1" dirty="0" smtClean="0"/>
              <a:t>information </a:t>
            </a:r>
            <a:r>
              <a:rPr lang="en-US" b="1" dirty="0"/>
              <a:t>society </a:t>
            </a:r>
            <a:r>
              <a:rPr lang="en-US" b="1" dirty="0" err="1"/>
              <a:t>atau</a:t>
            </a:r>
            <a:r>
              <a:rPr lang="en-US" b="1" dirty="0"/>
              <a:t> </a:t>
            </a:r>
            <a:r>
              <a:rPr lang="en-US" b="1" dirty="0" err="1"/>
              <a:t>masyarakat</a:t>
            </a:r>
            <a:r>
              <a:rPr lang="en-US" b="1" dirty="0"/>
              <a:t> </a:t>
            </a:r>
            <a:r>
              <a:rPr lang="en-US" b="1" dirty="0" err="1"/>
              <a:t>informasi</a:t>
            </a:r>
            <a:r>
              <a:rPr lang="en-US" b="1" dirty="0"/>
              <a:t> </a:t>
            </a:r>
            <a:r>
              <a:rPr lang="en-US" b="1" dirty="0" err="1"/>
              <a:t>adalah</a:t>
            </a:r>
            <a:r>
              <a:rPr lang="en-US" b="1" dirty="0"/>
              <a:t> </a:t>
            </a:r>
            <a:r>
              <a:rPr lang="en-US" b="1" dirty="0" err="1"/>
              <a:t>suatu</a:t>
            </a:r>
            <a:r>
              <a:rPr lang="en-US" b="1" dirty="0"/>
              <a:t> </a:t>
            </a:r>
            <a:r>
              <a:rPr lang="en-US" b="1" dirty="0" err="1"/>
              <a:t>keadaan</a:t>
            </a:r>
            <a:r>
              <a:rPr lang="en-US" b="1" dirty="0"/>
              <a:t> </a:t>
            </a:r>
            <a:r>
              <a:rPr lang="en-US" b="1" dirty="0" err="1"/>
              <a:t>masyarakat</a:t>
            </a:r>
            <a:r>
              <a:rPr lang="en-US" b="1" dirty="0"/>
              <a:t> </a:t>
            </a:r>
            <a:r>
              <a:rPr lang="en-US" b="1" dirty="0" err="1"/>
              <a:t>dimana</a:t>
            </a:r>
            <a:r>
              <a:rPr lang="en-US" b="1" dirty="0"/>
              <a:t> </a:t>
            </a:r>
            <a:r>
              <a:rPr lang="en-US" b="1" dirty="0" err="1"/>
              <a:t>produksi</a:t>
            </a:r>
            <a:r>
              <a:rPr lang="en-US" b="1" dirty="0"/>
              <a:t>, </a:t>
            </a:r>
            <a:r>
              <a:rPr lang="en-US" b="1" dirty="0" err="1"/>
              <a:t>distribusi</a:t>
            </a:r>
            <a:r>
              <a:rPr lang="en-US" b="1" dirty="0"/>
              <a:t> </a:t>
            </a:r>
            <a:r>
              <a:rPr lang="en-US" b="1" dirty="0" err="1"/>
              <a:t>dan</a:t>
            </a:r>
            <a:r>
              <a:rPr lang="en-US" b="1" dirty="0"/>
              <a:t> </a:t>
            </a:r>
            <a:r>
              <a:rPr lang="en-US" b="1" dirty="0" err="1"/>
              <a:t>manipulasi</a:t>
            </a:r>
            <a:r>
              <a:rPr lang="en-US" b="1" dirty="0"/>
              <a:t> </a:t>
            </a:r>
            <a:r>
              <a:rPr lang="en-US" b="1" dirty="0" err="1"/>
              <a:t>suatu</a:t>
            </a:r>
            <a:r>
              <a:rPr lang="en-US" b="1" dirty="0"/>
              <a:t> </a:t>
            </a:r>
            <a:r>
              <a:rPr lang="en-US" b="1" dirty="0" err="1"/>
              <a:t>informasi</a:t>
            </a:r>
            <a:r>
              <a:rPr lang="en-US" b="1" dirty="0"/>
              <a:t> </a:t>
            </a:r>
            <a:r>
              <a:rPr lang="en-US" b="1" dirty="0" err="1"/>
              <a:t>menjadi</a:t>
            </a:r>
            <a:r>
              <a:rPr lang="en-US" b="1" dirty="0"/>
              <a:t> </a:t>
            </a:r>
            <a:r>
              <a:rPr lang="en-US" b="1" dirty="0" err="1"/>
              <a:t>kegiatan</a:t>
            </a:r>
            <a:r>
              <a:rPr lang="en-US" b="1" dirty="0"/>
              <a:t> </a:t>
            </a:r>
            <a:r>
              <a:rPr lang="en-US" b="1" dirty="0" err="1"/>
              <a:t>utama</a:t>
            </a:r>
            <a:r>
              <a:rPr lang="en-US" b="1" dirty="0"/>
              <a:t>. </a:t>
            </a:r>
          </a:p>
          <a:p>
            <a:pPr algn="just"/>
            <a:r>
              <a:rPr lang="en-US" b="1" dirty="0" smtClean="0"/>
              <a:t> </a:t>
            </a:r>
            <a:r>
              <a:rPr lang="en-US" b="1" dirty="0" err="1"/>
              <a:t>Jadi</a:t>
            </a:r>
            <a:r>
              <a:rPr lang="en-US" b="1" dirty="0"/>
              <a:t> </a:t>
            </a:r>
            <a:r>
              <a:rPr lang="en-US" b="1" dirty="0" err="1"/>
              <a:t>dapat</a:t>
            </a:r>
            <a:r>
              <a:rPr lang="en-US" b="1" dirty="0"/>
              <a:t> </a:t>
            </a:r>
            <a:r>
              <a:rPr lang="en-US" b="1" dirty="0" err="1"/>
              <a:t>dikatakan</a:t>
            </a:r>
            <a:r>
              <a:rPr lang="en-US" b="1" dirty="0"/>
              <a:t> </a:t>
            </a:r>
            <a:r>
              <a:rPr lang="en-US" b="1" dirty="0" err="1"/>
              <a:t>bahwa</a:t>
            </a:r>
            <a:r>
              <a:rPr lang="en-US" b="1" dirty="0"/>
              <a:t> </a:t>
            </a:r>
            <a:r>
              <a:rPr lang="en-US" b="1" dirty="0" err="1"/>
              <a:t>pengolahan</a:t>
            </a:r>
            <a:r>
              <a:rPr lang="en-US" b="1" dirty="0"/>
              <a:t> </a:t>
            </a:r>
            <a:r>
              <a:rPr lang="en-US" b="1" dirty="0" err="1"/>
              <a:t>informasi</a:t>
            </a:r>
            <a:r>
              <a:rPr lang="en-US" b="1" dirty="0"/>
              <a:t> </a:t>
            </a:r>
            <a:r>
              <a:rPr lang="en-US" b="1" dirty="0" err="1"/>
              <a:t>adalah</a:t>
            </a:r>
            <a:r>
              <a:rPr lang="en-US" b="1" dirty="0"/>
              <a:t> </a:t>
            </a:r>
            <a:r>
              <a:rPr lang="en-US" b="1" dirty="0" err="1"/>
              <a:t>inti</a:t>
            </a:r>
            <a:r>
              <a:rPr lang="en-US" b="1" dirty="0"/>
              <a:t> </a:t>
            </a:r>
            <a:r>
              <a:rPr lang="en-US" b="1" dirty="0" err="1"/>
              <a:t>dari</a:t>
            </a:r>
            <a:r>
              <a:rPr lang="en-US" b="1" dirty="0"/>
              <a:t> </a:t>
            </a:r>
            <a:r>
              <a:rPr lang="en-US" b="1" dirty="0" err="1"/>
              <a:t>kegiatan</a:t>
            </a:r>
            <a:r>
              <a:rPr lang="en-US" b="1" dirty="0"/>
              <a:t> </a:t>
            </a:r>
            <a:r>
              <a:rPr lang="en-US" b="1" dirty="0" err="1"/>
              <a:t>Teknologi</a:t>
            </a:r>
            <a:r>
              <a:rPr lang="en-US" b="1" dirty="0"/>
              <a:t> </a:t>
            </a:r>
            <a:r>
              <a:rPr lang="en-US" b="1" dirty="0" err="1"/>
              <a:t>baru</a:t>
            </a:r>
            <a:r>
              <a:rPr lang="en-US" b="1" dirty="0"/>
              <a:t> </a:t>
            </a:r>
            <a:r>
              <a:rPr lang="en-US" b="1" dirty="0" err="1"/>
              <a:t>ini</a:t>
            </a:r>
            <a:r>
              <a:rPr lang="en-US" b="1" dirty="0"/>
              <a:t> </a:t>
            </a:r>
            <a:r>
              <a:rPr lang="en-US" b="1" dirty="0" err="1"/>
              <a:t>memiliki</a:t>
            </a:r>
            <a:r>
              <a:rPr lang="en-US" b="1" dirty="0"/>
              <a:t> </a:t>
            </a:r>
            <a:r>
              <a:rPr lang="en-US" b="1" dirty="0" err="1"/>
              <a:t>implikasi</a:t>
            </a:r>
            <a:r>
              <a:rPr lang="en-US" b="1" dirty="0"/>
              <a:t> </a:t>
            </a:r>
            <a:r>
              <a:rPr lang="en-US" b="1" dirty="0" err="1"/>
              <a:t>untuk</a:t>
            </a:r>
            <a:r>
              <a:rPr lang="en-US" b="1" dirty="0"/>
              <a:t> </a:t>
            </a:r>
            <a:r>
              <a:rPr lang="en-US" b="1" dirty="0" err="1"/>
              <a:t>segala</a:t>
            </a:r>
            <a:r>
              <a:rPr lang="en-US" b="1" dirty="0"/>
              <a:t> </a:t>
            </a:r>
            <a:r>
              <a:rPr lang="en-US" b="1" dirty="0" err="1"/>
              <a:t>aspek</a:t>
            </a:r>
            <a:r>
              <a:rPr lang="en-US" b="1" dirty="0"/>
              <a:t> </a:t>
            </a:r>
            <a:r>
              <a:rPr lang="en-US" b="1" dirty="0" err="1"/>
              <a:t>dari</a:t>
            </a:r>
            <a:r>
              <a:rPr lang="en-US" b="1" dirty="0"/>
              <a:t> </a:t>
            </a:r>
            <a:r>
              <a:rPr lang="en-US" b="1" dirty="0" err="1"/>
              <a:t>masyarakat</a:t>
            </a:r>
            <a:r>
              <a:rPr lang="en-US" b="1" dirty="0"/>
              <a:t> </a:t>
            </a:r>
            <a:r>
              <a:rPr lang="en-US" b="1" dirty="0" err="1"/>
              <a:t>dan</a:t>
            </a:r>
            <a:r>
              <a:rPr lang="en-US" b="1" dirty="0"/>
              <a:t> </a:t>
            </a:r>
            <a:r>
              <a:rPr lang="en-US" b="1" dirty="0" err="1"/>
              <a:t>ekonomi</a:t>
            </a:r>
            <a:r>
              <a:rPr lang="en-US" b="1" dirty="0"/>
              <a:t> </a:t>
            </a:r>
            <a:r>
              <a:rPr lang="en-US" b="1" dirty="0" err="1"/>
              <a:t>kita</a:t>
            </a:r>
            <a:r>
              <a:rPr lang="en-US" b="1" dirty="0"/>
              <a:t>, </a:t>
            </a:r>
            <a:r>
              <a:rPr lang="en-US" b="1" dirty="0" err="1"/>
              <a:t>teknologi</a:t>
            </a:r>
            <a:r>
              <a:rPr lang="en-US" b="1" dirty="0"/>
              <a:t> </a:t>
            </a:r>
            <a:r>
              <a:rPr lang="en-US" b="1" dirty="0" err="1"/>
              <a:t>mengubah</a:t>
            </a:r>
            <a:r>
              <a:rPr lang="en-US" b="1" dirty="0"/>
              <a:t> </a:t>
            </a:r>
            <a:r>
              <a:rPr lang="en-US" b="1" dirty="0" err="1"/>
              <a:t>cara</a:t>
            </a:r>
            <a:r>
              <a:rPr lang="en-US" b="1" dirty="0"/>
              <a:t> </a:t>
            </a:r>
            <a:r>
              <a:rPr lang="en-US" b="1" dirty="0" err="1"/>
              <a:t>kita</a:t>
            </a:r>
            <a:r>
              <a:rPr lang="en-US" b="1" dirty="0"/>
              <a:t> </a:t>
            </a:r>
            <a:r>
              <a:rPr lang="en-US" b="1" dirty="0" err="1"/>
              <a:t>melakukan</a:t>
            </a:r>
            <a:r>
              <a:rPr lang="en-US" b="1" dirty="0"/>
              <a:t> </a:t>
            </a:r>
            <a:r>
              <a:rPr lang="en-US" b="1" dirty="0" err="1"/>
              <a:t>bisnis</a:t>
            </a:r>
            <a:r>
              <a:rPr lang="en-US" b="1" dirty="0"/>
              <a:t>, </a:t>
            </a:r>
            <a:r>
              <a:rPr lang="en-US" b="1" dirty="0" err="1"/>
              <a:t>bagaimana</a:t>
            </a:r>
            <a:r>
              <a:rPr lang="en-US" b="1" dirty="0"/>
              <a:t> </a:t>
            </a:r>
            <a:r>
              <a:rPr lang="en-US" b="1" dirty="0" err="1"/>
              <a:t>kita</a:t>
            </a:r>
            <a:r>
              <a:rPr lang="en-US" b="1" dirty="0"/>
              <a:t> </a:t>
            </a:r>
            <a:r>
              <a:rPr lang="en-US" b="1" dirty="0" err="1"/>
              <a:t>belajar</a:t>
            </a:r>
            <a:r>
              <a:rPr lang="en-US" b="1" dirty="0"/>
              <a:t>, </a:t>
            </a:r>
            <a:r>
              <a:rPr lang="en-US" b="1" dirty="0" err="1"/>
              <a:t>bagaimana</a:t>
            </a:r>
            <a:r>
              <a:rPr lang="en-US" b="1" dirty="0"/>
              <a:t> </a:t>
            </a:r>
            <a:r>
              <a:rPr lang="en-US" b="1" dirty="0" err="1"/>
              <a:t>kita</a:t>
            </a:r>
            <a:r>
              <a:rPr lang="en-US" b="1" dirty="0"/>
              <a:t> </a:t>
            </a:r>
            <a:r>
              <a:rPr lang="en-US" b="1" dirty="0" err="1"/>
              <a:t>menggunakan</a:t>
            </a:r>
            <a:r>
              <a:rPr lang="en-US" b="1" dirty="0"/>
              <a:t> </a:t>
            </a:r>
            <a:r>
              <a:rPr lang="en-US" b="1" dirty="0" err="1"/>
              <a:t>waktu</a:t>
            </a:r>
            <a:r>
              <a:rPr lang="en-US" b="1" dirty="0"/>
              <a:t> </a:t>
            </a:r>
            <a:r>
              <a:rPr lang="en-US" b="1" dirty="0" err="1"/>
              <a:t>luang</a:t>
            </a:r>
            <a:r>
              <a:rPr lang="en-US" b="1" dirty="0"/>
              <a:t> </a:t>
            </a:r>
            <a:r>
              <a:rPr lang="en-US" b="1" dirty="0" err="1"/>
              <a:t>kita</a:t>
            </a:r>
            <a:r>
              <a:rPr lang="en-US" b="1" dirty="0"/>
              <a:t>. </a:t>
            </a:r>
          </a:p>
        </p:txBody>
      </p:sp>
    </p:spTree>
    <p:extLst>
      <p:ext uri="{BB962C8B-B14F-4D97-AF65-F5344CB8AC3E}">
        <p14:creationId xmlns:p14="http://schemas.microsoft.com/office/powerpoint/2010/main" val="398044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err="1" smtClean="0"/>
              <a:t>Ini</a:t>
            </a:r>
            <a:r>
              <a:rPr lang="en-US" b="1" dirty="0" smtClean="0"/>
              <a:t> </a:t>
            </a:r>
            <a:r>
              <a:rPr lang="en-US" b="1" dirty="0" err="1" smtClean="0"/>
              <a:t>juga</a:t>
            </a:r>
            <a:r>
              <a:rPr lang="en-US" b="1" dirty="0" smtClean="0"/>
              <a:t> </a:t>
            </a:r>
            <a:r>
              <a:rPr lang="en-US" b="1" dirty="0" err="1" smtClean="0"/>
              <a:t>berarti</a:t>
            </a:r>
            <a:r>
              <a:rPr lang="en-US" b="1" dirty="0" smtClean="0"/>
              <a:t> </a:t>
            </a:r>
            <a:r>
              <a:rPr lang="en-US" b="1" dirty="0" err="1" smtClean="0"/>
              <a:t>tantangan</a:t>
            </a:r>
            <a:r>
              <a:rPr lang="en-US" b="1" dirty="0" smtClean="0"/>
              <a:t> yang </a:t>
            </a:r>
            <a:r>
              <a:rPr lang="en-US" b="1" dirty="0" err="1" smtClean="0"/>
              <a:t>penting</a:t>
            </a:r>
            <a:r>
              <a:rPr lang="en-US" b="1" dirty="0" smtClean="0"/>
              <a:t> </a:t>
            </a:r>
            <a:r>
              <a:rPr lang="en-US" b="1" dirty="0" err="1" smtClean="0"/>
              <a:t>bagi</a:t>
            </a:r>
            <a:r>
              <a:rPr lang="en-US" b="1" dirty="0" smtClean="0"/>
              <a:t> </a:t>
            </a:r>
            <a:r>
              <a:rPr lang="en-US" b="1" dirty="0" err="1" smtClean="0"/>
              <a:t>pemerintah</a:t>
            </a:r>
            <a:r>
              <a:rPr lang="en-US" b="1" dirty="0" smtClean="0"/>
              <a:t>.</a:t>
            </a:r>
            <a:endParaRPr lang="en-US" b="1" dirty="0"/>
          </a:p>
          <a:p>
            <a:pPr algn="just"/>
            <a:r>
              <a:rPr lang="en-US" b="1" dirty="0" err="1"/>
              <a:t>Hukum</a:t>
            </a:r>
            <a:r>
              <a:rPr lang="en-US" b="1" dirty="0"/>
              <a:t> </a:t>
            </a:r>
            <a:r>
              <a:rPr lang="en-US" b="1" dirty="0" err="1"/>
              <a:t>kita</a:t>
            </a:r>
            <a:r>
              <a:rPr lang="en-US" b="1" dirty="0"/>
              <a:t> </a:t>
            </a:r>
            <a:r>
              <a:rPr lang="en-US" b="1" dirty="0" err="1"/>
              <a:t>perlu</a:t>
            </a:r>
            <a:r>
              <a:rPr lang="en-US" b="1" dirty="0"/>
              <a:t> </a:t>
            </a:r>
            <a:r>
              <a:rPr lang="en-US" b="1" dirty="0" err="1"/>
              <a:t>diperbaharui</a:t>
            </a:r>
            <a:r>
              <a:rPr lang="en-US" b="1" dirty="0"/>
              <a:t> </a:t>
            </a:r>
            <a:r>
              <a:rPr lang="en-US" b="1" dirty="0" err="1"/>
              <a:t>dalam</a:t>
            </a:r>
            <a:r>
              <a:rPr lang="en-US" b="1" dirty="0"/>
              <a:t> </a:t>
            </a:r>
            <a:r>
              <a:rPr lang="en-US" b="1" dirty="0" err="1"/>
              <a:t>hal</a:t>
            </a:r>
            <a:r>
              <a:rPr lang="en-US" b="1" dirty="0"/>
              <a:t> </a:t>
            </a:r>
            <a:r>
              <a:rPr lang="en-US" b="1" dirty="0" err="1"/>
              <a:t>untuk</a:t>
            </a:r>
            <a:r>
              <a:rPr lang="en-US" b="1" dirty="0"/>
              <a:t> </a:t>
            </a:r>
            <a:r>
              <a:rPr lang="en-US" b="1" dirty="0" err="1"/>
              <a:t>mendukung</a:t>
            </a:r>
            <a:r>
              <a:rPr lang="en-US" b="1" dirty="0"/>
              <a:t> </a:t>
            </a:r>
            <a:r>
              <a:rPr lang="en-US" b="1" dirty="0" err="1"/>
              <a:t>transaksi</a:t>
            </a:r>
            <a:r>
              <a:rPr lang="en-US" b="1" dirty="0"/>
              <a:t> </a:t>
            </a:r>
            <a:r>
              <a:rPr lang="en-US" b="1" dirty="0" err="1"/>
              <a:t>elektronik</a:t>
            </a:r>
            <a:r>
              <a:rPr lang="en-US" b="1" dirty="0"/>
              <a:t>. </a:t>
            </a:r>
          </a:p>
          <a:p>
            <a:pPr algn="just"/>
            <a:r>
              <a:rPr lang="en-US" b="1" dirty="0" err="1" smtClean="0"/>
              <a:t>Masyarakat</a:t>
            </a:r>
            <a:r>
              <a:rPr lang="en-US" b="1" dirty="0" smtClean="0"/>
              <a:t> </a:t>
            </a:r>
            <a:r>
              <a:rPr lang="en-US" b="1" dirty="0" err="1"/>
              <a:t>kita</a:t>
            </a:r>
            <a:r>
              <a:rPr lang="en-US" b="1" dirty="0"/>
              <a:t> </a:t>
            </a:r>
            <a:r>
              <a:rPr lang="en-US" b="1" dirty="0" err="1"/>
              <a:t>perlu</a:t>
            </a:r>
            <a:r>
              <a:rPr lang="en-US" b="1" dirty="0"/>
              <a:t> </a:t>
            </a:r>
            <a:r>
              <a:rPr lang="en-US" b="1" dirty="0" err="1"/>
              <a:t>untuk</a:t>
            </a:r>
            <a:r>
              <a:rPr lang="en-US" b="1" dirty="0"/>
              <a:t> </a:t>
            </a:r>
            <a:r>
              <a:rPr lang="en-US" b="1" dirty="0" err="1"/>
              <a:t>dididik</a:t>
            </a:r>
            <a:r>
              <a:rPr lang="en-US" b="1" dirty="0"/>
              <a:t> </a:t>
            </a:r>
            <a:r>
              <a:rPr lang="en-US" b="1" dirty="0" err="1"/>
              <a:t>mengenai</a:t>
            </a:r>
            <a:r>
              <a:rPr lang="en-US" b="1" dirty="0"/>
              <a:t> </a:t>
            </a:r>
            <a:r>
              <a:rPr lang="en-US" b="1" dirty="0" err="1"/>
              <a:t>teknologi</a:t>
            </a:r>
            <a:r>
              <a:rPr lang="en-US" b="1" dirty="0"/>
              <a:t> yang </a:t>
            </a:r>
            <a:r>
              <a:rPr lang="en-US" b="1" dirty="0" err="1"/>
              <a:t>baru</a:t>
            </a:r>
            <a:r>
              <a:rPr lang="en-US" b="1" dirty="0"/>
              <a:t>. </a:t>
            </a:r>
          </a:p>
          <a:p>
            <a:pPr algn="just"/>
            <a:r>
              <a:rPr lang="fi-FI" b="1" dirty="0"/>
              <a:t>Bisnis harus online jika mereka ingin menjadi sukses. </a:t>
            </a:r>
          </a:p>
          <a:p>
            <a:pPr algn="just"/>
            <a:r>
              <a:rPr lang="sv-SE" b="1" dirty="0"/>
              <a:t>Pelayanan pemerintah harus tersedia secara elektronik </a:t>
            </a:r>
          </a:p>
          <a:p>
            <a:pPr marL="0" indent="0" algn="just">
              <a:buNone/>
            </a:pPr>
            <a:endParaRPr lang="en-US" b="1" dirty="0"/>
          </a:p>
        </p:txBody>
      </p:sp>
    </p:spTree>
    <p:extLst>
      <p:ext uri="{BB962C8B-B14F-4D97-AF65-F5344CB8AC3E}">
        <p14:creationId xmlns:p14="http://schemas.microsoft.com/office/powerpoint/2010/main" val="758756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057401"/>
            <a:ext cx="7467600" cy="4191000"/>
          </a:xfrm>
        </p:spPr>
        <p:txBody>
          <a:bodyPr>
            <a:normAutofit/>
          </a:bodyPr>
          <a:lstStyle/>
          <a:p>
            <a:pPr marL="0" indent="0">
              <a:buNone/>
            </a:pPr>
            <a:r>
              <a:rPr lang="en-US" b="1" dirty="0" err="1"/>
              <a:t>Ciri</a:t>
            </a:r>
            <a:r>
              <a:rPr lang="en-US" b="1" dirty="0"/>
              <a:t> – </a:t>
            </a:r>
            <a:r>
              <a:rPr lang="en-US" b="1" dirty="0" err="1"/>
              <a:t>ciri</a:t>
            </a:r>
            <a:r>
              <a:rPr lang="en-US" b="1" dirty="0"/>
              <a:t> </a:t>
            </a:r>
            <a:r>
              <a:rPr lang="en-US" b="1" dirty="0" err="1"/>
              <a:t>Masyarakat</a:t>
            </a:r>
            <a:r>
              <a:rPr lang="en-US" b="1" dirty="0"/>
              <a:t> </a:t>
            </a:r>
            <a:r>
              <a:rPr lang="en-US" b="1" dirty="0" err="1"/>
              <a:t>Informasi</a:t>
            </a:r>
            <a:r>
              <a:rPr lang="en-US" b="1" dirty="0"/>
              <a:t> </a:t>
            </a:r>
            <a:endParaRPr lang="en-US" dirty="0"/>
          </a:p>
          <a:p>
            <a:r>
              <a:rPr lang="sv-SE" dirty="0"/>
              <a:t> Adanya level intensitas informasi yang tinggi (kebutuhan informasi yang tinggi) dalam kehidupan masyarakatnya sehari – hari pada organisasi – organisasi yang ada, dan tempat– tempat kerja </a:t>
            </a:r>
          </a:p>
          <a:p>
            <a:r>
              <a:rPr lang="nn-NO" dirty="0"/>
              <a:t> Penggunaan teknologi informasi untuk kegiatan sosial, pengajaran dan bisnis, serta kegiatan– kegiatan lainnya. </a:t>
            </a:r>
          </a:p>
          <a:p>
            <a:r>
              <a:rPr lang="en-US" dirty="0"/>
              <a:t> </a:t>
            </a:r>
            <a:r>
              <a:rPr lang="en-US" dirty="0" err="1"/>
              <a:t>Kemampuan</a:t>
            </a:r>
            <a:r>
              <a:rPr lang="en-US" dirty="0"/>
              <a:t> </a:t>
            </a:r>
            <a:r>
              <a:rPr lang="en-US" dirty="0" err="1"/>
              <a:t>pertukaran</a:t>
            </a:r>
            <a:r>
              <a:rPr lang="en-US" dirty="0"/>
              <a:t> data digital yang </a:t>
            </a:r>
            <a:r>
              <a:rPr lang="en-US" dirty="0" err="1"/>
              <a:t>cepat</a:t>
            </a:r>
            <a:r>
              <a:rPr lang="en-US" dirty="0"/>
              <a:t> </a:t>
            </a:r>
            <a:r>
              <a:rPr lang="en-US" dirty="0" err="1"/>
              <a:t>dalam</a:t>
            </a:r>
            <a:r>
              <a:rPr lang="en-US" dirty="0"/>
              <a:t> </a:t>
            </a:r>
            <a:r>
              <a:rPr lang="en-US" dirty="0" err="1"/>
              <a:t>jarak</a:t>
            </a:r>
            <a:r>
              <a:rPr lang="en-US" dirty="0"/>
              <a:t> yang </a:t>
            </a:r>
            <a:r>
              <a:rPr lang="en-US" dirty="0" err="1"/>
              <a:t>jauh</a:t>
            </a:r>
            <a:endParaRPr lang="en-US" dirty="0"/>
          </a:p>
        </p:txBody>
      </p:sp>
    </p:spTree>
    <p:extLst>
      <p:ext uri="{BB962C8B-B14F-4D97-AF65-F5344CB8AC3E}">
        <p14:creationId xmlns:p14="http://schemas.microsoft.com/office/powerpoint/2010/main" val="248653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err="1"/>
              <a:t>Perbedaan</a:t>
            </a:r>
            <a:r>
              <a:rPr lang="en-US" b="1" dirty="0"/>
              <a:t> </a:t>
            </a:r>
            <a:r>
              <a:rPr lang="en-US" b="1" dirty="0" err="1"/>
              <a:t>Masyarakat</a:t>
            </a:r>
            <a:r>
              <a:rPr lang="en-US" b="1" dirty="0"/>
              <a:t> </a:t>
            </a:r>
            <a:r>
              <a:rPr lang="en-US" b="1" dirty="0" err="1"/>
              <a:t>Agraris</a:t>
            </a:r>
            <a:r>
              <a:rPr lang="en-US" b="1" dirty="0"/>
              <a:t>, </a:t>
            </a:r>
            <a:r>
              <a:rPr lang="en-US" b="1" dirty="0" err="1"/>
              <a:t>Masyarakat</a:t>
            </a:r>
            <a:r>
              <a:rPr lang="en-US" b="1" dirty="0"/>
              <a:t> </a:t>
            </a:r>
            <a:r>
              <a:rPr lang="en-US" b="1" dirty="0" err="1"/>
              <a:t>Industri</a:t>
            </a:r>
            <a:r>
              <a:rPr lang="en-US" b="1" dirty="0"/>
              <a:t>, </a:t>
            </a:r>
            <a:r>
              <a:rPr lang="en-US" b="1" dirty="0" err="1"/>
              <a:t>dan</a:t>
            </a:r>
            <a:r>
              <a:rPr lang="en-US" b="1" dirty="0"/>
              <a:t> </a:t>
            </a:r>
            <a:r>
              <a:rPr lang="en-US" b="1" dirty="0" err="1"/>
              <a:t>Masyarakat</a:t>
            </a:r>
            <a:r>
              <a:rPr lang="en-US" b="1" dirty="0"/>
              <a:t> </a:t>
            </a:r>
            <a:r>
              <a:rPr lang="en-US" b="1" dirty="0" err="1"/>
              <a:t>Informasi</a:t>
            </a:r>
            <a:r>
              <a:rPr lang="en-US" b="1" dirty="0"/>
              <a:t> </a:t>
            </a:r>
            <a:endParaRPr lang="en-US" dirty="0"/>
          </a:p>
          <a:p>
            <a:pPr marL="514350" indent="-514350">
              <a:buFont typeface="+mj-lt"/>
              <a:buAutoNum type="arabicPeriod"/>
            </a:pPr>
            <a:r>
              <a:rPr lang="en-US" b="1" dirty="0" err="1"/>
              <a:t>Sumber</a:t>
            </a:r>
            <a:r>
              <a:rPr lang="en-US" b="1" dirty="0"/>
              <a:t> </a:t>
            </a:r>
            <a:r>
              <a:rPr lang="en-US" b="1" dirty="0" err="1"/>
              <a:t>daya</a:t>
            </a:r>
            <a:r>
              <a:rPr lang="en-US" b="1" dirty="0"/>
              <a:t> yang </a:t>
            </a:r>
            <a:r>
              <a:rPr lang="en-US" b="1" dirty="0" err="1"/>
              <a:t>diolah</a:t>
            </a:r>
            <a:r>
              <a:rPr lang="en-US" b="1" dirty="0"/>
              <a:t>: </a:t>
            </a:r>
            <a:endParaRPr lang="en-US" dirty="0"/>
          </a:p>
          <a:p>
            <a:r>
              <a:rPr lang="en-US" dirty="0" smtClean="0"/>
              <a:t>SDA </a:t>
            </a:r>
            <a:r>
              <a:rPr lang="en-US" dirty="0"/>
              <a:t>(</a:t>
            </a:r>
            <a:r>
              <a:rPr lang="en-US" dirty="0" err="1"/>
              <a:t>angin</a:t>
            </a:r>
            <a:r>
              <a:rPr lang="en-US" dirty="0"/>
              <a:t>, air, </a:t>
            </a:r>
            <a:r>
              <a:rPr lang="en-US" dirty="0" err="1"/>
              <a:t>tanah</a:t>
            </a:r>
            <a:r>
              <a:rPr lang="en-US" dirty="0"/>
              <a:t>, </a:t>
            </a:r>
            <a:r>
              <a:rPr lang="en-US" dirty="0" err="1"/>
              <a:t>manusia</a:t>
            </a:r>
            <a:r>
              <a:rPr lang="en-US" dirty="0"/>
              <a:t>) </a:t>
            </a:r>
            <a:r>
              <a:rPr lang="en-US" b="1" i="1" dirty="0" err="1"/>
              <a:t>masyarakat</a:t>
            </a:r>
            <a:r>
              <a:rPr lang="en-US" b="1" i="1" dirty="0"/>
              <a:t> </a:t>
            </a:r>
            <a:r>
              <a:rPr lang="en-US" b="1" i="1" dirty="0" err="1"/>
              <a:t>agraris</a:t>
            </a:r>
            <a:r>
              <a:rPr lang="en-US" b="1" i="1" dirty="0"/>
              <a:t> </a:t>
            </a:r>
            <a:r>
              <a:rPr lang="en-US" dirty="0"/>
              <a:t>- </a:t>
            </a:r>
            <a:r>
              <a:rPr lang="en-US" dirty="0" err="1"/>
              <a:t>Membuat</a:t>
            </a:r>
            <a:r>
              <a:rPr lang="en-US" dirty="0"/>
              <a:t> </a:t>
            </a:r>
            <a:r>
              <a:rPr lang="en-US" dirty="0" err="1"/>
              <a:t>tenaga</a:t>
            </a:r>
            <a:r>
              <a:rPr lang="en-US" dirty="0"/>
              <a:t>(</a:t>
            </a:r>
            <a:r>
              <a:rPr lang="en-US" dirty="0" err="1"/>
              <a:t>listrik</a:t>
            </a:r>
            <a:r>
              <a:rPr lang="en-US" dirty="0"/>
              <a:t>, </a:t>
            </a:r>
            <a:r>
              <a:rPr lang="en-US" dirty="0" err="1"/>
              <a:t>bahan</a:t>
            </a:r>
            <a:r>
              <a:rPr lang="en-US" dirty="0"/>
              <a:t> </a:t>
            </a:r>
            <a:r>
              <a:rPr lang="en-US" dirty="0" err="1"/>
              <a:t>bakar</a:t>
            </a:r>
            <a:r>
              <a:rPr lang="en-US" dirty="0"/>
              <a:t>) </a:t>
            </a:r>
            <a:r>
              <a:rPr lang="en-US" b="1" i="1" dirty="0" err="1"/>
              <a:t>masyarakat</a:t>
            </a:r>
            <a:r>
              <a:rPr lang="en-US" b="1" i="1" dirty="0"/>
              <a:t> </a:t>
            </a:r>
            <a:r>
              <a:rPr lang="en-US" b="1" i="1" dirty="0" err="1"/>
              <a:t>industri</a:t>
            </a:r>
            <a:r>
              <a:rPr lang="en-US" b="1" i="1" dirty="0"/>
              <a:t> </a:t>
            </a:r>
            <a:r>
              <a:rPr lang="en-US" dirty="0"/>
              <a:t>- </a:t>
            </a:r>
            <a:r>
              <a:rPr lang="en-US" dirty="0" err="1"/>
              <a:t>Informasi</a:t>
            </a:r>
            <a:r>
              <a:rPr lang="en-US" dirty="0"/>
              <a:t> (</a:t>
            </a:r>
            <a:r>
              <a:rPr lang="en-US" dirty="0" err="1"/>
              <a:t>transmisi</a:t>
            </a:r>
            <a:r>
              <a:rPr lang="en-US" dirty="0"/>
              <a:t> data </a:t>
            </a:r>
            <a:r>
              <a:rPr lang="en-US" dirty="0" err="1"/>
              <a:t>dan</a:t>
            </a:r>
            <a:r>
              <a:rPr lang="en-US" dirty="0"/>
              <a:t> </a:t>
            </a:r>
            <a:r>
              <a:rPr lang="en-US" dirty="0" err="1"/>
              <a:t>komputer</a:t>
            </a:r>
            <a:r>
              <a:rPr lang="en-US" dirty="0"/>
              <a:t>) </a:t>
            </a:r>
            <a:r>
              <a:rPr lang="en-US" b="1" i="1" dirty="0" err="1"/>
              <a:t>masyarakat</a:t>
            </a:r>
            <a:r>
              <a:rPr lang="en-US" b="1" i="1" dirty="0"/>
              <a:t> </a:t>
            </a:r>
            <a:r>
              <a:rPr lang="en-US" b="1" i="1" dirty="0" err="1"/>
              <a:t>informasi</a:t>
            </a:r>
            <a:endParaRPr lang="en-US" dirty="0"/>
          </a:p>
        </p:txBody>
      </p:sp>
    </p:spTree>
    <p:extLst>
      <p:ext uri="{BB962C8B-B14F-4D97-AF65-F5344CB8AC3E}">
        <p14:creationId xmlns:p14="http://schemas.microsoft.com/office/powerpoint/2010/main" val="2697197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2"/>
            </a:pPr>
            <a:r>
              <a:rPr lang="en-US" b="1" dirty="0" err="1"/>
              <a:t>Sumber</a:t>
            </a:r>
            <a:r>
              <a:rPr lang="en-US" b="1" dirty="0"/>
              <a:t> </a:t>
            </a:r>
            <a:r>
              <a:rPr lang="en-US" b="1" dirty="0" err="1"/>
              <a:t>daya</a:t>
            </a:r>
            <a:r>
              <a:rPr lang="en-US" b="1" dirty="0"/>
              <a:t> yang </a:t>
            </a:r>
            <a:r>
              <a:rPr lang="en-US" b="1" dirty="0" err="1"/>
              <a:t>dibutuhkan</a:t>
            </a:r>
            <a:r>
              <a:rPr lang="en-US" b="1" dirty="0"/>
              <a:t>: </a:t>
            </a:r>
            <a:endParaRPr lang="en-US" dirty="0"/>
          </a:p>
          <a:p>
            <a:r>
              <a:rPr lang="en-US" dirty="0" err="1" smtClean="0"/>
              <a:t>Bahan</a:t>
            </a:r>
            <a:r>
              <a:rPr lang="en-US" dirty="0" smtClean="0"/>
              <a:t> </a:t>
            </a:r>
            <a:r>
              <a:rPr lang="en-US" dirty="0" err="1"/>
              <a:t>mentah</a:t>
            </a:r>
            <a:r>
              <a:rPr lang="en-US" dirty="0"/>
              <a:t> / </a:t>
            </a:r>
            <a:r>
              <a:rPr lang="en-US" dirty="0" err="1"/>
              <a:t>alam</a:t>
            </a:r>
            <a:r>
              <a:rPr lang="en-US" dirty="0"/>
              <a:t> </a:t>
            </a:r>
            <a:r>
              <a:rPr lang="en-US" b="1" i="1" dirty="0" err="1"/>
              <a:t>masyarakat</a:t>
            </a:r>
            <a:r>
              <a:rPr lang="en-US" b="1" i="1" dirty="0"/>
              <a:t> </a:t>
            </a:r>
            <a:r>
              <a:rPr lang="en-US" b="1" i="1" dirty="0" err="1" smtClean="0"/>
              <a:t>agraris</a:t>
            </a:r>
            <a:r>
              <a:rPr lang="en-US" b="1" i="1" dirty="0" smtClean="0"/>
              <a:t>.</a:t>
            </a:r>
          </a:p>
          <a:p>
            <a:r>
              <a:rPr lang="en-US" dirty="0" smtClean="0"/>
              <a:t>Modal </a:t>
            </a:r>
            <a:r>
              <a:rPr lang="en-US" b="1" i="1" dirty="0" err="1"/>
              <a:t>masyarakat</a:t>
            </a:r>
            <a:r>
              <a:rPr lang="en-US" b="1" i="1" dirty="0"/>
              <a:t> </a:t>
            </a:r>
            <a:r>
              <a:rPr lang="en-US" b="1" i="1" dirty="0" err="1"/>
              <a:t>industri</a:t>
            </a:r>
            <a:r>
              <a:rPr lang="en-US" b="1" i="1" dirty="0"/>
              <a:t> </a:t>
            </a:r>
            <a:r>
              <a:rPr lang="en-US" dirty="0"/>
              <a:t>.</a:t>
            </a:r>
            <a:endParaRPr lang="en-US" dirty="0" smtClean="0"/>
          </a:p>
          <a:p>
            <a:r>
              <a:rPr lang="en-US" dirty="0" err="1" smtClean="0"/>
              <a:t>Pengetahuan</a:t>
            </a:r>
            <a:r>
              <a:rPr lang="en-US" dirty="0" smtClean="0"/>
              <a:t> </a:t>
            </a:r>
            <a:r>
              <a:rPr lang="en-US" b="1" i="1" dirty="0" err="1"/>
              <a:t>masyarakat</a:t>
            </a:r>
            <a:r>
              <a:rPr lang="en-US" b="1" i="1" dirty="0"/>
              <a:t> </a:t>
            </a:r>
            <a:r>
              <a:rPr lang="en-US" b="1" i="1" dirty="0" err="1" smtClean="0"/>
              <a:t>informasi</a:t>
            </a:r>
            <a:r>
              <a:rPr lang="en-US" b="1" i="1" dirty="0" smtClean="0"/>
              <a:t>.</a:t>
            </a:r>
          </a:p>
          <a:p>
            <a:pPr marL="514350" indent="-514350">
              <a:buFont typeface="+mj-lt"/>
              <a:buAutoNum type="arabicPeriod" startAt="3"/>
            </a:pPr>
            <a:r>
              <a:rPr lang="en-US" b="1" dirty="0" err="1"/>
              <a:t>Keahlian</a:t>
            </a:r>
            <a:r>
              <a:rPr lang="en-US" b="1" dirty="0"/>
              <a:t> SDM yang </a:t>
            </a:r>
            <a:r>
              <a:rPr lang="en-US" b="1" dirty="0" err="1"/>
              <a:t>dibutuhkan</a:t>
            </a:r>
            <a:r>
              <a:rPr lang="en-US" b="1" dirty="0"/>
              <a:t>: </a:t>
            </a:r>
            <a:endParaRPr lang="en-US" dirty="0"/>
          </a:p>
          <a:p>
            <a:r>
              <a:rPr lang="en-US" dirty="0" err="1" smtClean="0"/>
              <a:t>Petani</a:t>
            </a:r>
            <a:r>
              <a:rPr lang="en-US" dirty="0"/>
              <a:t>, </a:t>
            </a:r>
            <a:r>
              <a:rPr lang="en-US" dirty="0" err="1"/>
              <a:t>pekerja</a:t>
            </a:r>
            <a:r>
              <a:rPr lang="en-US" dirty="0"/>
              <a:t> </a:t>
            </a:r>
            <a:r>
              <a:rPr lang="en-US" dirty="0" err="1"/>
              <a:t>tanpa</a:t>
            </a:r>
            <a:r>
              <a:rPr lang="en-US" dirty="0"/>
              <a:t> skill </a:t>
            </a:r>
            <a:r>
              <a:rPr lang="en-US" dirty="0" err="1"/>
              <a:t>tertentu</a:t>
            </a:r>
            <a:r>
              <a:rPr lang="en-US" dirty="0"/>
              <a:t> </a:t>
            </a:r>
            <a:r>
              <a:rPr lang="en-US" b="1" i="1" dirty="0" err="1"/>
              <a:t>masyarakat</a:t>
            </a:r>
            <a:r>
              <a:rPr lang="en-US" b="1" i="1" dirty="0"/>
              <a:t> </a:t>
            </a:r>
            <a:r>
              <a:rPr lang="en-US" b="1" i="1" dirty="0" err="1" smtClean="0"/>
              <a:t>agraris</a:t>
            </a:r>
            <a:r>
              <a:rPr lang="en-US" b="1" i="1" dirty="0" smtClean="0"/>
              <a:t>. </a:t>
            </a:r>
            <a:endParaRPr lang="en-US" dirty="0"/>
          </a:p>
          <a:p>
            <a:r>
              <a:rPr lang="en-US" dirty="0" err="1" smtClean="0"/>
              <a:t>Ahli</a:t>
            </a:r>
            <a:r>
              <a:rPr lang="en-US" dirty="0" smtClean="0"/>
              <a:t> </a:t>
            </a:r>
            <a:r>
              <a:rPr lang="en-US" dirty="0" err="1"/>
              <a:t>mesin</a:t>
            </a:r>
            <a:r>
              <a:rPr lang="en-US" dirty="0"/>
              <a:t>, </a:t>
            </a:r>
            <a:r>
              <a:rPr lang="en-US" dirty="0" err="1"/>
              <a:t>pekerja</a:t>
            </a:r>
            <a:r>
              <a:rPr lang="en-US" dirty="0"/>
              <a:t> </a:t>
            </a:r>
            <a:r>
              <a:rPr lang="en-US" dirty="0" err="1"/>
              <a:t>dengan</a:t>
            </a:r>
            <a:r>
              <a:rPr lang="en-US" dirty="0"/>
              <a:t> skill </a:t>
            </a:r>
            <a:r>
              <a:rPr lang="en-US" dirty="0" err="1"/>
              <a:t>khusus</a:t>
            </a:r>
            <a:r>
              <a:rPr lang="en-US" dirty="0"/>
              <a:t> </a:t>
            </a:r>
            <a:r>
              <a:rPr lang="en-US" b="1" i="1" dirty="0" err="1"/>
              <a:t>masyarakat</a:t>
            </a:r>
            <a:r>
              <a:rPr lang="en-US" b="1" i="1" dirty="0"/>
              <a:t> </a:t>
            </a:r>
            <a:r>
              <a:rPr lang="en-US" b="1" i="1" dirty="0" err="1" smtClean="0"/>
              <a:t>industri</a:t>
            </a:r>
            <a:r>
              <a:rPr lang="en-US" b="1" i="1" dirty="0" smtClean="0"/>
              <a:t>. </a:t>
            </a:r>
            <a:endParaRPr lang="en-US" dirty="0"/>
          </a:p>
          <a:p>
            <a:r>
              <a:rPr lang="en-US" dirty="0" err="1" smtClean="0"/>
              <a:t>Pekerja</a:t>
            </a:r>
            <a:r>
              <a:rPr lang="en-US" dirty="0" smtClean="0"/>
              <a:t> </a:t>
            </a:r>
            <a:r>
              <a:rPr lang="en-US" dirty="0" err="1"/>
              <a:t>profesional</a:t>
            </a:r>
            <a:r>
              <a:rPr lang="en-US" dirty="0"/>
              <a:t> (</a:t>
            </a:r>
            <a:r>
              <a:rPr lang="en-US" dirty="0" err="1"/>
              <a:t>dengan</a:t>
            </a:r>
            <a:r>
              <a:rPr lang="en-US" dirty="0"/>
              <a:t> skill </a:t>
            </a:r>
            <a:r>
              <a:rPr lang="en-US" dirty="0" err="1"/>
              <a:t>tinggi</a:t>
            </a:r>
            <a:r>
              <a:rPr lang="en-US" dirty="0"/>
              <a:t>) </a:t>
            </a:r>
            <a:r>
              <a:rPr lang="en-US" b="1" i="1" dirty="0" err="1"/>
              <a:t>masyarakat</a:t>
            </a:r>
            <a:r>
              <a:rPr lang="en-US" b="1" i="1" dirty="0"/>
              <a:t> </a:t>
            </a:r>
            <a:r>
              <a:rPr lang="en-US" b="1" i="1" dirty="0" err="1" smtClean="0"/>
              <a:t>informasi</a:t>
            </a:r>
            <a:r>
              <a:rPr lang="en-US" b="1" i="1" dirty="0" smtClean="0"/>
              <a:t>.</a:t>
            </a:r>
            <a:endParaRPr lang="en-US" dirty="0"/>
          </a:p>
        </p:txBody>
      </p:sp>
    </p:spTree>
    <p:extLst>
      <p:ext uri="{BB962C8B-B14F-4D97-AF65-F5344CB8AC3E}">
        <p14:creationId xmlns:p14="http://schemas.microsoft.com/office/powerpoint/2010/main" val="2275078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4"/>
            </a:pPr>
            <a:r>
              <a:rPr lang="en-US" b="1" dirty="0" err="1"/>
              <a:t>Teknologi</a:t>
            </a:r>
            <a:r>
              <a:rPr lang="en-US" b="1" dirty="0"/>
              <a:t>: </a:t>
            </a:r>
            <a:endParaRPr lang="en-US" dirty="0"/>
          </a:p>
          <a:p>
            <a:r>
              <a:rPr lang="en-US" dirty="0" err="1" smtClean="0"/>
              <a:t>Alat-alat</a:t>
            </a:r>
            <a:r>
              <a:rPr lang="en-US" dirty="0" smtClean="0"/>
              <a:t> </a:t>
            </a:r>
            <a:r>
              <a:rPr lang="en-US" dirty="0"/>
              <a:t>manual </a:t>
            </a:r>
            <a:r>
              <a:rPr lang="en-US" b="1" i="1" dirty="0" err="1"/>
              <a:t>masyarakat</a:t>
            </a:r>
            <a:r>
              <a:rPr lang="en-US" b="1" i="1" dirty="0"/>
              <a:t> </a:t>
            </a:r>
            <a:r>
              <a:rPr lang="en-US" b="1" i="1" dirty="0" err="1"/>
              <a:t>agraris</a:t>
            </a:r>
            <a:r>
              <a:rPr lang="en-US" b="1" i="1" dirty="0"/>
              <a:t> </a:t>
            </a:r>
            <a:endParaRPr lang="en-US" dirty="0" smtClean="0"/>
          </a:p>
          <a:p>
            <a:r>
              <a:rPr lang="en-US" dirty="0" err="1" smtClean="0"/>
              <a:t>Teknologi</a:t>
            </a:r>
            <a:r>
              <a:rPr lang="en-US" dirty="0" smtClean="0"/>
              <a:t> </a:t>
            </a:r>
            <a:r>
              <a:rPr lang="en-US" dirty="0" err="1"/>
              <a:t>mesin</a:t>
            </a:r>
            <a:r>
              <a:rPr lang="en-US" dirty="0"/>
              <a:t> </a:t>
            </a:r>
            <a:r>
              <a:rPr lang="en-US" b="1" i="1" dirty="0" err="1"/>
              <a:t>masyarakat</a:t>
            </a:r>
            <a:r>
              <a:rPr lang="en-US" b="1" i="1" dirty="0"/>
              <a:t> </a:t>
            </a:r>
            <a:r>
              <a:rPr lang="en-US" b="1" i="1" dirty="0" err="1"/>
              <a:t>industri</a:t>
            </a:r>
            <a:r>
              <a:rPr lang="en-US" b="1" i="1" dirty="0"/>
              <a:t> </a:t>
            </a:r>
            <a:endParaRPr lang="en-US" dirty="0"/>
          </a:p>
          <a:p>
            <a:r>
              <a:rPr lang="en-US" dirty="0" err="1" smtClean="0"/>
              <a:t>Teknologi</a:t>
            </a:r>
            <a:r>
              <a:rPr lang="en-US" dirty="0" smtClean="0"/>
              <a:t> </a:t>
            </a:r>
            <a:r>
              <a:rPr lang="en-US" dirty="0" err="1"/>
              <a:t>cerdas</a:t>
            </a:r>
            <a:r>
              <a:rPr lang="en-US" dirty="0"/>
              <a:t> </a:t>
            </a:r>
            <a:r>
              <a:rPr lang="en-US" b="1" i="1" dirty="0" err="1"/>
              <a:t>masyarakat</a:t>
            </a:r>
            <a:r>
              <a:rPr lang="en-US" b="1" i="1" dirty="0"/>
              <a:t> </a:t>
            </a:r>
            <a:r>
              <a:rPr lang="en-US" b="1" i="1" dirty="0" err="1"/>
              <a:t>informasi</a:t>
            </a:r>
            <a:r>
              <a:rPr lang="en-US" b="1" i="1" dirty="0"/>
              <a:t> </a:t>
            </a:r>
            <a:endParaRPr lang="en-US" dirty="0"/>
          </a:p>
          <a:p>
            <a:pPr marL="514350" indent="-514350">
              <a:buFont typeface="+mj-lt"/>
              <a:buAutoNum type="arabicPeriod" startAt="5"/>
            </a:pPr>
            <a:r>
              <a:rPr lang="en-US" b="1" dirty="0" err="1"/>
              <a:t>Prinsip</a:t>
            </a:r>
            <a:r>
              <a:rPr lang="en-US" b="1" dirty="0"/>
              <a:t> </a:t>
            </a:r>
            <a:r>
              <a:rPr lang="en-US" b="1" dirty="0" err="1"/>
              <a:t>perkembangan</a:t>
            </a:r>
            <a:r>
              <a:rPr lang="en-US" b="1" dirty="0"/>
              <a:t>: </a:t>
            </a:r>
            <a:endParaRPr lang="en-US" dirty="0"/>
          </a:p>
          <a:p>
            <a:r>
              <a:rPr lang="en-US" dirty="0" err="1" smtClean="0"/>
              <a:t>Tradisional</a:t>
            </a:r>
            <a:r>
              <a:rPr lang="en-US" dirty="0" smtClean="0"/>
              <a:t> </a:t>
            </a:r>
            <a:r>
              <a:rPr lang="en-US" b="1" i="1" dirty="0" err="1"/>
              <a:t>masyarakat</a:t>
            </a:r>
            <a:r>
              <a:rPr lang="en-US" b="1" i="1" dirty="0"/>
              <a:t> </a:t>
            </a:r>
            <a:r>
              <a:rPr lang="en-US" b="1" i="1" dirty="0" err="1" smtClean="0"/>
              <a:t>agraris</a:t>
            </a:r>
            <a:r>
              <a:rPr lang="en-US" b="1" i="1" dirty="0" smtClean="0"/>
              <a:t>. </a:t>
            </a:r>
            <a:endParaRPr lang="en-US" dirty="0" smtClean="0"/>
          </a:p>
          <a:p>
            <a:r>
              <a:rPr lang="en-US" dirty="0" err="1" smtClean="0"/>
              <a:t>Pertumbuhan</a:t>
            </a:r>
            <a:r>
              <a:rPr lang="en-US" dirty="0" smtClean="0"/>
              <a:t> </a:t>
            </a:r>
            <a:r>
              <a:rPr lang="en-US" dirty="0" err="1"/>
              <a:t>ekonomi</a:t>
            </a:r>
            <a:r>
              <a:rPr lang="en-US" dirty="0"/>
              <a:t> </a:t>
            </a:r>
            <a:r>
              <a:rPr lang="en-US" b="1" i="1" dirty="0" err="1"/>
              <a:t>masyarakat</a:t>
            </a:r>
            <a:r>
              <a:rPr lang="en-US" b="1" i="1" dirty="0"/>
              <a:t> </a:t>
            </a:r>
            <a:r>
              <a:rPr lang="en-US" b="1" i="1" dirty="0" err="1" smtClean="0"/>
              <a:t>industri</a:t>
            </a:r>
            <a:r>
              <a:rPr lang="en-US" b="1" i="1" dirty="0" smtClean="0"/>
              <a:t>.</a:t>
            </a:r>
          </a:p>
          <a:p>
            <a:r>
              <a:rPr lang="en-US" dirty="0" err="1" smtClean="0"/>
              <a:t>Penerapan</a:t>
            </a:r>
            <a:r>
              <a:rPr lang="en-US" dirty="0" smtClean="0"/>
              <a:t> </a:t>
            </a:r>
            <a:r>
              <a:rPr lang="en-US" dirty="0" err="1"/>
              <a:t>pengetahuan</a:t>
            </a:r>
            <a:r>
              <a:rPr lang="en-US" dirty="0"/>
              <a:t> </a:t>
            </a:r>
            <a:r>
              <a:rPr lang="en-US" dirty="0" err="1"/>
              <a:t>dalam</a:t>
            </a:r>
            <a:r>
              <a:rPr lang="en-US" dirty="0"/>
              <a:t> </a:t>
            </a:r>
            <a:r>
              <a:rPr lang="en-US" dirty="0" err="1" smtClean="0"/>
              <a:t>teknologi</a:t>
            </a:r>
            <a:r>
              <a:rPr lang="en-US" dirty="0" smtClean="0"/>
              <a:t>. </a:t>
            </a:r>
            <a:r>
              <a:rPr lang="en-US" b="1" i="1" dirty="0" err="1" smtClean="0"/>
              <a:t>masyarakat</a:t>
            </a:r>
            <a:r>
              <a:rPr lang="en-US" b="1" i="1" dirty="0" smtClean="0"/>
              <a:t> </a:t>
            </a:r>
            <a:r>
              <a:rPr lang="en-US" b="1" i="1" dirty="0" err="1"/>
              <a:t>informasi</a:t>
            </a:r>
            <a:r>
              <a:rPr lang="en-US" b="1" i="1" dirty="0"/>
              <a:t> </a:t>
            </a:r>
            <a:endParaRPr lang="en-US" dirty="0"/>
          </a:p>
        </p:txBody>
      </p:sp>
    </p:spTree>
    <p:extLst>
      <p:ext uri="{BB962C8B-B14F-4D97-AF65-F5344CB8AC3E}">
        <p14:creationId xmlns:p14="http://schemas.microsoft.com/office/powerpoint/2010/main" val="1352357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Mode </a:t>
            </a:r>
            <a:r>
              <a:rPr lang="en-US" b="1" dirty="0" err="1"/>
              <a:t>produksi</a:t>
            </a:r>
            <a:r>
              <a:rPr lang="en-US" b="1" dirty="0"/>
              <a:t> </a:t>
            </a:r>
            <a:r>
              <a:rPr lang="en-US" b="1" dirty="0" err="1"/>
              <a:t>dalam</a:t>
            </a:r>
            <a:r>
              <a:rPr lang="en-US" b="1" dirty="0"/>
              <a:t> </a:t>
            </a:r>
            <a:r>
              <a:rPr lang="en-US" b="1" dirty="0" err="1"/>
              <a:t>bidang</a:t>
            </a:r>
            <a:r>
              <a:rPr lang="en-US" b="1" dirty="0"/>
              <a:t> </a:t>
            </a:r>
            <a:r>
              <a:rPr lang="en-US" b="1" dirty="0" err="1"/>
              <a:t>ekonomi</a:t>
            </a:r>
            <a:r>
              <a:rPr lang="en-US" b="1" dirty="0"/>
              <a:t>: </a:t>
            </a:r>
            <a:endParaRPr lang="en-US" dirty="0"/>
          </a:p>
          <a:p>
            <a:pPr marL="514350" indent="-514350">
              <a:buFont typeface="+mj-lt"/>
              <a:buAutoNum type="arabicPeriod"/>
            </a:pPr>
            <a:r>
              <a:rPr lang="en-US" dirty="0" err="1" smtClean="0"/>
              <a:t>Pertanian</a:t>
            </a:r>
            <a:r>
              <a:rPr lang="en-US" dirty="0"/>
              <a:t>, </a:t>
            </a:r>
            <a:r>
              <a:rPr lang="en-US" dirty="0" err="1"/>
              <a:t>pertambangan</a:t>
            </a:r>
            <a:r>
              <a:rPr lang="en-US" dirty="0"/>
              <a:t>, </a:t>
            </a:r>
            <a:r>
              <a:rPr lang="en-US" dirty="0" err="1"/>
              <a:t>perikanan</a:t>
            </a:r>
            <a:r>
              <a:rPr lang="en-US" dirty="0"/>
              <a:t>, </a:t>
            </a:r>
            <a:r>
              <a:rPr lang="en-US" dirty="0" err="1"/>
              <a:t>peternakan</a:t>
            </a:r>
            <a:r>
              <a:rPr lang="en-US" dirty="0"/>
              <a:t>. </a:t>
            </a:r>
            <a:r>
              <a:rPr lang="en-US" b="1" i="1" dirty="0" err="1"/>
              <a:t>masyarakat</a:t>
            </a:r>
            <a:r>
              <a:rPr lang="en-US" b="1" i="1" dirty="0"/>
              <a:t> </a:t>
            </a:r>
            <a:r>
              <a:rPr lang="en-US" b="1" i="1" dirty="0" err="1"/>
              <a:t>agraris</a:t>
            </a:r>
            <a:r>
              <a:rPr lang="en-US" b="1" i="1" dirty="0"/>
              <a:t> </a:t>
            </a:r>
            <a:r>
              <a:rPr lang="en-US" b="1" i="1" dirty="0" smtClean="0"/>
              <a:t>.</a:t>
            </a:r>
            <a:endParaRPr lang="en-US" dirty="0" smtClean="0"/>
          </a:p>
          <a:p>
            <a:pPr marL="514350" indent="-514350">
              <a:buFont typeface="+mj-lt"/>
              <a:buAutoNum type="arabicPeriod"/>
            </a:pPr>
            <a:r>
              <a:rPr lang="en-US" dirty="0" err="1" smtClean="0"/>
              <a:t>Produksi</a:t>
            </a:r>
            <a:r>
              <a:rPr lang="en-US" dirty="0"/>
              <a:t>, </a:t>
            </a:r>
            <a:r>
              <a:rPr lang="en-US" dirty="0" err="1"/>
              <a:t>distribusi</a:t>
            </a:r>
            <a:r>
              <a:rPr lang="en-US" dirty="0"/>
              <a:t> </a:t>
            </a:r>
            <a:r>
              <a:rPr lang="en-US" dirty="0" err="1"/>
              <a:t>barang</a:t>
            </a:r>
            <a:r>
              <a:rPr lang="en-US" dirty="0"/>
              <a:t>; </a:t>
            </a:r>
            <a:r>
              <a:rPr lang="en-US" dirty="0" err="1"/>
              <a:t>konstruksi</a:t>
            </a:r>
            <a:r>
              <a:rPr lang="en-US" dirty="0"/>
              <a:t> </a:t>
            </a:r>
            <a:r>
              <a:rPr lang="en-US" dirty="0" err="1"/>
              <a:t>berat</a:t>
            </a:r>
            <a:r>
              <a:rPr lang="en-US" dirty="0"/>
              <a:t>. </a:t>
            </a:r>
            <a:r>
              <a:rPr lang="en-US" b="1" i="1" dirty="0" err="1"/>
              <a:t>masyarakat</a:t>
            </a:r>
            <a:r>
              <a:rPr lang="en-US" b="1" i="1" dirty="0"/>
              <a:t> </a:t>
            </a:r>
            <a:r>
              <a:rPr lang="en-US" b="1" i="1" dirty="0" err="1"/>
              <a:t>industri</a:t>
            </a:r>
            <a:r>
              <a:rPr lang="en-US" b="1" i="1" dirty="0"/>
              <a:t> .</a:t>
            </a:r>
            <a:endParaRPr lang="en-US" dirty="0"/>
          </a:p>
          <a:p>
            <a:pPr marL="514350" indent="-514350">
              <a:buFont typeface="+mj-lt"/>
              <a:buAutoNum type="arabicPeriod"/>
            </a:pPr>
            <a:r>
              <a:rPr lang="en-US" dirty="0" err="1" smtClean="0"/>
              <a:t>Transportasi</a:t>
            </a:r>
            <a:r>
              <a:rPr lang="en-US" dirty="0"/>
              <a:t>, </a:t>
            </a:r>
            <a:r>
              <a:rPr lang="en-US" dirty="0" err="1"/>
              <a:t>perdagangan</a:t>
            </a:r>
            <a:r>
              <a:rPr lang="en-US" dirty="0"/>
              <a:t>, </a:t>
            </a:r>
            <a:r>
              <a:rPr lang="en-US" dirty="0" err="1"/>
              <a:t>asuransi</a:t>
            </a:r>
            <a:r>
              <a:rPr lang="en-US" dirty="0"/>
              <a:t>, real estate, </a:t>
            </a:r>
            <a:r>
              <a:rPr lang="en-US" dirty="0" err="1"/>
              <a:t>kesehatan</a:t>
            </a:r>
            <a:r>
              <a:rPr lang="en-US" dirty="0"/>
              <a:t>, </a:t>
            </a:r>
            <a:r>
              <a:rPr lang="en-US" dirty="0" err="1"/>
              <a:t>rekreasi</a:t>
            </a:r>
            <a:r>
              <a:rPr lang="en-US" dirty="0"/>
              <a:t>, </a:t>
            </a:r>
            <a:r>
              <a:rPr lang="en-US" dirty="0" err="1"/>
              <a:t>penelitian</a:t>
            </a:r>
            <a:r>
              <a:rPr lang="en-US" dirty="0"/>
              <a:t>, </a:t>
            </a:r>
            <a:r>
              <a:rPr lang="en-US" dirty="0" err="1"/>
              <a:t>pendidikan</a:t>
            </a:r>
            <a:r>
              <a:rPr lang="en-US" dirty="0"/>
              <a:t>, </a:t>
            </a:r>
            <a:r>
              <a:rPr lang="en-US" dirty="0" err="1"/>
              <a:t>pemerintahan</a:t>
            </a:r>
            <a:r>
              <a:rPr lang="en-US" dirty="0"/>
              <a:t>. </a:t>
            </a:r>
            <a:r>
              <a:rPr lang="en-US" b="1" i="1" dirty="0" err="1"/>
              <a:t>masyarakat</a:t>
            </a:r>
            <a:r>
              <a:rPr lang="en-US" b="1" i="1" dirty="0"/>
              <a:t> </a:t>
            </a:r>
            <a:r>
              <a:rPr lang="en-US" b="1" i="1" dirty="0" err="1" smtClean="0"/>
              <a:t>informasi</a:t>
            </a:r>
            <a:r>
              <a:rPr lang="en-US" b="1" i="1" dirty="0" smtClean="0"/>
              <a:t>. </a:t>
            </a:r>
            <a:endParaRPr lang="en-US" dirty="0"/>
          </a:p>
        </p:txBody>
      </p:sp>
    </p:spTree>
    <p:extLst>
      <p:ext uri="{BB962C8B-B14F-4D97-AF65-F5344CB8AC3E}">
        <p14:creationId xmlns:p14="http://schemas.microsoft.com/office/powerpoint/2010/main" val="137453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 </a:t>
            </a:r>
            <a:r>
              <a:rPr lang="en-US" dirty="0" err="1" smtClean="0"/>
              <a:t>informasi</a:t>
            </a:r>
            <a:endParaRPr lang="en-US" dirty="0"/>
          </a:p>
        </p:txBody>
      </p:sp>
      <p:sp>
        <p:nvSpPr>
          <p:cNvPr id="4" name="Text Box 16"/>
          <p:cNvSpPr txBox="1">
            <a:spLocks noChangeArrowheads="1"/>
          </p:cNvSpPr>
          <p:nvPr/>
        </p:nvSpPr>
        <p:spPr bwMode="auto">
          <a:xfrm>
            <a:off x="990600" y="2133600"/>
            <a:ext cx="701040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42900" indent="-342900" algn="just">
              <a:lnSpc>
                <a:spcPct val="110000"/>
              </a:lnSpc>
              <a:buClr>
                <a:srgbClr val="993300"/>
              </a:buClr>
              <a:buFont typeface="+mj-lt"/>
              <a:buAutoNum type="arabicPeriod"/>
            </a:pPr>
            <a:r>
              <a:rPr lang="en-US" sz="2400" dirty="0" err="1" smtClean="0"/>
              <a:t>Toko-toko</a:t>
            </a:r>
            <a:r>
              <a:rPr lang="en-US" sz="2400" dirty="0" smtClean="0"/>
              <a:t> </a:t>
            </a:r>
            <a:r>
              <a:rPr lang="en-US" sz="2400" dirty="0" err="1"/>
              <a:t>digantikan</a:t>
            </a:r>
            <a:r>
              <a:rPr lang="en-US" sz="2400" dirty="0"/>
              <a:t> </a:t>
            </a:r>
            <a:r>
              <a:rPr lang="en-US" sz="2400" dirty="0" err="1"/>
              <a:t>dengan</a:t>
            </a:r>
            <a:r>
              <a:rPr lang="en-US" sz="2400" dirty="0"/>
              <a:t> </a:t>
            </a:r>
            <a:r>
              <a:rPr lang="en-US" sz="2400" dirty="0" err="1"/>
              <a:t>bisnis</a:t>
            </a:r>
            <a:r>
              <a:rPr lang="en-US" sz="2400" dirty="0"/>
              <a:t> e-commerce di internet</a:t>
            </a:r>
          </a:p>
          <a:p>
            <a:pPr marL="342900" indent="-342900" algn="just">
              <a:lnSpc>
                <a:spcPct val="110000"/>
              </a:lnSpc>
              <a:buClr>
                <a:srgbClr val="993300"/>
              </a:buClr>
              <a:buFont typeface="+mj-lt"/>
              <a:buAutoNum type="arabicPeriod"/>
            </a:pPr>
            <a:r>
              <a:rPr lang="en-US" sz="2400" dirty="0" err="1" smtClean="0"/>
              <a:t>Buku</a:t>
            </a:r>
            <a:r>
              <a:rPr lang="en-US" sz="2400" dirty="0" smtClean="0"/>
              <a:t> </a:t>
            </a:r>
            <a:r>
              <a:rPr lang="en-US" sz="2400" dirty="0" err="1"/>
              <a:t>Teks</a:t>
            </a:r>
            <a:r>
              <a:rPr lang="en-US" sz="2400" dirty="0"/>
              <a:t> </a:t>
            </a:r>
            <a:r>
              <a:rPr lang="en-US" sz="2400" dirty="0" err="1"/>
              <a:t>digantikan</a:t>
            </a:r>
            <a:r>
              <a:rPr lang="en-US" sz="2400" dirty="0"/>
              <a:t> </a:t>
            </a:r>
            <a:r>
              <a:rPr lang="en-US" sz="2400" dirty="0" err="1"/>
              <a:t>dengan</a:t>
            </a:r>
            <a:r>
              <a:rPr lang="en-US" sz="2400" dirty="0"/>
              <a:t> </a:t>
            </a:r>
            <a:r>
              <a:rPr lang="en-US" sz="2400" dirty="0" err="1"/>
              <a:t>perangkat</a:t>
            </a:r>
            <a:r>
              <a:rPr lang="en-US" sz="2400" dirty="0"/>
              <a:t> </a:t>
            </a:r>
            <a:r>
              <a:rPr lang="en-US" sz="2400" dirty="0" err="1"/>
              <a:t>penyimpan</a:t>
            </a:r>
            <a:r>
              <a:rPr lang="en-US" sz="2400" dirty="0"/>
              <a:t> </a:t>
            </a:r>
            <a:r>
              <a:rPr lang="en-US" sz="2400" dirty="0" smtClean="0"/>
              <a:t>digital</a:t>
            </a:r>
            <a:endParaRPr lang="id-ID" sz="2400" dirty="0" smtClean="0"/>
          </a:p>
          <a:p>
            <a:pPr marL="342900" indent="-342900" algn="just">
              <a:lnSpc>
                <a:spcPct val="110000"/>
              </a:lnSpc>
              <a:buClr>
                <a:srgbClr val="993300"/>
              </a:buClr>
              <a:buFont typeface="+mj-lt"/>
              <a:buAutoNum type="arabicPeriod"/>
            </a:pPr>
            <a:r>
              <a:rPr lang="id-ID" sz="2400" dirty="0" smtClean="0"/>
              <a:t>Bermunculannya smartphone.</a:t>
            </a:r>
            <a:endParaRPr lang="en-US" sz="2400" dirty="0"/>
          </a:p>
          <a:p>
            <a:pPr marL="342900" indent="-342900" algn="just">
              <a:lnSpc>
                <a:spcPct val="110000"/>
              </a:lnSpc>
              <a:buClr>
                <a:srgbClr val="993300"/>
              </a:buClr>
              <a:buFont typeface="+mj-lt"/>
              <a:buAutoNum type="arabicPeriod"/>
            </a:pPr>
            <a:r>
              <a:rPr lang="en-US" sz="2400" dirty="0" err="1" smtClean="0"/>
              <a:t>Uang</a:t>
            </a:r>
            <a:r>
              <a:rPr lang="en-US" sz="2400" dirty="0" smtClean="0"/>
              <a:t> </a:t>
            </a:r>
            <a:r>
              <a:rPr lang="en-US" sz="2400" dirty="0" err="1"/>
              <a:t>dapat</a:t>
            </a:r>
            <a:r>
              <a:rPr lang="en-US" sz="2400" dirty="0"/>
              <a:t> </a:t>
            </a:r>
            <a:r>
              <a:rPr lang="en-US" sz="2400" dirty="0" err="1"/>
              <a:t>dikirim</a:t>
            </a:r>
            <a:r>
              <a:rPr lang="en-US" sz="2400" dirty="0"/>
              <a:t> </a:t>
            </a:r>
            <a:r>
              <a:rPr lang="en-US" sz="2400" dirty="0" err="1"/>
              <a:t>ke</a:t>
            </a:r>
            <a:r>
              <a:rPr lang="en-US" sz="2400" dirty="0"/>
              <a:t> </a:t>
            </a:r>
            <a:r>
              <a:rPr lang="en-US" sz="2400" dirty="0" err="1"/>
              <a:t>seluruh</a:t>
            </a:r>
            <a:r>
              <a:rPr lang="en-US" sz="2400" dirty="0"/>
              <a:t> </a:t>
            </a:r>
            <a:r>
              <a:rPr lang="en-US" sz="2400" dirty="0" err="1"/>
              <a:t>dunia</a:t>
            </a:r>
            <a:r>
              <a:rPr lang="en-US" sz="2400" dirty="0"/>
              <a:t> </a:t>
            </a:r>
            <a:r>
              <a:rPr lang="en-US" sz="2400" dirty="0" err="1"/>
              <a:t>dengan</a:t>
            </a:r>
            <a:r>
              <a:rPr lang="en-US" sz="2400" dirty="0"/>
              <a:t> </a:t>
            </a:r>
            <a:r>
              <a:rPr lang="en-US" sz="2400" dirty="0" err="1"/>
              <a:t>kecepatan</a:t>
            </a:r>
            <a:r>
              <a:rPr lang="en-US" sz="2400" dirty="0"/>
              <a:t> </a:t>
            </a:r>
            <a:r>
              <a:rPr lang="en-US" sz="2400" dirty="0" err="1" smtClean="0"/>
              <a:t>cahaya</a:t>
            </a:r>
            <a:endParaRPr lang="en-US" sz="2400" dirty="0"/>
          </a:p>
        </p:txBody>
      </p:sp>
    </p:spTree>
    <p:extLst>
      <p:ext uri="{BB962C8B-B14F-4D97-AF65-F5344CB8AC3E}">
        <p14:creationId xmlns:p14="http://schemas.microsoft.com/office/powerpoint/2010/main" val="166369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838200"/>
          </a:xfrm>
        </p:spPr>
        <p:txBody>
          <a:bodyPr>
            <a:normAutofit fontScale="90000"/>
          </a:bodyPr>
          <a:lstStyle/>
          <a:p>
            <a:r>
              <a:rPr lang="en-US" sz="3600" dirty="0" err="1" smtClean="0"/>
              <a:t>Dampak</a:t>
            </a:r>
            <a:r>
              <a:rPr lang="en-US" sz="3600" dirty="0" smtClean="0"/>
              <a:t> </a:t>
            </a:r>
            <a:r>
              <a:rPr lang="en-US" sz="3600" dirty="0" err="1" smtClean="0"/>
              <a:t>positif</a:t>
            </a:r>
            <a:r>
              <a:rPr lang="en-US" sz="3600" dirty="0" smtClean="0"/>
              <a:t>  </a:t>
            </a:r>
            <a:r>
              <a:rPr lang="en-US" sz="3600" dirty="0" err="1" smtClean="0"/>
              <a:t>teknologi</a:t>
            </a:r>
            <a:r>
              <a:rPr lang="en-US" sz="3600" dirty="0" smtClean="0"/>
              <a:t> </a:t>
            </a:r>
            <a:r>
              <a:rPr lang="en-US" sz="3600" dirty="0" err="1" smtClean="0"/>
              <a:t>informasi</a:t>
            </a:r>
            <a:endParaRPr lang="en-US" sz="3600" dirty="0"/>
          </a:p>
        </p:txBody>
      </p:sp>
      <p:sp>
        <p:nvSpPr>
          <p:cNvPr id="3" name="Content Placeholder 2"/>
          <p:cNvSpPr>
            <a:spLocks noGrp="1"/>
          </p:cNvSpPr>
          <p:nvPr>
            <p:ph idx="1"/>
          </p:nvPr>
        </p:nvSpPr>
        <p:spPr>
          <a:xfrm>
            <a:off x="838200" y="1371600"/>
            <a:ext cx="7696200" cy="5105400"/>
          </a:xfrm>
        </p:spPr>
        <p:txBody>
          <a:bodyPr>
            <a:normAutofit fontScale="85000" lnSpcReduction="20000"/>
          </a:bodyPr>
          <a:lstStyle/>
          <a:p>
            <a:pPr marL="0" indent="0">
              <a:buNone/>
            </a:pPr>
            <a:r>
              <a:rPr lang="en-US" b="1" dirty="0" err="1" smtClean="0"/>
              <a:t>Dampak</a:t>
            </a:r>
            <a:r>
              <a:rPr lang="en-US" b="1" dirty="0" smtClean="0"/>
              <a:t> </a:t>
            </a:r>
            <a:r>
              <a:rPr lang="en-US" b="1" dirty="0" err="1" smtClean="0"/>
              <a:t>Positif</a:t>
            </a:r>
            <a:r>
              <a:rPr lang="en-US" b="1" dirty="0" smtClean="0"/>
              <a:t>: </a:t>
            </a:r>
            <a:endParaRPr lang="en-US" dirty="0" smtClean="0"/>
          </a:p>
          <a:p>
            <a:r>
              <a:rPr lang="en-US" dirty="0" err="1" smtClean="0"/>
              <a:t>Informasi</a:t>
            </a:r>
            <a:r>
              <a:rPr lang="en-US" dirty="0" smtClean="0"/>
              <a:t> yang </a:t>
            </a:r>
            <a:r>
              <a:rPr lang="en-US" dirty="0" err="1" smtClean="0"/>
              <a:t>disampaikan</a:t>
            </a:r>
            <a:r>
              <a:rPr lang="en-US" dirty="0" smtClean="0"/>
              <a:t> </a:t>
            </a:r>
            <a:r>
              <a:rPr lang="en-US" dirty="0" err="1" smtClean="0"/>
              <a:t>lebih</a:t>
            </a:r>
            <a:r>
              <a:rPr lang="en-US" dirty="0" smtClean="0"/>
              <a:t> up to date </a:t>
            </a:r>
            <a:r>
              <a:rPr lang="en-US" dirty="0" err="1" smtClean="0"/>
              <a:t>dan</a:t>
            </a:r>
            <a:r>
              <a:rPr lang="en-US" dirty="0" smtClean="0"/>
              <a:t> </a:t>
            </a:r>
            <a:r>
              <a:rPr lang="en-US" dirty="0" err="1" smtClean="0"/>
              <a:t>akurat</a:t>
            </a:r>
            <a:r>
              <a:rPr lang="en-US" dirty="0" smtClean="0"/>
              <a:t> </a:t>
            </a:r>
            <a:r>
              <a:rPr lang="en-US" dirty="0" err="1" smtClean="0"/>
              <a:t>karena</a:t>
            </a:r>
            <a:r>
              <a:rPr lang="en-US" dirty="0" smtClean="0"/>
              <a:t> </a:t>
            </a:r>
            <a:r>
              <a:rPr lang="en-US" dirty="0" err="1" smtClean="0"/>
              <a:t>prosesnya</a:t>
            </a:r>
            <a:r>
              <a:rPr lang="en-US" dirty="0" smtClean="0"/>
              <a:t> </a:t>
            </a:r>
            <a:r>
              <a:rPr lang="en-US" dirty="0" err="1" smtClean="0"/>
              <a:t>cepat</a:t>
            </a:r>
            <a:r>
              <a:rPr lang="en-US" dirty="0" smtClean="0"/>
              <a:t>.</a:t>
            </a:r>
            <a:endParaRPr lang="en-US" dirty="0"/>
          </a:p>
          <a:p>
            <a:r>
              <a:rPr lang="en-US" dirty="0" err="1" smtClean="0"/>
              <a:t>Kemudahan</a:t>
            </a:r>
            <a:r>
              <a:rPr lang="en-US" dirty="0" smtClean="0"/>
              <a:t> </a:t>
            </a:r>
            <a:r>
              <a:rPr lang="en-US" dirty="0" err="1" smtClean="0"/>
              <a:t>memperoleh</a:t>
            </a:r>
            <a:r>
              <a:rPr lang="en-US" dirty="0" smtClean="0"/>
              <a:t> </a:t>
            </a:r>
            <a:r>
              <a:rPr lang="en-US" dirty="0" err="1" smtClean="0"/>
              <a:t>informasi</a:t>
            </a:r>
            <a:r>
              <a:rPr lang="en-US" dirty="0" smtClean="0"/>
              <a:t> yang </a:t>
            </a:r>
            <a:r>
              <a:rPr lang="en-US" dirty="0" err="1" smtClean="0"/>
              <a:t>ada</a:t>
            </a:r>
            <a:r>
              <a:rPr lang="en-US" dirty="0" smtClean="0"/>
              <a:t> di internet </a:t>
            </a:r>
            <a:r>
              <a:rPr lang="en-US" dirty="0" err="1" smtClean="0"/>
              <a:t>sehingga</a:t>
            </a:r>
            <a:r>
              <a:rPr lang="en-US" dirty="0" smtClean="0"/>
              <a:t> </a:t>
            </a:r>
            <a:r>
              <a:rPr lang="en-US" dirty="0" err="1" smtClean="0"/>
              <a:t>manusia</a:t>
            </a:r>
            <a:r>
              <a:rPr lang="en-US" dirty="0" smtClean="0"/>
              <a:t> </a:t>
            </a:r>
            <a:r>
              <a:rPr lang="en-US" dirty="0" err="1" smtClean="0"/>
              <a:t>tahu</a:t>
            </a:r>
            <a:r>
              <a:rPr lang="en-US" dirty="0" smtClean="0"/>
              <a:t> </a:t>
            </a:r>
            <a:r>
              <a:rPr lang="en-US" dirty="0" err="1" smtClean="0"/>
              <a:t>apa</a:t>
            </a:r>
            <a:r>
              <a:rPr lang="en-US" dirty="0" smtClean="0"/>
              <a:t> </a:t>
            </a:r>
            <a:r>
              <a:rPr lang="en-US" dirty="0" err="1" smtClean="0"/>
              <a:t>saja</a:t>
            </a:r>
            <a:r>
              <a:rPr lang="en-US" dirty="0" smtClean="0"/>
              <a:t> yang </a:t>
            </a:r>
            <a:r>
              <a:rPr lang="en-US" dirty="0" err="1" smtClean="0"/>
              <a:t>terjadi</a:t>
            </a:r>
            <a:r>
              <a:rPr lang="en-US" dirty="0" smtClean="0"/>
              <a:t>.</a:t>
            </a:r>
            <a:endParaRPr lang="en-US" dirty="0"/>
          </a:p>
          <a:p>
            <a:r>
              <a:rPr lang="en-US" dirty="0" smtClean="0"/>
              <a:t>Media </a:t>
            </a:r>
            <a:r>
              <a:rPr lang="en-US" dirty="0" err="1" smtClean="0"/>
              <a:t>pertukaran</a:t>
            </a:r>
            <a:r>
              <a:rPr lang="en-US" dirty="0" smtClean="0"/>
              <a:t> data, </a:t>
            </a:r>
            <a:r>
              <a:rPr lang="en-US" dirty="0" err="1" smtClean="0"/>
              <a:t>dengan</a:t>
            </a:r>
            <a:r>
              <a:rPr lang="en-US" dirty="0" smtClean="0"/>
              <a:t> </a:t>
            </a:r>
            <a:r>
              <a:rPr lang="en-US" dirty="0" err="1" smtClean="0"/>
              <a:t>menggunakan</a:t>
            </a:r>
            <a:r>
              <a:rPr lang="en-US" dirty="0" smtClean="0"/>
              <a:t> email, </a:t>
            </a:r>
            <a:r>
              <a:rPr lang="en-US" i="1" dirty="0" smtClean="0"/>
              <a:t>newsgroup</a:t>
            </a:r>
            <a:r>
              <a:rPr lang="en-US" dirty="0" smtClean="0"/>
              <a:t>, ftp </a:t>
            </a:r>
            <a:r>
              <a:rPr lang="en-US" dirty="0" err="1" smtClean="0"/>
              <a:t>dan</a:t>
            </a:r>
            <a:r>
              <a:rPr lang="en-US" dirty="0" smtClean="0"/>
              <a:t> </a:t>
            </a:r>
            <a:r>
              <a:rPr lang="en-US" i="1" dirty="0" smtClean="0"/>
              <a:t>www</a:t>
            </a:r>
            <a:r>
              <a:rPr lang="en-US" dirty="0" smtClean="0"/>
              <a:t> (world wide web / </a:t>
            </a:r>
            <a:r>
              <a:rPr lang="en-US" dirty="0" err="1" smtClean="0"/>
              <a:t>jaringan</a:t>
            </a:r>
            <a:r>
              <a:rPr lang="en-US" dirty="0" smtClean="0"/>
              <a:t> </a:t>
            </a:r>
            <a:r>
              <a:rPr lang="en-US" dirty="0" err="1" smtClean="0"/>
              <a:t>situs-situs</a:t>
            </a:r>
            <a:r>
              <a:rPr lang="en-US" dirty="0" smtClean="0"/>
              <a:t> web) </a:t>
            </a:r>
            <a:r>
              <a:rPr lang="en-US" dirty="0" err="1" smtClean="0"/>
              <a:t>para</a:t>
            </a:r>
            <a:r>
              <a:rPr lang="en-US" dirty="0" smtClean="0"/>
              <a:t> </a:t>
            </a:r>
            <a:r>
              <a:rPr lang="en-US" dirty="0" err="1" smtClean="0"/>
              <a:t>pengguna</a:t>
            </a:r>
            <a:r>
              <a:rPr lang="en-US" dirty="0" smtClean="0"/>
              <a:t> internet di </a:t>
            </a:r>
            <a:r>
              <a:rPr lang="en-US" dirty="0" err="1" smtClean="0"/>
              <a:t>seluruh</a:t>
            </a:r>
            <a:r>
              <a:rPr lang="en-US" dirty="0" smtClean="0"/>
              <a:t> </a:t>
            </a:r>
            <a:r>
              <a:rPr lang="en-US" dirty="0" err="1" smtClean="0"/>
              <a:t>dunia</a:t>
            </a:r>
            <a:r>
              <a:rPr lang="en-US" dirty="0" smtClean="0"/>
              <a:t> </a:t>
            </a:r>
            <a:r>
              <a:rPr lang="en-US" dirty="0" err="1" smtClean="0"/>
              <a:t>dapat</a:t>
            </a:r>
            <a:r>
              <a:rPr lang="en-US" dirty="0" smtClean="0"/>
              <a:t> </a:t>
            </a:r>
            <a:r>
              <a:rPr lang="en-US" dirty="0" err="1" smtClean="0"/>
              <a:t>saling</a:t>
            </a:r>
            <a:r>
              <a:rPr lang="en-US" dirty="0" smtClean="0"/>
              <a:t> </a:t>
            </a:r>
            <a:r>
              <a:rPr lang="en-US" dirty="0" err="1" smtClean="0"/>
              <a:t>bertukar</a:t>
            </a:r>
            <a:r>
              <a:rPr lang="en-US" dirty="0" smtClean="0"/>
              <a:t> </a:t>
            </a:r>
            <a:r>
              <a:rPr lang="en-US" dirty="0" err="1" smtClean="0"/>
              <a:t>informasi</a:t>
            </a:r>
            <a:r>
              <a:rPr lang="en-US" dirty="0" smtClean="0"/>
              <a:t> </a:t>
            </a:r>
            <a:r>
              <a:rPr lang="en-US" dirty="0" err="1" smtClean="0"/>
              <a:t>dengan</a:t>
            </a:r>
            <a:r>
              <a:rPr lang="en-US" dirty="0" smtClean="0"/>
              <a:t> </a:t>
            </a:r>
            <a:r>
              <a:rPr lang="en-US" dirty="0" err="1" smtClean="0"/>
              <a:t>cepat</a:t>
            </a:r>
            <a:r>
              <a:rPr lang="en-US" dirty="0" smtClean="0"/>
              <a:t> </a:t>
            </a:r>
            <a:r>
              <a:rPr lang="en-US" dirty="0" err="1" smtClean="0"/>
              <a:t>dan</a:t>
            </a:r>
            <a:r>
              <a:rPr lang="en-US" dirty="0" smtClean="0"/>
              <a:t> </a:t>
            </a:r>
            <a:r>
              <a:rPr lang="en-US" dirty="0" err="1" smtClean="0"/>
              <a:t>murah</a:t>
            </a:r>
            <a:r>
              <a:rPr lang="en-US" dirty="0" smtClean="0"/>
              <a:t>.</a:t>
            </a:r>
            <a:endParaRPr lang="en-US" dirty="0"/>
          </a:p>
          <a:p>
            <a:r>
              <a:rPr lang="en-US" dirty="0" err="1" smtClean="0"/>
              <a:t>Dengan</a:t>
            </a:r>
            <a:r>
              <a:rPr lang="en-US" dirty="0" smtClean="0"/>
              <a:t> internet </a:t>
            </a:r>
            <a:r>
              <a:rPr lang="en-US" dirty="0" err="1" smtClean="0"/>
              <a:t>dapat</a:t>
            </a:r>
            <a:r>
              <a:rPr lang="en-US" dirty="0" smtClean="0"/>
              <a:t> </a:t>
            </a:r>
            <a:r>
              <a:rPr lang="en-US" dirty="0" err="1" smtClean="0"/>
              <a:t>menghemat</a:t>
            </a:r>
            <a:r>
              <a:rPr lang="en-US" dirty="0" smtClean="0"/>
              <a:t> </a:t>
            </a:r>
            <a:r>
              <a:rPr lang="en-US" dirty="0" err="1" smtClean="0"/>
              <a:t>biaya</a:t>
            </a:r>
            <a:r>
              <a:rPr lang="en-US" dirty="0" smtClean="0"/>
              <a:t> </a:t>
            </a:r>
            <a:r>
              <a:rPr lang="en-US" dirty="0" err="1" smtClean="0"/>
              <a:t>dan</a:t>
            </a:r>
            <a:r>
              <a:rPr lang="en-US" dirty="0" smtClean="0"/>
              <a:t> </a:t>
            </a:r>
            <a:r>
              <a:rPr lang="en-US" dirty="0" err="1" smtClean="0"/>
              <a:t>tenaga</a:t>
            </a:r>
            <a:r>
              <a:rPr lang="en-US" dirty="0" smtClean="0"/>
              <a:t> yang </a:t>
            </a:r>
            <a:r>
              <a:rPr lang="en-US" dirty="0" err="1" smtClean="0"/>
              <a:t>dikeluarkan</a:t>
            </a:r>
            <a:r>
              <a:rPr lang="en-US" dirty="0" smtClean="0"/>
              <a:t> </a:t>
            </a:r>
            <a:r>
              <a:rPr lang="en-US" dirty="0" err="1" smtClean="0"/>
              <a:t>bila</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bertukar</a:t>
            </a:r>
            <a:r>
              <a:rPr lang="en-US" dirty="0" smtClean="0"/>
              <a:t> </a:t>
            </a:r>
            <a:r>
              <a:rPr lang="en-US" dirty="0" err="1" smtClean="0"/>
              <a:t>informasi</a:t>
            </a:r>
            <a:r>
              <a:rPr lang="en-US" dirty="0" smtClean="0"/>
              <a:t> </a:t>
            </a:r>
            <a:r>
              <a:rPr lang="en-US" dirty="0" err="1" smtClean="0"/>
              <a:t>melalui</a:t>
            </a:r>
            <a:r>
              <a:rPr lang="en-US" dirty="0" smtClean="0"/>
              <a:t> </a:t>
            </a:r>
            <a:r>
              <a:rPr lang="en-US" dirty="0" err="1" smtClean="0"/>
              <a:t>pos</a:t>
            </a:r>
            <a:r>
              <a:rPr lang="en-US" dirty="0" smtClean="0"/>
              <a:t> </a:t>
            </a:r>
            <a:r>
              <a:rPr lang="en-US" dirty="0" err="1" smtClean="0"/>
              <a:t>surat</a:t>
            </a:r>
            <a:r>
              <a:rPr lang="en-US" dirty="0" smtClean="0"/>
              <a:t>.</a:t>
            </a:r>
            <a:endParaRPr lang="en-US" dirty="0"/>
          </a:p>
          <a:p>
            <a:r>
              <a:rPr lang="en-US" dirty="0" err="1" smtClean="0"/>
              <a:t>Komunikasi</a:t>
            </a:r>
            <a:r>
              <a:rPr lang="en-US" dirty="0" smtClean="0"/>
              <a:t> </a:t>
            </a:r>
            <a:r>
              <a:rPr lang="en-US" dirty="0" err="1" smtClean="0"/>
              <a:t>jarak</a:t>
            </a:r>
            <a:r>
              <a:rPr lang="en-US" dirty="0" smtClean="0"/>
              <a:t> </a:t>
            </a:r>
            <a:r>
              <a:rPr lang="en-US" dirty="0" err="1" smtClean="0"/>
              <a:t>jauh</a:t>
            </a:r>
            <a:r>
              <a:rPr lang="en-US" dirty="0" smtClean="0"/>
              <a:t> pun </a:t>
            </a:r>
            <a:r>
              <a:rPr lang="en-US" dirty="0" err="1" smtClean="0"/>
              <a:t>menjadi</a:t>
            </a:r>
            <a:r>
              <a:rPr lang="en-US" dirty="0" smtClean="0"/>
              <a:t> </a:t>
            </a:r>
            <a:r>
              <a:rPr lang="en-US" dirty="0" err="1" smtClean="0"/>
              <a:t>sangat</a:t>
            </a:r>
            <a:r>
              <a:rPr lang="en-US" dirty="0" smtClean="0"/>
              <a:t> </a:t>
            </a:r>
            <a:r>
              <a:rPr lang="en-US" dirty="0" err="1" smtClean="0"/>
              <a:t>cepat</a:t>
            </a:r>
            <a:r>
              <a:rPr lang="en-US" dirty="0" smtClean="0"/>
              <a:t> </a:t>
            </a:r>
            <a:r>
              <a:rPr lang="en-US" dirty="0" err="1" smtClean="0"/>
              <a:t>dan</a:t>
            </a:r>
            <a:r>
              <a:rPr lang="en-US" dirty="0" smtClean="0"/>
              <a:t> </a:t>
            </a:r>
            <a:r>
              <a:rPr lang="en-US" dirty="0" err="1" smtClean="0"/>
              <a:t>praktis</a:t>
            </a:r>
            <a:r>
              <a:rPr lang="en-US" dirty="0" smtClean="0"/>
              <a:t>.</a:t>
            </a:r>
            <a:endParaRPr lang="en-US" dirty="0"/>
          </a:p>
          <a:p>
            <a:r>
              <a:rPr lang="en-US" dirty="0" err="1" smtClean="0"/>
              <a:t>Kemudahan</a:t>
            </a:r>
            <a:r>
              <a:rPr lang="en-US" dirty="0" smtClean="0"/>
              <a:t> </a:t>
            </a:r>
            <a:r>
              <a:rPr lang="en-US" dirty="0" err="1" smtClean="0"/>
              <a:t>bertransaksi</a:t>
            </a:r>
            <a:r>
              <a:rPr lang="en-US" dirty="0" smtClean="0"/>
              <a:t> </a:t>
            </a:r>
            <a:r>
              <a:rPr lang="en-US" dirty="0" err="1" smtClean="0"/>
              <a:t>dan</a:t>
            </a:r>
            <a:r>
              <a:rPr lang="en-US" dirty="0" smtClean="0"/>
              <a:t> </a:t>
            </a:r>
            <a:r>
              <a:rPr lang="en-US" dirty="0" err="1" smtClean="0"/>
              <a:t>berbisnis</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perdagangan</a:t>
            </a:r>
            <a:r>
              <a:rPr lang="en-US" dirty="0" smtClean="0"/>
              <a:t> </a:t>
            </a:r>
            <a:r>
              <a:rPr lang="en-US" dirty="0" err="1" smtClean="0"/>
              <a:t>sehingga</a:t>
            </a:r>
            <a:r>
              <a:rPr lang="en-US" dirty="0" smtClean="0"/>
              <a:t> </a:t>
            </a:r>
            <a:r>
              <a:rPr lang="en-US" dirty="0" err="1" smtClean="0"/>
              <a:t>tidak</a:t>
            </a:r>
            <a:r>
              <a:rPr lang="en-US" dirty="0" smtClean="0"/>
              <a:t> </a:t>
            </a:r>
            <a:r>
              <a:rPr lang="en-US" dirty="0" err="1" smtClean="0"/>
              <a:t>perlu</a:t>
            </a:r>
            <a:r>
              <a:rPr lang="en-US" dirty="0" smtClean="0"/>
              <a:t> </a:t>
            </a:r>
            <a:r>
              <a:rPr lang="en-US" dirty="0" err="1" smtClean="0"/>
              <a:t>pergi</a:t>
            </a:r>
            <a:r>
              <a:rPr lang="en-US" dirty="0" smtClean="0"/>
              <a:t> </a:t>
            </a:r>
            <a:r>
              <a:rPr lang="en-US" dirty="0" err="1" smtClean="0"/>
              <a:t>menuju</a:t>
            </a:r>
            <a:r>
              <a:rPr lang="en-US" dirty="0" smtClean="0"/>
              <a:t> </a:t>
            </a:r>
            <a:r>
              <a:rPr lang="en-US" dirty="0" err="1" smtClean="0"/>
              <a:t>ke</a:t>
            </a:r>
            <a:r>
              <a:rPr lang="en-US" dirty="0" smtClean="0"/>
              <a:t> </a:t>
            </a:r>
            <a:r>
              <a:rPr lang="en-US" dirty="0" err="1" smtClean="0"/>
              <a:t>tempat</a:t>
            </a:r>
            <a:r>
              <a:rPr lang="en-US" dirty="0" smtClean="0"/>
              <a:t> </a:t>
            </a:r>
            <a:r>
              <a:rPr lang="en-US" dirty="0" err="1" smtClean="0"/>
              <a:t>penawaran</a:t>
            </a:r>
            <a:r>
              <a:rPr lang="en-US" dirty="0" smtClean="0"/>
              <a:t>/</a:t>
            </a:r>
            <a:r>
              <a:rPr lang="en-US" dirty="0" err="1" smtClean="0"/>
              <a:t>penjualan</a:t>
            </a:r>
            <a:r>
              <a:rPr lang="en-US" dirty="0" smtClean="0"/>
              <a:t>.</a:t>
            </a:r>
            <a:endParaRPr lang="en-US" dirty="0"/>
          </a:p>
          <a:p>
            <a:r>
              <a:rPr lang="en-US" dirty="0" err="1" smtClean="0"/>
              <a:t>Bisa</a:t>
            </a:r>
            <a:r>
              <a:rPr lang="en-US" dirty="0" smtClean="0"/>
              <a:t> </a:t>
            </a:r>
            <a:r>
              <a:rPr lang="en-US" dirty="0" err="1" smtClean="0"/>
              <a:t>digunakan</a:t>
            </a:r>
            <a:r>
              <a:rPr lang="en-US" dirty="0" smtClean="0"/>
              <a:t> </a:t>
            </a:r>
            <a:r>
              <a:rPr lang="en-US" dirty="0" err="1" smtClean="0"/>
              <a:t>sebagai</a:t>
            </a:r>
            <a:r>
              <a:rPr lang="en-US" dirty="0" smtClean="0"/>
              <a:t> </a:t>
            </a:r>
            <a:r>
              <a:rPr lang="en-US" dirty="0" err="1" smtClean="0"/>
              <a:t>lahan</a:t>
            </a:r>
            <a:r>
              <a:rPr lang="en-US" dirty="0" smtClean="0"/>
              <a:t> </a:t>
            </a:r>
            <a:r>
              <a:rPr lang="en-US" dirty="0" err="1" smtClean="0"/>
              <a:t>informasi</a:t>
            </a:r>
            <a:r>
              <a:rPr lang="en-US" dirty="0" smtClean="0"/>
              <a:t> </a:t>
            </a:r>
            <a:r>
              <a:rPr lang="en-US" dirty="0" err="1" smtClean="0"/>
              <a:t>untuk</a:t>
            </a:r>
            <a:r>
              <a:rPr lang="en-US" dirty="0" smtClean="0"/>
              <a:t> </a:t>
            </a:r>
            <a:r>
              <a:rPr lang="en-US" dirty="0" err="1" smtClean="0"/>
              <a:t>bidang</a:t>
            </a:r>
            <a:r>
              <a:rPr lang="en-US" dirty="0" smtClean="0"/>
              <a:t> </a:t>
            </a:r>
            <a:r>
              <a:rPr lang="en-US" dirty="0" err="1" smtClean="0"/>
              <a:t>pendidikan</a:t>
            </a:r>
            <a:r>
              <a:rPr lang="en-US" dirty="0" smtClean="0"/>
              <a:t>, </a:t>
            </a:r>
            <a:r>
              <a:rPr lang="en-US" dirty="0" err="1" smtClean="0"/>
              <a:t>kebudayaan</a:t>
            </a:r>
            <a:r>
              <a:rPr lang="en-US" dirty="0" smtClean="0"/>
              <a:t>, </a:t>
            </a:r>
            <a:r>
              <a:rPr lang="en-US" dirty="0" err="1" smtClean="0"/>
              <a:t>dan</a:t>
            </a:r>
            <a:r>
              <a:rPr lang="en-US" dirty="0" smtClean="0"/>
              <a:t> lain-lain.</a:t>
            </a:r>
            <a:endParaRPr lang="en-US" dirty="0"/>
          </a:p>
        </p:txBody>
      </p:sp>
    </p:spTree>
    <p:extLst>
      <p:ext uri="{BB962C8B-B14F-4D97-AF65-F5344CB8AC3E}">
        <p14:creationId xmlns:p14="http://schemas.microsoft.com/office/powerpoint/2010/main" val="216404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Dampak</a:t>
            </a:r>
            <a:r>
              <a:rPr lang="en-US" dirty="0" smtClean="0"/>
              <a:t> </a:t>
            </a:r>
            <a:r>
              <a:rPr lang="en-US" dirty="0" err="1" smtClean="0"/>
              <a:t>negatif</a:t>
            </a:r>
            <a:r>
              <a:rPr lang="en-US" dirty="0" smtClean="0"/>
              <a:t> </a:t>
            </a:r>
            <a:r>
              <a:rPr lang="en-US" dirty="0" err="1" smtClean="0"/>
              <a:t>teknologi</a:t>
            </a:r>
            <a:r>
              <a:rPr lang="en-US" dirty="0" smtClean="0"/>
              <a:t> </a:t>
            </a:r>
            <a:r>
              <a:rPr lang="en-US" dirty="0" err="1" smtClean="0"/>
              <a:t>informasi</a:t>
            </a:r>
            <a:endParaRPr lang="en-US" dirty="0"/>
          </a:p>
        </p:txBody>
      </p:sp>
      <p:sp>
        <p:nvSpPr>
          <p:cNvPr id="3" name="Content Placeholder 2"/>
          <p:cNvSpPr>
            <a:spLocks noGrp="1"/>
          </p:cNvSpPr>
          <p:nvPr>
            <p:ph idx="1"/>
          </p:nvPr>
        </p:nvSpPr>
        <p:spPr>
          <a:xfrm>
            <a:off x="685800" y="1371600"/>
            <a:ext cx="7315200" cy="5496636"/>
          </a:xfrm>
        </p:spPr>
        <p:txBody>
          <a:bodyPr>
            <a:noAutofit/>
          </a:bodyPr>
          <a:lstStyle/>
          <a:p>
            <a:r>
              <a:rPr lang="en-US" sz="1800" dirty="0" err="1" smtClean="0"/>
              <a:t>Penipuan</a:t>
            </a:r>
            <a:endParaRPr lang="en-US" sz="1800" dirty="0" smtClean="0"/>
          </a:p>
          <a:p>
            <a:r>
              <a:rPr lang="en-US" sz="1800" dirty="0" err="1" smtClean="0"/>
              <a:t>Pornografi</a:t>
            </a:r>
            <a:endParaRPr lang="en-US" sz="1800" dirty="0" smtClean="0"/>
          </a:p>
          <a:p>
            <a:r>
              <a:rPr lang="en-US" sz="1800" dirty="0" err="1" smtClean="0"/>
              <a:t>Perjudian</a:t>
            </a:r>
            <a:endParaRPr lang="en-US" sz="1800" dirty="0" smtClean="0"/>
          </a:p>
          <a:p>
            <a:r>
              <a:rPr lang="en-US" sz="1800" dirty="0" smtClean="0"/>
              <a:t>Carding(</a:t>
            </a:r>
            <a:r>
              <a:rPr lang="en-US" sz="1800" dirty="0" err="1" smtClean="0"/>
              <a:t>pembajakan</a:t>
            </a:r>
            <a:r>
              <a:rPr lang="en-US" sz="1800" dirty="0" smtClean="0"/>
              <a:t> </a:t>
            </a:r>
            <a:r>
              <a:rPr lang="en-US" sz="1800" dirty="0" err="1" smtClean="0"/>
              <a:t>kartu</a:t>
            </a:r>
            <a:r>
              <a:rPr lang="en-US" sz="1800" dirty="0"/>
              <a:t> </a:t>
            </a:r>
            <a:r>
              <a:rPr lang="en-US" sz="1800" dirty="0" err="1" smtClean="0"/>
              <a:t>kredit</a:t>
            </a:r>
            <a:r>
              <a:rPr lang="en-US" sz="1800" dirty="0" smtClean="0"/>
              <a:t>).</a:t>
            </a:r>
          </a:p>
          <a:p>
            <a:pPr marL="0" indent="0">
              <a:buNone/>
            </a:pPr>
            <a:r>
              <a:rPr lang="en-US" sz="1800" dirty="0" smtClean="0"/>
              <a:t>Dari </a:t>
            </a:r>
            <a:r>
              <a:rPr lang="en-US" sz="1800" dirty="0" err="1" smtClean="0"/>
              <a:t>hal-hal</a:t>
            </a:r>
            <a:r>
              <a:rPr lang="en-US" sz="1800" dirty="0" smtClean="0"/>
              <a:t> </a:t>
            </a:r>
            <a:r>
              <a:rPr lang="en-US" sz="1800" dirty="0" err="1" smtClean="0"/>
              <a:t>tersebut</a:t>
            </a:r>
            <a:r>
              <a:rPr lang="en-US" sz="1800" dirty="0" smtClean="0"/>
              <a:t> di </a:t>
            </a:r>
            <a:r>
              <a:rPr lang="en-US" sz="1800" dirty="0" err="1" smtClean="0"/>
              <a:t>atas</a:t>
            </a:r>
            <a:r>
              <a:rPr lang="en-US" sz="1800" dirty="0" smtClean="0"/>
              <a:t>, </a:t>
            </a:r>
            <a:r>
              <a:rPr lang="en-US" sz="1800" dirty="0" err="1" smtClean="0"/>
              <a:t>maka</a:t>
            </a:r>
            <a:r>
              <a:rPr lang="en-US" sz="1800" dirty="0" smtClean="0"/>
              <a:t> </a:t>
            </a:r>
            <a:r>
              <a:rPr lang="en-US" sz="1800" dirty="0" err="1" smtClean="0"/>
              <a:t>dampak</a:t>
            </a:r>
            <a:r>
              <a:rPr lang="en-US" sz="1800" dirty="0" smtClean="0"/>
              <a:t> </a:t>
            </a:r>
            <a:r>
              <a:rPr lang="en-US" sz="1800" dirty="0" err="1" smtClean="0"/>
              <a:t>negatif</a:t>
            </a:r>
            <a:r>
              <a:rPr lang="en-US" sz="1800" dirty="0" smtClean="0"/>
              <a:t> </a:t>
            </a:r>
            <a:r>
              <a:rPr lang="en-US" sz="1800" dirty="0" err="1" smtClean="0"/>
              <a:t>diatas</a:t>
            </a:r>
            <a:r>
              <a:rPr lang="en-US" sz="1800" dirty="0" smtClean="0"/>
              <a:t> </a:t>
            </a:r>
            <a:r>
              <a:rPr lang="en-US" sz="1800" dirty="0" err="1" smtClean="0"/>
              <a:t>bisa</a:t>
            </a:r>
            <a:r>
              <a:rPr lang="en-US" sz="1800" dirty="0" smtClean="0"/>
              <a:t> </a:t>
            </a:r>
            <a:r>
              <a:rPr lang="en-US" sz="1800" dirty="0" err="1" smtClean="0"/>
              <a:t>mempengaruhi</a:t>
            </a:r>
            <a:r>
              <a:rPr lang="en-US" sz="1800" dirty="0" smtClean="0"/>
              <a:t> </a:t>
            </a:r>
            <a:r>
              <a:rPr lang="en-US" sz="1800" dirty="0" err="1" smtClean="0"/>
              <a:t>sifat</a:t>
            </a:r>
            <a:r>
              <a:rPr lang="en-US" sz="1800" dirty="0" smtClean="0"/>
              <a:t> </a:t>
            </a:r>
            <a:r>
              <a:rPr lang="en-US" sz="1800" dirty="0" err="1" smtClean="0"/>
              <a:t>dan</a:t>
            </a:r>
            <a:r>
              <a:rPr lang="en-US" sz="1800" dirty="0" smtClean="0"/>
              <a:t> </a:t>
            </a:r>
            <a:r>
              <a:rPr lang="en-US" sz="1800" dirty="0" err="1" smtClean="0"/>
              <a:t>sikap</a:t>
            </a:r>
            <a:r>
              <a:rPr lang="en-US" sz="1800" dirty="0" smtClean="0"/>
              <a:t> </a:t>
            </a:r>
            <a:r>
              <a:rPr lang="en-US" sz="1800" dirty="0" err="1" smtClean="0"/>
              <a:t>masyarakat</a:t>
            </a:r>
            <a:r>
              <a:rPr lang="en-US" sz="1800" dirty="0" smtClean="0"/>
              <a:t>, </a:t>
            </a:r>
            <a:r>
              <a:rPr lang="en-US" sz="1800" dirty="0" err="1" smtClean="0"/>
              <a:t>antara</a:t>
            </a:r>
            <a:r>
              <a:rPr lang="en-US" sz="1800" dirty="0" smtClean="0"/>
              <a:t> lain;</a:t>
            </a:r>
            <a:endParaRPr lang="en-US" sz="1800" dirty="0"/>
          </a:p>
          <a:p>
            <a:pPr marL="514350" indent="-514350">
              <a:buFont typeface="+mj-lt"/>
              <a:buAutoNum type="arabicPeriod"/>
            </a:pPr>
            <a:r>
              <a:rPr lang="en-US" sz="1800" dirty="0" err="1" smtClean="0"/>
              <a:t>Mengurangi</a:t>
            </a:r>
            <a:r>
              <a:rPr lang="en-US" sz="1800" dirty="0" smtClean="0"/>
              <a:t> </a:t>
            </a:r>
            <a:r>
              <a:rPr lang="en-US" sz="1800" dirty="0" err="1" smtClean="0"/>
              <a:t>sifat</a:t>
            </a:r>
            <a:r>
              <a:rPr lang="en-US" sz="1800" dirty="0" smtClean="0"/>
              <a:t> </a:t>
            </a:r>
            <a:r>
              <a:rPr lang="en-US" sz="1800" dirty="0" err="1" smtClean="0"/>
              <a:t>sosial</a:t>
            </a:r>
            <a:r>
              <a:rPr lang="en-US" sz="1800" dirty="0" smtClean="0"/>
              <a:t> </a:t>
            </a:r>
            <a:r>
              <a:rPr lang="en-US" sz="1800" dirty="0" err="1" smtClean="0"/>
              <a:t>manusia</a:t>
            </a:r>
            <a:r>
              <a:rPr lang="en-US" sz="1800" dirty="0" smtClean="0"/>
              <a:t> </a:t>
            </a:r>
            <a:r>
              <a:rPr lang="en-US" sz="1800" dirty="0" err="1" smtClean="0"/>
              <a:t>karena</a:t>
            </a:r>
            <a:r>
              <a:rPr lang="en-US" sz="1800" dirty="0" smtClean="0"/>
              <a:t> </a:t>
            </a:r>
            <a:r>
              <a:rPr lang="en-US" sz="1800" dirty="0" err="1" smtClean="0"/>
              <a:t>cenderung</a:t>
            </a:r>
            <a:r>
              <a:rPr lang="en-US" sz="1800" dirty="0" smtClean="0"/>
              <a:t> </a:t>
            </a:r>
            <a:r>
              <a:rPr lang="en-US" sz="1800" dirty="0" err="1" smtClean="0"/>
              <a:t>lebih</a:t>
            </a:r>
            <a:r>
              <a:rPr lang="en-US" sz="1800" dirty="0" smtClean="0"/>
              <a:t> </a:t>
            </a:r>
            <a:r>
              <a:rPr lang="en-US" sz="1800" dirty="0" err="1" smtClean="0"/>
              <a:t>suka</a:t>
            </a:r>
            <a:r>
              <a:rPr lang="en-US" sz="1800" dirty="0" smtClean="0"/>
              <a:t> </a:t>
            </a:r>
            <a:r>
              <a:rPr lang="en-US" sz="1800" dirty="0" err="1" smtClean="0"/>
              <a:t>berhubungan</a:t>
            </a:r>
            <a:r>
              <a:rPr lang="en-US" sz="1800" dirty="0" smtClean="0"/>
              <a:t> </a:t>
            </a:r>
            <a:r>
              <a:rPr lang="en-US" sz="1800" dirty="0" err="1" smtClean="0"/>
              <a:t>lewat</a:t>
            </a:r>
            <a:r>
              <a:rPr lang="en-US" sz="1800" dirty="0" smtClean="0"/>
              <a:t> internet </a:t>
            </a:r>
            <a:r>
              <a:rPr lang="en-US" sz="1800" dirty="0" err="1" smtClean="0"/>
              <a:t>daripada</a:t>
            </a:r>
            <a:r>
              <a:rPr lang="en-US" sz="1800" dirty="0" smtClean="0"/>
              <a:t> </a:t>
            </a:r>
            <a:r>
              <a:rPr lang="en-US" sz="1800" dirty="0" err="1" smtClean="0"/>
              <a:t>bertemu</a:t>
            </a:r>
            <a:r>
              <a:rPr lang="en-US" sz="1800" dirty="0" smtClean="0"/>
              <a:t> </a:t>
            </a:r>
            <a:r>
              <a:rPr lang="en-US" sz="1800" dirty="0" err="1" smtClean="0"/>
              <a:t>secara</a:t>
            </a:r>
            <a:r>
              <a:rPr lang="en-US" sz="1800" dirty="0" smtClean="0"/>
              <a:t> </a:t>
            </a:r>
            <a:r>
              <a:rPr lang="en-US" sz="1800" dirty="0" err="1" smtClean="0"/>
              <a:t>langsung</a:t>
            </a:r>
            <a:r>
              <a:rPr lang="en-US" sz="1800" dirty="0" smtClean="0"/>
              <a:t> (face to face).</a:t>
            </a:r>
            <a:endParaRPr lang="en-US" sz="1800" dirty="0"/>
          </a:p>
          <a:p>
            <a:pPr marL="514350" indent="-514350">
              <a:buFont typeface="+mj-lt"/>
              <a:buAutoNum type="arabicPeriod"/>
            </a:pPr>
            <a:r>
              <a:rPr lang="en-US" sz="1800" dirty="0" smtClean="0"/>
              <a:t>Dari </a:t>
            </a:r>
            <a:r>
              <a:rPr lang="en-US" sz="1800" dirty="0" err="1" smtClean="0"/>
              <a:t>sifat</a:t>
            </a:r>
            <a:r>
              <a:rPr lang="en-US" sz="1800" dirty="0" smtClean="0"/>
              <a:t> </a:t>
            </a:r>
            <a:r>
              <a:rPr lang="en-US" sz="1800" dirty="0" err="1" smtClean="0"/>
              <a:t>sosial</a:t>
            </a:r>
            <a:r>
              <a:rPr lang="en-US" sz="1800" dirty="0" smtClean="0"/>
              <a:t> yang </a:t>
            </a:r>
            <a:r>
              <a:rPr lang="en-US" sz="1800" dirty="0" err="1" smtClean="0"/>
              <a:t>berubah</a:t>
            </a:r>
            <a:r>
              <a:rPr lang="en-US" sz="1800" dirty="0" smtClean="0"/>
              <a:t> </a:t>
            </a:r>
            <a:r>
              <a:rPr lang="en-US" sz="1800" dirty="0" err="1" smtClean="0"/>
              <a:t>dapat</a:t>
            </a:r>
            <a:r>
              <a:rPr lang="en-US" sz="1800" dirty="0" smtClean="0"/>
              <a:t> </a:t>
            </a:r>
            <a:r>
              <a:rPr lang="en-US" sz="1800" dirty="0" err="1" smtClean="0"/>
              <a:t>mengakibatkan</a:t>
            </a:r>
            <a:r>
              <a:rPr lang="en-US" sz="1800" dirty="0" smtClean="0"/>
              <a:t> </a:t>
            </a:r>
            <a:r>
              <a:rPr lang="en-US" sz="1800" dirty="0" err="1" smtClean="0"/>
              <a:t>perubahan</a:t>
            </a:r>
            <a:r>
              <a:rPr lang="en-US" sz="1800" dirty="0" smtClean="0"/>
              <a:t> </a:t>
            </a:r>
            <a:r>
              <a:rPr lang="en-US" sz="1800" dirty="0" err="1" smtClean="0"/>
              <a:t>pola</a:t>
            </a:r>
            <a:r>
              <a:rPr lang="en-US" sz="1800" dirty="0" smtClean="0"/>
              <a:t> </a:t>
            </a:r>
            <a:r>
              <a:rPr lang="en-US" sz="1800" dirty="0" err="1" smtClean="0"/>
              <a:t>masyarakat</a:t>
            </a:r>
            <a:r>
              <a:rPr lang="en-US" sz="1800" dirty="0" smtClean="0"/>
              <a:t> </a:t>
            </a:r>
            <a:r>
              <a:rPr lang="en-US" sz="1800" dirty="0" err="1" smtClean="0"/>
              <a:t>dalam</a:t>
            </a:r>
            <a:r>
              <a:rPr lang="en-US" sz="1800" dirty="0" smtClean="0"/>
              <a:t> </a:t>
            </a:r>
            <a:r>
              <a:rPr lang="en-US" sz="1800" dirty="0" err="1" smtClean="0"/>
              <a:t>berinteraksi</a:t>
            </a:r>
            <a:r>
              <a:rPr lang="en-US" sz="1800" dirty="0" smtClean="0"/>
              <a:t>.</a:t>
            </a:r>
            <a:endParaRPr lang="en-US" sz="1800" dirty="0"/>
          </a:p>
          <a:p>
            <a:pPr marL="514350" indent="-514350">
              <a:buFont typeface="+mj-lt"/>
              <a:buAutoNum type="arabicPeriod"/>
            </a:pPr>
            <a:r>
              <a:rPr lang="en-US" sz="1800" dirty="0" err="1" smtClean="0"/>
              <a:t>Kejahatan</a:t>
            </a:r>
            <a:r>
              <a:rPr lang="en-US" sz="1800" dirty="0" smtClean="0"/>
              <a:t> </a:t>
            </a:r>
            <a:r>
              <a:rPr lang="en-US" sz="1800" dirty="0" err="1" smtClean="0"/>
              <a:t>seperti</a:t>
            </a:r>
            <a:r>
              <a:rPr lang="en-US" sz="1800" dirty="0" smtClean="0"/>
              <a:t> </a:t>
            </a:r>
            <a:r>
              <a:rPr lang="en-US" sz="1800" dirty="0" err="1" smtClean="0"/>
              <a:t>menipu</a:t>
            </a:r>
            <a:r>
              <a:rPr lang="en-US" sz="1800" dirty="0" smtClean="0"/>
              <a:t> </a:t>
            </a:r>
            <a:r>
              <a:rPr lang="en-US" sz="1800" dirty="0" err="1" smtClean="0"/>
              <a:t>dan</a:t>
            </a:r>
            <a:r>
              <a:rPr lang="en-US" sz="1800" dirty="0" smtClean="0"/>
              <a:t> </a:t>
            </a:r>
            <a:r>
              <a:rPr lang="en-US" sz="1800" dirty="0" err="1" smtClean="0"/>
              <a:t>mencuri</a:t>
            </a:r>
            <a:r>
              <a:rPr lang="en-US" sz="1800" dirty="0" smtClean="0"/>
              <a:t> </a:t>
            </a:r>
            <a:r>
              <a:rPr lang="en-US" sz="1800" dirty="0" err="1" smtClean="0"/>
              <a:t>dapat</a:t>
            </a:r>
            <a:r>
              <a:rPr lang="en-US" sz="1800" dirty="0" smtClean="0"/>
              <a:t> </a:t>
            </a:r>
            <a:r>
              <a:rPr lang="en-US" sz="1800" dirty="0" err="1" smtClean="0"/>
              <a:t>dilakukan</a:t>
            </a:r>
            <a:r>
              <a:rPr lang="en-US" sz="1800" dirty="0" smtClean="0"/>
              <a:t> di internet (</a:t>
            </a:r>
            <a:r>
              <a:rPr lang="en-US" sz="1800" dirty="0" err="1" smtClean="0"/>
              <a:t>kejahatan</a:t>
            </a:r>
            <a:r>
              <a:rPr lang="en-US" sz="1800" dirty="0" smtClean="0"/>
              <a:t> </a:t>
            </a:r>
            <a:r>
              <a:rPr lang="en-US" sz="1800" dirty="0" err="1" smtClean="0"/>
              <a:t>juga</a:t>
            </a:r>
            <a:r>
              <a:rPr lang="en-US" sz="1800" dirty="0" smtClean="0"/>
              <a:t> </a:t>
            </a:r>
            <a:r>
              <a:rPr lang="en-US" sz="1800" dirty="0" err="1" smtClean="0"/>
              <a:t>ikut</a:t>
            </a:r>
            <a:r>
              <a:rPr lang="en-US" sz="1800" dirty="0" smtClean="0"/>
              <a:t> </a:t>
            </a:r>
            <a:r>
              <a:rPr lang="en-US" sz="1800" dirty="0" err="1" smtClean="0"/>
              <a:t>berkembang</a:t>
            </a:r>
            <a:r>
              <a:rPr lang="en-US" sz="1800" dirty="0" smtClean="0"/>
              <a:t>).</a:t>
            </a:r>
            <a:endParaRPr lang="en-US" sz="1800" dirty="0"/>
          </a:p>
          <a:p>
            <a:pPr marL="514350" indent="-514350">
              <a:buFont typeface="+mj-lt"/>
              <a:buAutoNum type="arabicPeriod"/>
            </a:pPr>
            <a:r>
              <a:rPr lang="en-US" sz="1800" dirty="0" err="1" smtClean="0"/>
              <a:t>Bisa</a:t>
            </a:r>
            <a:r>
              <a:rPr lang="en-US" sz="1800" dirty="0" smtClean="0"/>
              <a:t> </a:t>
            </a:r>
            <a:r>
              <a:rPr lang="en-US" sz="1800" dirty="0" err="1" smtClean="0"/>
              <a:t>membuat</a:t>
            </a:r>
            <a:r>
              <a:rPr lang="en-US" sz="1800" dirty="0" smtClean="0"/>
              <a:t> </a:t>
            </a:r>
            <a:r>
              <a:rPr lang="en-US" sz="1800" dirty="0" err="1" smtClean="0"/>
              <a:t>seseorang</a:t>
            </a:r>
            <a:r>
              <a:rPr lang="en-US" sz="1800" dirty="0" smtClean="0"/>
              <a:t> </a:t>
            </a:r>
            <a:r>
              <a:rPr lang="en-US" sz="1800" dirty="0" err="1" smtClean="0"/>
              <a:t>kecanduan</a:t>
            </a:r>
            <a:r>
              <a:rPr lang="en-US" sz="1800" dirty="0" smtClean="0"/>
              <a:t>, </a:t>
            </a:r>
            <a:r>
              <a:rPr lang="en-US" sz="1800" dirty="0" err="1" smtClean="0"/>
              <a:t>terutama</a:t>
            </a:r>
            <a:r>
              <a:rPr lang="en-US" sz="1800" dirty="0" smtClean="0"/>
              <a:t> yang </a:t>
            </a:r>
            <a:r>
              <a:rPr lang="en-US" sz="1800" dirty="0" err="1" smtClean="0"/>
              <a:t>menyangkut</a:t>
            </a:r>
            <a:r>
              <a:rPr lang="en-US" sz="1800" dirty="0" smtClean="0"/>
              <a:t> </a:t>
            </a:r>
            <a:r>
              <a:rPr lang="en-US" sz="1800" dirty="0" err="1" smtClean="0"/>
              <a:t>pornografi</a:t>
            </a:r>
            <a:r>
              <a:rPr lang="en-US" sz="1800" dirty="0" smtClean="0"/>
              <a:t> </a:t>
            </a:r>
            <a:r>
              <a:rPr lang="en-US" sz="1800" dirty="0" err="1" smtClean="0"/>
              <a:t>dan</a:t>
            </a:r>
            <a:r>
              <a:rPr lang="en-US" sz="1800" dirty="0" smtClean="0"/>
              <a:t> </a:t>
            </a:r>
            <a:r>
              <a:rPr lang="en-US" sz="1800" dirty="0" err="1" smtClean="0"/>
              <a:t>dapat</a:t>
            </a:r>
            <a:r>
              <a:rPr lang="en-US" sz="1800" dirty="0" smtClean="0"/>
              <a:t> </a:t>
            </a:r>
            <a:r>
              <a:rPr lang="en-US" sz="1800" dirty="0" err="1" smtClean="0"/>
              <a:t>menghabiskan</a:t>
            </a:r>
            <a:r>
              <a:rPr lang="en-US" sz="1800" dirty="0" smtClean="0"/>
              <a:t> </a:t>
            </a:r>
            <a:r>
              <a:rPr lang="en-US" sz="1800" dirty="0" err="1" smtClean="0"/>
              <a:t>uang</a:t>
            </a:r>
            <a:r>
              <a:rPr lang="en-US" sz="1800" dirty="0" smtClean="0"/>
              <a:t> </a:t>
            </a:r>
            <a:r>
              <a:rPr lang="en-US" sz="1800" dirty="0" err="1" smtClean="0"/>
              <a:t>karena</a:t>
            </a:r>
            <a:r>
              <a:rPr lang="en-US" sz="1800" dirty="0" smtClean="0"/>
              <a:t> </a:t>
            </a:r>
            <a:r>
              <a:rPr lang="en-US" sz="1800" dirty="0" err="1" smtClean="0"/>
              <a:t>hanya</a:t>
            </a:r>
            <a:r>
              <a:rPr lang="en-US" sz="1800" dirty="0" smtClean="0"/>
              <a:t> </a:t>
            </a:r>
            <a:r>
              <a:rPr lang="en-US" sz="1800" dirty="0" err="1" smtClean="0"/>
              <a:t>untuk</a:t>
            </a:r>
            <a:r>
              <a:rPr lang="en-US" sz="1800" dirty="0" smtClean="0"/>
              <a:t> </a:t>
            </a:r>
            <a:r>
              <a:rPr lang="en-US" sz="1800" dirty="0" err="1" smtClean="0"/>
              <a:t>melayani</a:t>
            </a:r>
            <a:r>
              <a:rPr lang="en-US" sz="1800" dirty="0" smtClean="0"/>
              <a:t> </a:t>
            </a:r>
            <a:r>
              <a:rPr lang="en-US" sz="1800" dirty="0" err="1" smtClean="0"/>
              <a:t>kecanduan</a:t>
            </a:r>
            <a:r>
              <a:rPr lang="en-US" sz="1800" dirty="0" smtClean="0"/>
              <a:t> </a:t>
            </a:r>
            <a:r>
              <a:rPr lang="en-US" sz="1800" dirty="0" err="1" smtClean="0"/>
              <a:t>tersebut</a:t>
            </a:r>
            <a:r>
              <a:rPr lang="en-US" sz="1800" dirty="0" smtClean="0"/>
              <a:t>. </a:t>
            </a:r>
            <a:endParaRPr lang="en-US" sz="1800" dirty="0"/>
          </a:p>
        </p:txBody>
      </p:sp>
    </p:spTree>
    <p:extLst>
      <p:ext uri="{BB962C8B-B14F-4D97-AF65-F5344CB8AC3E}">
        <p14:creationId xmlns:p14="http://schemas.microsoft.com/office/powerpoint/2010/main" val="415351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467600" cy="725487"/>
          </a:xfrm>
        </p:spPr>
        <p:txBody>
          <a:bodyPr/>
          <a:lstStyle/>
          <a:p>
            <a:pPr eaLnBrk="1" fontAlgn="auto" hangingPunct="1">
              <a:spcAft>
                <a:spcPts val="0"/>
              </a:spcAft>
              <a:defRPr/>
            </a:pPr>
            <a:r>
              <a:rPr lang="en-US" sz="2400" dirty="0" smtClean="0"/>
              <a:t>KEAMANAN SUMBER DAYA INFORMASI</a:t>
            </a:r>
            <a:endParaRPr lang="en-US" sz="2400" dirty="0"/>
          </a:p>
        </p:txBody>
      </p:sp>
      <p:sp>
        <p:nvSpPr>
          <p:cNvPr id="3" name="Content Placeholder 2"/>
          <p:cNvSpPr>
            <a:spLocks noGrp="1"/>
          </p:cNvSpPr>
          <p:nvPr>
            <p:ph idx="1"/>
          </p:nvPr>
        </p:nvSpPr>
        <p:spPr>
          <a:xfrm>
            <a:off x="685800" y="1143000"/>
            <a:ext cx="7772400" cy="4953000"/>
          </a:xfrm>
        </p:spPr>
        <p:txBody>
          <a:bodyPr>
            <a:normAutofit fontScale="92500"/>
          </a:bodyPr>
          <a:lstStyle/>
          <a:p>
            <a:pPr marL="274320" indent="-274320" algn="just" eaLnBrk="1" fontAlgn="auto" hangingPunct="1">
              <a:spcAft>
                <a:spcPts val="0"/>
              </a:spcAft>
              <a:buFont typeface="Wingdings"/>
              <a:buChar char=""/>
              <a:defRPr/>
            </a:pPr>
            <a:r>
              <a:rPr lang="en-US" dirty="0" smtClean="0"/>
              <a:t>Keamanan sistem ialah proteksi untuk segala sumberdaya</a:t>
            </a:r>
          </a:p>
          <a:p>
            <a:pPr marL="274320" indent="-274320" algn="just" eaLnBrk="1" fontAlgn="auto" hangingPunct="1">
              <a:spcAft>
                <a:spcPts val="0"/>
              </a:spcAft>
              <a:buFont typeface="Wingdings"/>
              <a:buNone/>
              <a:defRPr/>
            </a:pPr>
            <a:r>
              <a:rPr lang="en-US" dirty="0" smtClean="0"/>
              <a:t>	informasi dr penggunaan pihak-pihak yg tak berwenang.</a:t>
            </a:r>
          </a:p>
          <a:p>
            <a:pPr marL="274320" indent="-274320" algn="just" eaLnBrk="1" fontAlgn="auto" hangingPunct="1">
              <a:spcAft>
                <a:spcPts val="0"/>
              </a:spcAft>
              <a:buFont typeface="Wingdings"/>
              <a:buChar char=""/>
              <a:defRPr/>
            </a:pPr>
            <a:r>
              <a:rPr lang="en-US" dirty="0" smtClean="0"/>
              <a:t>Perusahaan menerapkan systems security yg efektif dgn</a:t>
            </a:r>
          </a:p>
          <a:p>
            <a:pPr marL="274320" indent="-274320" algn="just" eaLnBrk="1" fontAlgn="auto" hangingPunct="1">
              <a:spcAft>
                <a:spcPts val="0"/>
              </a:spcAft>
              <a:buFont typeface="Wingdings"/>
              <a:buNone/>
              <a:defRPr/>
            </a:pPr>
            <a:r>
              <a:rPr lang="en-US" dirty="0" smtClean="0"/>
              <a:t>	cara </a:t>
            </a:r>
            <a:r>
              <a:rPr lang="en-US" dirty="0" err="1" smtClean="0"/>
              <a:t>mengidentifikasi</a:t>
            </a:r>
            <a:r>
              <a:rPr lang="en-US" dirty="0" smtClean="0"/>
              <a:t> </a:t>
            </a:r>
            <a:r>
              <a:rPr lang="en-US" dirty="0" err="1" smtClean="0"/>
              <a:t>sumber</a:t>
            </a:r>
            <a:r>
              <a:rPr lang="en-US" dirty="0" smtClean="0"/>
              <a:t> </a:t>
            </a:r>
            <a:r>
              <a:rPr lang="en-US" dirty="0" err="1" smtClean="0"/>
              <a:t>daya</a:t>
            </a:r>
            <a:r>
              <a:rPr lang="en-US" dirty="0" smtClean="0"/>
              <a:t> informasi yg rawan</a:t>
            </a:r>
          </a:p>
          <a:p>
            <a:pPr marL="274320" indent="-274320" algn="just" eaLnBrk="1" fontAlgn="auto" hangingPunct="1">
              <a:spcAft>
                <a:spcPts val="0"/>
              </a:spcAft>
              <a:buFont typeface="Wingdings"/>
              <a:buNone/>
              <a:defRPr/>
            </a:pPr>
            <a:r>
              <a:rPr lang="en-US" dirty="0" smtClean="0"/>
              <a:t>	gangguan &amp; </a:t>
            </a:r>
            <a:r>
              <a:rPr lang="en-US" dirty="0" err="1" smtClean="0"/>
              <a:t>menerapkan</a:t>
            </a:r>
            <a:r>
              <a:rPr lang="en-US" dirty="0" smtClean="0"/>
              <a:t> </a:t>
            </a:r>
            <a:r>
              <a:rPr lang="en-US" dirty="0" err="1" smtClean="0"/>
              <a:t>tolak</a:t>
            </a:r>
            <a:r>
              <a:rPr lang="en-US" dirty="0" smtClean="0"/>
              <a:t> ukur &amp; cara pengamanan</a:t>
            </a:r>
          </a:p>
          <a:p>
            <a:pPr marL="274320" indent="-274320" algn="just" eaLnBrk="1" fontAlgn="auto" hangingPunct="1">
              <a:spcAft>
                <a:spcPts val="0"/>
              </a:spcAft>
              <a:buFont typeface="Wingdings"/>
              <a:buNone/>
              <a:defRPr/>
            </a:pPr>
            <a:r>
              <a:rPr lang="en-US" dirty="0" smtClean="0"/>
              <a:t>	karena:</a:t>
            </a:r>
          </a:p>
          <a:p>
            <a:pPr marL="274320" indent="-274320" algn="just" eaLnBrk="1" fontAlgn="auto" hangingPunct="1">
              <a:spcAft>
                <a:spcPts val="0"/>
              </a:spcAft>
              <a:buFont typeface="Wingdings"/>
              <a:buNone/>
              <a:defRPr/>
            </a:pPr>
            <a:r>
              <a:rPr lang="en-US" dirty="0" smtClean="0"/>
              <a:t>	a. Operasi kritis/penting perusahaan sangat tergantung pada</a:t>
            </a:r>
          </a:p>
          <a:p>
            <a:pPr marL="274320" indent="-274320" algn="just" eaLnBrk="1" fontAlgn="auto" hangingPunct="1">
              <a:spcAft>
                <a:spcPts val="0"/>
              </a:spcAft>
              <a:buFont typeface="Wingdings"/>
              <a:buNone/>
              <a:defRPr/>
            </a:pPr>
            <a:r>
              <a:rPr lang="en-US" dirty="0" smtClean="0"/>
              <a:t>	    sistem informasi,</a:t>
            </a:r>
          </a:p>
          <a:p>
            <a:pPr marL="274320" indent="-274320" algn="just" eaLnBrk="1" fontAlgn="auto" hangingPunct="1">
              <a:spcAft>
                <a:spcPts val="0"/>
              </a:spcAft>
              <a:buFont typeface="Wingdings"/>
              <a:buNone/>
              <a:defRPr/>
            </a:pPr>
            <a:r>
              <a:rPr lang="en-US" dirty="0" smtClean="0"/>
              <a:t>	b. </a:t>
            </a:r>
            <a:r>
              <a:rPr lang="en-US" dirty="0" err="1" smtClean="0"/>
              <a:t>Sistem</a:t>
            </a:r>
            <a:r>
              <a:rPr lang="en-US" dirty="0" smtClean="0"/>
              <a:t> saat ini umumnya memiliki akses online dari user</a:t>
            </a:r>
          </a:p>
          <a:p>
            <a:pPr marL="274320" indent="-274320" algn="just" eaLnBrk="1" fontAlgn="auto" hangingPunct="1">
              <a:spcAft>
                <a:spcPts val="0"/>
              </a:spcAft>
              <a:buFont typeface="Wingdings"/>
              <a:buNone/>
              <a:defRPr/>
            </a:pPr>
            <a:r>
              <a:rPr lang="en-US" dirty="0" smtClean="0"/>
              <a:t>	    yang berlokasi di seluruh perusahaan,</a:t>
            </a:r>
          </a:p>
          <a:p>
            <a:pPr marL="274320" indent="-274320" algn="just" eaLnBrk="1" fontAlgn="auto" hangingPunct="1">
              <a:spcAft>
                <a:spcPts val="0"/>
              </a:spcAft>
              <a:buFont typeface="Wingdings"/>
              <a:buNone/>
              <a:defRPr/>
            </a:pPr>
            <a:r>
              <a:rPr lang="en-US" dirty="0" smtClean="0"/>
              <a:t>	c. Kebanyakan end user umumnya lalai dalam mengamankan</a:t>
            </a:r>
          </a:p>
          <a:p>
            <a:pPr marL="274320" indent="-274320" algn="just" eaLnBrk="1" fontAlgn="auto" hangingPunct="1">
              <a:spcAft>
                <a:spcPts val="0"/>
              </a:spcAft>
              <a:buFont typeface="Wingdings"/>
              <a:buNone/>
              <a:defRPr/>
            </a:pPr>
            <a:r>
              <a:rPr lang="en-US" dirty="0" smtClean="0"/>
              <a:t>	    dan menjaga sistem.</a:t>
            </a:r>
          </a:p>
          <a:p>
            <a:pPr marL="274320" indent="-274320" algn="just"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321610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linds(horizontal)">
                                      <p:cBhvr>
                                        <p:cTn id="40" dur="500"/>
                                        <p:tgtEl>
                                          <p:spTgt spid="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linds(horizontal)">
                                      <p:cBhvr>
                                        <p:cTn id="45" dur="500"/>
                                        <p:tgtEl>
                                          <p:spTgt spid="3">
                                            <p:txEl>
                                              <p:pRg st="10" end="10"/>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linds(horizontal)">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r>
              <a:rPr lang="en-US" dirty="0" smtClean="0"/>
              <a:t>Systems security </a:t>
            </a:r>
            <a:r>
              <a:rPr lang="en-US" dirty="0" err="1" smtClean="0"/>
              <a:t>diarahkan</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tiga</a:t>
            </a:r>
            <a:r>
              <a:rPr lang="en-US" dirty="0" smtClean="0"/>
              <a:t> </a:t>
            </a:r>
            <a:r>
              <a:rPr lang="en-US" dirty="0" err="1" smtClean="0"/>
              <a:t>tujuan</a:t>
            </a:r>
            <a:r>
              <a:rPr lang="en-US" dirty="0" smtClean="0"/>
              <a:t> </a:t>
            </a:r>
            <a:r>
              <a:rPr lang="en-US" dirty="0" err="1" smtClean="0"/>
              <a:t>utama</a:t>
            </a:r>
            <a:r>
              <a:rPr lang="en-US" dirty="0" smtClean="0"/>
              <a:t>, </a:t>
            </a:r>
            <a:r>
              <a:rPr lang="en-US" dirty="0" err="1" smtClean="0"/>
              <a:t>yaitu</a:t>
            </a:r>
            <a:r>
              <a:rPr lang="en-US" dirty="0" smtClean="0"/>
              <a:t>: </a:t>
            </a:r>
            <a:r>
              <a:rPr lang="en-US" dirty="0" err="1" smtClean="0"/>
              <a:t>Kerahasiaan</a:t>
            </a:r>
            <a:r>
              <a:rPr lang="en-US" dirty="0" smtClean="0"/>
              <a:t>, </a:t>
            </a:r>
            <a:r>
              <a:rPr lang="en-US" dirty="0" err="1" smtClean="0"/>
              <a:t>Ketersediaan</a:t>
            </a:r>
            <a:r>
              <a:rPr lang="en-US" dirty="0" smtClean="0"/>
              <a:t>, </a:t>
            </a:r>
            <a:r>
              <a:rPr lang="en-US" dirty="0" err="1" smtClean="0"/>
              <a:t>dan</a:t>
            </a:r>
            <a:r>
              <a:rPr lang="en-US" dirty="0" smtClean="0"/>
              <a:t> </a:t>
            </a:r>
            <a:r>
              <a:rPr lang="en-US" dirty="0" err="1" smtClean="0"/>
              <a:t>Integritas</a:t>
            </a:r>
            <a:endParaRPr lang="en-US" dirty="0" smtClean="0"/>
          </a:p>
          <a:p>
            <a:endParaRPr lang="en-US" dirty="0"/>
          </a:p>
        </p:txBody>
      </p:sp>
    </p:spTree>
    <p:extLst>
      <p:ext uri="{BB962C8B-B14F-4D97-AF65-F5344CB8AC3E}">
        <p14:creationId xmlns:p14="http://schemas.microsoft.com/office/powerpoint/2010/main" val="1107409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467600" cy="725487"/>
          </a:xfrm>
        </p:spPr>
        <p:txBody>
          <a:bodyPr>
            <a:normAutofit fontScale="90000"/>
          </a:bodyPr>
          <a:lstStyle/>
          <a:p>
            <a:pPr eaLnBrk="1" fontAlgn="auto" hangingPunct="1">
              <a:spcAft>
                <a:spcPts val="0"/>
              </a:spcAft>
              <a:defRPr/>
            </a:pPr>
            <a:r>
              <a:rPr lang="en-US" dirty="0" smtClean="0"/>
              <a:t>TUJUAN KEAMANAN - 2</a:t>
            </a:r>
            <a:endParaRPr lang="en-US" dirty="0"/>
          </a:p>
        </p:txBody>
      </p:sp>
      <p:sp>
        <p:nvSpPr>
          <p:cNvPr id="32771" name="Content Placeholder 2"/>
          <p:cNvSpPr>
            <a:spLocks noGrp="1"/>
          </p:cNvSpPr>
          <p:nvPr>
            <p:ph idx="1"/>
          </p:nvPr>
        </p:nvSpPr>
        <p:spPr>
          <a:xfrm>
            <a:off x="714375" y="1219201"/>
            <a:ext cx="7743825" cy="4724400"/>
          </a:xfrm>
        </p:spPr>
        <p:txBody>
          <a:bodyPr>
            <a:normAutofit/>
          </a:bodyPr>
          <a:lstStyle/>
          <a:p>
            <a:pPr algn="just" eaLnBrk="1" hangingPunct="1"/>
            <a:r>
              <a:rPr lang="en-US" b="1" dirty="0" err="1" smtClean="0"/>
              <a:t>Kerahasiaan</a:t>
            </a:r>
            <a:r>
              <a:rPr lang="en-US" b="1" dirty="0" smtClean="0"/>
              <a:t> (confidentiality).</a:t>
            </a:r>
          </a:p>
          <a:p>
            <a:pPr marL="514350" indent="-514350" algn="just" eaLnBrk="1" hangingPunct="1">
              <a:buFont typeface="+mj-lt"/>
              <a:buAutoNum type="arabicPeriod"/>
            </a:pPr>
            <a:r>
              <a:rPr lang="en-US" dirty="0" smtClean="0"/>
              <a:t>Perusahaan </a:t>
            </a:r>
            <a:r>
              <a:rPr lang="en-US" dirty="0" err="1" smtClean="0"/>
              <a:t>berupaya</a:t>
            </a:r>
            <a:r>
              <a:rPr lang="en-US" dirty="0" smtClean="0"/>
              <a:t> </a:t>
            </a:r>
            <a:r>
              <a:rPr lang="en-US" dirty="0" err="1" smtClean="0"/>
              <a:t>melindungi</a:t>
            </a:r>
            <a:r>
              <a:rPr lang="en-US" dirty="0" smtClean="0"/>
              <a:t> data &amp;</a:t>
            </a:r>
          </a:p>
          <a:p>
            <a:pPr algn="just" eaLnBrk="1" hangingPunct="1">
              <a:buFont typeface="Wingdings" pitchFamily="2" charset="2"/>
              <a:buNone/>
            </a:pPr>
            <a:r>
              <a:rPr lang="en-US" dirty="0" smtClean="0"/>
              <a:t>	   </a:t>
            </a:r>
            <a:r>
              <a:rPr lang="en-US" dirty="0" err="1" smtClean="0"/>
              <a:t>informasi</a:t>
            </a:r>
            <a:r>
              <a:rPr lang="en-US" dirty="0" smtClean="0"/>
              <a:t> </a:t>
            </a:r>
            <a:r>
              <a:rPr lang="en-US" dirty="0" err="1" smtClean="0"/>
              <a:t>dari</a:t>
            </a:r>
            <a:r>
              <a:rPr lang="en-US" dirty="0" smtClean="0"/>
              <a:t> </a:t>
            </a:r>
            <a:r>
              <a:rPr lang="en-US" dirty="0" err="1" smtClean="0"/>
              <a:t>penyusupan</a:t>
            </a:r>
            <a:r>
              <a:rPr lang="en-US" dirty="0" smtClean="0"/>
              <a:t> orang yang </a:t>
            </a:r>
            <a:r>
              <a:rPr lang="en-US" dirty="0" err="1" smtClean="0"/>
              <a:t>tak</a:t>
            </a:r>
            <a:r>
              <a:rPr lang="en-US" dirty="0" smtClean="0"/>
              <a:t> </a:t>
            </a:r>
          </a:p>
          <a:p>
            <a:pPr algn="just" eaLnBrk="1" hangingPunct="1">
              <a:buFont typeface="Wingdings" pitchFamily="2" charset="2"/>
              <a:buNone/>
            </a:pPr>
            <a:r>
              <a:rPr lang="en-US" dirty="0" smtClean="0"/>
              <a:t>       </a:t>
            </a:r>
            <a:r>
              <a:rPr lang="en-US" dirty="0" err="1" smtClean="0"/>
              <a:t>berwenang</a:t>
            </a:r>
            <a:r>
              <a:rPr lang="en-US" dirty="0" smtClean="0"/>
              <a:t>.</a:t>
            </a:r>
          </a:p>
          <a:p>
            <a:pPr marL="514350" indent="-514350" algn="just" eaLnBrk="1" hangingPunct="1">
              <a:buFont typeface="+mj-lt"/>
              <a:buAutoNum type="arabicPeriod" startAt="2"/>
            </a:pPr>
            <a:r>
              <a:rPr lang="en-US" dirty="0" err="1" smtClean="0"/>
              <a:t>Sistem</a:t>
            </a:r>
            <a:r>
              <a:rPr lang="en-US" dirty="0" smtClean="0"/>
              <a:t> </a:t>
            </a:r>
            <a:r>
              <a:rPr lang="en-US" dirty="0" err="1" smtClean="0"/>
              <a:t>Informasi</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Manusia</a:t>
            </a:r>
            <a:r>
              <a:rPr lang="en-US" dirty="0" smtClean="0"/>
              <a:t> (HRIS)</a:t>
            </a:r>
          </a:p>
          <a:p>
            <a:pPr marL="515938" indent="-515938" algn="just" eaLnBrk="1" hangingPunct="1">
              <a:buFont typeface="Wingdings" pitchFamily="2" charset="2"/>
              <a:buNone/>
            </a:pP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thd</a:t>
            </a:r>
            <a:r>
              <a:rPr lang="en-US" dirty="0" smtClean="0"/>
              <a:t> </a:t>
            </a:r>
            <a:r>
              <a:rPr lang="en-US" dirty="0" err="1" smtClean="0"/>
              <a:t>informasi</a:t>
            </a:r>
            <a:r>
              <a:rPr lang="en-US" dirty="0" smtClean="0"/>
              <a:t> </a:t>
            </a:r>
            <a:r>
              <a:rPr lang="en-US" dirty="0" err="1" smtClean="0"/>
              <a:t>tentang</a:t>
            </a:r>
            <a:r>
              <a:rPr lang="en-US" dirty="0" smtClean="0"/>
              <a:t>   </a:t>
            </a:r>
            <a:r>
              <a:rPr lang="en-US" dirty="0" err="1" smtClean="0"/>
              <a:t>kepegawaian</a:t>
            </a:r>
            <a:r>
              <a:rPr lang="en-US" dirty="0" smtClean="0"/>
              <a:t>.</a:t>
            </a:r>
          </a:p>
          <a:p>
            <a:pPr marL="514350" indent="-514350" algn="just" eaLnBrk="1" hangingPunct="1">
              <a:buFont typeface="+mj-lt"/>
              <a:buAutoNum type="arabicPeriod" startAt="3"/>
            </a:pPr>
            <a:r>
              <a:rPr lang="en-US" dirty="0" err="1" smtClean="0"/>
              <a:t>Sistem-sistem</a:t>
            </a:r>
            <a:r>
              <a:rPr lang="en-US" dirty="0" smtClean="0"/>
              <a:t> </a:t>
            </a:r>
            <a:r>
              <a:rPr lang="en-US" dirty="0" err="1" smtClean="0"/>
              <a:t>lainnya</a:t>
            </a:r>
            <a:r>
              <a:rPr lang="en-US" dirty="0" smtClean="0"/>
              <a:t> </a:t>
            </a:r>
            <a:r>
              <a:rPr lang="en-US" dirty="0" err="1" smtClean="0"/>
              <a:t>seperti</a:t>
            </a:r>
            <a:r>
              <a:rPr lang="en-US" dirty="0" smtClean="0"/>
              <a:t> account receivable, </a:t>
            </a:r>
          </a:p>
          <a:p>
            <a:pPr marL="515938" indent="-515938" algn="just" eaLnBrk="1" hangingPunct="1">
              <a:buFont typeface="Wingdings" pitchFamily="2" charset="2"/>
              <a:buNone/>
            </a:pPr>
            <a:r>
              <a:rPr lang="en-US" dirty="0" smtClean="0"/>
              <a:t>       purchasing, </a:t>
            </a:r>
            <a:r>
              <a:rPr lang="en-US" dirty="0" err="1" smtClean="0"/>
              <a:t>dan</a:t>
            </a:r>
            <a:r>
              <a:rPr lang="en-US" dirty="0" smtClean="0"/>
              <a:t> account payable </a:t>
            </a:r>
            <a:r>
              <a:rPr lang="en-US" dirty="0" err="1" smtClean="0"/>
              <a:t>bertanggung</a:t>
            </a:r>
            <a:r>
              <a:rPr lang="en-US" dirty="0"/>
              <a:t>  </a:t>
            </a:r>
            <a:r>
              <a:rPr lang="en-US" dirty="0" smtClean="0"/>
              <a:t>   </a:t>
            </a:r>
            <a:r>
              <a:rPr lang="en-US" dirty="0" err="1" smtClean="0"/>
              <a:t>jawab</a:t>
            </a:r>
            <a:r>
              <a:rPr lang="en-US" dirty="0" smtClean="0"/>
              <a:t> </a:t>
            </a:r>
            <a:r>
              <a:rPr lang="en-US" dirty="0" err="1" smtClean="0"/>
              <a:t>menjaga</a:t>
            </a:r>
            <a:r>
              <a:rPr lang="en-US" dirty="0" smtClean="0"/>
              <a:t> </a:t>
            </a:r>
            <a:r>
              <a:rPr lang="en-US" dirty="0" err="1" smtClean="0"/>
              <a:t>rahasia</a:t>
            </a:r>
            <a:r>
              <a:rPr lang="en-US" dirty="0" smtClean="0"/>
              <a:t> </a:t>
            </a:r>
            <a:r>
              <a:rPr lang="en-US" dirty="0" err="1" smtClean="0"/>
              <a:t>perorangan</a:t>
            </a:r>
            <a:r>
              <a:rPr lang="en-US" dirty="0" smtClean="0"/>
              <a:t> </a:t>
            </a:r>
            <a:r>
              <a:rPr lang="en-US" dirty="0" err="1" smtClean="0"/>
              <a:t>dari</a:t>
            </a:r>
            <a:r>
              <a:rPr lang="en-US" dirty="0" smtClean="0"/>
              <a:t> </a:t>
            </a:r>
            <a:r>
              <a:rPr lang="en-US" dirty="0" err="1" smtClean="0"/>
              <a:t>elemen-elemen</a:t>
            </a:r>
            <a:r>
              <a:rPr lang="en-US" dirty="0" smtClean="0"/>
              <a:t>  </a:t>
            </a:r>
            <a:r>
              <a:rPr lang="en-US" dirty="0" err="1" smtClean="0"/>
              <a:t>lingkungan</a:t>
            </a:r>
            <a:r>
              <a:rPr lang="en-US" dirty="0" smtClean="0"/>
              <a:t> </a:t>
            </a:r>
            <a:r>
              <a:rPr lang="en-US" dirty="0" err="1" smtClean="0"/>
              <a:t>perusahaan</a:t>
            </a:r>
            <a:r>
              <a:rPr lang="en-US" dirty="0" smtClean="0"/>
              <a:t>.</a:t>
            </a:r>
          </a:p>
          <a:p>
            <a:pPr algn="just" eaLnBrk="1" hangingPunct="1"/>
            <a:endParaRPr lang="en-US" dirty="0" smtClean="0"/>
          </a:p>
        </p:txBody>
      </p:sp>
    </p:spTree>
    <p:extLst>
      <p:ext uri="{BB962C8B-B14F-4D97-AF65-F5344CB8AC3E}">
        <p14:creationId xmlns:p14="http://schemas.microsoft.com/office/powerpoint/2010/main" val="1689359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7" dur="500"/>
                                        <p:tgtEl>
                                          <p:spTgt spid="3277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0" dur="500"/>
                                        <p:tgtEl>
                                          <p:spTgt spid="3277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3" dur="500"/>
                                        <p:tgtEl>
                                          <p:spTgt spid="3277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6" dur="500"/>
                                        <p:tgtEl>
                                          <p:spTgt spid="32771">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19" dur="500"/>
                                        <p:tgtEl>
                                          <p:spTgt spid="32771">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2" dur="500"/>
                                        <p:tgtEl>
                                          <p:spTgt spid="32771">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animEffect transition="in" filter="blinds(horizontal)">
                                      <p:cBhvr>
                                        <p:cTn id="25"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TUJUAN KEAMANAN - 3</a:t>
            </a:r>
            <a:endParaRPr lang="en-US" dirty="0"/>
          </a:p>
        </p:txBody>
      </p:sp>
      <p:sp>
        <p:nvSpPr>
          <p:cNvPr id="3" name="Content Placeholder 2"/>
          <p:cNvSpPr>
            <a:spLocks noGrp="1"/>
          </p:cNvSpPr>
          <p:nvPr>
            <p:ph idx="1"/>
          </p:nvPr>
        </p:nvSpPr>
        <p:spPr>
          <a:xfrm>
            <a:off x="914400" y="1676400"/>
            <a:ext cx="7467600" cy="4572000"/>
          </a:xfrm>
        </p:spPr>
        <p:txBody>
          <a:bodyPr>
            <a:normAutofit fontScale="62500" lnSpcReduction="20000"/>
          </a:bodyPr>
          <a:lstStyle/>
          <a:p>
            <a:pPr marL="274320" indent="-274320" eaLnBrk="1" fontAlgn="auto" hangingPunct="1">
              <a:spcAft>
                <a:spcPts val="0"/>
              </a:spcAft>
              <a:buFont typeface="Wingdings"/>
              <a:buChar char=""/>
              <a:defRPr/>
            </a:pPr>
            <a:r>
              <a:rPr lang="en-US" sz="4000" b="1" dirty="0" smtClean="0"/>
              <a:t>Ketersediaan (availability).</a:t>
            </a:r>
          </a:p>
          <a:p>
            <a:pPr marL="514350" indent="-514350" eaLnBrk="1" fontAlgn="auto" hangingPunct="1">
              <a:spcAft>
                <a:spcPts val="0"/>
              </a:spcAft>
              <a:buFont typeface="+mj-lt"/>
              <a:buAutoNum type="arabicPeriod"/>
              <a:defRPr/>
            </a:pPr>
            <a:r>
              <a:rPr lang="en-US" sz="4000" dirty="0" err="1" smtClean="0"/>
              <a:t>Tujuan</a:t>
            </a:r>
            <a:r>
              <a:rPr lang="en-US" sz="4000" dirty="0" smtClean="0"/>
              <a:t> sistem informasi berbasis komputer (CBIS)</a:t>
            </a:r>
          </a:p>
          <a:p>
            <a:pPr marL="274320" indent="-274320" eaLnBrk="1" fontAlgn="auto" hangingPunct="1">
              <a:spcAft>
                <a:spcPts val="0"/>
              </a:spcAft>
              <a:buFont typeface="Wingdings"/>
              <a:buNone/>
              <a:defRPr/>
            </a:pPr>
            <a:r>
              <a:rPr lang="en-US" sz="4000" dirty="0" smtClean="0"/>
              <a:t>	   ialah menyediakan data dan informasi untuk</a:t>
            </a:r>
          </a:p>
          <a:p>
            <a:pPr marL="274320" indent="-274320" eaLnBrk="1" fontAlgn="auto" hangingPunct="1">
              <a:spcAft>
                <a:spcPts val="0"/>
              </a:spcAft>
              <a:buFont typeface="Wingdings"/>
              <a:buNone/>
              <a:defRPr/>
            </a:pPr>
            <a:r>
              <a:rPr lang="en-US" sz="4000" dirty="0" smtClean="0"/>
              <a:t>	   orang-orang yang berwenang menggunakannya.</a:t>
            </a:r>
          </a:p>
          <a:p>
            <a:pPr marL="514350" indent="-514350" eaLnBrk="1" fontAlgn="auto" hangingPunct="1">
              <a:spcAft>
                <a:spcPts val="0"/>
              </a:spcAft>
              <a:buFont typeface="+mj-lt"/>
              <a:buAutoNum type="arabicPeriod" startAt="2"/>
              <a:defRPr/>
            </a:pPr>
            <a:r>
              <a:rPr lang="en-US" sz="4000" dirty="0" err="1"/>
              <a:t>T</a:t>
            </a:r>
            <a:r>
              <a:rPr lang="en-US" sz="4000" dirty="0" err="1" smtClean="0"/>
              <a:t>ujuan</a:t>
            </a:r>
            <a:r>
              <a:rPr lang="en-US" sz="4000" dirty="0" smtClean="0"/>
              <a:t> ini sangat penting terutama untuk</a:t>
            </a:r>
          </a:p>
          <a:p>
            <a:pPr marL="274320" indent="-274320" eaLnBrk="1" fontAlgn="auto" hangingPunct="1">
              <a:spcAft>
                <a:spcPts val="0"/>
              </a:spcAft>
              <a:buFont typeface="Wingdings"/>
              <a:buNone/>
              <a:defRPr/>
            </a:pPr>
            <a:r>
              <a:rPr lang="en-US" sz="4000" dirty="0" smtClean="0"/>
              <a:t>	   subsistem-subsistem pada CBIS yang berorientasi</a:t>
            </a:r>
          </a:p>
          <a:p>
            <a:pPr marL="274320" indent="-274320" eaLnBrk="1" fontAlgn="auto" hangingPunct="1">
              <a:spcAft>
                <a:spcPts val="0"/>
              </a:spcAft>
              <a:buFont typeface="Wingdings"/>
              <a:buNone/>
              <a:defRPr/>
            </a:pPr>
            <a:r>
              <a:rPr lang="en-US" sz="4000" dirty="0" smtClean="0"/>
              <a:t>	   informasi.</a:t>
            </a:r>
          </a:p>
          <a:p>
            <a:pPr marL="274320" indent="-274320" eaLnBrk="1" fontAlgn="auto" hangingPunct="1">
              <a:spcAft>
                <a:spcPts val="0"/>
              </a:spcAft>
              <a:buFont typeface="Wingdings"/>
              <a:buChar char=""/>
              <a:defRPr/>
            </a:pPr>
            <a:r>
              <a:rPr lang="en-US" sz="4000" b="1" dirty="0" smtClean="0"/>
              <a:t>Integritas (Integrity).</a:t>
            </a:r>
          </a:p>
          <a:p>
            <a:pPr marL="514350" indent="-514350" eaLnBrk="1" fontAlgn="auto" hangingPunct="1">
              <a:spcAft>
                <a:spcPts val="0"/>
              </a:spcAft>
              <a:buFont typeface="+mj-lt"/>
              <a:buAutoNum type="arabicPeriod"/>
              <a:defRPr/>
            </a:pPr>
            <a:r>
              <a:rPr lang="en-US" sz="4000" dirty="0" err="1" smtClean="0"/>
              <a:t>Semua</a:t>
            </a:r>
            <a:r>
              <a:rPr lang="en-US" sz="4000" dirty="0" smtClean="0"/>
              <a:t> </a:t>
            </a:r>
            <a:r>
              <a:rPr lang="en-US" sz="4000" dirty="0" err="1" smtClean="0"/>
              <a:t>subsistem</a:t>
            </a:r>
            <a:r>
              <a:rPr lang="en-US" sz="4000" dirty="0" smtClean="0"/>
              <a:t> </a:t>
            </a:r>
            <a:r>
              <a:rPr lang="en-US" sz="4000" dirty="0" err="1" smtClean="0"/>
              <a:t>harus</a:t>
            </a:r>
            <a:r>
              <a:rPr lang="en-US" sz="4000" dirty="0" smtClean="0"/>
              <a:t> </a:t>
            </a:r>
            <a:r>
              <a:rPr lang="en-US" sz="4000" dirty="0" err="1" smtClean="0"/>
              <a:t>terhubung</a:t>
            </a:r>
            <a:r>
              <a:rPr lang="en-US" sz="4000" dirty="0" smtClean="0"/>
              <a:t> </a:t>
            </a:r>
            <a:r>
              <a:rPr lang="en-US" sz="4000" dirty="0" err="1" smtClean="0"/>
              <a:t>dengan</a:t>
            </a:r>
            <a:r>
              <a:rPr lang="en-US" sz="4000" dirty="0" smtClean="0"/>
              <a:t> </a:t>
            </a:r>
            <a:r>
              <a:rPr lang="en-US" sz="4000" dirty="0" err="1" smtClean="0"/>
              <a:t>sistemnya</a:t>
            </a:r>
            <a:endParaRPr lang="en-US" sz="4000" dirty="0" smtClean="0"/>
          </a:p>
          <a:p>
            <a:pPr marL="274320" indent="-274320" eaLnBrk="1" fontAlgn="auto" hangingPunct="1">
              <a:spcAft>
                <a:spcPts val="0"/>
              </a:spcAft>
              <a:buFont typeface="Wingdings"/>
              <a:buNone/>
              <a:defRPr/>
            </a:pPr>
            <a:r>
              <a:rPr lang="en-US" sz="4000" dirty="0" smtClean="0"/>
              <a:t>.</a:t>
            </a:r>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402010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Mengelola Keamanan Data</a:t>
            </a:r>
            <a:endParaRPr lang="en-US" dirty="0"/>
          </a:p>
        </p:txBody>
      </p:sp>
      <p:sp>
        <p:nvSpPr>
          <p:cNvPr id="34819" name="Content Placeholder 2"/>
          <p:cNvSpPr>
            <a:spLocks noGrp="1"/>
          </p:cNvSpPr>
          <p:nvPr>
            <p:ph idx="1"/>
          </p:nvPr>
        </p:nvSpPr>
        <p:spPr>
          <a:xfrm>
            <a:off x="762000" y="1828801"/>
            <a:ext cx="7543800" cy="4343400"/>
          </a:xfrm>
        </p:spPr>
        <p:txBody>
          <a:bodyPr/>
          <a:lstStyle/>
          <a:p>
            <a:pPr eaLnBrk="1" hangingPunct="1"/>
            <a:r>
              <a:rPr lang="en-US" b="1" dirty="0" err="1" smtClean="0"/>
              <a:t>Tujuan</a:t>
            </a:r>
            <a:r>
              <a:rPr lang="en-US" b="1" dirty="0" smtClean="0"/>
              <a:t> </a:t>
            </a:r>
            <a:r>
              <a:rPr lang="en-US" b="1" dirty="0" err="1" smtClean="0"/>
              <a:t>keamanan</a:t>
            </a:r>
            <a:r>
              <a:rPr lang="en-US" b="1" dirty="0" smtClean="0"/>
              <a:t> database: </a:t>
            </a:r>
            <a:r>
              <a:rPr lang="en-US" b="1" dirty="0" err="1" smtClean="0"/>
              <a:t>melindungi</a:t>
            </a:r>
            <a:endParaRPr lang="en-US" b="1" dirty="0" smtClean="0"/>
          </a:p>
          <a:p>
            <a:pPr eaLnBrk="1" hangingPunct="1">
              <a:buFont typeface="Wingdings" pitchFamily="2" charset="2"/>
              <a:buNone/>
            </a:pPr>
            <a:r>
              <a:rPr lang="en-US" dirty="0" smtClean="0"/>
              <a:t>	data </a:t>
            </a:r>
            <a:r>
              <a:rPr lang="en-US" dirty="0" err="1" smtClean="0"/>
              <a:t>dari</a:t>
            </a:r>
            <a:r>
              <a:rPr lang="en-US" dirty="0" smtClean="0"/>
              <a:t> </a:t>
            </a:r>
            <a:r>
              <a:rPr lang="en-US" dirty="0" err="1" smtClean="0"/>
              <a:t>ancaman</a:t>
            </a:r>
            <a:r>
              <a:rPr lang="en-US" dirty="0" smtClean="0"/>
              <a:t> yang </a:t>
            </a:r>
            <a:r>
              <a:rPr lang="en-US" dirty="0" err="1" smtClean="0"/>
              <a:t>disengaja</a:t>
            </a:r>
            <a:r>
              <a:rPr lang="en-US" dirty="0" smtClean="0"/>
              <a:t> </a:t>
            </a:r>
            <a:r>
              <a:rPr lang="en-US" dirty="0" err="1" smtClean="0"/>
              <a:t>atau</a:t>
            </a:r>
            <a:r>
              <a:rPr lang="en-US" dirty="0" smtClean="0"/>
              <a:t> </a:t>
            </a:r>
            <a:r>
              <a:rPr lang="en-US" dirty="0" err="1" smtClean="0"/>
              <a:t>tidak</a:t>
            </a:r>
            <a:r>
              <a:rPr lang="en-US" dirty="0" smtClean="0"/>
              <a:t> </a:t>
            </a:r>
            <a:r>
              <a:rPr lang="en-US" dirty="0" err="1" smtClean="0"/>
              <a:t>disengaja</a:t>
            </a:r>
            <a:r>
              <a:rPr lang="en-US" dirty="0" smtClean="0"/>
              <a:t> </a:t>
            </a:r>
            <a:r>
              <a:rPr lang="en-US" dirty="0" err="1" smtClean="0"/>
              <a:t>terhadap</a:t>
            </a:r>
            <a:r>
              <a:rPr lang="en-US" dirty="0" smtClean="0"/>
              <a:t> </a:t>
            </a:r>
            <a:r>
              <a:rPr lang="en-US" dirty="0" err="1" smtClean="0"/>
              <a:t>akses</a:t>
            </a:r>
            <a:r>
              <a:rPr lang="en-US" dirty="0" smtClean="0"/>
              <a:t> </a:t>
            </a:r>
            <a:r>
              <a:rPr lang="en-US" dirty="0" err="1" smtClean="0"/>
              <a:t>dan</a:t>
            </a:r>
            <a:r>
              <a:rPr lang="en-US" dirty="0" smtClean="0"/>
              <a:t> </a:t>
            </a:r>
            <a:r>
              <a:rPr lang="en-US" dirty="0" err="1" smtClean="0"/>
              <a:t>integritas</a:t>
            </a:r>
            <a:endParaRPr lang="en-US" dirty="0" smtClean="0"/>
          </a:p>
          <a:p>
            <a:pPr eaLnBrk="1" hangingPunct="1"/>
            <a:r>
              <a:rPr lang="en-US" dirty="0" err="1" smtClean="0"/>
              <a:t>Ancaman</a:t>
            </a:r>
            <a:r>
              <a:rPr lang="en-US" dirty="0" smtClean="0"/>
              <a:t> </a:t>
            </a:r>
            <a:r>
              <a:rPr lang="en-US" dirty="0" err="1" smtClean="0"/>
              <a:t>bertambah</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akses</a:t>
            </a:r>
            <a:r>
              <a:rPr lang="en-US" dirty="0" smtClean="0"/>
              <a:t> </a:t>
            </a:r>
            <a:r>
              <a:rPr lang="en-US" dirty="0" err="1" smtClean="0"/>
              <a:t>melalui</a:t>
            </a:r>
            <a:r>
              <a:rPr lang="en-US" dirty="0" smtClean="0"/>
              <a:t> Internet </a:t>
            </a:r>
            <a:r>
              <a:rPr lang="en-US" dirty="0" err="1" smtClean="0"/>
              <a:t>atau</a:t>
            </a:r>
            <a:r>
              <a:rPr lang="en-US" dirty="0" smtClean="0"/>
              <a:t> </a:t>
            </a:r>
            <a:r>
              <a:rPr lang="en-US" dirty="0" err="1" smtClean="0"/>
              <a:t>teknologi</a:t>
            </a:r>
            <a:r>
              <a:rPr lang="en-US" dirty="0" smtClean="0"/>
              <a:t> </a:t>
            </a:r>
            <a:r>
              <a:rPr lang="en-US" dirty="0" err="1" smtClean="0"/>
              <a:t>bergerak</a:t>
            </a:r>
            <a:endParaRPr lang="en-US" dirty="0" smtClean="0"/>
          </a:p>
          <a:p>
            <a:pPr eaLnBrk="1" hangingPunct="1"/>
            <a:endParaRPr lang="en-US" dirty="0" smtClean="0"/>
          </a:p>
        </p:txBody>
      </p:sp>
    </p:spTree>
    <p:extLst>
      <p:ext uri="{BB962C8B-B14F-4D97-AF65-F5344CB8AC3E}">
        <p14:creationId xmlns:p14="http://schemas.microsoft.com/office/powerpoint/2010/main" val="4149474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0" dur="500"/>
                                        <p:tgtEl>
                                          <p:spTgt spid="348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5"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Ancaman terhadap Keamanan Data</a:t>
            </a:r>
            <a:endParaRPr lang="en-US" dirty="0"/>
          </a:p>
        </p:txBody>
      </p:sp>
      <p:sp>
        <p:nvSpPr>
          <p:cNvPr id="35843" name="Content Placeholder 2"/>
          <p:cNvSpPr>
            <a:spLocks noGrp="1"/>
          </p:cNvSpPr>
          <p:nvPr>
            <p:ph idx="1"/>
          </p:nvPr>
        </p:nvSpPr>
        <p:spPr>
          <a:xfrm>
            <a:off x="762000" y="1976414"/>
            <a:ext cx="7467600" cy="4873625"/>
          </a:xfrm>
        </p:spPr>
        <p:txBody>
          <a:bodyPr>
            <a:normAutofit/>
          </a:bodyPr>
          <a:lstStyle/>
          <a:p>
            <a:pPr eaLnBrk="1" hangingPunct="1"/>
            <a:r>
              <a:rPr lang="en-US" b="1" dirty="0" err="1" smtClean="0"/>
              <a:t>Kehilangan</a:t>
            </a:r>
            <a:r>
              <a:rPr lang="en-US" b="1" dirty="0" smtClean="0"/>
              <a:t> yang </a:t>
            </a:r>
            <a:r>
              <a:rPr lang="en-US" b="1" dirty="0" err="1" smtClean="0"/>
              <a:t>tidak</a:t>
            </a:r>
            <a:r>
              <a:rPr lang="en-US" b="1" dirty="0" smtClean="0"/>
              <a:t> </a:t>
            </a:r>
            <a:r>
              <a:rPr lang="en-US" b="1" dirty="0" err="1" smtClean="0"/>
              <a:t>disengaja</a:t>
            </a:r>
            <a:endParaRPr lang="en-US" b="1" dirty="0" smtClean="0"/>
          </a:p>
          <a:p>
            <a:pPr eaLnBrk="1" hangingPunct="1">
              <a:buFont typeface="Wingdings" pitchFamily="2" charset="2"/>
              <a:buNone/>
            </a:pPr>
            <a:r>
              <a:rPr lang="en-US" dirty="0" smtClean="0"/>
              <a:t>	– </a:t>
            </a:r>
            <a:r>
              <a:rPr lang="en-US" dirty="0" err="1" smtClean="0"/>
              <a:t>Bisa</a:t>
            </a:r>
            <a:r>
              <a:rPr lang="en-US" dirty="0" smtClean="0"/>
              <a:t> </a:t>
            </a:r>
            <a:r>
              <a:rPr lang="en-US" dirty="0" err="1" smtClean="0"/>
              <a:t>diakibatkan</a:t>
            </a:r>
            <a:r>
              <a:rPr lang="en-US" dirty="0" smtClean="0"/>
              <a:t> </a:t>
            </a:r>
            <a:r>
              <a:rPr lang="en-US" dirty="0" err="1" smtClean="0"/>
              <a:t>oleh</a:t>
            </a:r>
            <a:endParaRPr lang="en-US" dirty="0" smtClean="0"/>
          </a:p>
          <a:p>
            <a:pPr lvl="1" eaLnBrk="1" hangingPunct="1">
              <a:buFont typeface="Wingdings 2" pitchFamily="18" charset="2"/>
              <a:buNone/>
            </a:pPr>
            <a:r>
              <a:rPr lang="en-US" dirty="0" smtClean="0"/>
              <a:t>	• </a:t>
            </a:r>
            <a:r>
              <a:rPr lang="en-US" sz="2200" dirty="0" err="1" smtClean="0"/>
              <a:t>Kesalahan</a:t>
            </a:r>
            <a:r>
              <a:rPr lang="en-US" sz="2200" dirty="0" smtClean="0"/>
              <a:t> </a:t>
            </a:r>
            <a:r>
              <a:rPr lang="en-US" sz="2200" dirty="0" err="1" smtClean="0"/>
              <a:t>manusia</a:t>
            </a:r>
            <a:endParaRPr lang="en-US" sz="2200" dirty="0" smtClean="0"/>
          </a:p>
          <a:p>
            <a:pPr lvl="1" eaLnBrk="1" hangingPunct="1">
              <a:buFont typeface="Wingdings 2" pitchFamily="18" charset="2"/>
              <a:buNone/>
            </a:pPr>
            <a:r>
              <a:rPr lang="en-US" sz="2200" dirty="0" smtClean="0"/>
              <a:t>	• </a:t>
            </a:r>
            <a:r>
              <a:rPr lang="en-US" sz="2200" dirty="0" err="1" smtClean="0"/>
              <a:t>Kesalahan</a:t>
            </a:r>
            <a:r>
              <a:rPr lang="en-US" sz="2200" dirty="0" smtClean="0"/>
              <a:t> </a:t>
            </a:r>
            <a:r>
              <a:rPr lang="en-US" sz="2200" dirty="0" err="1" smtClean="0"/>
              <a:t>sotware</a:t>
            </a:r>
            <a:endParaRPr lang="en-US" sz="2200" dirty="0" smtClean="0"/>
          </a:p>
          <a:p>
            <a:pPr lvl="1" eaLnBrk="1" hangingPunct="1">
              <a:buFont typeface="Wingdings 2" pitchFamily="18" charset="2"/>
              <a:buNone/>
            </a:pPr>
            <a:r>
              <a:rPr lang="en-US" sz="2200" dirty="0" smtClean="0"/>
              <a:t>	• </a:t>
            </a:r>
            <a:r>
              <a:rPr lang="en-US" sz="2200" dirty="0" err="1" smtClean="0"/>
              <a:t>Kegagalan</a:t>
            </a:r>
            <a:r>
              <a:rPr lang="en-US" sz="2200" dirty="0" smtClean="0"/>
              <a:t> hardware</a:t>
            </a:r>
          </a:p>
          <a:p>
            <a:pPr eaLnBrk="1" hangingPunct="1"/>
            <a:r>
              <a:rPr lang="en-US" b="1" dirty="0" err="1" smtClean="0"/>
              <a:t>Penyusupan</a:t>
            </a:r>
            <a:endParaRPr lang="en-US" b="1" dirty="0" smtClean="0"/>
          </a:p>
          <a:p>
            <a:pPr marL="514350" indent="-514350" eaLnBrk="1" hangingPunct="1">
              <a:buFont typeface="+mj-lt"/>
              <a:buAutoNum type="arabicPeriod"/>
            </a:pPr>
            <a:r>
              <a:rPr lang="en-US" dirty="0" err="1" smtClean="0"/>
              <a:t>Pengaksesan</a:t>
            </a:r>
            <a:r>
              <a:rPr lang="en-US" dirty="0" smtClean="0"/>
              <a:t> </a:t>
            </a:r>
            <a:r>
              <a:rPr lang="en-US" dirty="0" err="1" smtClean="0"/>
              <a:t>dilakukan</a:t>
            </a:r>
            <a:r>
              <a:rPr lang="en-US" dirty="0" smtClean="0"/>
              <a:t> </a:t>
            </a:r>
            <a:r>
              <a:rPr lang="en-US" dirty="0" err="1" smtClean="0"/>
              <a:t>oleh</a:t>
            </a:r>
            <a:r>
              <a:rPr lang="en-US" dirty="0" smtClean="0"/>
              <a:t> orang yang </a:t>
            </a:r>
            <a:r>
              <a:rPr lang="en-US" dirty="0" err="1" smtClean="0"/>
              <a:t>tidak</a:t>
            </a:r>
            <a:r>
              <a:rPr lang="en-US" dirty="0" smtClean="0"/>
              <a:t> </a:t>
            </a:r>
            <a:r>
              <a:rPr lang="en-US" dirty="0" err="1" smtClean="0"/>
              <a:t>berhak</a:t>
            </a:r>
            <a:r>
              <a:rPr lang="en-US" dirty="0" smtClean="0"/>
              <a:t>.</a:t>
            </a:r>
            <a:endParaRPr lang="en-US" dirty="0"/>
          </a:p>
          <a:p>
            <a:pPr marL="514350" indent="-514350" eaLnBrk="1" hangingPunct="1">
              <a:buFont typeface="+mj-lt"/>
              <a:buAutoNum type="arabicPeriod"/>
            </a:pPr>
            <a:r>
              <a:rPr lang="en-US" dirty="0" err="1" smtClean="0"/>
              <a:t>Bisa</a:t>
            </a:r>
            <a:r>
              <a:rPr lang="en-US" dirty="0" smtClean="0"/>
              <a:t> </a:t>
            </a:r>
            <a:r>
              <a:rPr lang="en-US" dirty="0" err="1" smtClean="0"/>
              <a:t>mengubah</a:t>
            </a:r>
            <a:r>
              <a:rPr lang="en-US" dirty="0" smtClean="0"/>
              <a:t> </a:t>
            </a:r>
            <a:r>
              <a:rPr lang="en-US" dirty="0" err="1" smtClean="0"/>
              <a:t>atau</a:t>
            </a:r>
            <a:r>
              <a:rPr lang="en-US" dirty="0" smtClean="0"/>
              <a:t> </a:t>
            </a:r>
            <a:r>
              <a:rPr lang="en-US" dirty="0" err="1" smtClean="0"/>
              <a:t>tidak</a:t>
            </a:r>
            <a:r>
              <a:rPr lang="en-US" dirty="0" smtClean="0"/>
              <a:t> </a:t>
            </a:r>
            <a:r>
              <a:rPr lang="en-US" dirty="0" err="1" smtClean="0"/>
              <a:t>mengubah</a:t>
            </a:r>
            <a:r>
              <a:rPr lang="en-US" dirty="0" smtClean="0"/>
              <a:t> data</a:t>
            </a:r>
          </a:p>
          <a:p>
            <a:pPr eaLnBrk="1" hangingPunct="1"/>
            <a:endParaRPr lang="en-US" dirty="0" smtClean="0"/>
          </a:p>
        </p:txBody>
      </p:sp>
    </p:spTree>
    <p:extLst>
      <p:ext uri="{BB962C8B-B14F-4D97-AF65-F5344CB8AC3E}">
        <p14:creationId xmlns:p14="http://schemas.microsoft.com/office/powerpoint/2010/main" val="16965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5" dur="500"/>
                                        <p:tgtEl>
                                          <p:spTgt spid="3584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8" dur="500"/>
                                        <p:tgtEl>
                                          <p:spTgt spid="3584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1" dur="500"/>
                                        <p:tgtEl>
                                          <p:spTgt spid="3584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26" dur="500"/>
                                        <p:tgtEl>
                                          <p:spTgt spid="3584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31" dur="500"/>
                                        <p:tgtEl>
                                          <p:spTgt spid="3584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5843">
                                            <p:txEl>
                                              <p:pRg st="7" end="7"/>
                                            </p:txEl>
                                          </p:spTgt>
                                        </p:tgtEl>
                                        <p:attrNameLst>
                                          <p:attrName>style.visibility</p:attrName>
                                        </p:attrNameLst>
                                      </p:cBhvr>
                                      <p:to>
                                        <p:strVal val="visible"/>
                                      </p:to>
                                    </p:set>
                                    <p:animEffect transition="in" filter="blinds(horizontal)">
                                      <p:cBhvr>
                                        <p:cTn id="36"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965245" cy="1202485"/>
          </a:xfrm>
        </p:spPr>
        <p:txBody>
          <a:bodyPr>
            <a:normAutofit/>
          </a:bodyPr>
          <a:lstStyle/>
          <a:p>
            <a:pPr eaLnBrk="1" fontAlgn="auto" hangingPunct="1">
              <a:spcAft>
                <a:spcPts val="0"/>
              </a:spcAft>
              <a:defRPr/>
            </a:pPr>
            <a:r>
              <a:rPr lang="en-US" sz="3200" dirty="0" smtClean="0"/>
              <a:t>Ancaman terhadap Keamanan Data</a:t>
            </a:r>
            <a:br>
              <a:rPr lang="en-US" sz="3200" dirty="0" smtClean="0"/>
            </a:br>
            <a:r>
              <a:rPr lang="en-US" sz="3200" dirty="0" smtClean="0"/>
              <a:t>(Lanjutan…)</a:t>
            </a:r>
            <a:endParaRPr lang="en-US" sz="3200" dirty="0"/>
          </a:p>
        </p:txBody>
      </p:sp>
      <p:sp>
        <p:nvSpPr>
          <p:cNvPr id="3" name="Content Placeholder 2"/>
          <p:cNvSpPr>
            <a:spLocks noGrp="1"/>
          </p:cNvSpPr>
          <p:nvPr>
            <p:ph idx="1"/>
          </p:nvPr>
        </p:nvSpPr>
        <p:spPr>
          <a:xfrm>
            <a:off x="762000" y="1600200"/>
            <a:ext cx="7467600" cy="4876799"/>
          </a:xfrm>
        </p:spPr>
        <p:txBody>
          <a:bodyPr>
            <a:normAutofit fontScale="92500" lnSpcReduction="20000"/>
          </a:bodyPr>
          <a:lstStyle/>
          <a:p>
            <a:pPr marL="274320" indent="-274320" eaLnBrk="1" fontAlgn="auto" hangingPunct="1">
              <a:spcAft>
                <a:spcPts val="0"/>
              </a:spcAft>
              <a:buFont typeface="Wingdings"/>
              <a:buChar char=""/>
              <a:defRPr/>
            </a:pPr>
            <a:r>
              <a:rPr lang="en-US" b="1" dirty="0" smtClean="0"/>
              <a:t>Kehilangan Privasi atau Kerahasiaan</a:t>
            </a:r>
          </a:p>
          <a:p>
            <a:pPr marL="274320" indent="-274320" eaLnBrk="1" fontAlgn="auto" hangingPunct="1">
              <a:spcAft>
                <a:spcPts val="0"/>
              </a:spcAft>
              <a:buFont typeface="Wingdings"/>
              <a:buNone/>
              <a:defRPr/>
            </a:pPr>
            <a:r>
              <a:rPr lang="en-US" dirty="0" smtClean="0"/>
              <a:t>	– Kehilangan privasi berarti kehilangan proteksi yang</a:t>
            </a:r>
          </a:p>
          <a:p>
            <a:pPr marL="274320" indent="-274320" eaLnBrk="1" fontAlgn="auto" hangingPunct="1">
              <a:spcAft>
                <a:spcPts val="0"/>
              </a:spcAft>
              <a:buFont typeface="Wingdings"/>
              <a:buNone/>
              <a:defRPr/>
            </a:pPr>
            <a:r>
              <a:rPr lang="en-US" dirty="0" smtClean="0"/>
              <a:t>	   dirasakan oleh seseorang</a:t>
            </a:r>
          </a:p>
          <a:p>
            <a:pPr marL="274320" indent="-274320" eaLnBrk="1" fontAlgn="auto" hangingPunct="1">
              <a:spcAft>
                <a:spcPts val="0"/>
              </a:spcAft>
              <a:buFont typeface="Wingdings"/>
              <a:buNone/>
              <a:defRPr/>
            </a:pPr>
            <a:r>
              <a:rPr lang="en-US" dirty="0" smtClean="0"/>
              <a:t>	– Kehilangan kerahasiaan berarti kebocoran data yang</a:t>
            </a:r>
          </a:p>
          <a:p>
            <a:pPr marL="274320" indent="-274320" eaLnBrk="1" fontAlgn="auto" hangingPunct="1">
              <a:spcAft>
                <a:spcPts val="0"/>
              </a:spcAft>
              <a:buFont typeface="Wingdings"/>
              <a:buNone/>
              <a:defRPr/>
            </a:pPr>
            <a:r>
              <a:rPr lang="en-US" dirty="0" smtClean="0"/>
              <a:t>	   bersifat penting bagi perusahaan</a:t>
            </a:r>
          </a:p>
          <a:p>
            <a:pPr marL="274320" indent="-274320" eaLnBrk="1" fontAlgn="auto" hangingPunct="1">
              <a:spcAft>
                <a:spcPts val="0"/>
              </a:spcAft>
              <a:buFont typeface="Wingdings"/>
              <a:buChar char=""/>
              <a:defRPr/>
            </a:pPr>
            <a:r>
              <a:rPr lang="en-US" b="1" dirty="0" smtClean="0"/>
              <a:t>Kehilangan Integritas Data</a:t>
            </a:r>
          </a:p>
          <a:p>
            <a:pPr marL="274320" indent="-274320" eaLnBrk="1" fontAlgn="auto" hangingPunct="1">
              <a:spcAft>
                <a:spcPts val="0"/>
              </a:spcAft>
              <a:buFont typeface="Wingdings"/>
              <a:buNone/>
              <a:defRPr/>
            </a:pPr>
            <a:r>
              <a:rPr lang="en-US" dirty="0" smtClean="0"/>
              <a:t>	– Bila integritas dilanggar, data menjadi tidak valid atau</a:t>
            </a:r>
          </a:p>
          <a:p>
            <a:pPr marL="274320" indent="-274320" eaLnBrk="1" fontAlgn="auto" hangingPunct="1">
              <a:spcAft>
                <a:spcPts val="0"/>
              </a:spcAft>
              <a:buFont typeface="Wingdings"/>
              <a:buNone/>
              <a:defRPr/>
            </a:pPr>
            <a:r>
              <a:rPr lang="en-US" dirty="0" smtClean="0"/>
              <a:t>	   bahkan rusak</a:t>
            </a:r>
          </a:p>
          <a:p>
            <a:pPr marL="274320" indent="-274320" eaLnBrk="1" fontAlgn="auto" hangingPunct="1">
              <a:spcAft>
                <a:spcPts val="0"/>
              </a:spcAft>
              <a:buFont typeface="Wingdings"/>
              <a:buNone/>
              <a:defRPr/>
            </a:pPr>
            <a:r>
              <a:rPr lang="en-US" dirty="0" smtClean="0"/>
              <a:t>	– Bisa menimbulkan kesalahan dalam pengambilan    </a:t>
            </a:r>
          </a:p>
          <a:p>
            <a:pPr marL="274320" indent="-274320" eaLnBrk="1" fontAlgn="auto" hangingPunct="1">
              <a:spcAft>
                <a:spcPts val="0"/>
              </a:spcAft>
              <a:buFont typeface="Wingdings"/>
              <a:buNone/>
              <a:defRPr/>
            </a:pPr>
            <a:r>
              <a:rPr lang="en-US" dirty="0" smtClean="0"/>
              <a:t>       keputusan</a:t>
            </a:r>
          </a:p>
          <a:p>
            <a:pPr marL="274320" indent="-274320" eaLnBrk="1" fontAlgn="auto" hangingPunct="1">
              <a:spcAft>
                <a:spcPts val="0"/>
              </a:spcAft>
              <a:buFont typeface="Wingdings"/>
              <a:buChar char=""/>
              <a:defRPr/>
            </a:pPr>
            <a:r>
              <a:rPr lang="en-US" b="1" dirty="0" smtClean="0"/>
              <a:t>Kehilangan Ketersediaan</a:t>
            </a:r>
          </a:p>
          <a:p>
            <a:pPr marL="274320" indent="-274320" eaLnBrk="1" fontAlgn="auto" hangingPunct="1">
              <a:spcAft>
                <a:spcPts val="0"/>
              </a:spcAft>
              <a:buFont typeface="Wingdings"/>
              <a:buNone/>
              <a:defRPr/>
            </a:pPr>
            <a:r>
              <a:rPr lang="en-US" dirty="0" smtClean="0"/>
              <a:t>	– Bisa disebabkan sabotase pada H/W, jaringan, dan   </a:t>
            </a:r>
          </a:p>
          <a:p>
            <a:pPr marL="274320" indent="-274320" eaLnBrk="1" fontAlgn="auto" hangingPunct="1">
              <a:spcAft>
                <a:spcPts val="0"/>
              </a:spcAft>
              <a:buFont typeface="Wingdings"/>
              <a:buNone/>
              <a:defRPr/>
            </a:pPr>
            <a:r>
              <a:rPr lang="en-US" dirty="0" smtClean="0"/>
              <a:t>       aplikasi</a:t>
            </a:r>
          </a:p>
          <a:p>
            <a:pPr marL="274320" indent="-274320" eaLnBrk="1" fontAlgn="auto" hangingPunct="1">
              <a:spcAft>
                <a:spcPts val="0"/>
              </a:spcAft>
              <a:buFont typeface="Wingdings"/>
              <a:buNone/>
              <a:defRPr/>
            </a:pPr>
            <a:r>
              <a:rPr lang="en-US" dirty="0" smtClean="0"/>
              <a:t>	– Penetrasi virus yang dimaksud merusak data</a:t>
            </a:r>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113249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blinds(horizontal)">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Rencana Keamanan Data</a:t>
            </a:r>
            <a:endParaRPr lang="en-US" dirty="0"/>
          </a:p>
        </p:txBody>
      </p:sp>
      <p:sp>
        <p:nvSpPr>
          <p:cNvPr id="3" name="Content Placeholder 2"/>
          <p:cNvSpPr>
            <a:spLocks noGrp="1"/>
          </p:cNvSpPr>
          <p:nvPr>
            <p:ph idx="1"/>
          </p:nvPr>
        </p:nvSpPr>
        <p:spPr>
          <a:xfrm>
            <a:off x="990600" y="1828801"/>
            <a:ext cx="6858000" cy="3810000"/>
          </a:xfrm>
        </p:spPr>
        <p:txBody>
          <a:bodyPr>
            <a:normAutofit/>
          </a:bodyPr>
          <a:lstStyle/>
          <a:p>
            <a:pPr marL="0" indent="0" eaLnBrk="1" fontAlgn="auto" hangingPunct="1">
              <a:spcAft>
                <a:spcPts val="0"/>
              </a:spcAft>
              <a:buNone/>
              <a:defRPr/>
            </a:pPr>
            <a:r>
              <a:rPr lang="en-US" dirty="0" err="1" smtClean="0"/>
              <a:t>Proteksi</a:t>
            </a:r>
            <a:r>
              <a:rPr lang="en-US" dirty="0" smtClean="0"/>
              <a:t> perangkat lunak </a:t>
            </a:r>
            <a:r>
              <a:rPr lang="en-US" dirty="0" err="1" smtClean="0"/>
              <a:t>manajemen</a:t>
            </a:r>
            <a:r>
              <a:rPr lang="en-US" dirty="0" smtClean="0"/>
              <a:t> data:</a:t>
            </a:r>
          </a:p>
          <a:p>
            <a:pPr marL="514350" indent="-514350" eaLnBrk="1" fontAlgn="auto" hangingPunct="1">
              <a:spcAft>
                <a:spcPts val="0"/>
              </a:spcAft>
              <a:buFont typeface="+mj-lt"/>
              <a:buAutoNum type="arabicPeriod"/>
              <a:defRPr/>
            </a:pPr>
            <a:r>
              <a:rPr lang="en-US" dirty="0" err="1" smtClean="0"/>
              <a:t>Aturan</a:t>
            </a:r>
            <a:r>
              <a:rPr lang="en-US" dirty="0" smtClean="0"/>
              <a:t> otorisasi</a:t>
            </a:r>
          </a:p>
          <a:p>
            <a:pPr marL="514350" indent="-514350" eaLnBrk="1" fontAlgn="auto" hangingPunct="1">
              <a:spcAft>
                <a:spcPts val="0"/>
              </a:spcAft>
              <a:buFont typeface="+mj-lt"/>
              <a:buAutoNum type="arabicPeriod"/>
              <a:defRPr/>
            </a:pPr>
            <a:r>
              <a:rPr lang="en-US" dirty="0" err="1" smtClean="0"/>
              <a:t>Prosedur</a:t>
            </a:r>
            <a:r>
              <a:rPr lang="en-US" dirty="0" smtClean="0"/>
              <a:t> enkripsi</a:t>
            </a:r>
          </a:p>
          <a:p>
            <a:pPr marL="514350" indent="-514350" eaLnBrk="1" fontAlgn="auto" hangingPunct="1">
              <a:spcAft>
                <a:spcPts val="0"/>
              </a:spcAft>
              <a:buFont typeface="+mj-lt"/>
              <a:buAutoNum type="arabicPeriod" startAt="3"/>
              <a:defRPr/>
            </a:pPr>
            <a:r>
              <a:rPr lang="en-US" dirty="0" err="1" smtClean="0"/>
              <a:t>Skema</a:t>
            </a:r>
            <a:r>
              <a:rPr lang="en-US" dirty="0" smtClean="0"/>
              <a:t> otentikasi</a:t>
            </a:r>
          </a:p>
          <a:p>
            <a:pPr marL="274320" indent="-274320" eaLnBrk="1" fontAlgn="auto" hangingPunct="1">
              <a:spcAft>
                <a:spcPts val="0"/>
              </a:spcAft>
              <a:buFont typeface="Wingdings"/>
              <a:buNone/>
              <a:defRPr/>
            </a:pPr>
            <a:endParaRPr lang="en-US" dirty="0"/>
          </a:p>
        </p:txBody>
      </p:sp>
    </p:spTree>
    <p:extLst>
      <p:ext uri="{BB962C8B-B14F-4D97-AF65-F5344CB8AC3E}">
        <p14:creationId xmlns:p14="http://schemas.microsoft.com/office/powerpoint/2010/main" val="121217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Embedde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6" y="3958125"/>
            <a:ext cx="3167063" cy="206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omputer_surfing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2813" y="960437"/>
            <a:ext cx="1238250" cy="99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p:cNvSpPr txBox="1">
            <a:spLocks noChangeArrowheads="1"/>
          </p:cNvSpPr>
          <p:nvPr/>
        </p:nvSpPr>
        <p:spPr bwMode="auto">
          <a:xfrm>
            <a:off x="2151063" y="609600"/>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err="1">
                <a:solidFill>
                  <a:srgbClr val="000099"/>
                </a:solidFill>
                <a:latin typeface="Berlin Sans FB" pitchFamily="34" charset="0"/>
              </a:rPr>
              <a:t>Karakteristik</a:t>
            </a:r>
            <a:r>
              <a:rPr lang="en-US" sz="4000" dirty="0">
                <a:solidFill>
                  <a:srgbClr val="000099"/>
                </a:solidFill>
                <a:latin typeface="Berlin Sans FB" pitchFamily="34" charset="0"/>
              </a:rPr>
              <a:t> Era </a:t>
            </a:r>
            <a:r>
              <a:rPr lang="en-US" sz="4000" dirty="0" err="1">
                <a:solidFill>
                  <a:srgbClr val="000099"/>
                </a:solidFill>
                <a:latin typeface="Berlin Sans FB" pitchFamily="34" charset="0"/>
              </a:rPr>
              <a:t>Informasi</a:t>
            </a:r>
            <a:r>
              <a:rPr lang="en-US" sz="4000" dirty="0">
                <a:solidFill>
                  <a:srgbClr val="000099"/>
                </a:solidFill>
                <a:latin typeface="Berlin Sans FB" pitchFamily="34" charset="0"/>
              </a:rPr>
              <a:t> :</a:t>
            </a:r>
            <a:endParaRPr lang="en-US" sz="3200" dirty="0">
              <a:solidFill>
                <a:srgbClr val="000099"/>
              </a:solidFill>
              <a:latin typeface="Berlin Sans FB" pitchFamily="34" charset="0"/>
            </a:endParaRPr>
          </a:p>
        </p:txBody>
      </p:sp>
      <p:sp>
        <p:nvSpPr>
          <p:cNvPr id="7" name="Text Box 16"/>
          <p:cNvSpPr txBox="1">
            <a:spLocks noChangeArrowheads="1"/>
          </p:cNvSpPr>
          <p:nvPr/>
        </p:nvSpPr>
        <p:spPr bwMode="auto">
          <a:xfrm>
            <a:off x="2286000" y="1311275"/>
            <a:ext cx="2787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solidFill>
                  <a:srgbClr val="000099"/>
                </a:solidFill>
              </a:rPr>
              <a:t>“ </a:t>
            </a:r>
            <a:r>
              <a:rPr lang="en-US" sz="2800" dirty="0" err="1">
                <a:solidFill>
                  <a:srgbClr val="000099"/>
                </a:solidFill>
              </a:rPr>
              <a:t>Melekat</a:t>
            </a:r>
            <a:r>
              <a:rPr lang="en-US" sz="2800" dirty="0">
                <a:solidFill>
                  <a:srgbClr val="000099"/>
                </a:solidFill>
              </a:rPr>
              <a:t> </a:t>
            </a:r>
            <a:r>
              <a:rPr lang="en-US" sz="2800" dirty="0" err="1">
                <a:solidFill>
                  <a:srgbClr val="000099"/>
                </a:solidFill>
              </a:rPr>
              <a:t>erat</a:t>
            </a:r>
            <a:r>
              <a:rPr lang="en-US" sz="2800" dirty="0">
                <a:solidFill>
                  <a:srgbClr val="000099"/>
                </a:solidFill>
              </a:rPr>
              <a:t> “</a:t>
            </a:r>
            <a:endParaRPr lang="en-GB" sz="2800" dirty="0">
              <a:solidFill>
                <a:srgbClr val="000099"/>
              </a:solidFill>
            </a:endParaRPr>
          </a:p>
        </p:txBody>
      </p:sp>
      <p:sp>
        <p:nvSpPr>
          <p:cNvPr id="8" name="Text Box 17"/>
          <p:cNvSpPr txBox="1">
            <a:spLocks noChangeArrowheads="1"/>
          </p:cNvSpPr>
          <p:nvPr/>
        </p:nvSpPr>
        <p:spPr bwMode="auto">
          <a:xfrm>
            <a:off x="731837" y="2218736"/>
            <a:ext cx="8137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993300"/>
              </a:buClr>
              <a:buFont typeface="Wingdings" pitchFamily="2" charset="2"/>
              <a:buChar char="v"/>
            </a:pPr>
            <a:r>
              <a:rPr lang="en-US" dirty="0"/>
              <a:t> </a:t>
            </a:r>
            <a:r>
              <a:rPr lang="en-US" dirty="0" err="1"/>
              <a:t>Apa</a:t>
            </a:r>
            <a:r>
              <a:rPr lang="en-US" dirty="0"/>
              <a:t> yang </a:t>
            </a:r>
            <a:r>
              <a:rPr lang="en-US" dirty="0" err="1"/>
              <a:t>membedakan</a:t>
            </a:r>
            <a:r>
              <a:rPr lang="en-US" dirty="0"/>
              <a:t> era </a:t>
            </a:r>
            <a:r>
              <a:rPr lang="en-US" dirty="0" err="1"/>
              <a:t>informasi</a:t>
            </a:r>
            <a:r>
              <a:rPr lang="en-US" dirty="0"/>
              <a:t> </a:t>
            </a:r>
            <a:r>
              <a:rPr lang="en-US" dirty="0" err="1"/>
              <a:t>dari</a:t>
            </a:r>
            <a:r>
              <a:rPr lang="en-US" dirty="0"/>
              <a:t> era </a:t>
            </a:r>
            <a:r>
              <a:rPr lang="en-US" dirty="0" err="1"/>
              <a:t>revolusi</a:t>
            </a:r>
            <a:r>
              <a:rPr lang="en-US" dirty="0"/>
              <a:t> </a:t>
            </a:r>
            <a:r>
              <a:rPr lang="en-US" dirty="0" err="1"/>
              <a:t>industri</a:t>
            </a:r>
            <a:r>
              <a:rPr lang="en-US" dirty="0"/>
              <a:t> </a:t>
            </a:r>
            <a:r>
              <a:rPr lang="en-US" dirty="0" err="1"/>
              <a:t>atau</a:t>
            </a:r>
            <a:endParaRPr lang="en-US" dirty="0"/>
          </a:p>
          <a:p>
            <a:pPr>
              <a:buClr>
                <a:srgbClr val="993300"/>
              </a:buClr>
              <a:buFont typeface="Wingdings" pitchFamily="2" charset="2"/>
              <a:buNone/>
            </a:pPr>
            <a:r>
              <a:rPr lang="en-US" dirty="0"/>
              <a:t>    </a:t>
            </a:r>
            <a:r>
              <a:rPr lang="en-US" dirty="0" err="1"/>
              <a:t>fase</a:t>
            </a:r>
            <a:r>
              <a:rPr lang="en-US" dirty="0"/>
              <a:t> </a:t>
            </a:r>
            <a:r>
              <a:rPr lang="en-US" dirty="0" err="1"/>
              <a:t>sejarah</a:t>
            </a:r>
            <a:r>
              <a:rPr lang="en-US" dirty="0"/>
              <a:t> </a:t>
            </a:r>
            <a:r>
              <a:rPr lang="en-US" dirty="0" err="1"/>
              <a:t>manusia</a:t>
            </a:r>
            <a:r>
              <a:rPr lang="en-US" dirty="0"/>
              <a:t> yang lain ?? : </a:t>
            </a:r>
            <a:endParaRPr lang="en-GB" dirty="0"/>
          </a:p>
        </p:txBody>
      </p:sp>
      <p:sp>
        <p:nvSpPr>
          <p:cNvPr id="9" name="Text Box 18"/>
          <p:cNvSpPr txBox="1">
            <a:spLocks noChangeArrowheads="1"/>
          </p:cNvSpPr>
          <p:nvPr/>
        </p:nvSpPr>
        <p:spPr bwMode="auto">
          <a:xfrm>
            <a:off x="1127125" y="2920411"/>
            <a:ext cx="6205545"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buFontTx/>
              <a:buChar char="-"/>
            </a:pPr>
            <a:r>
              <a:rPr lang="en-US" dirty="0"/>
              <a:t> </a:t>
            </a:r>
            <a:r>
              <a:rPr lang="en-US" dirty="0" err="1" smtClean="0"/>
              <a:t>Derajat</a:t>
            </a:r>
            <a:r>
              <a:rPr lang="en-US" dirty="0" smtClean="0"/>
              <a:t> </a:t>
            </a:r>
            <a:r>
              <a:rPr lang="en-US" dirty="0" err="1"/>
              <a:t>kelekatan</a:t>
            </a:r>
            <a:r>
              <a:rPr lang="en-US" dirty="0"/>
              <a:t> TI </a:t>
            </a:r>
            <a:r>
              <a:rPr lang="en-US" dirty="0" err="1"/>
              <a:t>pada</a:t>
            </a:r>
            <a:r>
              <a:rPr lang="en-US" dirty="0"/>
              <a:t> </a:t>
            </a:r>
            <a:r>
              <a:rPr lang="en-US" dirty="0" err="1"/>
              <a:t>kehidupan</a:t>
            </a:r>
            <a:r>
              <a:rPr lang="en-US" dirty="0"/>
              <a:t> </a:t>
            </a:r>
            <a:r>
              <a:rPr lang="en-US" dirty="0" err="1"/>
              <a:t>kita</a:t>
            </a:r>
            <a:r>
              <a:rPr lang="en-US" dirty="0"/>
              <a:t> </a:t>
            </a:r>
            <a:r>
              <a:rPr lang="en-US" dirty="0" err="1"/>
              <a:t>sehari-hari</a:t>
            </a:r>
            <a:endParaRPr lang="en-US" dirty="0"/>
          </a:p>
          <a:p>
            <a:pPr>
              <a:lnSpc>
                <a:spcPct val="110000"/>
              </a:lnSpc>
              <a:buFontTx/>
              <a:buChar char="-"/>
            </a:pPr>
            <a:r>
              <a:rPr lang="en-US" dirty="0"/>
              <a:t> </a:t>
            </a:r>
            <a:r>
              <a:rPr lang="en-US" dirty="0" err="1" smtClean="0"/>
              <a:t>Derajat</a:t>
            </a:r>
            <a:r>
              <a:rPr lang="en-US" dirty="0" smtClean="0"/>
              <a:t> </a:t>
            </a:r>
            <a:r>
              <a:rPr lang="en-US" dirty="0" err="1"/>
              <a:t>konektivitas</a:t>
            </a:r>
            <a:r>
              <a:rPr lang="en-US" dirty="0"/>
              <a:t> </a:t>
            </a:r>
            <a:r>
              <a:rPr lang="en-US" dirty="0" err="1"/>
              <a:t>antara</a:t>
            </a:r>
            <a:r>
              <a:rPr lang="en-US" dirty="0"/>
              <a:t> </a:t>
            </a:r>
            <a:r>
              <a:rPr lang="en-US" dirty="0" err="1"/>
              <a:t>seseorang</a:t>
            </a:r>
            <a:r>
              <a:rPr lang="en-US" dirty="0"/>
              <a:t> </a:t>
            </a:r>
            <a:r>
              <a:rPr lang="en-US" dirty="0" err="1"/>
              <a:t>dan</a:t>
            </a:r>
            <a:r>
              <a:rPr lang="en-US" dirty="0"/>
              <a:t> </a:t>
            </a:r>
            <a:r>
              <a:rPr lang="en-US" dirty="0" err="1"/>
              <a:t>organisasi</a:t>
            </a:r>
            <a:endParaRPr lang="en-US" dirty="0"/>
          </a:p>
          <a:p>
            <a:pPr>
              <a:lnSpc>
                <a:spcPct val="110000"/>
              </a:lnSpc>
              <a:buFontTx/>
              <a:buChar char="-"/>
            </a:pPr>
            <a:r>
              <a:rPr lang="en-US" dirty="0"/>
              <a:t> </a:t>
            </a:r>
            <a:r>
              <a:rPr lang="en-US" dirty="0" err="1"/>
              <a:t>Jumlah</a:t>
            </a:r>
            <a:r>
              <a:rPr lang="en-US" dirty="0"/>
              <a:t> </a:t>
            </a:r>
            <a:r>
              <a:rPr lang="en-US" dirty="0" err="1"/>
              <a:t>dan</a:t>
            </a:r>
            <a:r>
              <a:rPr lang="en-US" dirty="0"/>
              <a:t> </a:t>
            </a:r>
            <a:r>
              <a:rPr lang="en-US" dirty="0" err="1"/>
              <a:t>ketersediaan</a:t>
            </a:r>
            <a:r>
              <a:rPr lang="en-US" dirty="0"/>
              <a:t> </a:t>
            </a:r>
            <a:r>
              <a:rPr lang="en-US" dirty="0" err="1"/>
              <a:t>informasi</a:t>
            </a:r>
            <a:r>
              <a:rPr lang="en-US" dirty="0"/>
              <a:t> yang </a:t>
            </a:r>
            <a:r>
              <a:rPr lang="en-US" dirty="0" err="1"/>
              <a:t>ada</a:t>
            </a:r>
            <a:r>
              <a:rPr lang="en-US" dirty="0"/>
              <a:t> </a:t>
            </a:r>
            <a:r>
              <a:rPr lang="en-US" dirty="0" err="1"/>
              <a:t>dalam</a:t>
            </a:r>
            <a:r>
              <a:rPr lang="en-US" dirty="0"/>
              <a:t> </a:t>
            </a:r>
            <a:r>
              <a:rPr lang="en-US" dirty="0" err="1"/>
              <a:t>masyarakat</a:t>
            </a:r>
            <a:endParaRPr lang="en-GB" dirty="0"/>
          </a:p>
        </p:txBody>
      </p:sp>
      <p:sp>
        <p:nvSpPr>
          <p:cNvPr id="10" name="Text Box 19"/>
          <p:cNvSpPr txBox="1">
            <a:spLocks noChangeArrowheads="1"/>
          </p:cNvSpPr>
          <p:nvPr/>
        </p:nvSpPr>
        <p:spPr bwMode="auto">
          <a:xfrm>
            <a:off x="731837" y="3886200"/>
            <a:ext cx="450691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0000"/>
              </a:lnSpc>
              <a:buClr>
                <a:srgbClr val="993300"/>
              </a:buClr>
              <a:buFont typeface="Wingdings" pitchFamily="2" charset="2"/>
              <a:buChar char="v"/>
            </a:pPr>
            <a:r>
              <a:rPr lang="en-US" dirty="0"/>
              <a:t> Kita </a:t>
            </a:r>
            <a:r>
              <a:rPr lang="en-US" dirty="0" err="1"/>
              <a:t>benar-benar</a:t>
            </a:r>
            <a:r>
              <a:rPr lang="en-US" dirty="0"/>
              <a:t> </a:t>
            </a:r>
            <a:r>
              <a:rPr lang="en-US" dirty="0" err="1"/>
              <a:t>dikelilingi</a:t>
            </a:r>
            <a:endParaRPr lang="en-US" dirty="0"/>
          </a:p>
          <a:p>
            <a:pPr>
              <a:lnSpc>
                <a:spcPct val="110000"/>
              </a:lnSpc>
              <a:buClr>
                <a:srgbClr val="993300"/>
              </a:buClr>
              <a:buFont typeface="Wingdings" pitchFamily="2" charset="2"/>
              <a:buNone/>
            </a:pPr>
            <a:r>
              <a:rPr lang="en-US" dirty="0"/>
              <a:t>    </a:t>
            </a:r>
            <a:r>
              <a:rPr lang="en-US" dirty="0" err="1"/>
              <a:t>dengan</a:t>
            </a:r>
            <a:r>
              <a:rPr lang="en-US" dirty="0"/>
              <a:t> IT </a:t>
            </a:r>
            <a:r>
              <a:rPr lang="en-US" dirty="0" err="1"/>
              <a:t>bahkan</a:t>
            </a:r>
            <a:r>
              <a:rPr lang="en-US" dirty="0"/>
              <a:t> </a:t>
            </a:r>
            <a:r>
              <a:rPr lang="en-US" dirty="0" err="1"/>
              <a:t>terikat</a:t>
            </a:r>
            <a:r>
              <a:rPr lang="en-US" dirty="0"/>
              <a:t> </a:t>
            </a:r>
            <a:r>
              <a:rPr lang="en-US" dirty="0" err="1"/>
              <a:t>atau</a:t>
            </a:r>
            <a:endParaRPr lang="en-US" dirty="0"/>
          </a:p>
          <a:p>
            <a:pPr>
              <a:lnSpc>
                <a:spcPct val="110000"/>
              </a:lnSpc>
              <a:buClr>
                <a:srgbClr val="993300"/>
              </a:buClr>
              <a:buFont typeface="Wingdings" pitchFamily="2" charset="2"/>
              <a:buNone/>
            </a:pPr>
            <a:r>
              <a:rPr lang="en-US" dirty="0"/>
              <a:t>    </a:t>
            </a:r>
            <a:r>
              <a:rPr lang="en-US" dirty="0" err="1"/>
              <a:t>sangat</a:t>
            </a:r>
            <a:r>
              <a:rPr lang="en-US" dirty="0"/>
              <a:t> </a:t>
            </a:r>
            <a:r>
              <a:rPr lang="en-US" dirty="0" err="1"/>
              <a:t>tergantung</a:t>
            </a:r>
            <a:r>
              <a:rPr lang="en-US" dirty="0"/>
              <a:t> </a:t>
            </a:r>
            <a:r>
              <a:rPr lang="en-US" dirty="0" err="1"/>
              <a:t>dengan</a:t>
            </a:r>
            <a:r>
              <a:rPr lang="en-US" dirty="0"/>
              <a:t> TI </a:t>
            </a:r>
          </a:p>
          <a:p>
            <a:pPr>
              <a:lnSpc>
                <a:spcPct val="110000"/>
              </a:lnSpc>
              <a:buClr>
                <a:srgbClr val="993300"/>
              </a:buClr>
              <a:buFont typeface="Wingdings" pitchFamily="2" charset="2"/>
              <a:buNone/>
            </a:pPr>
            <a:r>
              <a:rPr lang="en-US" dirty="0"/>
              <a:t>    </a:t>
            </a:r>
            <a:r>
              <a:rPr lang="en-US" dirty="0" err="1"/>
              <a:t>dalam</a:t>
            </a:r>
            <a:r>
              <a:rPr lang="en-US" dirty="0"/>
              <a:t> </a:t>
            </a:r>
            <a:r>
              <a:rPr lang="en-US" dirty="0" err="1"/>
              <a:t>segala</a:t>
            </a:r>
            <a:r>
              <a:rPr lang="en-US" dirty="0"/>
              <a:t> </a:t>
            </a:r>
            <a:r>
              <a:rPr lang="en-US" dirty="0" err="1"/>
              <a:t>aktivitas</a:t>
            </a:r>
            <a:r>
              <a:rPr lang="en-US" dirty="0"/>
              <a:t>.</a:t>
            </a:r>
          </a:p>
          <a:p>
            <a:pPr>
              <a:lnSpc>
                <a:spcPct val="110000"/>
              </a:lnSpc>
              <a:buClr>
                <a:srgbClr val="993300"/>
              </a:buClr>
              <a:buFont typeface="Wingdings" pitchFamily="2" charset="2"/>
              <a:buNone/>
            </a:pPr>
            <a:r>
              <a:rPr lang="en-US" dirty="0"/>
              <a:t>    - TV, Radio, Fax, ATM, Video Game</a:t>
            </a:r>
          </a:p>
          <a:p>
            <a:pPr>
              <a:lnSpc>
                <a:spcPct val="110000"/>
              </a:lnSpc>
              <a:buClr>
                <a:srgbClr val="993300"/>
              </a:buClr>
              <a:buFont typeface="Wingdings" pitchFamily="2" charset="2"/>
              <a:buNone/>
            </a:pPr>
            <a:r>
              <a:rPr lang="en-US" dirty="0"/>
              <a:t>       Internet, </a:t>
            </a:r>
            <a:r>
              <a:rPr lang="en-US" dirty="0" err="1"/>
              <a:t>dll</a:t>
            </a:r>
            <a:endParaRPr lang="en-US" dirty="0"/>
          </a:p>
          <a:p>
            <a:pPr>
              <a:lnSpc>
                <a:spcPct val="110000"/>
              </a:lnSpc>
              <a:buClr>
                <a:srgbClr val="993300"/>
              </a:buClr>
              <a:buFont typeface="Wingdings" pitchFamily="2" charset="2"/>
              <a:buChar char="v"/>
            </a:pPr>
            <a:r>
              <a:rPr lang="en-US" dirty="0"/>
              <a:t> TI </a:t>
            </a:r>
            <a:r>
              <a:rPr lang="en-US" dirty="0" err="1"/>
              <a:t>membuat</a:t>
            </a:r>
            <a:r>
              <a:rPr lang="en-US" dirty="0"/>
              <a:t> </a:t>
            </a:r>
            <a:r>
              <a:rPr lang="en-US" dirty="0" err="1"/>
              <a:t>sebuah</a:t>
            </a:r>
            <a:r>
              <a:rPr lang="en-US" dirty="0"/>
              <a:t> </a:t>
            </a:r>
            <a:r>
              <a:rPr lang="en-US" dirty="0" err="1"/>
              <a:t>peradaban</a:t>
            </a:r>
            <a:endParaRPr lang="en-GB" dirty="0"/>
          </a:p>
        </p:txBody>
      </p:sp>
    </p:spTree>
    <p:extLst>
      <p:ext uri="{BB962C8B-B14F-4D97-AF65-F5344CB8AC3E}">
        <p14:creationId xmlns:p14="http://schemas.microsoft.com/office/powerpoint/2010/main" val="3430346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Aturan Otorisasi</a:t>
            </a:r>
            <a:endParaRPr lang="en-US" dirty="0"/>
          </a:p>
        </p:txBody>
      </p:sp>
      <p:sp>
        <p:nvSpPr>
          <p:cNvPr id="38915" name="Content Placeholder 2"/>
          <p:cNvSpPr>
            <a:spLocks noGrp="1"/>
          </p:cNvSpPr>
          <p:nvPr>
            <p:ph idx="1"/>
          </p:nvPr>
        </p:nvSpPr>
        <p:spPr>
          <a:xfrm>
            <a:off x="838200" y="1905000"/>
            <a:ext cx="7467600" cy="4343400"/>
          </a:xfrm>
        </p:spPr>
        <p:txBody>
          <a:bodyPr/>
          <a:lstStyle/>
          <a:p>
            <a:pPr algn="just" eaLnBrk="1" hangingPunct="1"/>
            <a:r>
              <a:rPr lang="en-US" b="1" dirty="0" err="1" smtClean="0"/>
              <a:t>Aturan</a:t>
            </a:r>
            <a:r>
              <a:rPr lang="en-US" b="1" dirty="0" smtClean="0"/>
              <a:t> </a:t>
            </a:r>
            <a:r>
              <a:rPr lang="en-US" b="1" dirty="0" err="1" smtClean="0"/>
              <a:t>otorisasi</a:t>
            </a:r>
            <a:r>
              <a:rPr lang="en-US" b="1" dirty="0" smtClean="0"/>
              <a:t>: </a:t>
            </a:r>
            <a:r>
              <a:rPr lang="en-US" b="1" dirty="0" err="1" smtClean="0"/>
              <a:t>kontrol</a:t>
            </a:r>
            <a:r>
              <a:rPr lang="en-US" b="1" dirty="0" smtClean="0"/>
              <a:t> yang </a:t>
            </a:r>
            <a:r>
              <a:rPr lang="en-US" b="1" dirty="0" err="1" smtClean="0"/>
              <a:t>melekat</a:t>
            </a:r>
            <a:endParaRPr lang="en-US" b="1" dirty="0" smtClean="0"/>
          </a:p>
          <a:p>
            <a:pPr algn="just" eaLnBrk="1" hangingPunct="1">
              <a:buFont typeface="Wingdings" pitchFamily="2" charset="2"/>
              <a:buNone/>
            </a:pPr>
            <a:r>
              <a:rPr lang="en-US" dirty="0" smtClean="0"/>
              <a:t>	</a:t>
            </a:r>
            <a:r>
              <a:rPr lang="en-US" dirty="0" err="1" smtClean="0"/>
              <a:t>dalam</a:t>
            </a:r>
            <a:r>
              <a:rPr lang="en-US" dirty="0" smtClean="0"/>
              <a:t> </a:t>
            </a:r>
            <a:r>
              <a:rPr lang="en-US" dirty="0" err="1" smtClean="0"/>
              <a:t>sistem</a:t>
            </a:r>
            <a:r>
              <a:rPr lang="en-US" dirty="0" smtClean="0"/>
              <a:t> </a:t>
            </a:r>
            <a:r>
              <a:rPr lang="en-US" dirty="0" err="1" smtClean="0"/>
              <a:t>manajemen</a:t>
            </a:r>
            <a:r>
              <a:rPr lang="en-US" dirty="0" smtClean="0"/>
              <a:t> data yang </a:t>
            </a:r>
            <a:r>
              <a:rPr lang="en-US" dirty="0" err="1" smtClean="0"/>
              <a:t>membatasi</a:t>
            </a:r>
            <a:r>
              <a:rPr lang="en-US" dirty="0" smtClean="0"/>
              <a:t> </a:t>
            </a:r>
            <a:r>
              <a:rPr lang="en-US" dirty="0" err="1" smtClean="0"/>
              <a:t>akses</a:t>
            </a:r>
            <a:r>
              <a:rPr lang="en-US" dirty="0" smtClean="0"/>
              <a:t> </a:t>
            </a:r>
            <a:r>
              <a:rPr lang="en-US" dirty="0" err="1" smtClean="0"/>
              <a:t>terhadap</a:t>
            </a:r>
            <a:r>
              <a:rPr lang="en-US" dirty="0" smtClean="0"/>
              <a:t> data </a:t>
            </a:r>
            <a:r>
              <a:rPr lang="en-US" dirty="0" err="1" smtClean="0"/>
              <a:t>dan</a:t>
            </a:r>
            <a:r>
              <a:rPr lang="en-US" dirty="0" smtClean="0"/>
              <a:t> </a:t>
            </a:r>
            <a:r>
              <a:rPr lang="en-US" dirty="0" err="1" smtClean="0"/>
              <a:t>tindakan</a:t>
            </a:r>
            <a:r>
              <a:rPr lang="en-US" dirty="0" smtClean="0"/>
              <a:t> </a:t>
            </a:r>
            <a:r>
              <a:rPr lang="en-US" dirty="0" err="1" smtClean="0"/>
              <a:t>tindakan</a:t>
            </a:r>
            <a:endParaRPr lang="en-US" dirty="0" smtClean="0"/>
          </a:p>
          <a:p>
            <a:pPr algn="just" eaLnBrk="1" hangingPunct="1">
              <a:buFont typeface="Wingdings" pitchFamily="2" charset="2"/>
              <a:buNone/>
            </a:pPr>
            <a:r>
              <a:rPr lang="en-US" dirty="0" smtClean="0"/>
              <a:t>	yang </a:t>
            </a:r>
            <a:r>
              <a:rPr lang="en-US" dirty="0" err="1" smtClean="0"/>
              <a:t>dapat</a:t>
            </a:r>
            <a:r>
              <a:rPr lang="en-US" dirty="0" smtClean="0"/>
              <a:t> </a:t>
            </a:r>
            <a:r>
              <a:rPr lang="en-US" dirty="0" err="1" smtClean="0"/>
              <a:t>dilakukan</a:t>
            </a:r>
            <a:r>
              <a:rPr lang="en-US" dirty="0" smtClean="0"/>
              <a:t> </a:t>
            </a:r>
            <a:r>
              <a:rPr lang="en-US" dirty="0" err="1" smtClean="0"/>
              <a:t>oleh</a:t>
            </a:r>
            <a:r>
              <a:rPr lang="en-US" dirty="0" smtClean="0"/>
              <a:t> orang</a:t>
            </a:r>
          </a:p>
          <a:p>
            <a:pPr algn="just" eaLnBrk="1" hangingPunct="1"/>
            <a:r>
              <a:rPr lang="en-US" dirty="0" err="1" smtClean="0"/>
              <a:t>Contoh</a:t>
            </a:r>
            <a:r>
              <a:rPr lang="en-US" dirty="0" smtClean="0"/>
              <a:t>, orang yang </a:t>
            </a:r>
            <a:r>
              <a:rPr lang="en-US" dirty="0" err="1" smtClean="0"/>
              <a:t>berhak</a:t>
            </a:r>
            <a:r>
              <a:rPr lang="en-US" dirty="0" smtClean="0"/>
              <a:t> </a:t>
            </a:r>
            <a:r>
              <a:rPr lang="en-US" dirty="0" err="1" smtClean="0"/>
              <a:t>mengakes</a:t>
            </a:r>
            <a:r>
              <a:rPr lang="en-US" dirty="0" smtClean="0"/>
              <a:t> data </a:t>
            </a:r>
            <a:r>
              <a:rPr lang="en-US" dirty="0" err="1" smtClean="0"/>
              <a:t>bisa</a:t>
            </a:r>
            <a:r>
              <a:rPr lang="en-US" dirty="0" smtClean="0"/>
              <a:t> </a:t>
            </a:r>
            <a:r>
              <a:rPr lang="en-US" dirty="0" err="1" smtClean="0"/>
              <a:t>membaca</a:t>
            </a:r>
            <a:r>
              <a:rPr lang="en-US" dirty="0" smtClean="0"/>
              <a:t> </a:t>
            </a:r>
            <a:r>
              <a:rPr lang="en-US" dirty="0" err="1" smtClean="0"/>
              <a:t>seluruh</a:t>
            </a:r>
            <a:r>
              <a:rPr lang="en-US" dirty="0" smtClean="0"/>
              <a:t> </a:t>
            </a:r>
            <a:r>
              <a:rPr lang="en-US" i="1" dirty="0" smtClean="0"/>
              <a:t>database </a:t>
            </a:r>
            <a:r>
              <a:rPr lang="en-US" dirty="0" err="1" smtClean="0"/>
              <a:t>tetapi</a:t>
            </a:r>
            <a:r>
              <a:rPr lang="en-US" dirty="0" smtClean="0"/>
              <a:t> </a:t>
            </a:r>
            <a:r>
              <a:rPr lang="en-US" dirty="0" err="1" smtClean="0"/>
              <a:t>tidak</a:t>
            </a:r>
            <a:r>
              <a:rPr lang="en-US" dirty="0" smtClean="0"/>
              <a:t> </a:t>
            </a:r>
            <a:r>
              <a:rPr lang="en-US" dirty="0" err="1" smtClean="0"/>
              <a:t>bisa</a:t>
            </a:r>
            <a:r>
              <a:rPr lang="en-US" dirty="0" smtClean="0"/>
              <a:t> </a:t>
            </a:r>
            <a:r>
              <a:rPr lang="en-US" dirty="0" err="1" smtClean="0"/>
              <a:t>mengubah</a:t>
            </a:r>
            <a:r>
              <a:rPr lang="en-US" dirty="0" smtClean="0"/>
              <a:t> data</a:t>
            </a:r>
          </a:p>
          <a:p>
            <a:pPr algn="just" eaLnBrk="1" hangingPunct="1"/>
            <a:endParaRPr lang="en-US" dirty="0" smtClean="0"/>
          </a:p>
        </p:txBody>
      </p:sp>
    </p:spTree>
    <p:extLst>
      <p:ext uri="{BB962C8B-B14F-4D97-AF65-F5344CB8AC3E}">
        <p14:creationId xmlns:p14="http://schemas.microsoft.com/office/powerpoint/2010/main" val="186738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Contoh Aturan Otorisasi</a:t>
            </a:r>
            <a:endParaRPr lang="en-US" dirty="0"/>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63" y="2133600"/>
            <a:ext cx="7175476" cy="24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431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7513"/>
            <a:ext cx="7467600" cy="582612"/>
          </a:xfrm>
        </p:spPr>
        <p:txBody>
          <a:bodyPr>
            <a:normAutofit fontScale="90000"/>
          </a:bodyPr>
          <a:lstStyle/>
          <a:p>
            <a:pPr eaLnBrk="1" fontAlgn="auto" hangingPunct="1">
              <a:spcAft>
                <a:spcPts val="0"/>
              </a:spcAft>
              <a:defRPr/>
            </a:pPr>
            <a:r>
              <a:rPr lang="en-US" dirty="0" smtClean="0"/>
              <a:t>Contoh Skenario Hak Akses</a:t>
            </a:r>
            <a:endParaRPr lang="en-US" dirty="0"/>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000125"/>
            <a:ext cx="5129212" cy="516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40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Enkripsi</a:t>
            </a:r>
            <a:endParaRPr lang="en-US" dirty="0"/>
          </a:p>
        </p:txBody>
      </p:sp>
      <p:sp>
        <p:nvSpPr>
          <p:cNvPr id="41987" name="Content Placeholder 2"/>
          <p:cNvSpPr>
            <a:spLocks noGrp="1"/>
          </p:cNvSpPr>
          <p:nvPr>
            <p:ph idx="1"/>
          </p:nvPr>
        </p:nvSpPr>
        <p:spPr>
          <a:xfrm>
            <a:off x="1143000" y="1752600"/>
            <a:ext cx="6781800" cy="3886200"/>
          </a:xfrm>
        </p:spPr>
        <p:txBody>
          <a:bodyPr>
            <a:normAutofit lnSpcReduction="10000"/>
          </a:bodyPr>
          <a:lstStyle/>
          <a:p>
            <a:pPr algn="just" eaLnBrk="1" hangingPunct="1"/>
            <a:r>
              <a:rPr lang="en-US" dirty="0" err="1" smtClean="0"/>
              <a:t>Enkripsi</a:t>
            </a:r>
            <a:r>
              <a:rPr lang="en-US" dirty="0" smtClean="0"/>
              <a:t>: </a:t>
            </a:r>
            <a:r>
              <a:rPr lang="en-US" dirty="0" err="1" smtClean="0"/>
              <a:t>Suatu</a:t>
            </a:r>
            <a:r>
              <a:rPr lang="en-US" dirty="0" smtClean="0"/>
              <a:t> </a:t>
            </a:r>
            <a:r>
              <a:rPr lang="en-US" dirty="0" err="1" smtClean="0"/>
              <a:t>pengodean</a:t>
            </a:r>
            <a:r>
              <a:rPr lang="en-US" dirty="0" smtClean="0"/>
              <a:t> </a:t>
            </a:r>
            <a:r>
              <a:rPr lang="en-US" dirty="0" err="1" smtClean="0"/>
              <a:t>atau</a:t>
            </a:r>
            <a:endParaRPr lang="en-US" dirty="0" smtClean="0"/>
          </a:p>
          <a:p>
            <a:pPr algn="just" eaLnBrk="1" hangingPunct="1">
              <a:buFont typeface="Wingdings" pitchFamily="2" charset="2"/>
              <a:buNone/>
            </a:pPr>
            <a:r>
              <a:rPr lang="en-US" dirty="0" smtClean="0"/>
              <a:t>	</a:t>
            </a:r>
            <a:r>
              <a:rPr lang="en-US" dirty="0" err="1" smtClean="0"/>
              <a:t>pengacakan</a:t>
            </a:r>
            <a:r>
              <a:rPr lang="en-US" dirty="0" smtClean="0"/>
              <a:t> data </a:t>
            </a:r>
            <a:r>
              <a:rPr lang="en-US" dirty="0" err="1" smtClean="0"/>
              <a:t>dengan</a:t>
            </a:r>
            <a:r>
              <a:rPr lang="en-US" dirty="0" smtClean="0"/>
              <a:t> </a:t>
            </a:r>
            <a:r>
              <a:rPr lang="en-US" dirty="0" err="1" smtClean="0"/>
              <a:t>tujuan</a:t>
            </a:r>
            <a:r>
              <a:rPr lang="en-US" dirty="0" smtClean="0"/>
              <a:t> orang</a:t>
            </a:r>
          </a:p>
          <a:p>
            <a:pPr algn="just" eaLnBrk="1" hangingPunct="1">
              <a:buFont typeface="Wingdings" pitchFamily="2" charset="2"/>
              <a:buNone/>
            </a:pPr>
            <a:r>
              <a:rPr lang="en-US" dirty="0" smtClean="0"/>
              <a:t>	</a:t>
            </a:r>
            <a:r>
              <a:rPr lang="en-US" dirty="0" err="1" smtClean="0"/>
              <a:t>tidak</a:t>
            </a:r>
            <a:r>
              <a:rPr lang="en-US" dirty="0" smtClean="0"/>
              <a:t> </a:t>
            </a:r>
            <a:r>
              <a:rPr lang="en-US" dirty="0" err="1" smtClean="0"/>
              <a:t>bisa</a:t>
            </a:r>
            <a:r>
              <a:rPr lang="en-US" dirty="0" smtClean="0"/>
              <a:t> </a:t>
            </a:r>
            <a:r>
              <a:rPr lang="en-US" dirty="0" err="1" smtClean="0"/>
              <a:t>membacanya</a:t>
            </a:r>
            <a:r>
              <a:rPr lang="en-US" dirty="0" smtClean="0"/>
              <a:t> </a:t>
            </a:r>
            <a:r>
              <a:rPr lang="en-US" dirty="0" err="1" smtClean="0"/>
              <a:t>dengan</a:t>
            </a:r>
            <a:r>
              <a:rPr lang="en-US" dirty="0" smtClean="0"/>
              <a:t> </a:t>
            </a:r>
            <a:r>
              <a:rPr lang="en-US" dirty="0" err="1" smtClean="0"/>
              <a:t>tujuan</a:t>
            </a:r>
            <a:endParaRPr lang="en-US" dirty="0" smtClean="0"/>
          </a:p>
          <a:p>
            <a:pPr algn="just" eaLnBrk="1" hangingPunct="1">
              <a:buFont typeface="Wingdings" pitchFamily="2" charset="2"/>
              <a:buNone/>
            </a:pPr>
            <a:r>
              <a:rPr lang="en-US" dirty="0" smtClean="0"/>
              <a:t>	</a:t>
            </a:r>
            <a:r>
              <a:rPr lang="en-US" dirty="0" err="1" smtClean="0"/>
              <a:t>Menjaga</a:t>
            </a:r>
            <a:r>
              <a:rPr lang="en-US" dirty="0" smtClean="0"/>
              <a:t> </a:t>
            </a:r>
            <a:r>
              <a:rPr lang="en-US" dirty="0" err="1" smtClean="0"/>
              <a:t>Kerahasiaan</a:t>
            </a:r>
            <a:r>
              <a:rPr lang="en-US" dirty="0" smtClean="0"/>
              <a:t> Data</a:t>
            </a:r>
          </a:p>
          <a:p>
            <a:pPr algn="just" eaLnBrk="1" hangingPunct="1"/>
            <a:r>
              <a:rPr lang="en-US" dirty="0" err="1" smtClean="0"/>
              <a:t>Implementasi</a:t>
            </a:r>
            <a:r>
              <a:rPr lang="en-US" dirty="0" smtClean="0"/>
              <a:t> </a:t>
            </a:r>
            <a:r>
              <a:rPr lang="en-US" dirty="0" err="1" smtClean="0"/>
              <a:t>enkripsi</a:t>
            </a:r>
            <a:r>
              <a:rPr lang="en-US" dirty="0" smtClean="0"/>
              <a:t>:</a:t>
            </a:r>
          </a:p>
          <a:p>
            <a:pPr marL="514350" indent="-514350" algn="just" eaLnBrk="1" hangingPunct="1">
              <a:buFont typeface="+mj-lt"/>
              <a:buAutoNum type="arabicPeriod"/>
            </a:pPr>
            <a:r>
              <a:rPr lang="en-US" dirty="0" err="1" smtClean="0"/>
              <a:t>Satu</a:t>
            </a:r>
            <a:r>
              <a:rPr lang="en-US" dirty="0" smtClean="0"/>
              <a:t> </a:t>
            </a:r>
            <a:r>
              <a:rPr lang="en-US" dirty="0" err="1" smtClean="0"/>
              <a:t>kunci</a:t>
            </a:r>
            <a:r>
              <a:rPr lang="en-US" dirty="0" smtClean="0"/>
              <a:t> (</a:t>
            </a:r>
            <a:r>
              <a:rPr lang="en-US" dirty="0" err="1" smtClean="0"/>
              <a:t>Contoh</a:t>
            </a:r>
            <a:r>
              <a:rPr lang="en-US" dirty="0" smtClean="0"/>
              <a:t> DES-Data Encryption</a:t>
            </a:r>
          </a:p>
          <a:p>
            <a:pPr algn="just" eaLnBrk="1" hangingPunct="1">
              <a:buFont typeface="Wingdings" pitchFamily="2" charset="2"/>
              <a:buNone/>
            </a:pPr>
            <a:r>
              <a:rPr lang="en-US" dirty="0" smtClean="0"/>
              <a:t>	   Standard).</a:t>
            </a:r>
          </a:p>
          <a:p>
            <a:pPr marL="514350" indent="-514350" algn="just" eaLnBrk="1" hangingPunct="1">
              <a:buFont typeface="+mj-lt"/>
              <a:buAutoNum type="arabicPeriod" startAt="2"/>
            </a:pPr>
            <a:r>
              <a:rPr lang="en-US" dirty="0" err="1" smtClean="0"/>
              <a:t>Dua</a:t>
            </a:r>
            <a:r>
              <a:rPr lang="en-US" dirty="0" smtClean="0"/>
              <a:t> </a:t>
            </a:r>
            <a:r>
              <a:rPr lang="en-US" dirty="0" err="1" smtClean="0"/>
              <a:t>kunci</a:t>
            </a:r>
            <a:r>
              <a:rPr lang="en-US" dirty="0" smtClean="0"/>
              <a:t> (</a:t>
            </a:r>
            <a:r>
              <a:rPr lang="en-US" dirty="0" err="1" smtClean="0"/>
              <a:t>Contoh</a:t>
            </a:r>
            <a:r>
              <a:rPr lang="en-US" dirty="0" smtClean="0"/>
              <a:t> SSL –Secure Socket</a:t>
            </a:r>
          </a:p>
          <a:p>
            <a:pPr algn="just" eaLnBrk="1" hangingPunct="1">
              <a:buFont typeface="Wingdings" pitchFamily="2" charset="2"/>
              <a:buNone/>
            </a:pPr>
            <a:r>
              <a:rPr lang="en-US" dirty="0" smtClean="0"/>
              <a:t>	   Layer).</a:t>
            </a:r>
          </a:p>
          <a:p>
            <a:pPr algn="just" eaLnBrk="1" hangingPunct="1"/>
            <a:endParaRPr lang="en-US" dirty="0" smtClean="0"/>
          </a:p>
        </p:txBody>
      </p:sp>
    </p:spTree>
    <p:extLst>
      <p:ext uri="{BB962C8B-B14F-4D97-AF65-F5344CB8AC3E}">
        <p14:creationId xmlns:p14="http://schemas.microsoft.com/office/powerpoint/2010/main" val="1294664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Teknik ENKRIPSI</a:t>
            </a:r>
            <a:endParaRPr lang="en-US" dirty="0"/>
          </a:p>
        </p:txBody>
      </p:sp>
      <p:sp>
        <p:nvSpPr>
          <p:cNvPr id="43011" name="Content Placeholder 2"/>
          <p:cNvSpPr>
            <a:spLocks noGrp="1"/>
          </p:cNvSpPr>
          <p:nvPr>
            <p:ph idx="1"/>
          </p:nvPr>
        </p:nvSpPr>
        <p:spPr>
          <a:xfrm>
            <a:off x="457200" y="1600200"/>
            <a:ext cx="7467600" cy="1614488"/>
          </a:xfrm>
        </p:spPr>
        <p:txBody>
          <a:bodyPr>
            <a:normAutofit lnSpcReduction="10000"/>
          </a:bodyPr>
          <a:lstStyle/>
          <a:p>
            <a:pPr eaLnBrk="1" hangingPunct="1">
              <a:buFont typeface="Wingdings" pitchFamily="2" charset="2"/>
              <a:buNone/>
            </a:pPr>
            <a:r>
              <a:rPr lang="en-US" smtClean="0"/>
              <a:t>	Istilah yang digunakan :</a:t>
            </a:r>
          </a:p>
          <a:p>
            <a:pPr lvl="1" eaLnBrk="1" hangingPunct="1"/>
            <a:r>
              <a:rPr lang="en-US" smtClean="0"/>
              <a:t>Kryptografi : Ilmu matematik Persandian</a:t>
            </a:r>
          </a:p>
          <a:p>
            <a:pPr lvl="1" eaLnBrk="1" hangingPunct="1"/>
            <a:r>
              <a:rPr lang="en-US" smtClean="0"/>
              <a:t>Enkripsi : Menyandikan Data</a:t>
            </a:r>
          </a:p>
          <a:p>
            <a:pPr lvl="1" eaLnBrk="1" hangingPunct="1"/>
            <a:r>
              <a:rPr lang="en-US" smtClean="0"/>
              <a:t>Dekripsi : Membuka Sandi menjadi data</a:t>
            </a:r>
          </a:p>
          <a:p>
            <a:pPr eaLnBrk="1" hangingPunct="1"/>
            <a:endParaRPr 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357563"/>
            <a:ext cx="75961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84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Skema Otentikasi</a:t>
            </a:r>
            <a:endParaRPr lang="en-US" dirty="0"/>
          </a:p>
        </p:txBody>
      </p:sp>
      <p:sp>
        <p:nvSpPr>
          <p:cNvPr id="3" name="Content Placeholder 2"/>
          <p:cNvSpPr>
            <a:spLocks noGrp="1"/>
          </p:cNvSpPr>
          <p:nvPr>
            <p:ph idx="1"/>
          </p:nvPr>
        </p:nvSpPr>
        <p:spPr>
          <a:xfrm>
            <a:off x="914400" y="1752601"/>
            <a:ext cx="7467600" cy="4495800"/>
          </a:xfrm>
        </p:spPr>
        <p:txBody>
          <a:bodyPr>
            <a:normAutofit lnSpcReduction="10000"/>
          </a:bodyPr>
          <a:lstStyle/>
          <a:p>
            <a:pPr marL="274320" indent="-274320" eaLnBrk="1" fontAlgn="auto" hangingPunct="1">
              <a:spcAft>
                <a:spcPts val="0"/>
              </a:spcAft>
              <a:buFont typeface="Wingdings"/>
              <a:buChar char=""/>
              <a:defRPr/>
            </a:pPr>
            <a:r>
              <a:rPr lang="en-US" dirty="0" smtClean="0"/>
              <a:t>Skema otentikasi digunakan untuk menentukan</a:t>
            </a:r>
          </a:p>
          <a:p>
            <a:pPr marL="274320" indent="-274320" eaLnBrk="1" fontAlgn="auto" hangingPunct="1">
              <a:spcAft>
                <a:spcPts val="0"/>
              </a:spcAft>
              <a:buFont typeface="Wingdings"/>
              <a:buNone/>
              <a:defRPr/>
            </a:pPr>
            <a:r>
              <a:rPr lang="en-US" dirty="0" smtClean="0"/>
              <a:t>	seseorang apakah orang tersebut berhak atau</a:t>
            </a:r>
          </a:p>
          <a:p>
            <a:pPr marL="274320" indent="-274320" eaLnBrk="1" fontAlgn="auto" hangingPunct="1">
              <a:spcAft>
                <a:spcPts val="0"/>
              </a:spcAft>
              <a:buFont typeface="Wingdings"/>
              <a:buNone/>
              <a:defRPr/>
            </a:pPr>
            <a:r>
              <a:rPr lang="en-US" dirty="0" smtClean="0"/>
              <a:t>	tidak untuk mengakses sistem</a:t>
            </a:r>
          </a:p>
          <a:p>
            <a:pPr marL="274320" indent="-274320" eaLnBrk="1" fontAlgn="auto" hangingPunct="1">
              <a:spcAft>
                <a:spcPts val="0"/>
              </a:spcAft>
              <a:buFont typeface="Wingdings"/>
              <a:buChar char=""/>
              <a:defRPr/>
            </a:pPr>
            <a:r>
              <a:rPr lang="en-US" dirty="0" smtClean="0"/>
              <a:t>Perwujudan yang biasa dilakukan:</a:t>
            </a:r>
          </a:p>
          <a:p>
            <a:pPr marL="514350" indent="-514350" eaLnBrk="1" fontAlgn="auto" hangingPunct="1">
              <a:spcAft>
                <a:spcPts val="0"/>
              </a:spcAft>
              <a:buFont typeface="+mj-lt"/>
              <a:buAutoNum type="arabicPeriod"/>
              <a:defRPr/>
            </a:pPr>
            <a:r>
              <a:rPr lang="en-US" dirty="0" err="1" smtClean="0"/>
              <a:t>Pengamanan</a:t>
            </a:r>
            <a:r>
              <a:rPr lang="en-US" dirty="0" smtClean="0"/>
              <a:t> dokumen elektronik dengan </a:t>
            </a:r>
            <a:r>
              <a:rPr lang="en-US" i="1" dirty="0" smtClean="0"/>
              <a:t>digital</a:t>
            </a:r>
          </a:p>
          <a:p>
            <a:pPr marL="274320" indent="-274320" eaLnBrk="1" fontAlgn="auto" hangingPunct="1">
              <a:spcAft>
                <a:spcPts val="0"/>
              </a:spcAft>
              <a:buFont typeface="Wingdings"/>
              <a:buNone/>
              <a:defRPr/>
            </a:pPr>
            <a:r>
              <a:rPr lang="en-US" i="1" dirty="0" smtClean="0"/>
              <a:t>	   signature.</a:t>
            </a:r>
            <a:endParaRPr lang="en-US" i="1" dirty="0"/>
          </a:p>
          <a:p>
            <a:pPr marL="514350" indent="-514350" eaLnBrk="1" fontAlgn="auto" hangingPunct="1">
              <a:spcAft>
                <a:spcPts val="0"/>
              </a:spcAft>
              <a:buFont typeface="+mj-lt"/>
              <a:buAutoNum type="arabicPeriod" startAt="2"/>
              <a:defRPr/>
            </a:pPr>
            <a:r>
              <a:rPr lang="en-US" dirty="0" err="1" smtClean="0"/>
              <a:t>Melalui</a:t>
            </a:r>
            <a:r>
              <a:rPr lang="en-US" dirty="0" smtClean="0"/>
              <a:t> identifikasi yang diketahui oleh dirinya  </a:t>
            </a:r>
          </a:p>
          <a:p>
            <a:pPr marL="274320" indent="-274320" eaLnBrk="1" fontAlgn="auto" hangingPunct="1">
              <a:spcAft>
                <a:spcPts val="0"/>
              </a:spcAft>
              <a:buFont typeface="Wingdings"/>
              <a:buNone/>
              <a:defRPr/>
            </a:pPr>
            <a:r>
              <a:rPr lang="en-US" dirty="0" smtClean="0"/>
              <a:t>      sendiri berupa password </a:t>
            </a:r>
            <a:r>
              <a:rPr lang="en-US" dirty="0" err="1" smtClean="0"/>
              <a:t>atau</a:t>
            </a:r>
            <a:r>
              <a:rPr lang="en-US" dirty="0" smtClean="0"/>
              <a:t> PIN.</a:t>
            </a:r>
            <a:endParaRPr lang="en-US" dirty="0"/>
          </a:p>
          <a:p>
            <a:pPr marL="514350" indent="-514350" eaLnBrk="1" fontAlgn="auto" hangingPunct="1">
              <a:spcAft>
                <a:spcPts val="0"/>
              </a:spcAft>
              <a:buFont typeface="+mj-lt"/>
              <a:buAutoNum type="arabicPeriod" startAt="3"/>
              <a:defRPr/>
            </a:pPr>
            <a:r>
              <a:rPr lang="en-US" dirty="0" err="1" smtClean="0"/>
              <a:t>Menggunakan</a:t>
            </a:r>
            <a:r>
              <a:rPr lang="en-US" dirty="0" smtClean="0"/>
              <a:t> alat </a:t>
            </a:r>
            <a:r>
              <a:rPr lang="en-US" dirty="0" err="1" smtClean="0"/>
              <a:t>seperti</a:t>
            </a:r>
            <a:r>
              <a:rPr lang="en-US" dirty="0" smtClean="0"/>
              <a:t> smartcard.</a:t>
            </a:r>
            <a:endParaRPr lang="en-US" dirty="0"/>
          </a:p>
          <a:p>
            <a:pPr marL="514350" indent="-514350" eaLnBrk="1" fontAlgn="auto" hangingPunct="1">
              <a:spcAft>
                <a:spcPts val="0"/>
              </a:spcAft>
              <a:buFont typeface="+mj-lt"/>
              <a:buAutoNum type="arabicPeriod" startAt="3"/>
              <a:defRPr/>
            </a:pPr>
            <a:r>
              <a:rPr lang="en-US" dirty="0" err="1" smtClean="0"/>
              <a:t>Menggunakan</a:t>
            </a:r>
            <a:r>
              <a:rPr lang="en-US" dirty="0" smtClean="0"/>
              <a:t> sesuatu yang bersifat unik, </a:t>
            </a:r>
            <a:r>
              <a:rPr lang="en-US" dirty="0" err="1" smtClean="0"/>
              <a:t>seperti</a:t>
            </a:r>
            <a:r>
              <a:rPr lang="en-US" dirty="0" smtClean="0"/>
              <a:t> </a:t>
            </a:r>
            <a:r>
              <a:rPr lang="en-US" dirty="0" err="1" smtClean="0"/>
              <a:t>sidik</a:t>
            </a:r>
            <a:r>
              <a:rPr lang="en-US" dirty="0" smtClean="0"/>
              <a:t> jari</a:t>
            </a:r>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3596168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3" name="Content Placeholder 2"/>
          <p:cNvSpPr>
            <a:spLocks noGrp="1"/>
          </p:cNvSpPr>
          <p:nvPr>
            <p:ph idx="1"/>
          </p:nvPr>
        </p:nvSpPr>
        <p:spPr/>
        <p:txBody>
          <a:bodyPr/>
          <a:lstStyle/>
          <a:p>
            <a:r>
              <a:rPr lang="en-US" dirty="0" err="1" smtClean="0"/>
              <a:t>Jelaskan</a:t>
            </a:r>
            <a:r>
              <a:rPr lang="en-US" dirty="0" smtClean="0"/>
              <a:t> </a:t>
            </a:r>
            <a:r>
              <a:rPr lang="en-US" dirty="0" err="1" smtClean="0"/>
              <a:t>apa</a:t>
            </a:r>
            <a:r>
              <a:rPr lang="en-US" dirty="0" smtClean="0"/>
              <a:t> yang kalian </a:t>
            </a:r>
            <a:r>
              <a:rPr lang="en-US" dirty="0" err="1" smtClean="0"/>
              <a:t>ketahui</a:t>
            </a:r>
            <a:r>
              <a:rPr lang="en-US" dirty="0" smtClean="0"/>
              <a:t> </a:t>
            </a:r>
            <a:r>
              <a:rPr lang="en-US" dirty="0" err="1" smtClean="0"/>
              <a:t>tentang</a:t>
            </a:r>
            <a:r>
              <a:rPr lang="en-US" dirty="0" smtClean="0"/>
              <a:t> E- Service.</a:t>
            </a:r>
          </a:p>
          <a:p>
            <a:r>
              <a:rPr lang="en-US" dirty="0" err="1" smtClean="0"/>
              <a:t>Sebutkan</a:t>
            </a:r>
            <a:r>
              <a:rPr lang="en-US" dirty="0" smtClean="0"/>
              <a:t> </a:t>
            </a:r>
            <a:r>
              <a:rPr lang="en-US" dirty="0" err="1" smtClean="0"/>
              <a:t>contoh</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apa</a:t>
            </a:r>
            <a:r>
              <a:rPr lang="en-US" dirty="0" smtClean="0"/>
              <a:t> </a:t>
            </a:r>
            <a:r>
              <a:rPr lang="en-US" dirty="0" err="1" smtClean="0"/>
              <a:t>saja</a:t>
            </a:r>
            <a:r>
              <a:rPr lang="en-US" dirty="0" smtClean="0"/>
              <a:t> yang </a:t>
            </a:r>
            <a:r>
              <a:rPr lang="en-US" dirty="0" err="1" smtClean="0"/>
              <a:t>berhubungan</a:t>
            </a:r>
            <a:r>
              <a:rPr lang="en-US" dirty="0" smtClean="0"/>
              <a:t> E- Service.</a:t>
            </a:r>
            <a:endParaRPr lang="en-US" dirty="0"/>
          </a:p>
        </p:txBody>
      </p:sp>
    </p:spTree>
    <p:extLst>
      <p:ext uri="{BB962C8B-B14F-4D97-AF65-F5344CB8AC3E}">
        <p14:creationId xmlns:p14="http://schemas.microsoft.com/office/powerpoint/2010/main" val="229846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r>
              <a:rPr lang="en-US" dirty="0" smtClean="0"/>
              <a:t> </a:t>
            </a:r>
            <a:r>
              <a:rPr lang="en-US" dirty="0" err="1" smtClean="0"/>
              <a:t>persentasi</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lgn="just">
              <a:buFont typeface="+mj-lt"/>
              <a:buAutoNum type="arabicPeriod"/>
            </a:pPr>
            <a:r>
              <a:rPr lang="en-US" b="1" dirty="0" err="1" smtClean="0"/>
              <a:t>Masing-masing</a:t>
            </a:r>
            <a:r>
              <a:rPr lang="en-US" b="1" dirty="0" smtClean="0"/>
              <a:t> </a:t>
            </a:r>
            <a:r>
              <a:rPr lang="en-US" b="1" dirty="0" err="1" smtClean="0"/>
              <a:t>kelompok</a:t>
            </a:r>
            <a:r>
              <a:rPr lang="en-US" b="1" dirty="0" smtClean="0"/>
              <a:t> </a:t>
            </a:r>
            <a:r>
              <a:rPr lang="en-US" b="1" dirty="0" err="1" smtClean="0"/>
              <a:t>membuat</a:t>
            </a:r>
            <a:r>
              <a:rPr lang="en-US" b="1" dirty="0" smtClean="0"/>
              <a:t> resume </a:t>
            </a:r>
            <a:r>
              <a:rPr lang="en-US" b="1" dirty="0" err="1" smtClean="0"/>
              <a:t>tentang</a:t>
            </a:r>
            <a:r>
              <a:rPr lang="en-US" b="1" dirty="0" smtClean="0"/>
              <a:t> search engine yang </a:t>
            </a:r>
            <a:r>
              <a:rPr lang="en-US" b="1" dirty="0" err="1" smtClean="0"/>
              <a:t>digunakan</a:t>
            </a:r>
            <a:r>
              <a:rPr lang="en-US" b="1" dirty="0" smtClean="0"/>
              <a:t> </a:t>
            </a:r>
            <a:r>
              <a:rPr lang="en-US" b="1" dirty="0" err="1" smtClean="0"/>
              <a:t>untuk</a:t>
            </a:r>
            <a:r>
              <a:rPr lang="en-US" b="1" dirty="0" smtClean="0"/>
              <a:t> </a:t>
            </a:r>
            <a:r>
              <a:rPr lang="en-US" b="1" dirty="0" err="1" smtClean="0"/>
              <a:t>alat</a:t>
            </a:r>
            <a:r>
              <a:rPr lang="en-US" b="1" dirty="0" smtClean="0"/>
              <a:t> </a:t>
            </a:r>
            <a:r>
              <a:rPr lang="en-US" b="1" dirty="0" err="1" smtClean="0"/>
              <a:t>mengetahui</a:t>
            </a:r>
            <a:r>
              <a:rPr lang="en-US" b="1" dirty="0" smtClean="0"/>
              <a:t> </a:t>
            </a:r>
            <a:r>
              <a:rPr lang="en-US" b="1" dirty="0" err="1" smtClean="0"/>
              <a:t>informasi</a:t>
            </a:r>
            <a:r>
              <a:rPr lang="en-US" b="1" dirty="0" smtClean="0"/>
              <a:t> </a:t>
            </a:r>
            <a:r>
              <a:rPr lang="en-US" b="1" dirty="0" err="1" smtClean="0"/>
              <a:t>menggunakan</a:t>
            </a:r>
            <a:r>
              <a:rPr lang="en-US" b="1" dirty="0" smtClean="0"/>
              <a:t> media internet. </a:t>
            </a:r>
          </a:p>
          <a:p>
            <a:pPr marL="457200" indent="-457200" algn="just">
              <a:buFont typeface="+mj-lt"/>
              <a:buAutoNum type="arabicPeriod"/>
            </a:pPr>
            <a:r>
              <a:rPr lang="en-US" b="1" dirty="0" smtClean="0"/>
              <a:t>Google.com, msn.com, </a:t>
            </a:r>
            <a:r>
              <a:rPr lang="en-US" b="1" dirty="0" err="1" smtClean="0"/>
              <a:t>yahoo.com,bing.com</a:t>
            </a:r>
            <a:r>
              <a:rPr lang="en-US" b="1" dirty="0" smtClean="0"/>
              <a:t>, ask.com, lycos.com, </a:t>
            </a:r>
            <a:r>
              <a:rPr lang="en-US" b="1" dirty="0" err="1" smtClean="0"/>
              <a:t>mywebsearch.com,aolsearch.com</a:t>
            </a:r>
            <a:r>
              <a:rPr lang="en-US" b="1" dirty="0" smtClean="0"/>
              <a:t>,</a:t>
            </a:r>
            <a:r>
              <a:rPr lang="en-US" b="1" dirty="0">
                <a:hlinkClick r:id="rId2"/>
              </a:rPr>
              <a:t> </a:t>
            </a:r>
            <a:r>
              <a:rPr lang="en-US" b="1" dirty="0" err="1" smtClean="0"/>
              <a:t>alltheweb.com,altavista.com</a:t>
            </a:r>
            <a:r>
              <a:rPr lang="en-US" b="1" dirty="0" smtClean="0"/>
              <a:t>.</a:t>
            </a:r>
          </a:p>
          <a:p>
            <a:pPr marL="457200" indent="-457200" algn="just">
              <a:buFont typeface="+mj-lt"/>
              <a:buAutoNum type="arabicPeriod"/>
            </a:pPr>
            <a:r>
              <a:rPr lang="en-US" b="1" dirty="0" err="1" smtClean="0"/>
              <a:t>Sebutkan</a:t>
            </a:r>
            <a:r>
              <a:rPr lang="en-US" b="1" dirty="0" smtClean="0"/>
              <a:t> </a:t>
            </a:r>
            <a:r>
              <a:rPr lang="en-US" b="1" dirty="0" err="1" smtClean="0"/>
              <a:t>teknologi</a:t>
            </a:r>
            <a:r>
              <a:rPr lang="en-US" b="1" dirty="0" smtClean="0"/>
              <a:t> yang </a:t>
            </a:r>
            <a:r>
              <a:rPr lang="en-US" b="1" dirty="0" err="1" smtClean="0"/>
              <a:t>digunakan</a:t>
            </a:r>
            <a:r>
              <a:rPr lang="en-US" b="1" dirty="0" smtClean="0"/>
              <a:t> </a:t>
            </a:r>
            <a:r>
              <a:rPr lang="en-US" b="1" dirty="0" err="1" smtClean="0"/>
              <a:t>dalam</a:t>
            </a:r>
            <a:r>
              <a:rPr lang="en-US" b="1" dirty="0" smtClean="0"/>
              <a:t> search engine </a:t>
            </a:r>
            <a:r>
              <a:rPr lang="en-US" b="1" dirty="0" err="1" smtClean="0"/>
              <a:t>tersebut</a:t>
            </a:r>
            <a:r>
              <a:rPr lang="en-US" b="1" dirty="0" smtClean="0"/>
              <a:t>, </a:t>
            </a:r>
            <a:r>
              <a:rPr lang="en-US" b="1" dirty="0" err="1" smtClean="0"/>
              <a:t>apa</a:t>
            </a:r>
            <a:r>
              <a:rPr lang="en-US" b="1" dirty="0" smtClean="0"/>
              <a:t> </a:t>
            </a:r>
            <a:r>
              <a:rPr lang="en-US" b="1" dirty="0" err="1" smtClean="0"/>
              <a:t>saja</a:t>
            </a:r>
            <a:r>
              <a:rPr lang="en-US" b="1" dirty="0" smtClean="0"/>
              <a:t> </a:t>
            </a:r>
            <a:r>
              <a:rPr lang="en-US" b="1" dirty="0" err="1" smtClean="0"/>
              <a:t>kelemahan</a:t>
            </a:r>
            <a:r>
              <a:rPr lang="en-US" b="1" dirty="0" smtClean="0"/>
              <a:t> </a:t>
            </a:r>
            <a:r>
              <a:rPr lang="en-US" b="1" dirty="0" err="1" smtClean="0"/>
              <a:t>dan</a:t>
            </a:r>
            <a:r>
              <a:rPr lang="en-US" b="1" dirty="0" smtClean="0"/>
              <a:t> </a:t>
            </a:r>
            <a:r>
              <a:rPr lang="en-US" b="1" dirty="0" err="1" smtClean="0"/>
              <a:t>kelebihan</a:t>
            </a:r>
            <a:r>
              <a:rPr lang="en-US" b="1" dirty="0" smtClean="0"/>
              <a:t> </a:t>
            </a:r>
            <a:r>
              <a:rPr lang="en-US" b="1" dirty="0" err="1" smtClean="0"/>
              <a:t>serta</a:t>
            </a:r>
            <a:r>
              <a:rPr lang="en-US" b="1" dirty="0" smtClean="0"/>
              <a:t> </a:t>
            </a:r>
            <a:r>
              <a:rPr lang="en-US" b="1" dirty="0" err="1" smtClean="0"/>
              <a:t>fasilitas</a:t>
            </a:r>
            <a:r>
              <a:rPr lang="en-US" b="1" dirty="0" smtClean="0"/>
              <a:t> </a:t>
            </a:r>
            <a:r>
              <a:rPr lang="en-US" b="1" dirty="0" err="1" smtClean="0"/>
              <a:t>apa</a:t>
            </a:r>
            <a:r>
              <a:rPr lang="en-US" b="1" dirty="0" smtClean="0"/>
              <a:t> </a:t>
            </a:r>
            <a:r>
              <a:rPr lang="en-US" b="1" dirty="0" err="1" smtClean="0"/>
              <a:t>saja</a:t>
            </a:r>
            <a:r>
              <a:rPr lang="en-US" b="1" dirty="0" smtClean="0"/>
              <a:t> yang </a:t>
            </a:r>
            <a:r>
              <a:rPr lang="en-US" b="1" dirty="0" err="1" smtClean="0"/>
              <a:t>terdapat</a:t>
            </a:r>
            <a:r>
              <a:rPr lang="en-US" b="1" dirty="0" smtClean="0"/>
              <a:t> </a:t>
            </a:r>
            <a:r>
              <a:rPr lang="en-US" b="1" dirty="0" err="1" smtClean="0"/>
              <a:t>dalam</a:t>
            </a:r>
            <a:r>
              <a:rPr lang="en-US" b="1" dirty="0" smtClean="0"/>
              <a:t> </a:t>
            </a:r>
            <a:r>
              <a:rPr lang="en-US" b="1" dirty="0" err="1" smtClean="0"/>
              <a:t>aplikasi</a:t>
            </a:r>
            <a:r>
              <a:rPr lang="en-US" b="1" dirty="0" smtClean="0"/>
              <a:t> </a:t>
            </a:r>
            <a:r>
              <a:rPr lang="en-US" b="1" dirty="0" err="1" smtClean="0"/>
              <a:t>tersebut</a:t>
            </a:r>
            <a:r>
              <a:rPr lang="en-US" b="1" dirty="0" smtClean="0"/>
              <a:t>.</a:t>
            </a:r>
          </a:p>
          <a:p>
            <a:pPr marL="457200" indent="-457200" algn="just">
              <a:buFont typeface="+mj-lt"/>
              <a:buAutoNum type="arabicPeriod"/>
            </a:pPr>
            <a:r>
              <a:rPr lang="en-US" b="1" dirty="0" smtClean="0"/>
              <a:t>Format </a:t>
            </a:r>
            <a:r>
              <a:rPr lang="en-US" b="1" dirty="0" err="1" smtClean="0"/>
              <a:t>penulisan</a:t>
            </a:r>
            <a:r>
              <a:rPr lang="en-US" b="1" dirty="0" smtClean="0"/>
              <a:t> </a:t>
            </a:r>
            <a:r>
              <a:rPr lang="en-US" b="1" dirty="0" err="1" smtClean="0"/>
              <a:t>bebas</a:t>
            </a:r>
            <a:r>
              <a:rPr lang="en-US" b="1" dirty="0" smtClean="0"/>
              <a:t>,</a:t>
            </a:r>
          </a:p>
          <a:p>
            <a:pPr marL="457200" indent="-457200" algn="just">
              <a:buFont typeface="+mj-lt"/>
              <a:buAutoNum type="arabicPeriod"/>
            </a:pPr>
            <a:r>
              <a:rPr lang="en-US" b="1" dirty="0" err="1" smtClean="0"/>
              <a:t>Pada</a:t>
            </a:r>
            <a:r>
              <a:rPr lang="en-US" b="1" dirty="0" smtClean="0"/>
              <a:t> </a:t>
            </a:r>
            <a:r>
              <a:rPr lang="en-US" b="1" dirty="0" err="1" smtClean="0"/>
              <a:t>saat</a:t>
            </a:r>
            <a:r>
              <a:rPr lang="en-US" b="1" dirty="0" smtClean="0"/>
              <a:t> UTS </a:t>
            </a:r>
            <a:r>
              <a:rPr lang="en-US" b="1" dirty="0" err="1" smtClean="0"/>
              <a:t>buatlah</a:t>
            </a:r>
            <a:r>
              <a:rPr lang="en-US" b="1" dirty="0" smtClean="0"/>
              <a:t> </a:t>
            </a:r>
            <a:r>
              <a:rPr lang="en-US" b="1" dirty="0" err="1" smtClean="0"/>
              <a:t>kesimpulan</a:t>
            </a:r>
            <a:r>
              <a:rPr lang="en-US" b="1" dirty="0" smtClean="0"/>
              <a:t> </a:t>
            </a:r>
            <a:r>
              <a:rPr lang="en-US" b="1" dirty="0" err="1" smtClean="0"/>
              <a:t>dari</a:t>
            </a:r>
            <a:r>
              <a:rPr lang="en-US" b="1" dirty="0" smtClean="0"/>
              <a:t> </a:t>
            </a:r>
            <a:r>
              <a:rPr lang="en-US" b="1" dirty="0" err="1" smtClean="0"/>
              <a:t>semua</a:t>
            </a:r>
            <a:r>
              <a:rPr lang="en-US" b="1" dirty="0" smtClean="0"/>
              <a:t> </a:t>
            </a:r>
            <a:r>
              <a:rPr lang="en-US" b="1" dirty="0" err="1" smtClean="0"/>
              <a:t>bahasan</a:t>
            </a:r>
            <a:r>
              <a:rPr lang="en-US" b="1" dirty="0" smtClean="0"/>
              <a:t> yang </a:t>
            </a:r>
            <a:r>
              <a:rPr lang="en-US" b="1" dirty="0" err="1" smtClean="0"/>
              <a:t>ada</a:t>
            </a:r>
            <a:r>
              <a:rPr lang="en-US" b="1" dirty="0" smtClean="0"/>
              <a:t> </a:t>
            </a:r>
            <a:r>
              <a:rPr lang="en-US" b="1" dirty="0" err="1" smtClean="0"/>
              <a:t>buatlah</a:t>
            </a:r>
            <a:r>
              <a:rPr lang="en-US" b="1" dirty="0" smtClean="0"/>
              <a:t> </a:t>
            </a:r>
            <a:r>
              <a:rPr lang="en-US" b="1" dirty="0" err="1" smtClean="0"/>
              <a:t>kategori-kategori</a:t>
            </a:r>
            <a:r>
              <a:rPr lang="en-US" b="1" dirty="0" smtClean="0"/>
              <a:t> </a:t>
            </a:r>
            <a:r>
              <a:rPr lang="en-US" b="1" dirty="0" err="1" smtClean="0"/>
              <a:t>dalam</a:t>
            </a:r>
            <a:r>
              <a:rPr lang="en-US" b="1" dirty="0" smtClean="0"/>
              <a:t> </a:t>
            </a:r>
            <a:r>
              <a:rPr lang="en-US" b="1" dirty="0" err="1" smtClean="0"/>
              <a:t>sebuah</a:t>
            </a:r>
            <a:r>
              <a:rPr lang="en-US" b="1" dirty="0" smtClean="0"/>
              <a:t> </a:t>
            </a:r>
            <a:r>
              <a:rPr lang="en-US" b="1" dirty="0" err="1" smtClean="0"/>
              <a:t>tabel.dan</a:t>
            </a:r>
            <a:r>
              <a:rPr lang="en-US" b="1" dirty="0" smtClean="0"/>
              <a:t> </a:t>
            </a:r>
            <a:r>
              <a:rPr lang="en-US" b="1" dirty="0" err="1" smtClean="0"/>
              <a:t>bandingkan</a:t>
            </a:r>
            <a:r>
              <a:rPr lang="en-US" b="1" dirty="0" smtClean="0"/>
              <a:t> </a:t>
            </a:r>
            <a:r>
              <a:rPr lang="en-US" b="1" dirty="0" err="1" smtClean="0"/>
              <a:t>penilaianya</a:t>
            </a:r>
            <a:r>
              <a:rPr lang="en-US" b="1" dirty="0" smtClean="0"/>
              <a:t>.</a:t>
            </a:r>
          </a:p>
        </p:txBody>
      </p:sp>
    </p:spTree>
    <p:extLst>
      <p:ext uri="{BB962C8B-B14F-4D97-AF65-F5344CB8AC3E}">
        <p14:creationId xmlns:p14="http://schemas.microsoft.com/office/powerpoint/2010/main" val="247937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1000" y="304800"/>
            <a:ext cx="8305800" cy="6019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sz="2400">
              <a:solidFill>
                <a:prstClr val="black"/>
              </a:solidFill>
              <a:latin typeface="Times New Roman" pitchFamily="18" charset="0"/>
            </a:endParaRPr>
          </a:p>
        </p:txBody>
      </p:sp>
      <p:sp>
        <p:nvSpPr>
          <p:cNvPr id="8195" name="Line 3"/>
          <p:cNvSpPr>
            <a:spLocks noChangeShapeType="1"/>
          </p:cNvSpPr>
          <p:nvPr/>
        </p:nvSpPr>
        <p:spPr bwMode="auto">
          <a:xfrm>
            <a:off x="495300" y="14478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8199"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1446213" y="1455738"/>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Karakteristik</a:t>
            </a:r>
            <a:r>
              <a:rPr lang="en-US" sz="4000" dirty="0" smtClean="0">
                <a:solidFill>
                  <a:srgbClr val="000099"/>
                </a:solidFill>
                <a:latin typeface="Berlin Sans FB" pitchFamily="34" charset="0"/>
              </a:rPr>
              <a:t> Era </a:t>
            </a:r>
            <a:r>
              <a:rPr lang="en-US" sz="4000" dirty="0" err="1" smtClean="0">
                <a:solidFill>
                  <a:srgbClr val="000099"/>
                </a:solidFill>
                <a:latin typeface="Berlin Sans FB" pitchFamily="34" charset="0"/>
              </a:rPr>
              <a:t>Informasi</a:t>
            </a:r>
            <a:r>
              <a:rPr lang="en-US" sz="4000" dirty="0" smtClean="0">
                <a:solidFill>
                  <a:srgbClr val="000099"/>
                </a:solidFill>
                <a:latin typeface="Berlin Sans FB" pitchFamily="34" charset="0"/>
              </a:rPr>
              <a:t> :</a:t>
            </a:r>
            <a:endParaRPr lang="en-US" sz="3200" dirty="0" smtClean="0">
              <a:solidFill>
                <a:srgbClr val="000099"/>
              </a:solidFill>
              <a:latin typeface="Berlin Sans FB" pitchFamily="34" charset="0"/>
            </a:endParaRPr>
          </a:p>
        </p:txBody>
      </p:sp>
      <p:sp>
        <p:nvSpPr>
          <p:cNvPr id="8201" name="Text Box 9"/>
          <p:cNvSpPr txBox="1">
            <a:spLocks noChangeArrowheads="1"/>
          </p:cNvSpPr>
          <p:nvPr/>
        </p:nvSpPr>
        <p:spPr bwMode="auto">
          <a:xfrm>
            <a:off x="1660525" y="1971675"/>
            <a:ext cx="2787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smtClean="0">
                <a:solidFill>
                  <a:srgbClr val="000099"/>
                </a:solidFill>
              </a:rPr>
              <a:t>“ Melekat erat “</a:t>
            </a:r>
            <a:endParaRPr lang="en-GB" sz="2800" smtClean="0">
              <a:solidFill>
                <a:srgbClr val="000099"/>
              </a:solidFill>
            </a:endParaRPr>
          </a:p>
        </p:txBody>
      </p:sp>
      <p:sp>
        <p:nvSpPr>
          <p:cNvPr id="8202" name="Text Box 10"/>
          <p:cNvSpPr txBox="1">
            <a:spLocks noChangeArrowheads="1"/>
          </p:cNvSpPr>
          <p:nvPr/>
        </p:nvSpPr>
        <p:spPr bwMode="auto">
          <a:xfrm>
            <a:off x="479425" y="2578100"/>
            <a:ext cx="7813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dirty="0" smtClean="0">
                <a:solidFill>
                  <a:prstClr val="black"/>
                </a:solidFill>
              </a:rPr>
              <a:t> </a:t>
            </a:r>
            <a:r>
              <a:rPr lang="en-US" dirty="0" err="1" smtClean="0">
                <a:solidFill>
                  <a:prstClr val="black"/>
                </a:solidFill>
              </a:rPr>
              <a:t>Kehadiran</a:t>
            </a:r>
            <a:r>
              <a:rPr lang="en-US" dirty="0" smtClean="0">
                <a:solidFill>
                  <a:prstClr val="black"/>
                </a:solidFill>
              </a:rPr>
              <a:t> </a:t>
            </a:r>
            <a:r>
              <a:rPr lang="en-US" dirty="0" err="1" smtClean="0">
                <a:solidFill>
                  <a:prstClr val="black"/>
                </a:solidFill>
              </a:rPr>
              <a:t>komputer</a:t>
            </a:r>
            <a:r>
              <a:rPr lang="en-US" dirty="0" smtClean="0">
                <a:solidFill>
                  <a:prstClr val="black"/>
                </a:solidFill>
              </a:rPr>
              <a:t> </a:t>
            </a:r>
            <a:r>
              <a:rPr lang="en-US" dirty="0" err="1" smtClean="0">
                <a:solidFill>
                  <a:prstClr val="black"/>
                </a:solidFill>
              </a:rPr>
              <a:t>merupakan</a:t>
            </a:r>
            <a:r>
              <a:rPr lang="en-US" dirty="0" smtClean="0">
                <a:solidFill>
                  <a:prstClr val="black"/>
                </a:solidFill>
              </a:rPr>
              <a:t> </a:t>
            </a:r>
            <a:r>
              <a:rPr lang="en-US" dirty="0" err="1" smtClean="0">
                <a:solidFill>
                  <a:prstClr val="black"/>
                </a:solidFill>
              </a:rPr>
              <a:t>penyebab</a:t>
            </a:r>
            <a:r>
              <a:rPr lang="en-US" dirty="0" smtClean="0">
                <a:solidFill>
                  <a:prstClr val="black"/>
                </a:solidFill>
              </a:rPr>
              <a:t> </a:t>
            </a:r>
            <a:r>
              <a:rPr lang="en-US" dirty="0" err="1" smtClean="0">
                <a:solidFill>
                  <a:prstClr val="black"/>
                </a:solidFill>
              </a:rPr>
              <a:t>utama</a:t>
            </a:r>
            <a:r>
              <a:rPr lang="en-US" dirty="0" smtClean="0">
                <a:solidFill>
                  <a:prstClr val="black"/>
                </a:solidFill>
              </a:rPr>
              <a:t> </a:t>
            </a:r>
            <a:r>
              <a:rPr lang="en-US" dirty="0" err="1" smtClean="0">
                <a:solidFill>
                  <a:prstClr val="black"/>
                </a:solidFill>
              </a:rPr>
              <a:t>beralihnya</a:t>
            </a:r>
            <a:r>
              <a:rPr lang="en-US" dirty="0" smtClean="0">
                <a:solidFill>
                  <a:prstClr val="black"/>
                </a:solidFill>
              </a:rPr>
              <a:t> era</a:t>
            </a:r>
          </a:p>
          <a:p>
            <a:pPr fontAlgn="base">
              <a:lnSpc>
                <a:spcPct val="110000"/>
              </a:lnSpc>
              <a:spcBef>
                <a:spcPct val="0"/>
              </a:spcBef>
              <a:spcAft>
                <a:spcPct val="0"/>
              </a:spcAft>
              <a:buClr>
                <a:srgbClr val="993300"/>
              </a:buClr>
              <a:buFont typeface="Wingdings" pitchFamily="2" charset="2"/>
              <a:buNone/>
            </a:pPr>
            <a:r>
              <a:rPr lang="en-US" dirty="0" smtClean="0">
                <a:solidFill>
                  <a:prstClr val="black"/>
                </a:solidFill>
              </a:rPr>
              <a:t>    </a:t>
            </a:r>
            <a:r>
              <a:rPr lang="en-US" dirty="0" err="1" smtClean="0">
                <a:solidFill>
                  <a:prstClr val="black"/>
                </a:solidFill>
              </a:rPr>
              <a:t>industrialisasi</a:t>
            </a:r>
            <a:r>
              <a:rPr lang="en-US" dirty="0" smtClean="0">
                <a:solidFill>
                  <a:prstClr val="black"/>
                </a:solidFill>
              </a:rPr>
              <a:t> </a:t>
            </a:r>
            <a:r>
              <a:rPr lang="en-US" dirty="0" err="1" smtClean="0">
                <a:solidFill>
                  <a:prstClr val="black"/>
                </a:solidFill>
              </a:rPr>
              <a:t>menuju</a:t>
            </a:r>
            <a:r>
              <a:rPr lang="en-US" dirty="0" smtClean="0">
                <a:solidFill>
                  <a:prstClr val="black"/>
                </a:solidFill>
              </a:rPr>
              <a:t> era </a:t>
            </a:r>
            <a:r>
              <a:rPr lang="en-US" dirty="0" err="1" smtClean="0">
                <a:solidFill>
                  <a:prstClr val="black"/>
                </a:solidFill>
              </a:rPr>
              <a:t>informasi</a:t>
            </a:r>
            <a:r>
              <a:rPr lang="en-US" dirty="0" smtClean="0">
                <a:solidFill>
                  <a:prstClr val="black"/>
                </a:solidFill>
              </a:rPr>
              <a:t>.</a:t>
            </a:r>
            <a:endParaRPr lang="en-GB" dirty="0" smtClean="0">
              <a:solidFill>
                <a:prstClr val="black"/>
              </a:solidFill>
            </a:endParaRPr>
          </a:p>
        </p:txBody>
      </p:sp>
      <p:sp>
        <p:nvSpPr>
          <p:cNvPr id="8203" name="Text Box 11"/>
          <p:cNvSpPr txBox="1">
            <a:spLocks noChangeArrowheads="1"/>
          </p:cNvSpPr>
          <p:nvPr/>
        </p:nvSpPr>
        <p:spPr bwMode="auto">
          <a:xfrm>
            <a:off x="479425" y="3429000"/>
            <a:ext cx="8374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smtClean="0">
                <a:solidFill>
                  <a:prstClr val="black"/>
                </a:solidFill>
              </a:rPr>
              <a:t> Semakin lama komputer menjadi semakin kecil, semakin canggih dan</a:t>
            </a:r>
          </a:p>
          <a:p>
            <a:pPr fontAlgn="base">
              <a:lnSpc>
                <a:spcPct val="110000"/>
              </a:lnSpc>
              <a:spcBef>
                <a:spcPct val="0"/>
              </a:spcBef>
              <a:spcAft>
                <a:spcPct val="0"/>
              </a:spcAft>
              <a:buClr>
                <a:srgbClr val="993300"/>
              </a:buClr>
              <a:buFont typeface="Wingdings" pitchFamily="2" charset="2"/>
              <a:buNone/>
            </a:pPr>
            <a:r>
              <a:rPr lang="en-US" smtClean="0">
                <a:solidFill>
                  <a:prstClr val="black"/>
                </a:solidFill>
              </a:rPr>
              <a:t>    semakin kuat (powerfull).</a:t>
            </a:r>
            <a:endParaRPr lang="en-GB" smtClean="0">
              <a:solidFill>
                <a:prstClr val="black"/>
              </a:solidFill>
            </a:endParaRPr>
          </a:p>
        </p:txBody>
      </p:sp>
      <p:sp>
        <p:nvSpPr>
          <p:cNvPr id="8204" name="Text Box 12"/>
          <p:cNvSpPr txBox="1">
            <a:spLocks noChangeArrowheads="1"/>
          </p:cNvSpPr>
          <p:nvPr/>
        </p:nvSpPr>
        <p:spPr bwMode="auto">
          <a:xfrm>
            <a:off x="457200" y="4267200"/>
            <a:ext cx="82851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dirty="0" smtClean="0">
                <a:solidFill>
                  <a:prstClr val="black"/>
                </a:solidFill>
              </a:rPr>
              <a:t> </a:t>
            </a:r>
            <a:r>
              <a:rPr lang="en-US" dirty="0" err="1" smtClean="0">
                <a:solidFill>
                  <a:prstClr val="black"/>
                </a:solidFill>
              </a:rPr>
              <a:t>Kecanggihan</a:t>
            </a:r>
            <a:r>
              <a:rPr lang="en-US" dirty="0" smtClean="0">
                <a:solidFill>
                  <a:prstClr val="black"/>
                </a:solidFill>
              </a:rPr>
              <a:t>, </a:t>
            </a:r>
            <a:r>
              <a:rPr lang="en-US" dirty="0" err="1" smtClean="0">
                <a:solidFill>
                  <a:prstClr val="black"/>
                </a:solidFill>
              </a:rPr>
              <a:t>kekuatan</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ukuran</a:t>
            </a:r>
            <a:r>
              <a:rPr lang="en-US" dirty="0" smtClean="0">
                <a:solidFill>
                  <a:prstClr val="black"/>
                </a:solidFill>
              </a:rPr>
              <a:t> </a:t>
            </a:r>
            <a:r>
              <a:rPr lang="en-US" dirty="0" err="1" smtClean="0">
                <a:solidFill>
                  <a:prstClr val="black"/>
                </a:solidFill>
              </a:rPr>
              <a:t>komputer</a:t>
            </a:r>
            <a:r>
              <a:rPr lang="en-US" dirty="0" smtClean="0">
                <a:solidFill>
                  <a:prstClr val="black"/>
                </a:solidFill>
              </a:rPr>
              <a:t> </a:t>
            </a:r>
            <a:r>
              <a:rPr lang="en-US" dirty="0" err="1" smtClean="0">
                <a:solidFill>
                  <a:prstClr val="black"/>
                </a:solidFill>
              </a:rPr>
              <a:t>merupakan</a:t>
            </a:r>
            <a:r>
              <a:rPr lang="en-US" dirty="0" smtClean="0">
                <a:solidFill>
                  <a:prstClr val="black"/>
                </a:solidFill>
              </a:rPr>
              <a:t> 3 </a:t>
            </a:r>
            <a:r>
              <a:rPr lang="en-US" dirty="0" err="1" smtClean="0">
                <a:solidFill>
                  <a:prstClr val="black"/>
                </a:solidFill>
              </a:rPr>
              <a:t>kecende</a:t>
            </a:r>
            <a:r>
              <a:rPr lang="en-US" dirty="0" smtClean="0">
                <a:solidFill>
                  <a:prstClr val="black"/>
                </a:solidFill>
              </a:rPr>
              <a:t>-</a:t>
            </a:r>
          </a:p>
          <a:p>
            <a:pPr fontAlgn="base">
              <a:lnSpc>
                <a:spcPct val="110000"/>
              </a:lnSpc>
              <a:spcBef>
                <a:spcPct val="0"/>
              </a:spcBef>
              <a:spcAft>
                <a:spcPct val="0"/>
              </a:spcAft>
              <a:buClr>
                <a:srgbClr val="993300"/>
              </a:buClr>
              <a:buFont typeface="Wingdings" pitchFamily="2" charset="2"/>
              <a:buNone/>
            </a:pPr>
            <a:r>
              <a:rPr lang="en-US" dirty="0" smtClean="0">
                <a:solidFill>
                  <a:prstClr val="black"/>
                </a:solidFill>
              </a:rPr>
              <a:t>    </a:t>
            </a:r>
            <a:r>
              <a:rPr lang="en-US" dirty="0" err="1" smtClean="0">
                <a:solidFill>
                  <a:prstClr val="black"/>
                </a:solidFill>
              </a:rPr>
              <a:t>rungan</a:t>
            </a:r>
            <a:r>
              <a:rPr lang="en-US" dirty="0" smtClean="0">
                <a:solidFill>
                  <a:prstClr val="black"/>
                </a:solidFill>
              </a:rPr>
              <a:t> </a:t>
            </a:r>
            <a:r>
              <a:rPr lang="en-US" dirty="0" err="1" smtClean="0">
                <a:solidFill>
                  <a:prstClr val="black"/>
                </a:solidFill>
              </a:rPr>
              <a:t>penting</a:t>
            </a:r>
            <a:r>
              <a:rPr lang="en-US" dirty="0" smtClean="0">
                <a:solidFill>
                  <a:prstClr val="black"/>
                </a:solidFill>
              </a:rPr>
              <a:t> yang </a:t>
            </a:r>
            <a:r>
              <a:rPr lang="en-US" dirty="0" err="1" smtClean="0">
                <a:solidFill>
                  <a:prstClr val="black"/>
                </a:solidFill>
              </a:rPr>
              <a:t>mendorong</a:t>
            </a:r>
            <a:r>
              <a:rPr lang="en-US" dirty="0" smtClean="0">
                <a:solidFill>
                  <a:prstClr val="black"/>
                </a:solidFill>
              </a:rPr>
              <a:t> </a:t>
            </a:r>
            <a:r>
              <a:rPr lang="en-US" dirty="0" err="1" smtClean="0">
                <a:solidFill>
                  <a:prstClr val="black"/>
                </a:solidFill>
              </a:rPr>
              <a:t>berlangsungnya</a:t>
            </a:r>
            <a:r>
              <a:rPr lang="en-US" dirty="0" smtClean="0">
                <a:solidFill>
                  <a:prstClr val="black"/>
                </a:solidFill>
              </a:rPr>
              <a:t> </a:t>
            </a:r>
            <a:r>
              <a:rPr lang="en-US" dirty="0" err="1" smtClean="0">
                <a:solidFill>
                  <a:prstClr val="black"/>
                </a:solidFill>
              </a:rPr>
              <a:t>perkembangan</a:t>
            </a:r>
            <a:r>
              <a:rPr lang="en-US" dirty="0" smtClean="0">
                <a:solidFill>
                  <a:prstClr val="black"/>
                </a:solidFill>
              </a:rPr>
              <a:t> </a:t>
            </a:r>
            <a:r>
              <a:rPr lang="en-US" dirty="0" err="1" smtClean="0">
                <a:solidFill>
                  <a:prstClr val="black"/>
                </a:solidFill>
              </a:rPr>
              <a:t>dan</a:t>
            </a:r>
            <a:endParaRPr lang="en-US" dirty="0" smtClean="0">
              <a:solidFill>
                <a:prstClr val="black"/>
              </a:solidFill>
            </a:endParaRPr>
          </a:p>
          <a:p>
            <a:pPr fontAlgn="base">
              <a:lnSpc>
                <a:spcPct val="110000"/>
              </a:lnSpc>
              <a:spcBef>
                <a:spcPct val="0"/>
              </a:spcBef>
              <a:spcAft>
                <a:spcPct val="0"/>
              </a:spcAft>
              <a:buClr>
                <a:srgbClr val="993300"/>
              </a:buClr>
              <a:buFont typeface="Wingdings" pitchFamily="2" charset="2"/>
              <a:buNone/>
            </a:pPr>
            <a:r>
              <a:rPr lang="en-US" dirty="0" smtClean="0">
                <a:solidFill>
                  <a:prstClr val="black"/>
                </a:solidFill>
              </a:rPr>
              <a:t>    </a:t>
            </a:r>
            <a:r>
              <a:rPr lang="en-US" dirty="0" err="1" smtClean="0">
                <a:solidFill>
                  <a:prstClr val="black"/>
                </a:solidFill>
              </a:rPr>
              <a:t>integrasi</a:t>
            </a:r>
            <a:r>
              <a:rPr lang="en-US" dirty="0" smtClean="0">
                <a:solidFill>
                  <a:prstClr val="black"/>
                </a:solidFill>
              </a:rPr>
              <a:t> </a:t>
            </a:r>
            <a:r>
              <a:rPr lang="en-US" dirty="0" err="1" smtClean="0">
                <a:solidFill>
                  <a:prstClr val="black"/>
                </a:solidFill>
              </a:rPr>
              <a:t>antara</a:t>
            </a:r>
            <a:r>
              <a:rPr lang="en-US" dirty="0" smtClean="0">
                <a:solidFill>
                  <a:prstClr val="black"/>
                </a:solidFill>
              </a:rPr>
              <a:t> </a:t>
            </a:r>
            <a:r>
              <a:rPr lang="en-US" dirty="0" err="1" smtClean="0">
                <a:solidFill>
                  <a:prstClr val="black"/>
                </a:solidFill>
              </a:rPr>
              <a:t>komputer</a:t>
            </a:r>
            <a:r>
              <a:rPr lang="en-US" dirty="0" smtClean="0">
                <a:solidFill>
                  <a:prstClr val="black"/>
                </a:solidFill>
              </a:rPr>
              <a:t> </a:t>
            </a:r>
            <a:r>
              <a:rPr lang="en-US" dirty="0" err="1" smtClean="0">
                <a:solidFill>
                  <a:prstClr val="black"/>
                </a:solidFill>
              </a:rPr>
              <a:t>dan</a:t>
            </a:r>
            <a:r>
              <a:rPr lang="en-US" dirty="0" smtClean="0">
                <a:solidFill>
                  <a:prstClr val="black"/>
                </a:solidFill>
              </a:rPr>
              <a:t> TI </a:t>
            </a:r>
            <a:r>
              <a:rPr lang="en-US" dirty="0" err="1" smtClean="0">
                <a:solidFill>
                  <a:prstClr val="black"/>
                </a:solidFill>
              </a:rPr>
              <a:t>dalam</a:t>
            </a:r>
            <a:r>
              <a:rPr lang="en-US" dirty="0" smtClean="0">
                <a:solidFill>
                  <a:prstClr val="black"/>
                </a:solidFill>
              </a:rPr>
              <a:t> </a:t>
            </a:r>
            <a:r>
              <a:rPr lang="en-US" dirty="0" err="1" smtClean="0">
                <a:solidFill>
                  <a:prstClr val="black"/>
                </a:solidFill>
              </a:rPr>
              <a:t>setiap</a:t>
            </a:r>
            <a:r>
              <a:rPr lang="en-US" dirty="0" smtClean="0">
                <a:solidFill>
                  <a:prstClr val="black"/>
                </a:solidFill>
              </a:rPr>
              <a:t> </a:t>
            </a:r>
            <a:r>
              <a:rPr lang="en-US" dirty="0" err="1" smtClean="0">
                <a:solidFill>
                  <a:prstClr val="black"/>
                </a:solidFill>
              </a:rPr>
              <a:t>aspek</a:t>
            </a:r>
            <a:r>
              <a:rPr lang="en-US" dirty="0" smtClean="0">
                <a:solidFill>
                  <a:prstClr val="black"/>
                </a:solidFill>
              </a:rPr>
              <a:t> </a:t>
            </a:r>
            <a:r>
              <a:rPr lang="en-US" dirty="0" err="1" smtClean="0">
                <a:solidFill>
                  <a:prstClr val="black"/>
                </a:solidFill>
              </a:rPr>
              <a:t>kehidupan</a:t>
            </a:r>
            <a:r>
              <a:rPr lang="en-US" dirty="0" smtClean="0">
                <a:solidFill>
                  <a:prstClr val="black"/>
                </a:solidFill>
              </a:rPr>
              <a:t>.</a:t>
            </a:r>
            <a:endParaRPr lang="en-GB" dirty="0" smtClean="0">
              <a:solidFill>
                <a:prstClr val="black"/>
              </a:solidFill>
            </a:endParaRPr>
          </a:p>
        </p:txBody>
      </p:sp>
    </p:spTree>
    <p:extLst>
      <p:ext uri="{BB962C8B-B14F-4D97-AF65-F5344CB8AC3E}">
        <p14:creationId xmlns:p14="http://schemas.microsoft.com/office/powerpoint/2010/main" val="26908229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49158" y="1787857"/>
            <a:ext cx="7018361" cy="3962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sz="2400">
              <a:solidFill>
                <a:prstClr val="black"/>
              </a:solidFill>
              <a:latin typeface="Times New Roman" pitchFamily="18" charset="0"/>
            </a:endParaRPr>
          </a:p>
        </p:txBody>
      </p:sp>
      <p:sp>
        <p:nvSpPr>
          <p:cNvPr id="9219" name="Line 3"/>
          <p:cNvSpPr>
            <a:spLocks noChangeShapeType="1"/>
          </p:cNvSpPr>
          <p:nvPr/>
        </p:nvSpPr>
        <p:spPr bwMode="auto">
          <a:xfrm>
            <a:off x="1016652" y="550460"/>
            <a:ext cx="721294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9223" name="Picture 8"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1201" y="635863"/>
            <a:ext cx="989013" cy="791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9"/>
          <p:cNvSpPr txBox="1">
            <a:spLocks noChangeArrowheads="1"/>
          </p:cNvSpPr>
          <p:nvPr/>
        </p:nvSpPr>
        <p:spPr bwMode="auto">
          <a:xfrm>
            <a:off x="2186011" y="592541"/>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Karakteristik</a:t>
            </a:r>
            <a:r>
              <a:rPr lang="en-US" sz="4000" dirty="0" smtClean="0">
                <a:solidFill>
                  <a:srgbClr val="000099"/>
                </a:solidFill>
                <a:latin typeface="Berlin Sans FB" pitchFamily="34" charset="0"/>
              </a:rPr>
              <a:t> Era </a:t>
            </a:r>
            <a:r>
              <a:rPr lang="en-US" sz="4000" dirty="0" err="1" smtClean="0">
                <a:solidFill>
                  <a:srgbClr val="000099"/>
                </a:solidFill>
                <a:latin typeface="Berlin Sans FB" pitchFamily="34" charset="0"/>
              </a:rPr>
              <a:t>Informasi</a:t>
            </a:r>
            <a:r>
              <a:rPr lang="en-US" sz="4000" dirty="0" smtClean="0">
                <a:solidFill>
                  <a:srgbClr val="000099"/>
                </a:solidFill>
                <a:latin typeface="Berlin Sans FB" pitchFamily="34" charset="0"/>
              </a:rPr>
              <a:t> :</a:t>
            </a:r>
            <a:endParaRPr lang="en-US" sz="3200" dirty="0" smtClean="0">
              <a:solidFill>
                <a:srgbClr val="000099"/>
              </a:solidFill>
              <a:latin typeface="Berlin Sans FB" pitchFamily="34" charset="0"/>
            </a:endParaRPr>
          </a:p>
        </p:txBody>
      </p:sp>
      <p:sp>
        <p:nvSpPr>
          <p:cNvPr id="9225" name="Text Box 10"/>
          <p:cNvSpPr txBox="1">
            <a:spLocks noChangeArrowheads="1"/>
          </p:cNvSpPr>
          <p:nvPr/>
        </p:nvSpPr>
        <p:spPr bwMode="auto">
          <a:xfrm>
            <a:off x="1660525" y="1971675"/>
            <a:ext cx="3538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dirty="0" smtClean="0">
                <a:solidFill>
                  <a:srgbClr val="000099"/>
                </a:solidFill>
              </a:rPr>
              <a:t>“ </a:t>
            </a:r>
            <a:r>
              <a:rPr lang="en-US" sz="2800" dirty="0" err="1" smtClean="0">
                <a:solidFill>
                  <a:srgbClr val="000099"/>
                </a:solidFill>
              </a:rPr>
              <a:t>Derajat</a:t>
            </a:r>
            <a:r>
              <a:rPr lang="en-US" sz="2800" dirty="0" smtClean="0">
                <a:solidFill>
                  <a:srgbClr val="000099"/>
                </a:solidFill>
              </a:rPr>
              <a:t> </a:t>
            </a:r>
            <a:r>
              <a:rPr lang="en-US" sz="2800" dirty="0" err="1" smtClean="0">
                <a:solidFill>
                  <a:srgbClr val="000099"/>
                </a:solidFill>
              </a:rPr>
              <a:t>konektivitas</a:t>
            </a:r>
            <a:r>
              <a:rPr lang="en-US" sz="2800" dirty="0" smtClean="0">
                <a:solidFill>
                  <a:srgbClr val="000099"/>
                </a:solidFill>
              </a:rPr>
              <a:t> “</a:t>
            </a:r>
            <a:endParaRPr lang="en-GB" sz="2800" dirty="0" smtClean="0">
              <a:solidFill>
                <a:srgbClr val="000099"/>
              </a:solidFill>
            </a:endParaRPr>
          </a:p>
        </p:txBody>
      </p:sp>
      <p:pic>
        <p:nvPicPr>
          <p:cNvPr id="9226" name="Picture 16" descr="Commun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856" y="1866347"/>
            <a:ext cx="212566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650875" y="2559049"/>
            <a:ext cx="4759325"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lnSpc>
                <a:spcPct val="110000"/>
              </a:lnSpc>
              <a:spcBef>
                <a:spcPct val="0"/>
              </a:spcBef>
              <a:spcAft>
                <a:spcPct val="0"/>
              </a:spcAft>
              <a:buClr>
                <a:srgbClr val="993300"/>
              </a:buClr>
              <a:buFont typeface="Wingdings" pitchFamily="2" charset="2"/>
              <a:buChar char="v"/>
            </a:pPr>
            <a:r>
              <a:rPr lang="en-US" sz="2400" dirty="0" smtClean="0">
                <a:solidFill>
                  <a:prstClr val="black"/>
                </a:solidFill>
              </a:rPr>
              <a:t> </a:t>
            </a:r>
            <a:r>
              <a:rPr lang="en-US" sz="2400" i="1" dirty="0" err="1" smtClean="0">
                <a:solidFill>
                  <a:srgbClr val="0000FF"/>
                </a:solidFill>
              </a:rPr>
              <a:t>Konektivitas</a:t>
            </a:r>
            <a:r>
              <a:rPr lang="en-US" sz="2400" i="1" dirty="0" smtClean="0">
                <a:solidFill>
                  <a:srgbClr val="0000FF"/>
                </a:solidFill>
              </a:rPr>
              <a:t>, </a:t>
            </a:r>
            <a:r>
              <a:rPr lang="en-US" sz="2400" dirty="0" err="1" smtClean="0">
                <a:solidFill>
                  <a:prstClr val="black"/>
                </a:solidFill>
              </a:rPr>
              <a:t>kemampuan</a:t>
            </a:r>
            <a:r>
              <a:rPr lang="en-US" sz="2400" dirty="0" smtClean="0">
                <a:solidFill>
                  <a:prstClr val="black"/>
                </a:solidFill>
              </a:rPr>
              <a:t> </a:t>
            </a:r>
            <a:r>
              <a:rPr lang="en-US" sz="2400" dirty="0" err="1" smtClean="0">
                <a:solidFill>
                  <a:prstClr val="black"/>
                </a:solidFill>
              </a:rPr>
              <a:t>untuk</a:t>
            </a:r>
            <a:r>
              <a:rPr lang="en-US" sz="2400" dirty="0" smtClean="0">
                <a:solidFill>
                  <a:prstClr val="black"/>
                </a:solidFill>
              </a:rPr>
              <a:t> </a:t>
            </a:r>
            <a:r>
              <a:rPr lang="en-US" sz="2400" dirty="0" err="1" smtClean="0">
                <a:solidFill>
                  <a:prstClr val="black"/>
                </a:solidFill>
              </a:rPr>
              <a:t>menghubungkan</a:t>
            </a:r>
            <a:r>
              <a:rPr lang="en-US" sz="2400" dirty="0">
                <a:solidFill>
                  <a:prstClr val="black"/>
                </a:solidFill>
              </a:rPr>
              <a:t> </a:t>
            </a:r>
            <a:r>
              <a:rPr lang="en-US" sz="2400" dirty="0" err="1" smtClean="0">
                <a:solidFill>
                  <a:prstClr val="black"/>
                </a:solidFill>
              </a:rPr>
              <a:t>perangkat</a:t>
            </a:r>
            <a:r>
              <a:rPr lang="en-US" sz="2400" dirty="0" smtClean="0">
                <a:solidFill>
                  <a:prstClr val="black"/>
                </a:solidFill>
              </a:rPr>
              <a:t> TI, </a:t>
            </a:r>
            <a:r>
              <a:rPr lang="en-US" sz="2400" dirty="0" err="1" smtClean="0">
                <a:solidFill>
                  <a:prstClr val="black"/>
                </a:solidFill>
              </a:rPr>
              <a:t>jaringan</a:t>
            </a:r>
            <a:r>
              <a:rPr lang="en-US" sz="2400" dirty="0" smtClean="0">
                <a:solidFill>
                  <a:prstClr val="black"/>
                </a:solidFill>
              </a:rPr>
              <a:t> </a:t>
            </a:r>
            <a:r>
              <a:rPr lang="en-US" sz="2400" dirty="0" err="1" smtClean="0">
                <a:solidFill>
                  <a:prstClr val="black"/>
                </a:solidFill>
              </a:rPr>
              <a:t>komunikasi</a:t>
            </a:r>
            <a:r>
              <a:rPr lang="en-US" sz="2400" dirty="0" smtClean="0">
                <a:solidFill>
                  <a:prstClr val="black"/>
                </a:solidFill>
              </a:rPr>
              <a:t> </a:t>
            </a:r>
            <a:r>
              <a:rPr lang="en-US" sz="2400" dirty="0" err="1" smtClean="0">
                <a:solidFill>
                  <a:prstClr val="black"/>
                </a:solidFill>
              </a:rPr>
              <a:t>dan</a:t>
            </a:r>
            <a:r>
              <a:rPr lang="en-US" sz="2400" dirty="0" smtClean="0">
                <a:solidFill>
                  <a:prstClr val="black"/>
                </a:solidFill>
              </a:rPr>
              <a:t> </a:t>
            </a:r>
            <a:r>
              <a:rPr lang="en-US" sz="2400" dirty="0" err="1" smtClean="0">
                <a:solidFill>
                  <a:prstClr val="black"/>
                </a:solidFill>
              </a:rPr>
              <a:t>sumber</a:t>
            </a:r>
            <a:r>
              <a:rPr lang="en-US" sz="2400" dirty="0" smtClean="0">
                <a:solidFill>
                  <a:prstClr val="black"/>
                </a:solidFill>
              </a:rPr>
              <a:t>  </a:t>
            </a:r>
            <a:r>
              <a:rPr lang="en-US" sz="2400" dirty="0" err="1" smtClean="0">
                <a:solidFill>
                  <a:prstClr val="black"/>
                </a:solidFill>
              </a:rPr>
              <a:t>informasi</a:t>
            </a:r>
            <a:r>
              <a:rPr lang="en-US" sz="2400" dirty="0" smtClean="0">
                <a:solidFill>
                  <a:prstClr val="black"/>
                </a:solidFill>
              </a:rPr>
              <a:t> </a:t>
            </a:r>
            <a:r>
              <a:rPr lang="en-US" sz="2400" dirty="0" err="1" smtClean="0">
                <a:solidFill>
                  <a:prstClr val="black"/>
                </a:solidFill>
              </a:rPr>
              <a:t>secara</a:t>
            </a:r>
            <a:r>
              <a:rPr lang="en-US" sz="2400" dirty="0" smtClean="0">
                <a:solidFill>
                  <a:prstClr val="black"/>
                </a:solidFill>
              </a:rPr>
              <a:t> </a:t>
            </a:r>
            <a:r>
              <a:rPr lang="en-US" sz="2400" dirty="0" err="1" smtClean="0">
                <a:solidFill>
                  <a:prstClr val="black"/>
                </a:solidFill>
              </a:rPr>
              <a:t>bersama-sama</a:t>
            </a:r>
            <a:r>
              <a:rPr lang="en-US" sz="2400" dirty="0" smtClean="0">
                <a:solidFill>
                  <a:prstClr val="black"/>
                </a:solidFill>
              </a:rPr>
              <a:t>. </a:t>
            </a:r>
            <a:r>
              <a:rPr lang="en-US" sz="2400" dirty="0" err="1" smtClean="0">
                <a:solidFill>
                  <a:prstClr val="black"/>
                </a:solidFill>
              </a:rPr>
              <a:t>Konektivitas</a:t>
            </a:r>
            <a:r>
              <a:rPr lang="en-US" sz="2400" dirty="0" smtClean="0">
                <a:solidFill>
                  <a:prstClr val="black"/>
                </a:solidFill>
              </a:rPr>
              <a:t> </a:t>
            </a:r>
            <a:r>
              <a:rPr lang="en-US" sz="2400" dirty="0" err="1" smtClean="0">
                <a:solidFill>
                  <a:prstClr val="black"/>
                </a:solidFill>
              </a:rPr>
              <a:t>juga</a:t>
            </a:r>
            <a:r>
              <a:rPr lang="en-US" sz="2400" dirty="0" smtClean="0">
                <a:solidFill>
                  <a:prstClr val="black"/>
                </a:solidFill>
              </a:rPr>
              <a:t> </a:t>
            </a:r>
            <a:r>
              <a:rPr lang="en-US" sz="2400" dirty="0" err="1" smtClean="0">
                <a:solidFill>
                  <a:prstClr val="black"/>
                </a:solidFill>
              </a:rPr>
              <a:t>merupakan</a:t>
            </a:r>
            <a:r>
              <a:rPr lang="en-US" sz="2400" dirty="0" smtClean="0">
                <a:solidFill>
                  <a:prstClr val="black"/>
                </a:solidFill>
              </a:rPr>
              <a:t> </a:t>
            </a:r>
            <a:r>
              <a:rPr lang="en-US" sz="2400" dirty="0" err="1" smtClean="0">
                <a:solidFill>
                  <a:prstClr val="black"/>
                </a:solidFill>
              </a:rPr>
              <a:t>batu</a:t>
            </a:r>
            <a:r>
              <a:rPr lang="en-US" sz="2400" dirty="0" smtClean="0">
                <a:solidFill>
                  <a:prstClr val="black"/>
                </a:solidFill>
              </a:rPr>
              <a:t> </a:t>
            </a:r>
            <a:r>
              <a:rPr lang="en-US" sz="2400" dirty="0" err="1" smtClean="0">
                <a:solidFill>
                  <a:prstClr val="black"/>
                </a:solidFill>
              </a:rPr>
              <a:t>fondasi</a:t>
            </a:r>
            <a:r>
              <a:rPr lang="en-US" sz="2400" dirty="0" smtClean="0">
                <a:solidFill>
                  <a:prstClr val="black"/>
                </a:solidFill>
              </a:rPr>
              <a:t> </a:t>
            </a:r>
            <a:r>
              <a:rPr lang="en-US" sz="2400" dirty="0" err="1" smtClean="0">
                <a:solidFill>
                  <a:prstClr val="black"/>
                </a:solidFill>
              </a:rPr>
              <a:t>dari</a:t>
            </a:r>
            <a:r>
              <a:rPr lang="en-US" sz="2400" dirty="0" smtClean="0">
                <a:solidFill>
                  <a:prstClr val="black"/>
                </a:solidFill>
              </a:rPr>
              <a:t> era </a:t>
            </a:r>
            <a:r>
              <a:rPr lang="en-US" sz="2400" dirty="0" err="1" smtClean="0">
                <a:solidFill>
                  <a:prstClr val="black"/>
                </a:solidFill>
              </a:rPr>
              <a:t>informasi</a:t>
            </a:r>
            <a:r>
              <a:rPr lang="en-US" sz="2400" dirty="0" smtClean="0">
                <a:solidFill>
                  <a:prstClr val="black"/>
                </a:solidFill>
              </a:rPr>
              <a:t>.</a:t>
            </a:r>
            <a:endParaRPr lang="en-GB" sz="2400" dirty="0" smtClean="0">
              <a:solidFill>
                <a:srgbClr val="0000FF"/>
              </a:solidFill>
            </a:endParaRPr>
          </a:p>
        </p:txBody>
      </p:sp>
    </p:spTree>
    <p:extLst>
      <p:ext uri="{BB962C8B-B14F-4D97-AF65-F5344CB8AC3E}">
        <p14:creationId xmlns:p14="http://schemas.microsoft.com/office/powerpoint/2010/main" val="14017663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973" y="317500"/>
            <a:ext cx="8305800" cy="61595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sz="2400">
              <a:solidFill>
                <a:prstClr val="black"/>
              </a:solidFill>
              <a:latin typeface="Times New Roman" pitchFamily="18" charset="0"/>
            </a:endParaRPr>
          </a:p>
        </p:txBody>
      </p:sp>
      <p:sp>
        <p:nvSpPr>
          <p:cNvPr id="10243" name="Line 3"/>
          <p:cNvSpPr>
            <a:spLocks noChangeShapeType="1"/>
          </p:cNvSpPr>
          <p:nvPr/>
        </p:nvSpPr>
        <p:spPr bwMode="auto">
          <a:xfrm>
            <a:off x="381973" y="762000"/>
            <a:ext cx="7620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0247" name="Picture 13"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2275" y="981075"/>
            <a:ext cx="1238250" cy="99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4"/>
          <p:cNvSpPr txBox="1">
            <a:spLocks noChangeArrowheads="1"/>
          </p:cNvSpPr>
          <p:nvPr/>
        </p:nvSpPr>
        <p:spPr bwMode="auto">
          <a:xfrm>
            <a:off x="1738312" y="974560"/>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Karakteristik</a:t>
            </a:r>
            <a:r>
              <a:rPr lang="en-US" sz="4000" dirty="0" smtClean="0">
                <a:solidFill>
                  <a:srgbClr val="000099"/>
                </a:solidFill>
                <a:latin typeface="Berlin Sans FB" pitchFamily="34" charset="0"/>
              </a:rPr>
              <a:t> Era </a:t>
            </a:r>
            <a:r>
              <a:rPr lang="en-US" sz="4000" dirty="0" err="1" smtClean="0">
                <a:solidFill>
                  <a:srgbClr val="000099"/>
                </a:solidFill>
                <a:latin typeface="Berlin Sans FB" pitchFamily="34" charset="0"/>
              </a:rPr>
              <a:t>Informasi</a:t>
            </a:r>
            <a:r>
              <a:rPr lang="en-US" sz="4000" dirty="0" smtClean="0">
                <a:solidFill>
                  <a:srgbClr val="000099"/>
                </a:solidFill>
                <a:latin typeface="Berlin Sans FB" pitchFamily="34" charset="0"/>
              </a:rPr>
              <a:t> :</a:t>
            </a:r>
            <a:endParaRPr lang="en-US" sz="3200" dirty="0" smtClean="0">
              <a:solidFill>
                <a:srgbClr val="000099"/>
              </a:solidFill>
              <a:latin typeface="Berlin Sans FB" pitchFamily="34" charset="0"/>
            </a:endParaRPr>
          </a:p>
        </p:txBody>
      </p:sp>
      <p:sp>
        <p:nvSpPr>
          <p:cNvPr id="10249" name="Text Box 15"/>
          <p:cNvSpPr txBox="1">
            <a:spLocks noChangeArrowheads="1"/>
          </p:cNvSpPr>
          <p:nvPr/>
        </p:nvSpPr>
        <p:spPr bwMode="auto">
          <a:xfrm>
            <a:off x="1817592" y="1668985"/>
            <a:ext cx="360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dirty="0" smtClean="0">
                <a:solidFill>
                  <a:srgbClr val="000099"/>
                </a:solidFill>
              </a:rPr>
              <a:t>“ </a:t>
            </a:r>
            <a:r>
              <a:rPr lang="en-US" sz="2800" dirty="0" err="1" smtClean="0">
                <a:solidFill>
                  <a:srgbClr val="000099"/>
                </a:solidFill>
              </a:rPr>
              <a:t>Jenis</a:t>
            </a:r>
            <a:r>
              <a:rPr lang="en-US" sz="2800" dirty="0" smtClean="0">
                <a:solidFill>
                  <a:srgbClr val="000099"/>
                </a:solidFill>
              </a:rPr>
              <a:t> </a:t>
            </a:r>
            <a:r>
              <a:rPr lang="en-US" sz="2800" dirty="0" err="1" smtClean="0">
                <a:solidFill>
                  <a:srgbClr val="000099"/>
                </a:solidFill>
              </a:rPr>
              <a:t>konektivitas</a:t>
            </a:r>
            <a:r>
              <a:rPr lang="en-US" sz="2800" dirty="0" smtClean="0">
                <a:solidFill>
                  <a:srgbClr val="000099"/>
                </a:solidFill>
              </a:rPr>
              <a:t> “</a:t>
            </a:r>
            <a:endParaRPr lang="en-GB" sz="2800" dirty="0" smtClean="0">
              <a:solidFill>
                <a:srgbClr val="000099"/>
              </a:solidFill>
            </a:endParaRPr>
          </a:p>
        </p:txBody>
      </p:sp>
      <p:sp>
        <p:nvSpPr>
          <p:cNvPr id="10250" name="Text Box 16"/>
          <p:cNvSpPr txBox="1">
            <a:spLocks noChangeArrowheads="1"/>
          </p:cNvSpPr>
          <p:nvPr/>
        </p:nvSpPr>
        <p:spPr bwMode="auto">
          <a:xfrm>
            <a:off x="566833" y="2217858"/>
            <a:ext cx="818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3300"/>
              </a:buClr>
              <a:buFont typeface="Wingdings" pitchFamily="2" charset="2"/>
              <a:buChar char="v"/>
            </a:pPr>
            <a:r>
              <a:rPr lang="en-US" dirty="0" smtClean="0">
                <a:solidFill>
                  <a:prstClr val="black"/>
                </a:solidFill>
              </a:rPr>
              <a:t> Ada 4 </a:t>
            </a:r>
            <a:r>
              <a:rPr lang="en-US" dirty="0" err="1" smtClean="0">
                <a:solidFill>
                  <a:prstClr val="black"/>
                </a:solidFill>
              </a:rPr>
              <a:t>jenis</a:t>
            </a:r>
            <a:r>
              <a:rPr lang="en-US" dirty="0" smtClean="0">
                <a:solidFill>
                  <a:prstClr val="black"/>
                </a:solidFill>
              </a:rPr>
              <a:t> </a:t>
            </a:r>
            <a:r>
              <a:rPr lang="en-US" dirty="0" err="1" smtClean="0">
                <a:solidFill>
                  <a:prstClr val="black"/>
                </a:solidFill>
              </a:rPr>
              <a:t>konektivitas</a:t>
            </a:r>
            <a:r>
              <a:rPr lang="en-US" dirty="0" smtClean="0">
                <a:solidFill>
                  <a:prstClr val="black"/>
                </a:solidFill>
              </a:rPr>
              <a:t> yang </a:t>
            </a:r>
            <a:r>
              <a:rPr lang="en-US" dirty="0" err="1" smtClean="0">
                <a:solidFill>
                  <a:prstClr val="black"/>
                </a:solidFill>
              </a:rPr>
              <a:t>mendorong</a:t>
            </a:r>
            <a:r>
              <a:rPr lang="en-US" dirty="0" smtClean="0">
                <a:solidFill>
                  <a:prstClr val="black"/>
                </a:solidFill>
              </a:rPr>
              <a:t> </a:t>
            </a:r>
            <a:r>
              <a:rPr lang="en-US" dirty="0" err="1" smtClean="0">
                <a:solidFill>
                  <a:prstClr val="black"/>
                </a:solidFill>
              </a:rPr>
              <a:t>munculnya</a:t>
            </a:r>
            <a:r>
              <a:rPr lang="en-US" dirty="0" smtClean="0">
                <a:solidFill>
                  <a:prstClr val="black"/>
                </a:solidFill>
              </a:rPr>
              <a:t> era </a:t>
            </a:r>
            <a:r>
              <a:rPr lang="en-US" dirty="0" err="1" smtClean="0">
                <a:solidFill>
                  <a:prstClr val="black"/>
                </a:solidFill>
              </a:rPr>
              <a:t>informasi</a:t>
            </a:r>
            <a:r>
              <a:rPr lang="en-US" dirty="0" smtClean="0">
                <a:solidFill>
                  <a:prstClr val="black"/>
                </a:solidFill>
              </a:rPr>
              <a:t> :</a:t>
            </a:r>
            <a:endParaRPr lang="en-GB" dirty="0" smtClean="0">
              <a:solidFill>
                <a:prstClr val="black"/>
              </a:solidFill>
            </a:endParaRPr>
          </a:p>
        </p:txBody>
      </p:sp>
      <p:sp>
        <p:nvSpPr>
          <p:cNvPr id="10251" name="Text Box 17"/>
          <p:cNvSpPr txBox="1">
            <a:spLocks noChangeArrowheads="1"/>
          </p:cNvSpPr>
          <p:nvPr/>
        </p:nvSpPr>
        <p:spPr bwMode="auto">
          <a:xfrm>
            <a:off x="365125" y="2640695"/>
            <a:ext cx="71438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0"/>
              </a:spcBef>
              <a:spcAft>
                <a:spcPct val="0"/>
              </a:spcAft>
              <a:buClr>
                <a:srgbClr val="FF3300"/>
              </a:buClr>
              <a:buFont typeface="Wingdings" pitchFamily="2" charset="2"/>
              <a:buChar char="Ø"/>
            </a:pPr>
            <a:r>
              <a:rPr lang="en-US" dirty="0" smtClean="0">
                <a:solidFill>
                  <a:prstClr val="black"/>
                </a:solidFill>
              </a:rPr>
              <a:t> </a:t>
            </a:r>
            <a:r>
              <a:rPr lang="en-US" dirty="0" smtClean="0">
                <a:solidFill>
                  <a:srgbClr val="0000FF"/>
                </a:solidFill>
              </a:rPr>
              <a:t>Telecommuting</a:t>
            </a:r>
            <a:r>
              <a:rPr lang="en-US" dirty="0" smtClean="0">
                <a:solidFill>
                  <a:prstClr val="black"/>
                </a:solidFill>
              </a:rPr>
              <a:t> : </a:t>
            </a:r>
            <a:r>
              <a:rPr lang="en-US" dirty="0" err="1" smtClean="0">
                <a:solidFill>
                  <a:prstClr val="black"/>
                </a:solidFill>
              </a:rPr>
              <a:t>Kemampuan</a:t>
            </a:r>
            <a:r>
              <a:rPr lang="en-US" dirty="0" smtClean="0">
                <a:solidFill>
                  <a:prstClr val="black"/>
                </a:solidFill>
              </a:rPr>
              <a:t> </a:t>
            </a:r>
            <a:r>
              <a:rPr lang="en-US" dirty="0" err="1" smtClean="0">
                <a:solidFill>
                  <a:prstClr val="black"/>
                </a:solidFill>
              </a:rPr>
              <a:t>seseorang</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tetap</a:t>
            </a:r>
            <a:r>
              <a:rPr lang="en-US" dirty="0" smtClean="0">
                <a:solidFill>
                  <a:prstClr val="black"/>
                </a:solidFill>
              </a:rPr>
              <a:t> </a:t>
            </a:r>
            <a:r>
              <a:rPr lang="en-US" dirty="0" err="1" smtClean="0">
                <a:solidFill>
                  <a:prstClr val="black"/>
                </a:solidFill>
              </a:rPr>
              <a:t>berhubungan</a:t>
            </a:r>
            <a:r>
              <a:rPr lang="en-US" dirty="0" smtClean="0">
                <a:solidFill>
                  <a:prstClr val="black"/>
                </a:solidFill>
              </a:rPr>
              <a:t> </a:t>
            </a:r>
            <a:r>
              <a:rPr lang="en-US" dirty="0" err="1" smtClean="0">
                <a:solidFill>
                  <a:prstClr val="black"/>
                </a:solidFill>
              </a:rPr>
              <a:t>dan</a:t>
            </a:r>
            <a:r>
              <a:rPr lang="en-US" dirty="0" smtClean="0">
                <a:solidFill>
                  <a:prstClr val="black"/>
                </a:solidFill>
              </a:rPr>
              <a:t> </a:t>
            </a:r>
          </a:p>
          <a:p>
            <a:pPr algn="just" fontAlgn="base">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berkomunikasi</a:t>
            </a:r>
            <a:r>
              <a:rPr lang="en-US" dirty="0" smtClean="0">
                <a:solidFill>
                  <a:prstClr val="black"/>
                </a:solidFill>
              </a:rPr>
              <a:t> </a:t>
            </a:r>
            <a:r>
              <a:rPr lang="en-US" dirty="0" err="1" smtClean="0">
                <a:solidFill>
                  <a:prstClr val="black"/>
                </a:solidFill>
              </a:rPr>
              <a:t>secara</a:t>
            </a:r>
            <a:r>
              <a:rPr lang="en-US" dirty="0" smtClean="0">
                <a:solidFill>
                  <a:prstClr val="black"/>
                </a:solidFill>
              </a:rPr>
              <a:t> </a:t>
            </a:r>
            <a:r>
              <a:rPr lang="en-US" dirty="0" err="1" smtClean="0">
                <a:solidFill>
                  <a:prstClr val="black"/>
                </a:solidFill>
              </a:rPr>
              <a:t>elektronik</a:t>
            </a:r>
            <a:r>
              <a:rPr lang="en-US" dirty="0" smtClean="0">
                <a:solidFill>
                  <a:prstClr val="black"/>
                </a:solidFill>
              </a:rPr>
              <a:t> </a:t>
            </a:r>
            <a:r>
              <a:rPr lang="en-US" dirty="0" err="1" smtClean="0">
                <a:solidFill>
                  <a:prstClr val="black"/>
                </a:solidFill>
              </a:rPr>
              <a:t>dengan</a:t>
            </a:r>
            <a:r>
              <a:rPr lang="en-US" dirty="0" smtClean="0">
                <a:solidFill>
                  <a:prstClr val="black"/>
                </a:solidFill>
              </a:rPr>
              <a:t> </a:t>
            </a:r>
            <a:r>
              <a:rPr lang="en-US" dirty="0" err="1" smtClean="0">
                <a:solidFill>
                  <a:prstClr val="black"/>
                </a:solidFill>
              </a:rPr>
              <a:t>kantornya</a:t>
            </a:r>
            <a:r>
              <a:rPr lang="en-US" dirty="0" smtClean="0">
                <a:solidFill>
                  <a:prstClr val="black"/>
                </a:solidFill>
              </a:rPr>
              <a:t> </a:t>
            </a:r>
            <a:r>
              <a:rPr lang="en-US" dirty="0" err="1" smtClean="0">
                <a:solidFill>
                  <a:prstClr val="black"/>
                </a:solidFill>
              </a:rPr>
              <a:t>sementara</a:t>
            </a:r>
            <a:r>
              <a:rPr lang="en-US" dirty="0" smtClean="0">
                <a:solidFill>
                  <a:prstClr val="black"/>
                </a:solidFill>
              </a:rPr>
              <a:t> </a:t>
            </a:r>
            <a:r>
              <a:rPr lang="en-US" dirty="0" err="1" smtClean="0">
                <a:solidFill>
                  <a:prstClr val="black"/>
                </a:solidFill>
              </a:rPr>
              <a:t>dia</a:t>
            </a:r>
            <a:endParaRPr lang="en-US" dirty="0" smtClean="0">
              <a:solidFill>
                <a:prstClr val="black"/>
              </a:solidFill>
            </a:endParaRPr>
          </a:p>
          <a:p>
            <a:pPr algn="just" fontAlgn="base">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bekerja</a:t>
            </a:r>
            <a:r>
              <a:rPr lang="en-US" dirty="0" smtClean="0">
                <a:solidFill>
                  <a:prstClr val="black"/>
                </a:solidFill>
              </a:rPr>
              <a:t> di </a:t>
            </a:r>
            <a:r>
              <a:rPr lang="en-US" dirty="0" err="1" smtClean="0">
                <a:solidFill>
                  <a:prstClr val="black"/>
                </a:solidFill>
              </a:rPr>
              <a:t>rumah</a:t>
            </a:r>
            <a:r>
              <a:rPr lang="en-US" dirty="0" smtClean="0">
                <a:solidFill>
                  <a:prstClr val="black"/>
                </a:solidFill>
              </a:rPr>
              <a:t> </a:t>
            </a:r>
            <a:r>
              <a:rPr lang="en-US" dirty="0" err="1" smtClean="0">
                <a:solidFill>
                  <a:prstClr val="black"/>
                </a:solidFill>
              </a:rPr>
              <a:t>atau</a:t>
            </a:r>
            <a:r>
              <a:rPr lang="en-US" dirty="0" smtClean="0">
                <a:solidFill>
                  <a:prstClr val="black"/>
                </a:solidFill>
              </a:rPr>
              <a:t> di </a:t>
            </a:r>
            <a:r>
              <a:rPr lang="en-US" dirty="0" err="1" smtClean="0">
                <a:solidFill>
                  <a:prstClr val="black"/>
                </a:solidFill>
              </a:rPr>
              <a:t>jalan</a:t>
            </a:r>
            <a:r>
              <a:rPr lang="en-US" dirty="0" smtClean="0">
                <a:solidFill>
                  <a:prstClr val="black"/>
                </a:solidFill>
              </a:rPr>
              <a:t>. </a:t>
            </a:r>
            <a:r>
              <a:rPr lang="en-US" dirty="0" err="1" smtClean="0">
                <a:solidFill>
                  <a:prstClr val="black"/>
                </a:solidFill>
              </a:rPr>
              <a:t>Dilakukan</a:t>
            </a:r>
            <a:r>
              <a:rPr lang="en-US" dirty="0" smtClean="0">
                <a:solidFill>
                  <a:prstClr val="black"/>
                </a:solidFill>
              </a:rPr>
              <a:t> </a:t>
            </a:r>
            <a:r>
              <a:rPr lang="en-US" dirty="0" err="1" smtClean="0">
                <a:solidFill>
                  <a:prstClr val="black"/>
                </a:solidFill>
              </a:rPr>
              <a:t>dengan</a:t>
            </a:r>
            <a:r>
              <a:rPr lang="en-US" dirty="0" smtClean="0">
                <a:solidFill>
                  <a:prstClr val="black"/>
                </a:solidFill>
              </a:rPr>
              <a:t> </a:t>
            </a:r>
            <a:r>
              <a:rPr lang="en-US" dirty="0" err="1" smtClean="0">
                <a:solidFill>
                  <a:prstClr val="black"/>
                </a:solidFill>
              </a:rPr>
              <a:t>menghubungkan</a:t>
            </a:r>
            <a:r>
              <a:rPr lang="en-US" dirty="0" smtClean="0">
                <a:solidFill>
                  <a:prstClr val="black"/>
                </a:solidFill>
              </a:rPr>
              <a:t> </a:t>
            </a:r>
          </a:p>
          <a:p>
            <a:pPr algn="just" fontAlgn="base">
              <a:spcBef>
                <a:spcPct val="0"/>
              </a:spcBef>
              <a:spcAft>
                <a:spcPct val="0"/>
              </a:spcAft>
              <a:buClr>
                <a:srgbClr val="FF6600"/>
              </a:buClr>
              <a:buFont typeface="Wingdings" pitchFamily="2" charset="2"/>
              <a:buNone/>
            </a:pPr>
            <a:r>
              <a:rPr lang="en-US" dirty="0" smtClean="0">
                <a:solidFill>
                  <a:prstClr val="black"/>
                </a:solidFill>
              </a:rPr>
              <a:t>    computer, </a:t>
            </a:r>
            <a:r>
              <a:rPr lang="en-US" dirty="0" err="1" smtClean="0">
                <a:solidFill>
                  <a:prstClr val="black"/>
                </a:solidFill>
              </a:rPr>
              <a:t>telepon</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mesin</a:t>
            </a:r>
            <a:r>
              <a:rPr lang="en-US" dirty="0" smtClean="0">
                <a:solidFill>
                  <a:prstClr val="black"/>
                </a:solidFill>
              </a:rPr>
              <a:t> </a:t>
            </a:r>
            <a:r>
              <a:rPr lang="en-US" dirty="0" err="1" smtClean="0">
                <a:solidFill>
                  <a:prstClr val="black"/>
                </a:solidFill>
              </a:rPr>
              <a:t>faks</a:t>
            </a:r>
            <a:r>
              <a:rPr lang="en-US" dirty="0" smtClean="0">
                <a:solidFill>
                  <a:prstClr val="black"/>
                </a:solidFill>
              </a:rPr>
              <a:t>.</a:t>
            </a:r>
            <a:endParaRPr lang="en-GB" dirty="0" smtClean="0">
              <a:solidFill>
                <a:prstClr val="black"/>
              </a:solidFill>
            </a:endParaRPr>
          </a:p>
        </p:txBody>
      </p:sp>
      <p:sp>
        <p:nvSpPr>
          <p:cNvPr id="10252" name="Text Box 19"/>
          <p:cNvSpPr txBox="1">
            <a:spLocks noChangeArrowheads="1"/>
          </p:cNvSpPr>
          <p:nvPr/>
        </p:nvSpPr>
        <p:spPr bwMode="auto">
          <a:xfrm>
            <a:off x="365125" y="3833013"/>
            <a:ext cx="6733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0"/>
              </a:spcBef>
              <a:spcAft>
                <a:spcPct val="0"/>
              </a:spcAft>
              <a:buClr>
                <a:srgbClr val="FF3300"/>
              </a:buClr>
              <a:buFont typeface="Wingdings" pitchFamily="2" charset="2"/>
              <a:buChar char="Ø"/>
            </a:pPr>
            <a:r>
              <a:rPr lang="en-US" dirty="0" smtClean="0">
                <a:solidFill>
                  <a:prstClr val="black"/>
                </a:solidFill>
              </a:rPr>
              <a:t> </a:t>
            </a:r>
            <a:r>
              <a:rPr lang="en-US" dirty="0" smtClean="0">
                <a:solidFill>
                  <a:srgbClr val="0000FF"/>
                </a:solidFill>
              </a:rPr>
              <a:t>E-mail</a:t>
            </a:r>
            <a:r>
              <a:rPr lang="en-US" dirty="0" smtClean="0">
                <a:solidFill>
                  <a:prstClr val="black"/>
                </a:solidFill>
              </a:rPr>
              <a:t> : </a:t>
            </a:r>
            <a:r>
              <a:rPr lang="en-US" dirty="0" err="1" smtClean="0">
                <a:solidFill>
                  <a:prstClr val="black"/>
                </a:solidFill>
              </a:rPr>
              <a:t>perangkat</a:t>
            </a:r>
            <a:r>
              <a:rPr lang="en-US" dirty="0" smtClean="0">
                <a:solidFill>
                  <a:prstClr val="black"/>
                </a:solidFill>
              </a:rPr>
              <a:t> </a:t>
            </a:r>
            <a:r>
              <a:rPr lang="en-US" dirty="0" err="1" smtClean="0">
                <a:solidFill>
                  <a:prstClr val="black"/>
                </a:solidFill>
              </a:rPr>
              <a:t>lunak</a:t>
            </a:r>
            <a:r>
              <a:rPr lang="en-US" dirty="0" smtClean="0">
                <a:solidFill>
                  <a:prstClr val="black"/>
                </a:solidFill>
              </a:rPr>
              <a:t> </a:t>
            </a:r>
            <a:r>
              <a:rPr lang="en-US" dirty="0" err="1" smtClean="0">
                <a:solidFill>
                  <a:prstClr val="black"/>
                </a:solidFill>
              </a:rPr>
              <a:t>komputer</a:t>
            </a:r>
            <a:r>
              <a:rPr lang="en-US" dirty="0" smtClean="0">
                <a:solidFill>
                  <a:prstClr val="black"/>
                </a:solidFill>
              </a:rPr>
              <a:t> yang </a:t>
            </a:r>
            <a:r>
              <a:rPr lang="en-US" dirty="0" err="1" smtClean="0">
                <a:solidFill>
                  <a:prstClr val="black"/>
                </a:solidFill>
              </a:rPr>
              <a:t>memungkinkan</a:t>
            </a:r>
            <a:r>
              <a:rPr lang="en-US" dirty="0" smtClean="0">
                <a:solidFill>
                  <a:prstClr val="black"/>
                </a:solidFill>
              </a:rPr>
              <a:t> </a:t>
            </a:r>
            <a:r>
              <a:rPr lang="en-US" dirty="0" err="1" smtClean="0">
                <a:solidFill>
                  <a:prstClr val="black"/>
                </a:solidFill>
              </a:rPr>
              <a:t>pengguna</a:t>
            </a:r>
            <a:r>
              <a:rPr lang="en-US" dirty="0" smtClean="0">
                <a:solidFill>
                  <a:prstClr val="black"/>
                </a:solidFill>
              </a:rPr>
              <a:t>  </a:t>
            </a:r>
          </a:p>
          <a:p>
            <a:pPr algn="just" fontAlgn="base">
              <a:spcBef>
                <a:spcPct val="0"/>
              </a:spcBef>
              <a:spcAft>
                <a:spcPct val="0"/>
              </a:spcAft>
              <a:buClr>
                <a:srgbClr val="FF3300"/>
              </a:buClr>
              <a:buFont typeface="Wingdings" pitchFamily="2" charset="2"/>
              <a:buNone/>
            </a:pP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membuat</a:t>
            </a:r>
            <a:r>
              <a:rPr lang="en-US" dirty="0" smtClean="0">
                <a:solidFill>
                  <a:prstClr val="black"/>
                </a:solidFill>
              </a:rPr>
              <a:t>, </a:t>
            </a:r>
            <a:r>
              <a:rPr lang="en-US" dirty="0" err="1" smtClean="0">
                <a:solidFill>
                  <a:prstClr val="black"/>
                </a:solidFill>
              </a:rPr>
              <a:t>mengirim</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menerima</a:t>
            </a:r>
            <a:r>
              <a:rPr lang="en-US" dirty="0" smtClean="0">
                <a:solidFill>
                  <a:prstClr val="black"/>
                </a:solidFill>
              </a:rPr>
              <a:t> </a:t>
            </a:r>
            <a:r>
              <a:rPr lang="en-US" dirty="0" err="1" smtClean="0">
                <a:solidFill>
                  <a:prstClr val="black"/>
                </a:solidFill>
              </a:rPr>
              <a:t>pesan</a:t>
            </a:r>
            <a:r>
              <a:rPr lang="en-US" dirty="0" smtClean="0">
                <a:solidFill>
                  <a:prstClr val="black"/>
                </a:solidFill>
              </a:rPr>
              <a:t> </a:t>
            </a:r>
            <a:r>
              <a:rPr lang="en-US" dirty="0" err="1" smtClean="0">
                <a:solidFill>
                  <a:prstClr val="black"/>
                </a:solidFill>
              </a:rPr>
              <a:t>memalui</a:t>
            </a:r>
            <a:r>
              <a:rPr lang="en-US" dirty="0" smtClean="0">
                <a:solidFill>
                  <a:prstClr val="black"/>
                </a:solidFill>
              </a:rPr>
              <a:t> </a:t>
            </a:r>
            <a:r>
              <a:rPr lang="en-US" dirty="0" err="1" smtClean="0">
                <a:solidFill>
                  <a:prstClr val="black"/>
                </a:solidFill>
              </a:rPr>
              <a:t>jaringan</a:t>
            </a:r>
            <a:endParaRPr lang="en-US" dirty="0" smtClean="0">
              <a:solidFill>
                <a:prstClr val="black"/>
              </a:solidFill>
            </a:endParaRPr>
          </a:p>
          <a:p>
            <a:pPr algn="just" fontAlgn="base">
              <a:spcBef>
                <a:spcPct val="0"/>
              </a:spcBef>
              <a:spcAft>
                <a:spcPct val="0"/>
              </a:spcAft>
              <a:buClr>
                <a:srgbClr val="FF3300"/>
              </a:buClr>
              <a:buFont typeface="Wingdings" pitchFamily="2" charset="2"/>
              <a:buNone/>
            </a:pPr>
            <a:r>
              <a:rPr lang="en-US" dirty="0" smtClean="0">
                <a:solidFill>
                  <a:prstClr val="black"/>
                </a:solidFill>
              </a:rPr>
              <a:t>    </a:t>
            </a:r>
            <a:r>
              <a:rPr lang="en-US" dirty="0" err="1" smtClean="0">
                <a:solidFill>
                  <a:prstClr val="black"/>
                </a:solidFill>
              </a:rPr>
              <a:t>komunikasi</a:t>
            </a:r>
            <a:r>
              <a:rPr lang="en-US" dirty="0" smtClean="0">
                <a:solidFill>
                  <a:prstClr val="black"/>
                </a:solidFill>
              </a:rPr>
              <a:t>.</a:t>
            </a:r>
            <a:endParaRPr lang="en-GB" dirty="0" smtClean="0">
              <a:solidFill>
                <a:prstClr val="black"/>
              </a:solidFill>
            </a:endParaRPr>
          </a:p>
        </p:txBody>
      </p:sp>
      <p:sp>
        <p:nvSpPr>
          <p:cNvPr id="10253" name="Text Box 20"/>
          <p:cNvSpPr txBox="1">
            <a:spLocks noChangeArrowheads="1"/>
          </p:cNvSpPr>
          <p:nvPr/>
        </p:nvSpPr>
        <p:spPr bwMode="auto">
          <a:xfrm>
            <a:off x="381973" y="4724400"/>
            <a:ext cx="68405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0"/>
              </a:spcBef>
              <a:spcAft>
                <a:spcPct val="0"/>
              </a:spcAft>
              <a:buClr>
                <a:srgbClr val="FF3300"/>
              </a:buClr>
              <a:buFont typeface="Wingdings" pitchFamily="2" charset="2"/>
              <a:buChar char="Ø"/>
            </a:pPr>
            <a:r>
              <a:rPr lang="en-US" dirty="0" smtClean="0">
                <a:solidFill>
                  <a:prstClr val="black"/>
                </a:solidFill>
              </a:rPr>
              <a:t> </a:t>
            </a:r>
            <a:r>
              <a:rPr lang="en-US" dirty="0" smtClean="0">
                <a:solidFill>
                  <a:srgbClr val="0000FF"/>
                </a:solidFill>
              </a:rPr>
              <a:t>E-business</a:t>
            </a:r>
            <a:r>
              <a:rPr lang="en-US" dirty="0" smtClean="0">
                <a:solidFill>
                  <a:prstClr val="black"/>
                </a:solidFill>
              </a:rPr>
              <a:t> : </a:t>
            </a:r>
            <a:r>
              <a:rPr lang="en-US" dirty="0" err="1" smtClean="0">
                <a:solidFill>
                  <a:prstClr val="black"/>
                </a:solidFill>
              </a:rPr>
              <a:t>munculnya</a:t>
            </a:r>
            <a:r>
              <a:rPr lang="en-US" dirty="0" smtClean="0">
                <a:solidFill>
                  <a:prstClr val="black"/>
                </a:solidFill>
              </a:rPr>
              <a:t> internet </a:t>
            </a:r>
            <a:r>
              <a:rPr lang="en-US" dirty="0" err="1" smtClean="0">
                <a:solidFill>
                  <a:prstClr val="black"/>
                </a:solidFill>
              </a:rPr>
              <a:t>membuka</a:t>
            </a:r>
            <a:r>
              <a:rPr lang="en-US" dirty="0" smtClean="0">
                <a:solidFill>
                  <a:prstClr val="black"/>
                </a:solidFill>
              </a:rPr>
              <a:t> </a:t>
            </a:r>
            <a:r>
              <a:rPr lang="en-US" dirty="0" err="1" smtClean="0">
                <a:solidFill>
                  <a:prstClr val="black"/>
                </a:solidFill>
              </a:rPr>
              <a:t>peluang</a:t>
            </a:r>
            <a:r>
              <a:rPr lang="en-US" dirty="0" smtClean="0">
                <a:solidFill>
                  <a:prstClr val="black"/>
                </a:solidFill>
              </a:rPr>
              <a:t> </a:t>
            </a:r>
            <a:r>
              <a:rPr lang="en-US" dirty="0" err="1" smtClean="0">
                <a:solidFill>
                  <a:prstClr val="black"/>
                </a:solidFill>
              </a:rPr>
              <a:t>terjadinya</a:t>
            </a:r>
            <a:endParaRPr lang="en-US" dirty="0" smtClean="0">
              <a:solidFill>
                <a:prstClr val="black"/>
              </a:solidFill>
            </a:endParaRPr>
          </a:p>
          <a:p>
            <a:pPr algn="just" fontAlgn="base">
              <a:spcBef>
                <a:spcPct val="0"/>
              </a:spcBef>
              <a:spcAft>
                <a:spcPct val="0"/>
              </a:spcAft>
              <a:buClr>
                <a:srgbClr val="FF3300"/>
              </a:buClr>
              <a:buFont typeface="Wingdings" pitchFamily="2" charset="2"/>
              <a:buNone/>
            </a:pPr>
            <a:r>
              <a:rPr lang="en-US" dirty="0" smtClean="0">
                <a:solidFill>
                  <a:prstClr val="black"/>
                </a:solidFill>
              </a:rPr>
              <a:t>    </a:t>
            </a:r>
            <a:r>
              <a:rPr lang="en-US" dirty="0" err="1" smtClean="0">
                <a:solidFill>
                  <a:prstClr val="black"/>
                </a:solidFill>
              </a:rPr>
              <a:t>pertukaran</a:t>
            </a:r>
            <a:r>
              <a:rPr lang="en-US" dirty="0" smtClean="0">
                <a:solidFill>
                  <a:prstClr val="black"/>
                </a:solidFill>
              </a:rPr>
              <a:t> </a:t>
            </a:r>
            <a:r>
              <a:rPr lang="en-US" dirty="0" err="1" smtClean="0">
                <a:solidFill>
                  <a:prstClr val="black"/>
                </a:solidFill>
              </a:rPr>
              <a:t>ekonomi</a:t>
            </a:r>
            <a:r>
              <a:rPr lang="en-US" dirty="0" smtClean="0">
                <a:solidFill>
                  <a:prstClr val="black"/>
                </a:solidFill>
              </a:rPr>
              <a:t> </a:t>
            </a:r>
            <a:r>
              <a:rPr lang="en-US" dirty="0" err="1" smtClean="0">
                <a:solidFill>
                  <a:prstClr val="black"/>
                </a:solidFill>
              </a:rPr>
              <a:t>secara</a:t>
            </a:r>
            <a:r>
              <a:rPr lang="en-US" dirty="0" smtClean="0">
                <a:solidFill>
                  <a:prstClr val="black"/>
                </a:solidFill>
              </a:rPr>
              <a:t> on-line. Internet </a:t>
            </a:r>
            <a:r>
              <a:rPr lang="en-US" dirty="0" err="1" smtClean="0">
                <a:solidFill>
                  <a:prstClr val="black"/>
                </a:solidFill>
              </a:rPr>
              <a:t>merupakan</a:t>
            </a:r>
            <a:r>
              <a:rPr lang="en-US" dirty="0" smtClean="0">
                <a:solidFill>
                  <a:prstClr val="black"/>
                </a:solidFill>
              </a:rPr>
              <a:t> </a:t>
            </a:r>
            <a:r>
              <a:rPr lang="en-US" dirty="0" err="1" smtClean="0">
                <a:solidFill>
                  <a:prstClr val="black"/>
                </a:solidFill>
              </a:rPr>
              <a:t>alat</a:t>
            </a:r>
            <a:r>
              <a:rPr lang="en-US" dirty="0" smtClean="0">
                <a:solidFill>
                  <a:prstClr val="black"/>
                </a:solidFill>
              </a:rPr>
              <a:t> </a:t>
            </a:r>
            <a:r>
              <a:rPr lang="en-US" dirty="0" err="1" smtClean="0">
                <a:solidFill>
                  <a:prstClr val="black"/>
                </a:solidFill>
              </a:rPr>
              <a:t>populer</a:t>
            </a:r>
            <a:endParaRPr lang="en-US" dirty="0" smtClean="0">
              <a:solidFill>
                <a:prstClr val="black"/>
              </a:solidFill>
            </a:endParaRPr>
          </a:p>
          <a:p>
            <a:pPr algn="just" fontAlgn="base">
              <a:spcBef>
                <a:spcPct val="0"/>
              </a:spcBef>
              <a:spcAft>
                <a:spcPct val="0"/>
              </a:spcAft>
              <a:buClr>
                <a:srgbClr val="FF3300"/>
              </a:buClr>
              <a:buFont typeface="Wingdings" pitchFamily="2" charset="2"/>
              <a:buNone/>
            </a:pPr>
            <a:r>
              <a:rPr lang="en-US" dirty="0" smtClean="0">
                <a:solidFill>
                  <a:prstClr val="black"/>
                </a:solidFill>
              </a:rPr>
              <a:t>    yang </a:t>
            </a:r>
            <a:r>
              <a:rPr lang="en-US" dirty="0" err="1" smtClean="0">
                <a:solidFill>
                  <a:prstClr val="black"/>
                </a:solidFill>
              </a:rPr>
              <a:t>digunakan</a:t>
            </a:r>
            <a:r>
              <a:rPr lang="en-US" dirty="0" smtClean="0">
                <a:solidFill>
                  <a:prstClr val="black"/>
                </a:solidFill>
              </a:rPr>
              <a:t> </a:t>
            </a:r>
            <a:r>
              <a:rPr lang="en-US" dirty="0" err="1" smtClean="0">
                <a:solidFill>
                  <a:prstClr val="black"/>
                </a:solidFill>
              </a:rPr>
              <a:t>oleh</a:t>
            </a:r>
            <a:r>
              <a:rPr lang="en-US" dirty="0" smtClean="0">
                <a:solidFill>
                  <a:prstClr val="black"/>
                </a:solidFill>
              </a:rPr>
              <a:t> </a:t>
            </a:r>
            <a:r>
              <a:rPr lang="en-US" dirty="0" err="1" smtClean="0">
                <a:solidFill>
                  <a:prstClr val="black"/>
                </a:solidFill>
              </a:rPr>
              <a:t>pengguna</a:t>
            </a:r>
            <a:r>
              <a:rPr lang="en-US" dirty="0" smtClean="0">
                <a:solidFill>
                  <a:prstClr val="black"/>
                </a:solidFill>
              </a:rPr>
              <a:t> </a:t>
            </a:r>
            <a:r>
              <a:rPr lang="en-US" dirty="0" err="1" smtClean="0">
                <a:solidFill>
                  <a:prstClr val="black"/>
                </a:solidFill>
              </a:rPr>
              <a:t>komputer</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berbelanja</a:t>
            </a:r>
            <a:r>
              <a:rPr lang="en-US" dirty="0" smtClean="0">
                <a:solidFill>
                  <a:prstClr val="black"/>
                </a:solidFill>
              </a:rPr>
              <a:t> </a:t>
            </a:r>
            <a:r>
              <a:rPr lang="en-US" dirty="0" err="1" smtClean="0">
                <a:solidFill>
                  <a:prstClr val="black"/>
                </a:solidFill>
              </a:rPr>
              <a:t>secara</a:t>
            </a:r>
            <a:endParaRPr lang="en-US" dirty="0" smtClean="0">
              <a:solidFill>
                <a:prstClr val="black"/>
              </a:solidFill>
            </a:endParaRPr>
          </a:p>
          <a:p>
            <a:pPr algn="just" fontAlgn="base">
              <a:spcBef>
                <a:spcPct val="0"/>
              </a:spcBef>
              <a:spcAft>
                <a:spcPct val="0"/>
              </a:spcAft>
              <a:buClr>
                <a:srgbClr val="FF3300"/>
              </a:buClr>
              <a:buFont typeface="Wingdings" pitchFamily="2" charset="2"/>
              <a:buNone/>
            </a:pPr>
            <a:r>
              <a:rPr lang="en-US" dirty="0" smtClean="0">
                <a:solidFill>
                  <a:prstClr val="black"/>
                </a:solidFill>
              </a:rPr>
              <a:t>    online </a:t>
            </a:r>
            <a:endParaRPr lang="en-GB" dirty="0" smtClean="0">
              <a:solidFill>
                <a:prstClr val="black"/>
              </a:solidFill>
            </a:endParaRPr>
          </a:p>
        </p:txBody>
      </p:sp>
    </p:spTree>
    <p:extLst>
      <p:ext uri="{BB962C8B-B14F-4D97-AF65-F5344CB8AC3E}">
        <p14:creationId xmlns:p14="http://schemas.microsoft.com/office/powerpoint/2010/main" val="24625938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04875" y="2047865"/>
            <a:ext cx="7380547" cy="3581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sz="2400">
              <a:solidFill>
                <a:prstClr val="black"/>
              </a:solidFill>
              <a:latin typeface="Times New Roman" pitchFamily="18" charset="0"/>
            </a:endParaRPr>
          </a:p>
        </p:txBody>
      </p:sp>
      <p:sp>
        <p:nvSpPr>
          <p:cNvPr id="11267" name="Line 3"/>
          <p:cNvSpPr>
            <a:spLocks noChangeShapeType="1"/>
          </p:cNvSpPr>
          <p:nvPr/>
        </p:nvSpPr>
        <p:spPr bwMode="auto">
          <a:xfrm>
            <a:off x="904875" y="533400"/>
            <a:ext cx="7248525"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1271" name="Picture 8"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46125"/>
            <a:ext cx="685800" cy="548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2101850" y="746125"/>
            <a:ext cx="605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Karakteristik</a:t>
            </a:r>
            <a:r>
              <a:rPr lang="en-US" sz="4000" dirty="0" smtClean="0">
                <a:solidFill>
                  <a:srgbClr val="000099"/>
                </a:solidFill>
                <a:latin typeface="Berlin Sans FB" pitchFamily="34" charset="0"/>
              </a:rPr>
              <a:t> Era </a:t>
            </a:r>
            <a:r>
              <a:rPr lang="en-US" sz="4000" dirty="0" err="1" smtClean="0">
                <a:solidFill>
                  <a:srgbClr val="000099"/>
                </a:solidFill>
                <a:latin typeface="Berlin Sans FB" pitchFamily="34" charset="0"/>
              </a:rPr>
              <a:t>Informasi</a:t>
            </a:r>
            <a:r>
              <a:rPr lang="en-US" sz="4000" dirty="0" smtClean="0">
                <a:solidFill>
                  <a:srgbClr val="000099"/>
                </a:solidFill>
                <a:latin typeface="Berlin Sans FB" pitchFamily="34" charset="0"/>
              </a:rPr>
              <a:t> :</a:t>
            </a:r>
            <a:endParaRPr lang="en-US" sz="3200" dirty="0" smtClean="0">
              <a:solidFill>
                <a:srgbClr val="000099"/>
              </a:solidFill>
              <a:latin typeface="Berlin Sans FB" pitchFamily="34" charset="0"/>
            </a:endParaRPr>
          </a:p>
        </p:txBody>
      </p:sp>
      <p:sp>
        <p:nvSpPr>
          <p:cNvPr id="11273" name="Text Box 10"/>
          <p:cNvSpPr txBox="1">
            <a:spLocks noChangeArrowheads="1"/>
          </p:cNvSpPr>
          <p:nvPr/>
        </p:nvSpPr>
        <p:spPr bwMode="auto">
          <a:xfrm>
            <a:off x="2801984" y="1453487"/>
            <a:ext cx="360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dirty="0" smtClean="0">
                <a:solidFill>
                  <a:srgbClr val="000099"/>
                </a:solidFill>
              </a:rPr>
              <a:t>“ </a:t>
            </a:r>
            <a:r>
              <a:rPr lang="en-US" sz="2800" dirty="0" err="1" smtClean="0">
                <a:solidFill>
                  <a:srgbClr val="000099"/>
                </a:solidFill>
              </a:rPr>
              <a:t>Jenis</a:t>
            </a:r>
            <a:r>
              <a:rPr lang="en-US" sz="2800" dirty="0" smtClean="0">
                <a:solidFill>
                  <a:srgbClr val="000099"/>
                </a:solidFill>
              </a:rPr>
              <a:t> </a:t>
            </a:r>
            <a:r>
              <a:rPr lang="en-US" sz="2800" dirty="0" err="1" smtClean="0">
                <a:solidFill>
                  <a:srgbClr val="000099"/>
                </a:solidFill>
              </a:rPr>
              <a:t>konektivitas</a:t>
            </a:r>
            <a:r>
              <a:rPr lang="en-US" sz="2800" dirty="0" smtClean="0">
                <a:solidFill>
                  <a:srgbClr val="000099"/>
                </a:solidFill>
              </a:rPr>
              <a:t> “</a:t>
            </a:r>
            <a:endParaRPr lang="en-GB" sz="2800" dirty="0" smtClean="0">
              <a:solidFill>
                <a:srgbClr val="000099"/>
              </a:solidFill>
            </a:endParaRPr>
          </a:p>
        </p:txBody>
      </p:sp>
      <p:sp>
        <p:nvSpPr>
          <p:cNvPr id="11274" name="Text Box 11"/>
          <p:cNvSpPr txBox="1">
            <a:spLocks noChangeArrowheads="1"/>
          </p:cNvSpPr>
          <p:nvPr/>
        </p:nvSpPr>
        <p:spPr bwMode="auto">
          <a:xfrm>
            <a:off x="1055027" y="2095134"/>
            <a:ext cx="693831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lnSpc>
                <a:spcPct val="110000"/>
              </a:lnSpc>
              <a:spcBef>
                <a:spcPct val="0"/>
              </a:spcBef>
              <a:spcAft>
                <a:spcPct val="0"/>
              </a:spcAft>
              <a:buClr>
                <a:srgbClr val="FF6600"/>
              </a:buClr>
              <a:buFont typeface="Wingdings" pitchFamily="2" charset="2"/>
              <a:buChar char="Ø"/>
            </a:pPr>
            <a:r>
              <a:rPr lang="en-US" dirty="0" smtClean="0">
                <a:solidFill>
                  <a:prstClr val="black"/>
                </a:solidFill>
              </a:rPr>
              <a:t> </a:t>
            </a:r>
            <a:r>
              <a:rPr lang="en-US" dirty="0" smtClean="0">
                <a:solidFill>
                  <a:srgbClr val="0000FF"/>
                </a:solidFill>
              </a:rPr>
              <a:t>Network Database</a:t>
            </a:r>
            <a:r>
              <a:rPr lang="en-US" dirty="0" smtClean="0">
                <a:solidFill>
                  <a:prstClr val="black"/>
                </a:solidFill>
              </a:rPr>
              <a:t> : Database </a:t>
            </a:r>
            <a:r>
              <a:rPr lang="en-US" dirty="0" err="1" smtClean="0">
                <a:solidFill>
                  <a:prstClr val="black"/>
                </a:solidFill>
              </a:rPr>
              <a:t>adalah</a:t>
            </a:r>
            <a:r>
              <a:rPr lang="en-US" dirty="0" smtClean="0">
                <a:solidFill>
                  <a:prstClr val="black"/>
                </a:solidFill>
              </a:rPr>
              <a:t> </a:t>
            </a:r>
            <a:r>
              <a:rPr lang="en-US" dirty="0" err="1" smtClean="0">
                <a:solidFill>
                  <a:prstClr val="black"/>
                </a:solidFill>
              </a:rPr>
              <a:t>perpustakaan</a:t>
            </a:r>
            <a:r>
              <a:rPr lang="en-US" dirty="0" smtClean="0">
                <a:solidFill>
                  <a:prstClr val="black"/>
                </a:solidFill>
              </a:rPr>
              <a:t> </a:t>
            </a:r>
            <a:r>
              <a:rPr lang="en-US" dirty="0" err="1" smtClean="0">
                <a:solidFill>
                  <a:prstClr val="black"/>
                </a:solidFill>
              </a:rPr>
              <a:t>tempat</a:t>
            </a:r>
            <a:r>
              <a:rPr lang="en-US" dirty="0" smtClean="0">
                <a:solidFill>
                  <a:prstClr val="black"/>
                </a:solidFill>
              </a:rPr>
              <a:t> </a:t>
            </a:r>
            <a:r>
              <a:rPr lang="en-US" dirty="0" err="1" smtClean="0">
                <a:solidFill>
                  <a:prstClr val="black"/>
                </a:solidFill>
              </a:rPr>
              <a:t>penyim</a:t>
            </a:r>
            <a:r>
              <a:rPr lang="en-US" dirty="0" smtClean="0">
                <a:solidFill>
                  <a:prstClr val="black"/>
                </a:solidFill>
              </a:rPr>
              <a:t>-</a:t>
            </a:r>
          </a:p>
          <a:p>
            <a:pPr algn="just" fontAlgn="base">
              <a:lnSpc>
                <a:spcPct val="110000"/>
              </a:lnSpc>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panan</a:t>
            </a:r>
            <a:r>
              <a:rPr lang="en-US" dirty="0" smtClean="0">
                <a:solidFill>
                  <a:prstClr val="black"/>
                </a:solidFill>
              </a:rPr>
              <a:t>  data </a:t>
            </a:r>
            <a:r>
              <a:rPr lang="en-US" dirty="0" err="1" smtClean="0">
                <a:solidFill>
                  <a:prstClr val="black"/>
                </a:solidFill>
              </a:rPr>
              <a:t>secara</a:t>
            </a:r>
            <a:r>
              <a:rPr lang="en-US" dirty="0" smtClean="0">
                <a:solidFill>
                  <a:prstClr val="black"/>
                </a:solidFill>
              </a:rPr>
              <a:t> </a:t>
            </a:r>
            <a:r>
              <a:rPr lang="en-US" dirty="0" err="1" smtClean="0">
                <a:solidFill>
                  <a:prstClr val="black"/>
                </a:solidFill>
              </a:rPr>
              <a:t>elektronik</a:t>
            </a:r>
            <a:r>
              <a:rPr lang="en-US" dirty="0" smtClean="0">
                <a:solidFill>
                  <a:prstClr val="black"/>
                </a:solidFill>
              </a:rPr>
              <a:t> yang </a:t>
            </a:r>
            <a:r>
              <a:rPr lang="en-US" dirty="0" err="1" smtClean="0">
                <a:solidFill>
                  <a:prstClr val="black"/>
                </a:solidFill>
              </a:rPr>
              <a:t>dapat</a:t>
            </a:r>
            <a:r>
              <a:rPr lang="en-US" dirty="0" smtClean="0">
                <a:solidFill>
                  <a:prstClr val="black"/>
                </a:solidFill>
              </a:rPr>
              <a:t> </a:t>
            </a:r>
            <a:r>
              <a:rPr lang="en-US" dirty="0" err="1" smtClean="0">
                <a:solidFill>
                  <a:prstClr val="black"/>
                </a:solidFill>
              </a:rPr>
              <a:t>diakses</a:t>
            </a:r>
            <a:r>
              <a:rPr lang="en-US" dirty="0" smtClean="0">
                <a:solidFill>
                  <a:prstClr val="black"/>
                </a:solidFill>
              </a:rPr>
              <a:t> </a:t>
            </a:r>
            <a:r>
              <a:rPr lang="en-US" dirty="0" err="1" smtClean="0">
                <a:solidFill>
                  <a:prstClr val="black"/>
                </a:solidFill>
              </a:rPr>
              <a:t>oleh</a:t>
            </a:r>
            <a:r>
              <a:rPr lang="en-US" dirty="0" smtClean="0">
                <a:solidFill>
                  <a:prstClr val="black"/>
                </a:solidFill>
              </a:rPr>
              <a:t> </a:t>
            </a:r>
            <a:r>
              <a:rPr lang="en-US" dirty="0" err="1" smtClean="0">
                <a:solidFill>
                  <a:prstClr val="black"/>
                </a:solidFill>
              </a:rPr>
              <a:t>pengguna</a:t>
            </a:r>
            <a:r>
              <a:rPr lang="en-US" dirty="0" smtClean="0">
                <a:solidFill>
                  <a:prstClr val="black"/>
                </a:solidFill>
              </a:rPr>
              <a:t> </a:t>
            </a:r>
          </a:p>
          <a:p>
            <a:pPr algn="just" fontAlgn="base">
              <a:lnSpc>
                <a:spcPct val="110000"/>
              </a:lnSpc>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komputer</a:t>
            </a:r>
            <a:r>
              <a:rPr lang="en-US" dirty="0" smtClean="0">
                <a:solidFill>
                  <a:prstClr val="black"/>
                </a:solidFill>
              </a:rPr>
              <a:t> yang </a:t>
            </a:r>
            <a:r>
              <a:rPr lang="en-US" dirty="0" err="1" smtClean="0">
                <a:solidFill>
                  <a:prstClr val="black"/>
                </a:solidFill>
              </a:rPr>
              <a:t>terhubung</a:t>
            </a:r>
            <a:r>
              <a:rPr lang="en-US" dirty="0" smtClean="0">
                <a:solidFill>
                  <a:prstClr val="black"/>
                </a:solidFill>
              </a:rPr>
              <a:t>. Database </a:t>
            </a:r>
            <a:r>
              <a:rPr lang="en-US" dirty="0" err="1" smtClean="0">
                <a:solidFill>
                  <a:prstClr val="black"/>
                </a:solidFill>
              </a:rPr>
              <a:t>diatur</a:t>
            </a:r>
            <a:r>
              <a:rPr lang="en-US" dirty="0" smtClean="0">
                <a:solidFill>
                  <a:prstClr val="black"/>
                </a:solidFill>
              </a:rPr>
              <a:t> </a:t>
            </a:r>
            <a:r>
              <a:rPr lang="en-US" dirty="0" err="1" smtClean="0">
                <a:solidFill>
                  <a:prstClr val="black"/>
                </a:solidFill>
              </a:rPr>
              <a:t>sedemikian</a:t>
            </a:r>
            <a:r>
              <a:rPr lang="en-US" dirty="0" smtClean="0">
                <a:solidFill>
                  <a:prstClr val="black"/>
                </a:solidFill>
              </a:rPr>
              <a:t> </a:t>
            </a:r>
            <a:r>
              <a:rPr lang="en-US" dirty="0" err="1" smtClean="0">
                <a:solidFill>
                  <a:prstClr val="black"/>
                </a:solidFill>
              </a:rPr>
              <a:t>rupa</a:t>
            </a:r>
            <a:r>
              <a:rPr lang="en-US" dirty="0" smtClean="0">
                <a:solidFill>
                  <a:prstClr val="black"/>
                </a:solidFill>
              </a:rPr>
              <a:t> </a:t>
            </a:r>
            <a:r>
              <a:rPr lang="en-US" dirty="0" err="1" smtClean="0">
                <a:solidFill>
                  <a:prstClr val="black"/>
                </a:solidFill>
              </a:rPr>
              <a:t>sehingga</a:t>
            </a:r>
            <a:endParaRPr lang="en-US" dirty="0" smtClean="0">
              <a:solidFill>
                <a:prstClr val="black"/>
              </a:solidFill>
            </a:endParaRPr>
          </a:p>
          <a:p>
            <a:pPr algn="just" fontAlgn="base">
              <a:lnSpc>
                <a:spcPct val="110000"/>
              </a:lnSpc>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pengguna</a:t>
            </a:r>
            <a:r>
              <a:rPr lang="en-US" dirty="0" smtClean="0">
                <a:solidFill>
                  <a:prstClr val="black"/>
                </a:solidFill>
              </a:rPr>
              <a:t> yang </a:t>
            </a:r>
            <a:r>
              <a:rPr lang="en-US" dirty="0" err="1" smtClean="0">
                <a:solidFill>
                  <a:prstClr val="black"/>
                </a:solidFill>
              </a:rPr>
              <a:t>berbeda</a:t>
            </a:r>
            <a:r>
              <a:rPr lang="en-US" dirty="0" smtClean="0">
                <a:solidFill>
                  <a:prstClr val="black"/>
                </a:solidFill>
              </a:rPr>
              <a:t> </a:t>
            </a:r>
            <a:r>
              <a:rPr lang="en-US" dirty="0" err="1" smtClean="0">
                <a:solidFill>
                  <a:prstClr val="black"/>
                </a:solidFill>
              </a:rPr>
              <a:t>dapat</a:t>
            </a:r>
            <a:r>
              <a:rPr lang="en-US" dirty="0" smtClean="0">
                <a:solidFill>
                  <a:prstClr val="black"/>
                </a:solidFill>
              </a:rPr>
              <a:t> </a:t>
            </a:r>
            <a:r>
              <a:rPr lang="en-US" dirty="0" err="1" smtClean="0">
                <a:solidFill>
                  <a:prstClr val="black"/>
                </a:solidFill>
              </a:rPr>
              <a:t>mengakses</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menggunakan</a:t>
            </a:r>
            <a:r>
              <a:rPr lang="en-US" dirty="0" smtClean="0">
                <a:solidFill>
                  <a:prstClr val="black"/>
                </a:solidFill>
              </a:rPr>
              <a:t> data</a:t>
            </a:r>
          </a:p>
          <a:p>
            <a:pPr algn="just" fontAlgn="base">
              <a:lnSpc>
                <a:spcPct val="110000"/>
              </a:lnSpc>
              <a:spcBef>
                <a:spcPct val="0"/>
              </a:spcBef>
              <a:spcAft>
                <a:spcPct val="0"/>
              </a:spcAft>
              <a:buClr>
                <a:srgbClr val="FF6600"/>
              </a:buClr>
              <a:buFont typeface="Wingdings" pitchFamily="2" charset="2"/>
              <a:buNone/>
            </a:pPr>
            <a:r>
              <a:rPr lang="en-US" dirty="0" smtClean="0">
                <a:solidFill>
                  <a:prstClr val="black"/>
                </a:solidFill>
              </a:rPr>
              <a:t>    </a:t>
            </a:r>
            <a:r>
              <a:rPr lang="en-US" dirty="0" err="1" smtClean="0">
                <a:solidFill>
                  <a:prstClr val="black"/>
                </a:solidFill>
              </a:rPr>
              <a:t>tersebut</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keperluan</a:t>
            </a:r>
            <a:r>
              <a:rPr lang="en-US" dirty="0" smtClean="0">
                <a:solidFill>
                  <a:prstClr val="black"/>
                </a:solidFill>
              </a:rPr>
              <a:t> yang </a:t>
            </a:r>
            <a:r>
              <a:rPr lang="en-US" dirty="0" err="1" smtClean="0">
                <a:solidFill>
                  <a:prstClr val="black"/>
                </a:solidFill>
              </a:rPr>
              <a:t>berbeda</a:t>
            </a:r>
            <a:r>
              <a:rPr lang="en-US" dirty="0" smtClean="0">
                <a:solidFill>
                  <a:prstClr val="black"/>
                </a:solidFill>
              </a:rPr>
              <a:t> pula.</a:t>
            </a:r>
            <a:endParaRPr lang="en-GB" dirty="0" smtClean="0">
              <a:solidFill>
                <a:prstClr val="black"/>
              </a:solidFill>
            </a:endParaRPr>
          </a:p>
        </p:txBody>
      </p:sp>
    </p:spTree>
    <p:extLst>
      <p:ext uri="{BB962C8B-B14F-4D97-AF65-F5344CB8AC3E}">
        <p14:creationId xmlns:p14="http://schemas.microsoft.com/office/powerpoint/2010/main" val="38700756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62000" y="1832259"/>
            <a:ext cx="7087736" cy="3352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sz="2400">
              <a:solidFill>
                <a:prstClr val="black"/>
              </a:solidFill>
              <a:latin typeface="Times New Roman" pitchFamily="18" charset="0"/>
            </a:endParaRPr>
          </a:p>
        </p:txBody>
      </p:sp>
      <p:sp>
        <p:nvSpPr>
          <p:cNvPr id="12291" name="Line 3"/>
          <p:cNvSpPr>
            <a:spLocks noChangeShapeType="1"/>
          </p:cNvSpPr>
          <p:nvPr/>
        </p:nvSpPr>
        <p:spPr bwMode="auto">
          <a:xfrm>
            <a:off x="990601" y="533400"/>
            <a:ext cx="72390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2295"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900" y="519468"/>
            <a:ext cx="1238250" cy="990600"/>
          </a:xfrm>
          <a:prstGeom prst="rect">
            <a:avLst/>
          </a:prstGeom>
          <a:ln>
            <a:noFill/>
          </a:ln>
          <a:effectLst>
            <a:glow rad="228600">
              <a:schemeClr val="accent3">
                <a:satMod val="175000"/>
                <a:alpha val="40000"/>
              </a:schemeClr>
            </a:glow>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p:cNvSpPr txBox="1">
            <a:spLocks noChangeArrowheads="1"/>
          </p:cNvSpPr>
          <p:nvPr/>
        </p:nvSpPr>
        <p:spPr bwMode="auto">
          <a:xfrm>
            <a:off x="1933150" y="548185"/>
            <a:ext cx="6305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Kepercayaan</a:t>
            </a:r>
            <a:r>
              <a:rPr lang="en-US" sz="4000" dirty="0" smtClean="0">
                <a:solidFill>
                  <a:srgbClr val="000099"/>
                </a:solidFill>
                <a:latin typeface="Berlin Sans FB" pitchFamily="34" charset="0"/>
              </a:rPr>
              <a:t> </a:t>
            </a:r>
            <a:r>
              <a:rPr lang="en-US" sz="4000" dirty="0" err="1" smtClean="0">
                <a:solidFill>
                  <a:srgbClr val="000099"/>
                </a:solidFill>
                <a:latin typeface="Berlin Sans FB" pitchFamily="34" charset="0"/>
              </a:rPr>
              <a:t>pada</a:t>
            </a:r>
            <a:r>
              <a:rPr lang="en-US" sz="4000" dirty="0" smtClean="0">
                <a:solidFill>
                  <a:srgbClr val="000099"/>
                </a:solidFill>
                <a:latin typeface="Berlin Sans FB" pitchFamily="34" charset="0"/>
              </a:rPr>
              <a:t> </a:t>
            </a:r>
            <a:r>
              <a:rPr lang="en-US" sz="4000" dirty="0" err="1" smtClean="0">
                <a:solidFill>
                  <a:srgbClr val="000099"/>
                </a:solidFill>
                <a:latin typeface="Berlin Sans FB" pitchFamily="34" charset="0"/>
              </a:rPr>
              <a:t>Informasi</a:t>
            </a:r>
            <a:endParaRPr lang="en-US" sz="3200" dirty="0" smtClean="0">
              <a:solidFill>
                <a:srgbClr val="000099"/>
              </a:solidFill>
              <a:latin typeface="Berlin Sans FB" pitchFamily="34" charset="0"/>
            </a:endParaRPr>
          </a:p>
        </p:txBody>
      </p:sp>
      <p:sp>
        <p:nvSpPr>
          <p:cNvPr id="12297" name="Text Box 10"/>
          <p:cNvSpPr txBox="1">
            <a:spLocks noChangeArrowheads="1"/>
          </p:cNvSpPr>
          <p:nvPr/>
        </p:nvSpPr>
        <p:spPr bwMode="auto">
          <a:xfrm>
            <a:off x="694900" y="1818801"/>
            <a:ext cx="8239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dirty="0" smtClean="0">
                <a:solidFill>
                  <a:prstClr val="black"/>
                </a:solidFill>
              </a:rPr>
              <a:t> Di era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sangat</a:t>
            </a:r>
            <a:r>
              <a:rPr lang="en-US" dirty="0" smtClean="0">
                <a:solidFill>
                  <a:prstClr val="black"/>
                </a:solidFill>
              </a:rPr>
              <a:t> </a:t>
            </a:r>
            <a:r>
              <a:rPr lang="en-US" dirty="0" err="1" smtClean="0">
                <a:solidFill>
                  <a:prstClr val="black"/>
                </a:solidFill>
              </a:rPr>
              <a:t>banyak</a:t>
            </a:r>
            <a:r>
              <a:rPr lang="en-US" dirty="0" smtClean="0">
                <a:solidFill>
                  <a:prstClr val="black"/>
                </a:solidFill>
              </a:rPr>
              <a:t> </a:t>
            </a:r>
            <a:r>
              <a:rPr lang="en-US" dirty="0" err="1" smtClean="0">
                <a:solidFill>
                  <a:prstClr val="black"/>
                </a:solidFill>
              </a:rPr>
              <a:t>sumber</a:t>
            </a:r>
            <a:r>
              <a:rPr lang="en-US" dirty="0" smtClean="0">
                <a:solidFill>
                  <a:prstClr val="black"/>
                </a:solidFill>
              </a:rPr>
              <a:t> </a:t>
            </a:r>
            <a:r>
              <a:rPr lang="en-US" dirty="0" err="1" smtClean="0">
                <a:solidFill>
                  <a:prstClr val="black"/>
                </a:solidFill>
              </a:rPr>
              <a:t>infromasi</a:t>
            </a:r>
            <a:r>
              <a:rPr lang="en-US" dirty="0" smtClean="0">
                <a:solidFill>
                  <a:prstClr val="black"/>
                </a:solidFill>
              </a:rPr>
              <a:t> yang </a:t>
            </a:r>
            <a:r>
              <a:rPr lang="en-US" dirty="0" err="1" smtClean="0">
                <a:solidFill>
                  <a:prstClr val="black"/>
                </a:solidFill>
              </a:rPr>
              <a:t>dapat</a:t>
            </a:r>
            <a:r>
              <a:rPr lang="en-US" dirty="0" smtClean="0">
                <a:solidFill>
                  <a:prstClr val="black"/>
                </a:solidFill>
              </a:rPr>
              <a:t> </a:t>
            </a:r>
            <a:r>
              <a:rPr lang="en-US" dirty="0" err="1" smtClean="0">
                <a:solidFill>
                  <a:prstClr val="black"/>
                </a:solidFill>
              </a:rPr>
              <a:t>dipilih</a:t>
            </a:r>
            <a:endParaRPr lang="en-US" dirty="0" smtClean="0">
              <a:solidFill>
                <a:prstClr val="black"/>
              </a:solidFill>
            </a:endParaRPr>
          </a:p>
          <a:p>
            <a:pPr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dipelajari</a:t>
            </a:r>
            <a:r>
              <a:rPr lang="en-US" dirty="0" smtClean="0">
                <a:solidFill>
                  <a:prstClr val="black"/>
                </a:solidFill>
              </a:rPr>
              <a:t>, </a:t>
            </a:r>
            <a:r>
              <a:rPr lang="en-US" dirty="0" err="1" smtClean="0">
                <a:solidFill>
                  <a:prstClr val="black"/>
                </a:solidFill>
              </a:rPr>
              <a:t>digunakan</a:t>
            </a:r>
            <a:r>
              <a:rPr lang="en-US" dirty="0" smtClean="0">
                <a:solidFill>
                  <a:prstClr val="black"/>
                </a:solidFill>
              </a:rPr>
              <a:t> </a:t>
            </a:r>
            <a:r>
              <a:rPr lang="en-US" dirty="0" err="1" smtClean="0">
                <a:solidFill>
                  <a:prstClr val="black"/>
                </a:solidFill>
              </a:rPr>
              <a:t>sebagai</a:t>
            </a:r>
            <a:r>
              <a:rPr lang="en-US" dirty="0" smtClean="0">
                <a:solidFill>
                  <a:prstClr val="black"/>
                </a:solidFill>
              </a:rPr>
              <a:t> </a:t>
            </a:r>
            <a:r>
              <a:rPr lang="en-US" dirty="0" err="1" smtClean="0">
                <a:solidFill>
                  <a:prstClr val="black"/>
                </a:solidFill>
              </a:rPr>
              <a:t>pertimbangan</a:t>
            </a:r>
            <a:r>
              <a:rPr lang="en-US" dirty="0" smtClean="0">
                <a:solidFill>
                  <a:prstClr val="black"/>
                </a:solidFill>
              </a:rPr>
              <a:t> </a:t>
            </a:r>
            <a:r>
              <a:rPr lang="en-US" dirty="0" err="1" smtClean="0">
                <a:solidFill>
                  <a:prstClr val="black"/>
                </a:solidFill>
              </a:rPr>
              <a:t>pengambilan</a:t>
            </a:r>
            <a:r>
              <a:rPr lang="en-US" dirty="0" smtClean="0">
                <a:solidFill>
                  <a:prstClr val="black"/>
                </a:solidFill>
              </a:rPr>
              <a:t> </a:t>
            </a:r>
          </a:p>
          <a:p>
            <a:pPr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keputusan</a:t>
            </a:r>
            <a:r>
              <a:rPr lang="en-US" dirty="0" smtClean="0">
                <a:solidFill>
                  <a:prstClr val="black"/>
                </a:solidFill>
              </a:rPr>
              <a:t> </a:t>
            </a:r>
            <a:r>
              <a:rPr lang="en-US" dirty="0" err="1" smtClean="0">
                <a:solidFill>
                  <a:prstClr val="black"/>
                </a:solidFill>
              </a:rPr>
              <a:t>atau</a:t>
            </a:r>
            <a:r>
              <a:rPr lang="en-US" dirty="0" smtClean="0">
                <a:solidFill>
                  <a:prstClr val="black"/>
                </a:solidFill>
              </a:rPr>
              <a:t> </a:t>
            </a:r>
            <a:r>
              <a:rPr lang="en-US" dirty="0" err="1" smtClean="0">
                <a:solidFill>
                  <a:prstClr val="black"/>
                </a:solidFill>
              </a:rPr>
              <a:t>sekedar</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sarana</a:t>
            </a:r>
            <a:r>
              <a:rPr lang="en-US" dirty="0" smtClean="0">
                <a:solidFill>
                  <a:prstClr val="black"/>
                </a:solidFill>
              </a:rPr>
              <a:t> </a:t>
            </a:r>
            <a:r>
              <a:rPr lang="en-US" dirty="0" err="1" smtClean="0">
                <a:solidFill>
                  <a:prstClr val="black"/>
                </a:solidFill>
              </a:rPr>
              <a:t>bersenang-senang</a:t>
            </a:r>
            <a:r>
              <a:rPr lang="en-US" dirty="0" smtClean="0">
                <a:solidFill>
                  <a:prstClr val="black"/>
                </a:solidFill>
              </a:rPr>
              <a:t>.</a:t>
            </a:r>
            <a:endParaRPr lang="en-GB" dirty="0" smtClean="0">
              <a:solidFill>
                <a:prstClr val="black"/>
              </a:solidFill>
            </a:endParaRPr>
          </a:p>
        </p:txBody>
      </p:sp>
      <p:sp>
        <p:nvSpPr>
          <p:cNvPr id="12298" name="Text Box 11"/>
          <p:cNvSpPr txBox="1">
            <a:spLocks noChangeArrowheads="1"/>
          </p:cNvSpPr>
          <p:nvPr/>
        </p:nvSpPr>
        <p:spPr bwMode="auto">
          <a:xfrm>
            <a:off x="720017" y="2806984"/>
            <a:ext cx="820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dirty="0" smtClean="0">
                <a:solidFill>
                  <a:prstClr val="black"/>
                </a:solidFill>
              </a:rPr>
              <a:t> </a:t>
            </a:r>
            <a:r>
              <a:rPr lang="en-US" dirty="0" err="1" smtClean="0">
                <a:solidFill>
                  <a:prstClr val="black"/>
                </a:solidFill>
              </a:rPr>
              <a:t>Beban</a:t>
            </a:r>
            <a:r>
              <a:rPr lang="en-US" dirty="0" smtClean="0">
                <a:solidFill>
                  <a:prstClr val="black"/>
                </a:solidFill>
              </a:rPr>
              <a:t> </a:t>
            </a:r>
            <a:r>
              <a:rPr lang="en-US" dirty="0" err="1" smtClean="0">
                <a:solidFill>
                  <a:prstClr val="black"/>
                </a:solidFill>
              </a:rPr>
              <a:t>untuk</a:t>
            </a:r>
            <a:r>
              <a:rPr lang="en-US" dirty="0" smtClean="0">
                <a:solidFill>
                  <a:prstClr val="black"/>
                </a:solidFill>
              </a:rPr>
              <a:t> </a:t>
            </a:r>
            <a:r>
              <a:rPr lang="en-US" dirty="0" err="1" smtClean="0">
                <a:solidFill>
                  <a:prstClr val="black"/>
                </a:solidFill>
              </a:rPr>
              <a:t>menemukan</a:t>
            </a:r>
            <a:r>
              <a:rPr lang="en-US" dirty="0" smtClean="0">
                <a:solidFill>
                  <a:prstClr val="black"/>
                </a:solidFill>
              </a:rPr>
              <a:t>, </a:t>
            </a:r>
            <a:r>
              <a:rPr lang="en-US" dirty="0" err="1" smtClean="0">
                <a:solidFill>
                  <a:prstClr val="black"/>
                </a:solidFill>
              </a:rPr>
              <a:t>menseleksi</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mengorganisasi</a:t>
            </a:r>
            <a:r>
              <a:rPr lang="en-US" dirty="0" smtClean="0">
                <a:solidFill>
                  <a:prstClr val="black"/>
                </a:solidFill>
              </a:rPr>
              <a:t> </a:t>
            </a:r>
            <a:r>
              <a:rPr lang="en-US" dirty="0" err="1" smtClean="0">
                <a:solidFill>
                  <a:prstClr val="black"/>
                </a:solidFill>
              </a:rPr>
              <a:t>informasi</a:t>
            </a:r>
            <a:endParaRPr lang="en-US" dirty="0" smtClean="0">
              <a:solidFill>
                <a:prstClr val="black"/>
              </a:solidFill>
            </a:endParaRPr>
          </a:p>
          <a:p>
            <a:pPr fontAlgn="base">
              <a:spcBef>
                <a:spcPct val="0"/>
              </a:spcBef>
              <a:spcAft>
                <a:spcPct val="0"/>
              </a:spcAft>
              <a:buClr>
                <a:srgbClr val="990000"/>
              </a:buClr>
              <a:buFont typeface="Wingdings" pitchFamily="2" charset="2"/>
              <a:buNone/>
            </a:pPr>
            <a:r>
              <a:rPr lang="en-US" dirty="0" smtClean="0">
                <a:solidFill>
                  <a:prstClr val="black"/>
                </a:solidFill>
              </a:rPr>
              <a:t>    yang </a:t>
            </a:r>
            <a:r>
              <a:rPr lang="en-US" dirty="0" err="1" smtClean="0">
                <a:solidFill>
                  <a:prstClr val="black"/>
                </a:solidFill>
              </a:rPr>
              <a:t>berguna</a:t>
            </a:r>
            <a:r>
              <a:rPr lang="en-US" dirty="0" smtClean="0">
                <a:solidFill>
                  <a:prstClr val="black"/>
                </a:solidFill>
              </a:rPr>
              <a:t> </a:t>
            </a:r>
            <a:r>
              <a:rPr lang="en-US" dirty="0" err="1" smtClean="0">
                <a:solidFill>
                  <a:prstClr val="black"/>
                </a:solidFill>
              </a:rPr>
              <a:t>tergantung</a:t>
            </a:r>
            <a:r>
              <a:rPr lang="en-US" dirty="0" smtClean="0">
                <a:solidFill>
                  <a:prstClr val="black"/>
                </a:solidFill>
              </a:rPr>
              <a:t> </a:t>
            </a:r>
            <a:r>
              <a:rPr lang="en-US" dirty="0" err="1" smtClean="0">
                <a:solidFill>
                  <a:prstClr val="black"/>
                </a:solidFill>
              </a:rPr>
              <a:t>pada</a:t>
            </a:r>
            <a:r>
              <a:rPr lang="en-US" dirty="0" smtClean="0">
                <a:solidFill>
                  <a:prstClr val="black"/>
                </a:solidFill>
              </a:rPr>
              <a:t> </a:t>
            </a:r>
            <a:r>
              <a:rPr lang="en-US" dirty="0" err="1" smtClean="0">
                <a:solidFill>
                  <a:prstClr val="black"/>
                </a:solidFill>
              </a:rPr>
              <a:t>individu</a:t>
            </a:r>
            <a:r>
              <a:rPr lang="en-US" dirty="0" smtClean="0">
                <a:solidFill>
                  <a:prstClr val="black"/>
                </a:solidFill>
              </a:rPr>
              <a:t> </a:t>
            </a:r>
            <a:r>
              <a:rPr lang="en-US" dirty="0" err="1" smtClean="0">
                <a:solidFill>
                  <a:prstClr val="black"/>
                </a:solidFill>
              </a:rPr>
              <a:t>atau</a:t>
            </a:r>
            <a:r>
              <a:rPr lang="en-US" dirty="0" smtClean="0">
                <a:solidFill>
                  <a:prstClr val="black"/>
                </a:solidFill>
              </a:rPr>
              <a:t> </a:t>
            </a:r>
            <a:r>
              <a:rPr lang="en-US" dirty="0" err="1" smtClean="0">
                <a:solidFill>
                  <a:prstClr val="black"/>
                </a:solidFill>
              </a:rPr>
              <a:t>organisasi</a:t>
            </a:r>
            <a:r>
              <a:rPr lang="en-US" dirty="0" smtClean="0">
                <a:solidFill>
                  <a:prstClr val="black"/>
                </a:solidFill>
              </a:rPr>
              <a:t>.</a:t>
            </a:r>
            <a:endParaRPr lang="en-GB" dirty="0" smtClean="0">
              <a:solidFill>
                <a:prstClr val="black"/>
              </a:solidFill>
            </a:endParaRPr>
          </a:p>
        </p:txBody>
      </p:sp>
      <p:sp>
        <p:nvSpPr>
          <p:cNvPr id="12299" name="Text Box 12"/>
          <p:cNvSpPr txBox="1">
            <a:spLocks noChangeArrowheads="1"/>
          </p:cNvSpPr>
          <p:nvPr/>
        </p:nvSpPr>
        <p:spPr bwMode="auto">
          <a:xfrm>
            <a:off x="684664" y="3508659"/>
            <a:ext cx="8096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Clr>
                <a:srgbClr val="990000"/>
              </a:buClr>
              <a:buFont typeface="Wingdings" pitchFamily="2" charset="2"/>
              <a:buChar char="v"/>
            </a:pPr>
            <a:r>
              <a:rPr lang="en-US" dirty="0" smtClean="0">
                <a:solidFill>
                  <a:prstClr val="black"/>
                </a:solidFill>
              </a:rPr>
              <a:t> </a:t>
            </a:r>
            <a:r>
              <a:rPr lang="en-US" dirty="0" err="1" smtClean="0">
                <a:solidFill>
                  <a:prstClr val="black"/>
                </a:solidFill>
              </a:rPr>
              <a:t>Menemukan</a:t>
            </a:r>
            <a:r>
              <a:rPr lang="en-US" dirty="0" smtClean="0">
                <a:solidFill>
                  <a:prstClr val="black"/>
                </a:solidFill>
              </a:rPr>
              <a:t>, </a:t>
            </a:r>
            <a:r>
              <a:rPr lang="en-US" dirty="0" err="1" smtClean="0">
                <a:solidFill>
                  <a:prstClr val="black"/>
                </a:solidFill>
              </a:rPr>
              <a:t>menseleksi</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mengorganisasi</a:t>
            </a:r>
            <a:r>
              <a:rPr lang="en-US" dirty="0" smtClean="0">
                <a:solidFill>
                  <a:prstClr val="black"/>
                </a:solidFill>
              </a:rPr>
              <a:t>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merupakan</a:t>
            </a:r>
            <a:r>
              <a:rPr lang="en-US" dirty="0" smtClean="0">
                <a:solidFill>
                  <a:prstClr val="black"/>
                </a:solidFill>
              </a:rPr>
              <a:t> </a:t>
            </a:r>
          </a:p>
          <a:p>
            <a:pPr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tantangan</a:t>
            </a:r>
            <a:r>
              <a:rPr lang="en-US" dirty="0" smtClean="0">
                <a:solidFill>
                  <a:prstClr val="black"/>
                </a:solidFill>
              </a:rPr>
              <a:t> </a:t>
            </a:r>
            <a:r>
              <a:rPr lang="en-US" dirty="0" err="1" smtClean="0">
                <a:solidFill>
                  <a:prstClr val="black"/>
                </a:solidFill>
              </a:rPr>
              <a:t>utama</a:t>
            </a:r>
            <a:r>
              <a:rPr lang="en-US" dirty="0" smtClean="0">
                <a:solidFill>
                  <a:prstClr val="black"/>
                </a:solidFill>
              </a:rPr>
              <a:t> di </a:t>
            </a:r>
            <a:r>
              <a:rPr lang="en-US" dirty="0" err="1" smtClean="0">
                <a:solidFill>
                  <a:prstClr val="black"/>
                </a:solidFill>
              </a:rPr>
              <a:t>masa</a:t>
            </a:r>
            <a:r>
              <a:rPr lang="en-US" dirty="0" smtClean="0">
                <a:solidFill>
                  <a:prstClr val="black"/>
                </a:solidFill>
              </a:rPr>
              <a:t> </a:t>
            </a:r>
            <a:r>
              <a:rPr lang="en-US" dirty="0" err="1" smtClean="0">
                <a:solidFill>
                  <a:prstClr val="black"/>
                </a:solidFill>
              </a:rPr>
              <a:t>depan</a:t>
            </a:r>
            <a:r>
              <a:rPr lang="en-US" dirty="0" smtClean="0">
                <a:solidFill>
                  <a:prstClr val="black"/>
                </a:solidFill>
              </a:rPr>
              <a:t>. Akan </a:t>
            </a:r>
            <a:r>
              <a:rPr lang="en-US" dirty="0" err="1" smtClean="0">
                <a:solidFill>
                  <a:prstClr val="black"/>
                </a:solidFill>
              </a:rPr>
              <a:t>menjadi</a:t>
            </a:r>
            <a:r>
              <a:rPr lang="en-US" dirty="0" smtClean="0">
                <a:solidFill>
                  <a:prstClr val="black"/>
                </a:solidFill>
              </a:rPr>
              <a:t> </a:t>
            </a:r>
            <a:r>
              <a:rPr lang="en-US" dirty="0" err="1" smtClean="0">
                <a:solidFill>
                  <a:prstClr val="black"/>
                </a:solidFill>
              </a:rPr>
              <a:t>lebih</a:t>
            </a:r>
            <a:r>
              <a:rPr lang="en-US" dirty="0" smtClean="0">
                <a:solidFill>
                  <a:prstClr val="black"/>
                </a:solidFill>
              </a:rPr>
              <a:t> </a:t>
            </a:r>
            <a:r>
              <a:rPr lang="en-US" dirty="0" err="1" smtClean="0">
                <a:solidFill>
                  <a:prstClr val="black"/>
                </a:solidFill>
              </a:rPr>
              <a:t>sulit</a:t>
            </a:r>
            <a:r>
              <a:rPr lang="en-US" dirty="0" smtClean="0">
                <a:solidFill>
                  <a:prstClr val="black"/>
                </a:solidFill>
              </a:rPr>
              <a:t> </a:t>
            </a:r>
            <a:r>
              <a:rPr lang="en-US" dirty="0" err="1" smtClean="0">
                <a:solidFill>
                  <a:prstClr val="black"/>
                </a:solidFill>
              </a:rPr>
              <a:t>untuk</a:t>
            </a:r>
            <a:endParaRPr lang="en-US" dirty="0" smtClean="0">
              <a:solidFill>
                <a:prstClr val="black"/>
              </a:solidFill>
            </a:endParaRPr>
          </a:p>
          <a:p>
            <a:pPr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mengukur</a:t>
            </a:r>
            <a:r>
              <a:rPr lang="en-US" dirty="0" smtClean="0">
                <a:solidFill>
                  <a:prstClr val="black"/>
                </a:solidFill>
              </a:rPr>
              <a:t> </a:t>
            </a:r>
            <a:r>
              <a:rPr lang="en-US" dirty="0" err="1" smtClean="0">
                <a:solidFill>
                  <a:prstClr val="black"/>
                </a:solidFill>
              </a:rPr>
              <a:t>validitas</a:t>
            </a:r>
            <a:r>
              <a:rPr lang="en-US" dirty="0" smtClean="0">
                <a:solidFill>
                  <a:prstClr val="black"/>
                </a:solidFill>
              </a:rPr>
              <a:t> </a:t>
            </a:r>
            <a:r>
              <a:rPr lang="en-US" dirty="0" err="1" smtClean="0">
                <a:solidFill>
                  <a:prstClr val="black"/>
                </a:solidFill>
              </a:rPr>
              <a:t>dan</a:t>
            </a:r>
            <a:r>
              <a:rPr lang="en-US" dirty="0" smtClean="0">
                <a:solidFill>
                  <a:prstClr val="black"/>
                </a:solidFill>
              </a:rPr>
              <a:t> </a:t>
            </a:r>
            <a:r>
              <a:rPr lang="en-US" dirty="0" err="1" smtClean="0">
                <a:solidFill>
                  <a:prstClr val="black"/>
                </a:solidFill>
              </a:rPr>
              <a:t>ketepatan</a:t>
            </a:r>
            <a:r>
              <a:rPr lang="en-US" dirty="0" smtClean="0">
                <a:solidFill>
                  <a:prstClr val="black"/>
                </a:solidFill>
              </a:rPr>
              <a:t> </a:t>
            </a:r>
            <a:r>
              <a:rPr lang="en-US" dirty="0" err="1" smtClean="0">
                <a:solidFill>
                  <a:prstClr val="black"/>
                </a:solidFill>
              </a:rPr>
              <a:t>informasi</a:t>
            </a:r>
            <a:r>
              <a:rPr lang="en-US" dirty="0" smtClean="0">
                <a:solidFill>
                  <a:prstClr val="black"/>
                </a:solidFill>
              </a:rPr>
              <a:t> di </a:t>
            </a:r>
            <a:r>
              <a:rPr lang="en-US" dirty="0" err="1" smtClean="0">
                <a:solidFill>
                  <a:prstClr val="black"/>
                </a:solidFill>
              </a:rPr>
              <a:t>sekeliling</a:t>
            </a:r>
            <a:r>
              <a:rPr lang="en-US" dirty="0" smtClean="0">
                <a:solidFill>
                  <a:prstClr val="black"/>
                </a:solidFill>
              </a:rPr>
              <a:t> </a:t>
            </a:r>
            <a:r>
              <a:rPr lang="en-US" dirty="0" err="1" smtClean="0">
                <a:solidFill>
                  <a:prstClr val="black"/>
                </a:solidFill>
              </a:rPr>
              <a:t>kita</a:t>
            </a:r>
            <a:r>
              <a:rPr lang="en-US" dirty="0" smtClean="0">
                <a:solidFill>
                  <a:prstClr val="black"/>
                </a:solidFill>
              </a:rPr>
              <a:t>.</a:t>
            </a:r>
            <a:endParaRPr lang="en-GB" dirty="0" smtClean="0">
              <a:solidFill>
                <a:prstClr val="black"/>
              </a:solidFill>
            </a:endParaRPr>
          </a:p>
        </p:txBody>
      </p:sp>
    </p:spTree>
    <p:extLst>
      <p:ext uri="{BB962C8B-B14F-4D97-AF65-F5344CB8AC3E}">
        <p14:creationId xmlns:p14="http://schemas.microsoft.com/office/powerpoint/2010/main" val="13390080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143000"/>
            <a:ext cx="7664190" cy="4953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sz="2400">
              <a:solidFill>
                <a:prstClr val="black"/>
              </a:solidFill>
              <a:latin typeface="Times New Roman" pitchFamily="18" charset="0"/>
            </a:endParaRPr>
          </a:p>
        </p:txBody>
      </p:sp>
      <p:sp>
        <p:nvSpPr>
          <p:cNvPr id="13315" name="Line 3"/>
          <p:cNvSpPr>
            <a:spLocks noChangeShapeType="1"/>
          </p:cNvSpPr>
          <p:nvPr/>
        </p:nvSpPr>
        <p:spPr bwMode="auto">
          <a:xfrm>
            <a:off x="762000" y="914400"/>
            <a:ext cx="7700015"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pic>
        <p:nvPicPr>
          <p:cNvPr id="13319" name="Picture 7" descr="computer_surfing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1463" y="1481137"/>
            <a:ext cx="123825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2209800" y="1447799"/>
            <a:ext cx="4999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4000" dirty="0" err="1" smtClean="0">
                <a:solidFill>
                  <a:srgbClr val="000099"/>
                </a:solidFill>
                <a:latin typeface="Berlin Sans FB" pitchFamily="34" charset="0"/>
              </a:rPr>
              <a:t>Ketersediaan</a:t>
            </a:r>
            <a:r>
              <a:rPr lang="en-US" sz="4000" dirty="0" smtClean="0">
                <a:solidFill>
                  <a:srgbClr val="000099"/>
                </a:solidFill>
                <a:latin typeface="Berlin Sans FB" pitchFamily="34" charset="0"/>
              </a:rPr>
              <a:t> </a:t>
            </a:r>
            <a:r>
              <a:rPr lang="en-US" sz="4000" dirty="0" err="1" smtClean="0">
                <a:solidFill>
                  <a:srgbClr val="000099"/>
                </a:solidFill>
                <a:latin typeface="Berlin Sans FB" pitchFamily="34" charset="0"/>
              </a:rPr>
              <a:t>Informasi</a:t>
            </a:r>
            <a:endParaRPr lang="en-US" sz="3200" dirty="0" smtClean="0">
              <a:solidFill>
                <a:srgbClr val="000099"/>
              </a:solidFill>
              <a:latin typeface="Berlin Sans FB" pitchFamily="34" charset="0"/>
            </a:endParaRPr>
          </a:p>
        </p:txBody>
      </p:sp>
      <p:sp>
        <p:nvSpPr>
          <p:cNvPr id="13321" name="Text Box 9"/>
          <p:cNvSpPr txBox="1">
            <a:spLocks noChangeArrowheads="1"/>
          </p:cNvSpPr>
          <p:nvPr/>
        </p:nvSpPr>
        <p:spPr bwMode="auto">
          <a:xfrm>
            <a:off x="2300222" y="1976437"/>
            <a:ext cx="458774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2800" dirty="0" err="1" smtClean="0">
                <a:solidFill>
                  <a:srgbClr val="000099"/>
                </a:solidFill>
              </a:rPr>
              <a:t>Setiap</a:t>
            </a:r>
            <a:r>
              <a:rPr lang="en-US" sz="2800" dirty="0" smtClean="0">
                <a:solidFill>
                  <a:srgbClr val="000099"/>
                </a:solidFill>
              </a:rPr>
              <a:t> </a:t>
            </a:r>
            <a:r>
              <a:rPr lang="en-US" sz="2800" dirty="0" err="1" smtClean="0">
                <a:solidFill>
                  <a:srgbClr val="000099"/>
                </a:solidFill>
              </a:rPr>
              <a:t>waktu</a:t>
            </a:r>
            <a:r>
              <a:rPr lang="en-US" sz="2800" dirty="0" smtClean="0">
                <a:solidFill>
                  <a:srgbClr val="000099"/>
                </a:solidFill>
              </a:rPr>
              <a:t>, </a:t>
            </a:r>
            <a:r>
              <a:rPr lang="en-US" sz="2800" dirty="0" err="1" smtClean="0">
                <a:solidFill>
                  <a:srgbClr val="000099"/>
                </a:solidFill>
              </a:rPr>
              <a:t>dimana</a:t>
            </a:r>
            <a:r>
              <a:rPr lang="en-US" sz="2800" dirty="0" smtClean="0">
                <a:solidFill>
                  <a:srgbClr val="000099"/>
                </a:solidFill>
              </a:rPr>
              <a:t> </a:t>
            </a:r>
            <a:r>
              <a:rPr lang="en-US" sz="2800" dirty="0" err="1" smtClean="0">
                <a:solidFill>
                  <a:srgbClr val="000099"/>
                </a:solidFill>
              </a:rPr>
              <a:t>saja</a:t>
            </a:r>
            <a:endParaRPr lang="en-GB" sz="2800" dirty="0" smtClean="0">
              <a:solidFill>
                <a:srgbClr val="000099"/>
              </a:solidFill>
            </a:endParaRPr>
          </a:p>
        </p:txBody>
      </p:sp>
      <p:sp>
        <p:nvSpPr>
          <p:cNvPr id="13322" name="Text Box 10"/>
          <p:cNvSpPr txBox="1">
            <a:spLocks noChangeArrowheads="1"/>
          </p:cNvSpPr>
          <p:nvPr/>
        </p:nvSpPr>
        <p:spPr bwMode="auto">
          <a:xfrm>
            <a:off x="1507344" y="2679700"/>
            <a:ext cx="64515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0"/>
              </a:spcBef>
              <a:spcAft>
                <a:spcPct val="0"/>
              </a:spcAft>
              <a:buClr>
                <a:srgbClr val="990000"/>
              </a:buClr>
              <a:buFont typeface="Wingdings" pitchFamily="2" charset="2"/>
              <a:buChar char="v"/>
            </a:pPr>
            <a:r>
              <a:rPr lang="en-US" dirty="0" smtClean="0">
                <a:solidFill>
                  <a:prstClr val="black"/>
                </a:solidFill>
              </a:rPr>
              <a:t> Di era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semua</a:t>
            </a:r>
            <a:r>
              <a:rPr lang="en-US" dirty="0" smtClean="0">
                <a:solidFill>
                  <a:prstClr val="black"/>
                </a:solidFill>
              </a:rPr>
              <a:t> </a:t>
            </a:r>
            <a:r>
              <a:rPr lang="en-US" dirty="0" err="1" smtClean="0">
                <a:solidFill>
                  <a:prstClr val="black"/>
                </a:solidFill>
              </a:rPr>
              <a:t>bentuk</a:t>
            </a:r>
            <a:r>
              <a:rPr lang="en-US" dirty="0" smtClean="0">
                <a:solidFill>
                  <a:prstClr val="black"/>
                </a:solidFill>
              </a:rPr>
              <a:t>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suara,teks</a:t>
            </a:r>
            <a:r>
              <a:rPr lang="en-US" dirty="0" smtClean="0">
                <a:solidFill>
                  <a:prstClr val="black"/>
                </a:solidFill>
              </a:rPr>
              <a:t>, video, </a:t>
            </a:r>
            <a:r>
              <a:rPr lang="en-US" dirty="0" err="1" smtClean="0">
                <a:solidFill>
                  <a:prstClr val="black"/>
                </a:solidFill>
              </a:rPr>
              <a:t>dll</a:t>
            </a:r>
            <a:r>
              <a:rPr lang="en-US" dirty="0" smtClean="0">
                <a:solidFill>
                  <a:prstClr val="black"/>
                </a:solidFill>
              </a:rPr>
              <a:t>) </a:t>
            </a:r>
          </a:p>
          <a:p>
            <a:pPr algn="just"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tersedia</a:t>
            </a:r>
            <a:r>
              <a:rPr lang="en-US" dirty="0" smtClean="0">
                <a:solidFill>
                  <a:prstClr val="black"/>
                </a:solidFill>
              </a:rPr>
              <a:t> </a:t>
            </a:r>
            <a:r>
              <a:rPr lang="en-US" dirty="0" err="1" smtClean="0">
                <a:solidFill>
                  <a:prstClr val="black"/>
                </a:solidFill>
              </a:rPr>
              <a:t>setiap</a:t>
            </a:r>
            <a:r>
              <a:rPr lang="en-US" dirty="0" smtClean="0">
                <a:solidFill>
                  <a:prstClr val="black"/>
                </a:solidFill>
              </a:rPr>
              <a:t> </a:t>
            </a:r>
            <a:r>
              <a:rPr lang="en-US" dirty="0" err="1" smtClean="0">
                <a:solidFill>
                  <a:prstClr val="black"/>
                </a:solidFill>
              </a:rPr>
              <a:t>saat</a:t>
            </a:r>
            <a:r>
              <a:rPr lang="en-US" dirty="0" smtClean="0">
                <a:solidFill>
                  <a:prstClr val="black"/>
                </a:solidFill>
              </a:rPr>
              <a:t> </a:t>
            </a:r>
            <a:r>
              <a:rPr lang="en-US" dirty="0" err="1" smtClean="0">
                <a:solidFill>
                  <a:prstClr val="black"/>
                </a:solidFill>
              </a:rPr>
              <a:t>dan</a:t>
            </a:r>
            <a:r>
              <a:rPr lang="en-US" dirty="0" smtClean="0">
                <a:solidFill>
                  <a:prstClr val="black"/>
                </a:solidFill>
              </a:rPr>
              <a:t> di </a:t>
            </a:r>
            <a:r>
              <a:rPr lang="en-US" dirty="0" err="1" smtClean="0">
                <a:solidFill>
                  <a:prstClr val="black"/>
                </a:solidFill>
              </a:rPr>
              <a:t>setiap</a:t>
            </a:r>
            <a:r>
              <a:rPr lang="en-US" dirty="0" smtClean="0">
                <a:solidFill>
                  <a:prstClr val="black"/>
                </a:solidFill>
              </a:rPr>
              <a:t> </a:t>
            </a:r>
            <a:r>
              <a:rPr lang="en-US" dirty="0" err="1" smtClean="0">
                <a:solidFill>
                  <a:prstClr val="black"/>
                </a:solidFill>
              </a:rPr>
              <a:t>tempat</a:t>
            </a:r>
            <a:r>
              <a:rPr lang="en-US" dirty="0" smtClean="0">
                <a:solidFill>
                  <a:prstClr val="black"/>
                </a:solidFill>
              </a:rPr>
              <a:t>. </a:t>
            </a:r>
            <a:r>
              <a:rPr lang="en-US" dirty="0" err="1" smtClean="0">
                <a:solidFill>
                  <a:prstClr val="black"/>
                </a:solidFill>
              </a:rPr>
              <a:t>Sifat</a:t>
            </a:r>
            <a:r>
              <a:rPr lang="en-US" dirty="0" smtClean="0">
                <a:solidFill>
                  <a:prstClr val="black"/>
                </a:solidFill>
              </a:rPr>
              <a:t> </a:t>
            </a:r>
            <a:r>
              <a:rPr lang="en-US" dirty="0" err="1" smtClean="0">
                <a:solidFill>
                  <a:prstClr val="black"/>
                </a:solidFill>
              </a:rPr>
              <a:t>ketersediaan</a:t>
            </a:r>
            <a:endParaRPr lang="en-US" dirty="0" smtClean="0">
              <a:solidFill>
                <a:prstClr val="black"/>
              </a:solidFill>
            </a:endParaRPr>
          </a:p>
          <a:p>
            <a:pPr algn="just"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ini</a:t>
            </a:r>
            <a:r>
              <a:rPr lang="en-US" dirty="0" smtClean="0">
                <a:solidFill>
                  <a:prstClr val="black"/>
                </a:solidFill>
              </a:rPr>
              <a:t> </a:t>
            </a:r>
            <a:r>
              <a:rPr lang="en-US" dirty="0" err="1" smtClean="0">
                <a:solidFill>
                  <a:prstClr val="black"/>
                </a:solidFill>
              </a:rPr>
              <a:t>merupakan</a:t>
            </a:r>
            <a:r>
              <a:rPr lang="en-US" dirty="0" smtClean="0">
                <a:solidFill>
                  <a:prstClr val="black"/>
                </a:solidFill>
              </a:rPr>
              <a:t> </a:t>
            </a:r>
            <a:r>
              <a:rPr lang="en-US" dirty="0" err="1" smtClean="0">
                <a:solidFill>
                  <a:prstClr val="black"/>
                </a:solidFill>
              </a:rPr>
              <a:t>salah</a:t>
            </a:r>
            <a:r>
              <a:rPr lang="en-US" dirty="0" smtClean="0">
                <a:solidFill>
                  <a:prstClr val="black"/>
                </a:solidFill>
              </a:rPr>
              <a:t> </a:t>
            </a:r>
            <a:r>
              <a:rPr lang="en-US" dirty="0" err="1" smtClean="0">
                <a:solidFill>
                  <a:prstClr val="black"/>
                </a:solidFill>
              </a:rPr>
              <a:t>satu</a:t>
            </a:r>
            <a:r>
              <a:rPr lang="en-US" dirty="0" smtClean="0">
                <a:solidFill>
                  <a:prstClr val="black"/>
                </a:solidFill>
              </a:rPr>
              <a:t> </a:t>
            </a:r>
            <a:r>
              <a:rPr lang="en-US" dirty="0" err="1" smtClean="0">
                <a:solidFill>
                  <a:prstClr val="black"/>
                </a:solidFill>
              </a:rPr>
              <a:t>kunci</a:t>
            </a:r>
            <a:r>
              <a:rPr lang="en-US" dirty="0" smtClean="0">
                <a:solidFill>
                  <a:prstClr val="black"/>
                </a:solidFill>
              </a:rPr>
              <a:t> yang </a:t>
            </a:r>
            <a:r>
              <a:rPr lang="en-US" dirty="0" err="1" smtClean="0">
                <a:solidFill>
                  <a:prstClr val="black"/>
                </a:solidFill>
              </a:rPr>
              <a:t>melekat</a:t>
            </a:r>
            <a:r>
              <a:rPr lang="en-US" dirty="0" smtClean="0">
                <a:solidFill>
                  <a:prstClr val="black"/>
                </a:solidFill>
              </a:rPr>
              <a:t> </a:t>
            </a:r>
            <a:r>
              <a:rPr lang="en-US" dirty="0" err="1" smtClean="0">
                <a:solidFill>
                  <a:prstClr val="black"/>
                </a:solidFill>
              </a:rPr>
              <a:t>pada</a:t>
            </a:r>
            <a:endParaRPr lang="en-US" dirty="0" smtClean="0">
              <a:solidFill>
                <a:prstClr val="black"/>
              </a:solidFill>
            </a:endParaRPr>
          </a:p>
          <a:p>
            <a:pPr algn="just" fontAlgn="base">
              <a:spcBef>
                <a:spcPct val="0"/>
              </a:spcBef>
              <a:spcAft>
                <a:spcPct val="0"/>
              </a:spcAft>
              <a:buClr>
                <a:srgbClr val="990000"/>
              </a:buClr>
              <a:buFont typeface="Wingdings" pitchFamily="2" charset="2"/>
              <a:buNone/>
            </a:pPr>
            <a:r>
              <a:rPr lang="en-US" dirty="0" smtClean="0">
                <a:solidFill>
                  <a:prstClr val="black"/>
                </a:solidFill>
              </a:rPr>
              <a:t>    era </a:t>
            </a:r>
            <a:r>
              <a:rPr lang="en-US" dirty="0" err="1" smtClean="0">
                <a:solidFill>
                  <a:prstClr val="black"/>
                </a:solidFill>
              </a:rPr>
              <a:t>informasi</a:t>
            </a:r>
            <a:r>
              <a:rPr lang="en-US" dirty="0" smtClean="0">
                <a:solidFill>
                  <a:prstClr val="black"/>
                </a:solidFill>
              </a:rPr>
              <a:t>.</a:t>
            </a:r>
            <a:endParaRPr lang="en-GB" dirty="0" smtClean="0">
              <a:solidFill>
                <a:prstClr val="black"/>
              </a:solidFill>
            </a:endParaRPr>
          </a:p>
        </p:txBody>
      </p:sp>
      <p:sp>
        <p:nvSpPr>
          <p:cNvPr id="13323" name="Text Box 11"/>
          <p:cNvSpPr txBox="1">
            <a:spLocks noChangeArrowheads="1"/>
          </p:cNvSpPr>
          <p:nvPr/>
        </p:nvSpPr>
        <p:spPr bwMode="auto">
          <a:xfrm>
            <a:off x="1507344" y="3981259"/>
            <a:ext cx="59977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fontAlgn="base">
              <a:spcBef>
                <a:spcPct val="0"/>
              </a:spcBef>
              <a:spcAft>
                <a:spcPct val="0"/>
              </a:spcAft>
              <a:buClr>
                <a:srgbClr val="990000"/>
              </a:buClr>
              <a:buFont typeface="Wingdings" pitchFamily="2" charset="2"/>
              <a:buChar char="v"/>
            </a:pPr>
            <a:r>
              <a:rPr lang="en-US" dirty="0" smtClean="0">
                <a:solidFill>
                  <a:prstClr val="black"/>
                </a:solidFill>
              </a:rPr>
              <a:t> </a:t>
            </a:r>
            <a:r>
              <a:rPr lang="en-US" dirty="0" err="1" smtClean="0">
                <a:solidFill>
                  <a:prstClr val="black"/>
                </a:solidFill>
              </a:rPr>
              <a:t>Ketersediaan</a:t>
            </a:r>
            <a:r>
              <a:rPr lang="en-US" dirty="0" smtClean="0">
                <a:solidFill>
                  <a:prstClr val="black"/>
                </a:solidFill>
              </a:rPr>
              <a:t>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pada</a:t>
            </a:r>
            <a:r>
              <a:rPr lang="en-US" dirty="0" smtClean="0">
                <a:solidFill>
                  <a:prstClr val="black"/>
                </a:solidFill>
              </a:rPr>
              <a:t> era </a:t>
            </a:r>
            <a:r>
              <a:rPr lang="en-US" dirty="0" err="1" smtClean="0">
                <a:solidFill>
                  <a:prstClr val="black"/>
                </a:solidFill>
              </a:rPr>
              <a:t>informasi</a:t>
            </a:r>
            <a:r>
              <a:rPr lang="en-US" dirty="0" smtClean="0">
                <a:solidFill>
                  <a:prstClr val="black"/>
                </a:solidFill>
              </a:rPr>
              <a:t> </a:t>
            </a:r>
            <a:r>
              <a:rPr lang="en-US" dirty="0" err="1" smtClean="0">
                <a:solidFill>
                  <a:prstClr val="black"/>
                </a:solidFill>
              </a:rPr>
              <a:t>merupakan</a:t>
            </a:r>
            <a:r>
              <a:rPr lang="en-US" dirty="0" smtClean="0">
                <a:solidFill>
                  <a:prstClr val="black"/>
                </a:solidFill>
              </a:rPr>
              <a:t> </a:t>
            </a:r>
            <a:r>
              <a:rPr lang="en-US" dirty="0" err="1" smtClean="0">
                <a:solidFill>
                  <a:prstClr val="black"/>
                </a:solidFill>
              </a:rPr>
              <a:t>hasil</a:t>
            </a:r>
            <a:endParaRPr lang="en-US" dirty="0" smtClean="0">
              <a:solidFill>
                <a:prstClr val="black"/>
              </a:solidFill>
            </a:endParaRPr>
          </a:p>
          <a:p>
            <a:pPr algn="just" fontAlgn="base">
              <a:spcBef>
                <a:spcPct val="0"/>
              </a:spcBef>
              <a:spcAft>
                <a:spcPct val="0"/>
              </a:spcAft>
              <a:buClr>
                <a:srgbClr val="990000"/>
              </a:buClr>
              <a:buFont typeface="Wingdings" pitchFamily="2" charset="2"/>
              <a:buNone/>
            </a:pPr>
            <a:r>
              <a:rPr lang="en-US" dirty="0" smtClean="0">
                <a:solidFill>
                  <a:prstClr val="black"/>
                </a:solidFill>
              </a:rPr>
              <a:t>    </a:t>
            </a:r>
            <a:r>
              <a:rPr lang="en-US" dirty="0" err="1" smtClean="0">
                <a:solidFill>
                  <a:prstClr val="black"/>
                </a:solidFill>
              </a:rPr>
              <a:t>kerja</a:t>
            </a:r>
            <a:r>
              <a:rPr lang="en-US" dirty="0" smtClean="0">
                <a:solidFill>
                  <a:prstClr val="black"/>
                </a:solidFill>
              </a:rPr>
              <a:t> TI yang </a:t>
            </a:r>
            <a:r>
              <a:rPr lang="en-US" dirty="0" err="1" smtClean="0">
                <a:solidFill>
                  <a:prstClr val="black"/>
                </a:solidFill>
              </a:rPr>
              <a:t>canggih</a:t>
            </a:r>
            <a:endParaRPr lang="en-GB" dirty="0" smtClean="0">
              <a:solidFill>
                <a:prstClr val="black"/>
              </a:solidFill>
            </a:endParaRPr>
          </a:p>
        </p:txBody>
      </p:sp>
    </p:spTree>
    <p:extLst>
      <p:ext uri="{BB962C8B-B14F-4D97-AF65-F5344CB8AC3E}">
        <p14:creationId xmlns:p14="http://schemas.microsoft.com/office/powerpoint/2010/main" val="379240027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TotalTime>
  <Words>1716</Words>
  <Application>Microsoft Office PowerPoint</Application>
  <PresentationFormat>On-screen Show (4:3)</PresentationFormat>
  <Paragraphs>287</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Pushpin</vt:lpstr>
      <vt:lpstr>Pertemuan 3</vt:lpstr>
      <vt:lpstr>Era informasi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Dampak positif  teknologi informasi</vt:lpstr>
      <vt:lpstr>Dampak negatif teknologi informasi</vt:lpstr>
      <vt:lpstr>KEAMANAN SUMBER DAYA INFORMASI</vt:lpstr>
      <vt:lpstr>Tujuan Keamanan </vt:lpstr>
      <vt:lpstr>TUJUAN KEAMANAN - 2</vt:lpstr>
      <vt:lpstr>TUJUAN KEAMANAN - 3</vt:lpstr>
      <vt:lpstr>Mengelola Keamanan Data</vt:lpstr>
      <vt:lpstr>Ancaman terhadap Keamanan Data</vt:lpstr>
      <vt:lpstr>Ancaman terhadap Keamanan Data (Lanjutan…)</vt:lpstr>
      <vt:lpstr>Rencana Keamanan Data</vt:lpstr>
      <vt:lpstr>Aturan Otorisasi</vt:lpstr>
      <vt:lpstr>Contoh Aturan Otorisasi</vt:lpstr>
      <vt:lpstr>Contoh Skenario Hak Akses</vt:lpstr>
      <vt:lpstr>Enkripsi</vt:lpstr>
      <vt:lpstr>Teknik ENKRIPSI</vt:lpstr>
      <vt:lpstr>Skema Otentikasi</vt:lpstr>
      <vt:lpstr>Tugas</vt:lpstr>
      <vt:lpstr>Tugas persentasi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5</dc:title>
  <dc:creator>andris</dc:creator>
  <cp:lastModifiedBy>Asus</cp:lastModifiedBy>
  <cp:revision>39</cp:revision>
  <dcterms:created xsi:type="dcterms:W3CDTF">2012-07-28T00:59:53Z</dcterms:created>
  <dcterms:modified xsi:type="dcterms:W3CDTF">2014-03-24T01:57:24Z</dcterms:modified>
</cp:coreProperties>
</file>