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293" r:id="rId5"/>
    <p:sldId id="292" r:id="rId6"/>
    <p:sldId id="287" r:id="rId7"/>
    <p:sldId id="307" r:id="rId8"/>
    <p:sldId id="295" r:id="rId9"/>
    <p:sldId id="296" r:id="rId10"/>
    <p:sldId id="297" r:id="rId11"/>
    <p:sldId id="301" r:id="rId12"/>
    <p:sldId id="300" r:id="rId13"/>
    <p:sldId id="302" r:id="rId14"/>
    <p:sldId id="303" r:id="rId15"/>
    <p:sldId id="304" r:id="rId16"/>
    <p:sldId id="305" r:id="rId17"/>
    <p:sldId id="306" r:id="rId18"/>
    <p:sldId id="288" r:id="rId19"/>
    <p:sldId id="311" r:id="rId20"/>
    <p:sldId id="310" r:id="rId21"/>
    <p:sldId id="312" r:id="rId22"/>
    <p:sldId id="291" r:id="rId23"/>
    <p:sldId id="314" r:id="rId24"/>
    <p:sldId id="313" r:id="rId25"/>
    <p:sldId id="308" r:id="rId26"/>
    <p:sldId id="315" r:id="rId27"/>
    <p:sldId id="316" r:id="rId28"/>
    <p:sldId id="309" r:id="rId29"/>
    <p:sldId id="289" r:id="rId30"/>
    <p:sldId id="318" r:id="rId31"/>
    <p:sldId id="317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19/06/2013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Manajemen</a:t>
            </a:r>
            <a:r>
              <a:rPr lang="en-US" sz="4800" b="1" dirty="0" smtClean="0">
                <a:latin typeface="Maiandra GD" pitchFamily="34" charset="0"/>
              </a:rPr>
              <a:t> I/O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</a:t>
            </a:r>
            <a:r>
              <a:rPr lang="en-US" sz="2400" dirty="0" smtClean="0"/>
              <a:t>Stallings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Direct Memory Access (DMA)</a:t>
            </a:r>
            <a:endParaRPr lang="en-US" sz="2400" b="1" u="sng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memberikan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DMA.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DMA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menghubungi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mengelola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tanpa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Setelah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DMA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memberi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Evolusi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429684" cy="3350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I/O Controller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fasilitas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Interrupt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DMA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utama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I/O Controller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sebaga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khusus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I/O Controller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lokal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2357430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357554" y="371475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11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714480" y="3000372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714876" y="378619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86182" y="4714884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000496" y="5286388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7290" y="2928934"/>
            <a:ext cx="2357454" cy="12858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2" name="Group 31"/>
          <p:cNvGrpSpPr/>
          <p:nvPr/>
        </p:nvGrpSpPr>
        <p:grpSpPr>
          <a:xfrm>
            <a:off x="1285852" y="2928934"/>
            <a:ext cx="2428860" cy="1214446"/>
            <a:chOff x="8643966" y="1714488"/>
            <a:chExt cx="2428860" cy="1214446"/>
          </a:xfrm>
        </p:grpSpPr>
        <p:sp>
          <p:nvSpPr>
            <p:cNvPr id="30" name="Rectangle 29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215470" y="1785926"/>
              <a:ext cx="1714512" cy="1071570"/>
              <a:chOff x="1428728" y="2428868"/>
              <a:chExt cx="1714512" cy="1071570"/>
            </a:xfrm>
            <a:solidFill>
              <a:schemeClr val="bg1"/>
            </a:solidFill>
          </p:grpSpPr>
          <p:cxnSp>
            <p:nvCxnSpPr>
              <p:cNvPr id="14" name="Straight Arrow Connector 13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grpFill/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428728" y="2857496"/>
                <a:ext cx="1164101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Maiandra GD" pitchFamily="34" charset="0"/>
                  </a:rPr>
                  <a:t>Selesai</a:t>
                </a:r>
                <a:r>
                  <a:rPr lang="en-US" dirty="0" smtClean="0">
                    <a:latin typeface="Maiandra GD" pitchFamily="34" charset="0"/>
                  </a:rPr>
                  <a:t> ???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1357322" y="2928934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3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2143108" y="192880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3747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I/O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89362E-6 L -0.00052 -0.1556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5565 L 0.27518 -0.5226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1714480" y="2214554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7290" y="2143116"/>
            <a:ext cx="2357454" cy="12858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7" name="Group 31"/>
          <p:cNvGrpSpPr/>
          <p:nvPr/>
        </p:nvGrpSpPr>
        <p:grpSpPr>
          <a:xfrm>
            <a:off x="1285852" y="2143116"/>
            <a:ext cx="2428860" cy="1214446"/>
            <a:chOff x="8643966" y="1714488"/>
            <a:chExt cx="2428860" cy="1214446"/>
          </a:xfrm>
        </p:grpSpPr>
        <p:sp>
          <p:nvSpPr>
            <p:cNvPr id="30" name="Rectangle 29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215470" y="1785926"/>
              <a:ext cx="1714512" cy="1071570"/>
              <a:chOff x="1428728" y="2428868"/>
              <a:chExt cx="1714512" cy="1071570"/>
            </a:xfrm>
            <a:solidFill>
              <a:schemeClr val="bg1"/>
            </a:solidFill>
          </p:grpSpPr>
          <p:cxnSp>
            <p:nvCxnSpPr>
              <p:cNvPr id="14" name="Straight Arrow Connector 13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grpFill/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428728" y="2857496"/>
                <a:ext cx="1164101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Maiandra GD" pitchFamily="34" charset="0"/>
                  </a:rPr>
                  <a:t>Selesai</a:t>
                </a:r>
                <a:r>
                  <a:rPr lang="en-US" dirty="0" smtClean="0">
                    <a:latin typeface="Maiandra GD" pitchFamily="34" charset="0"/>
                  </a:rPr>
                  <a:t> ???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3" name="Group 32"/>
          <p:cNvGrpSpPr/>
          <p:nvPr/>
        </p:nvGrpSpPr>
        <p:grpSpPr>
          <a:xfrm>
            <a:off x="1357322" y="2143116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2143108" y="1142984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1603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I/O Controller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3214678" y="3357562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928926" y="3857628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500431" y="442913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32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1714480" y="2214554"/>
            <a:ext cx="2000264" cy="1071570"/>
            <a:chOff x="1357290" y="2428868"/>
            <a:chExt cx="2000264" cy="1071570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428860" y="2571744"/>
              <a:ext cx="1071570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57290" y="2786058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43108" y="1142984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414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dilengkapi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fasilitas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Interrupt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3214678" y="3429000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928926" y="3845486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500431" y="442913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428728" y="2071678"/>
            <a:ext cx="2428860" cy="1214446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45" name="Group 24"/>
            <p:cNvGrpSpPr/>
            <p:nvPr/>
          </p:nvGrpSpPr>
          <p:grpSpPr>
            <a:xfrm>
              <a:off x="8995187" y="5357826"/>
              <a:ext cx="1649043" cy="857256"/>
              <a:chOff x="1494197" y="2500306"/>
              <a:chExt cx="1649043" cy="857256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16200000" flipV="1">
                <a:off x="2285984" y="2500306"/>
                <a:ext cx="857256" cy="8572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494197" y="2857496"/>
                <a:ext cx="1077539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2143108" y="4214818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54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3" name="Group 32"/>
          <p:cNvGrpSpPr/>
          <p:nvPr/>
        </p:nvGrpSpPr>
        <p:grpSpPr>
          <a:xfrm>
            <a:off x="1428760" y="2143116"/>
            <a:ext cx="2428860" cy="1214446"/>
            <a:chOff x="8643966" y="1714488"/>
            <a:chExt cx="2428860" cy="1214446"/>
          </a:xfrm>
        </p:grpSpPr>
        <p:sp>
          <p:nvSpPr>
            <p:cNvPr id="34" name="Rectangle 33"/>
            <p:cNvSpPr/>
            <p:nvPr/>
          </p:nvSpPr>
          <p:spPr>
            <a:xfrm>
              <a:off x="8643966" y="1714488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5" name="Group 24"/>
            <p:cNvGrpSpPr/>
            <p:nvPr/>
          </p:nvGrpSpPr>
          <p:grpSpPr>
            <a:xfrm>
              <a:off x="9215470" y="1785926"/>
              <a:ext cx="1714512" cy="1074959"/>
              <a:chOff x="1428728" y="2428868"/>
              <a:chExt cx="1714512" cy="1074959"/>
            </a:xfrm>
            <a:solidFill>
              <a:schemeClr val="bg1"/>
            </a:solidFill>
          </p:grpSpPr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2214546" y="2571744"/>
                <a:ext cx="1071570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428728" y="2857496"/>
                <a:ext cx="869918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Maiandra GD" pitchFamily="34" charset="0"/>
                  </a:rPr>
                  <a:t>Pindah</a:t>
                </a:r>
                <a:endParaRPr lang="en-US" dirty="0" smtClean="0">
                  <a:latin typeface="Maiandra GD" pitchFamily="34" charset="0"/>
                </a:endParaRPr>
              </a:p>
              <a:p>
                <a:pPr algn="ctr"/>
                <a:r>
                  <a:rPr lang="en-US" dirty="0" smtClean="0">
                    <a:latin typeface="Maiandra GD" pitchFamily="34" charset="0"/>
                  </a:rPr>
                  <a:t>Data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786" y="121442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500430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6429388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357950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2045993" y="1571612"/>
            <a:ext cx="1454437" cy="940836"/>
            <a:chOff x="1688803" y="2428868"/>
            <a:chExt cx="1454437" cy="940836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000232" y="2428868"/>
              <a:ext cx="1143008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688803" y="3000372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72066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9058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143372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28662" y="85723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6492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DMA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transfer data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utama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2714612" y="3286124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428860" y="3702610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214678" y="4357695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3" name="Group 51"/>
          <p:cNvGrpSpPr/>
          <p:nvPr/>
        </p:nvGrpSpPr>
        <p:grpSpPr>
          <a:xfrm>
            <a:off x="1928794" y="4143380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3714744" y="1571612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3500430" y="2571744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" name="Group 50"/>
          <p:cNvGrpSpPr/>
          <p:nvPr/>
        </p:nvGrpSpPr>
        <p:grpSpPr>
          <a:xfrm>
            <a:off x="3357554" y="2428868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60" name="Group 24"/>
          <p:cNvGrpSpPr/>
          <p:nvPr/>
        </p:nvGrpSpPr>
        <p:grpSpPr>
          <a:xfrm>
            <a:off x="2500298" y="1214422"/>
            <a:ext cx="1363822" cy="571504"/>
            <a:chOff x="-114320" y="2578238"/>
            <a:chExt cx="1854774" cy="883233"/>
          </a:xfrm>
          <a:solidFill>
            <a:schemeClr val="bg1"/>
          </a:solidFill>
        </p:grpSpPr>
        <p:cxnSp>
          <p:nvCxnSpPr>
            <p:cNvPr id="61" name="Straight Arrow Connector 60"/>
            <p:cNvCxnSpPr/>
            <p:nvPr/>
          </p:nvCxnSpPr>
          <p:spPr>
            <a:xfrm rot="10800000">
              <a:off x="-114320" y="2799046"/>
              <a:ext cx="1457316" cy="6624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62915" y="2578238"/>
              <a:ext cx="1077539" cy="36933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25989 -0.657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000232" y="857232"/>
            <a:ext cx="5000660" cy="32147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428596" y="1428736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714744" y="4786322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7572396" y="1643050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500958" y="114298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Maiandra GD" pitchFamily="34" charset="0"/>
              </a:rPr>
              <a:t>Memori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428596" y="2000241"/>
            <a:ext cx="1357321" cy="1127107"/>
            <a:chOff x="840379" y="2042328"/>
            <a:chExt cx="2302860" cy="1219721"/>
          </a:xfrm>
        </p:grpSpPr>
        <p:cxnSp>
          <p:nvCxnSpPr>
            <p:cNvPr id="19" name="Straight Arrow Connector 18"/>
            <p:cNvCxnSpPr/>
            <p:nvPr/>
          </p:nvCxnSpPr>
          <p:spPr>
            <a:xfrm rot="16200000" flipH="1">
              <a:off x="2190241" y="1904497"/>
              <a:ext cx="815168" cy="109082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40379" y="2892717"/>
              <a:ext cx="1454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286380" y="4857760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43372" y="5715016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357686" y="6215082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1472" y="1071546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467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I/O Controller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khusus</a:t>
            </a:r>
            <a:endParaRPr lang="id-ID" sz="2000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2928926" y="3286124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2643174" y="3702610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428992" y="4357695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>
            <a:off x="2143108" y="4143380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3929058" y="1571612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3714744" y="2571744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" name="Group 50"/>
          <p:cNvGrpSpPr/>
          <p:nvPr/>
        </p:nvGrpSpPr>
        <p:grpSpPr>
          <a:xfrm>
            <a:off x="3571868" y="2428868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5" name="Group 24"/>
          <p:cNvGrpSpPr/>
          <p:nvPr/>
        </p:nvGrpSpPr>
        <p:grpSpPr>
          <a:xfrm>
            <a:off x="2714612" y="1214422"/>
            <a:ext cx="1363822" cy="571504"/>
            <a:chOff x="-114320" y="2578238"/>
            <a:chExt cx="1854774" cy="883233"/>
          </a:xfrm>
          <a:solidFill>
            <a:schemeClr val="bg1"/>
          </a:solidFill>
        </p:grpSpPr>
        <p:cxnSp>
          <p:nvCxnSpPr>
            <p:cNvPr id="61" name="Straight Arrow Connector 60"/>
            <p:cNvCxnSpPr/>
            <p:nvPr/>
          </p:nvCxnSpPr>
          <p:spPr>
            <a:xfrm rot="10800000">
              <a:off x="-114320" y="2799046"/>
              <a:ext cx="1457316" cy="6624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62915" y="2578238"/>
              <a:ext cx="1077539" cy="36933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36215 -0.6574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2143108" y="857232"/>
            <a:ext cx="6858048" cy="3571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Rectangle 41"/>
          <p:cNvSpPr/>
          <p:nvPr/>
        </p:nvSpPr>
        <p:spPr>
          <a:xfrm>
            <a:off x="2357422" y="1000108"/>
            <a:ext cx="5000660" cy="32861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42844" y="1571612"/>
            <a:ext cx="1428760" cy="4286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latin typeface="Maiandra GD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071934" y="4929198"/>
            <a:ext cx="1928826" cy="1116000"/>
          </a:xfrm>
          <a:prstGeom prst="triangl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2" name="Group 10"/>
          <p:cNvGrpSpPr/>
          <p:nvPr/>
        </p:nvGrpSpPr>
        <p:grpSpPr>
          <a:xfrm>
            <a:off x="7715272" y="1714488"/>
            <a:ext cx="928694" cy="2071702"/>
            <a:chOff x="3857620" y="1000108"/>
            <a:chExt cx="1071570" cy="857256"/>
          </a:xfrm>
        </p:grpSpPr>
        <p:sp>
          <p:nvSpPr>
            <p:cNvPr id="6" name="Rectangle 5"/>
            <p:cNvSpPr/>
            <p:nvPr/>
          </p:nvSpPr>
          <p:spPr>
            <a:xfrm>
              <a:off x="3857620" y="1000108"/>
              <a:ext cx="1071570" cy="85725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>
              <a:stCxn id="6" idx="1"/>
              <a:endCxn id="6" idx="3"/>
            </p:cNvCxnSpPr>
            <p:nvPr/>
          </p:nvCxnSpPr>
          <p:spPr>
            <a:xfrm rot="10800000" flipH="1">
              <a:off x="3857620" y="1428736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 flipH="1">
              <a:off x="3857620" y="1643050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3857620" y="1214422"/>
              <a:ext cx="1071570" cy="1588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643834" y="1000108"/>
            <a:ext cx="994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Maiandra GD" pitchFamily="34" charset="0"/>
              </a:rPr>
              <a:t>Memori</a:t>
            </a:r>
            <a:endParaRPr lang="en-US" b="1" dirty="0" smtClean="0">
              <a:latin typeface="Maiandra GD" pitchFamily="34" charset="0"/>
            </a:endParaRPr>
          </a:p>
          <a:p>
            <a:pPr algn="ctr"/>
            <a:r>
              <a:rPr lang="en-US" b="1" dirty="0" err="1" smtClean="0">
                <a:latin typeface="Maiandra GD" pitchFamily="34" charset="0"/>
              </a:rPr>
              <a:t>Lokal</a:t>
            </a:r>
            <a:endParaRPr lang="id-ID" b="1" dirty="0">
              <a:latin typeface="Maiandra GD" pitchFamily="34" charset="0"/>
            </a:endParaRPr>
          </a:p>
        </p:txBody>
      </p:sp>
      <p:grpSp>
        <p:nvGrpSpPr>
          <p:cNvPr id="5" name="Group 25"/>
          <p:cNvGrpSpPr/>
          <p:nvPr/>
        </p:nvGrpSpPr>
        <p:grpSpPr>
          <a:xfrm>
            <a:off x="428596" y="2143116"/>
            <a:ext cx="1714512" cy="928694"/>
            <a:chOff x="1203989" y="1733095"/>
            <a:chExt cx="2908878" cy="1005004"/>
          </a:xfrm>
        </p:grpSpPr>
        <p:cxnSp>
          <p:nvCxnSpPr>
            <p:cNvPr id="19" name="Straight Arrow Connector 18"/>
            <p:cNvCxnSpPr>
              <a:stCxn id="3" idx="2"/>
            </p:cNvCxnSpPr>
            <p:nvPr/>
          </p:nvCxnSpPr>
          <p:spPr>
            <a:xfrm rot="16200000" flipH="1">
              <a:off x="2519536" y="1144767"/>
              <a:ext cx="1005004" cy="21816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03989" y="2196944"/>
              <a:ext cx="145443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Maiandra GD" pitchFamily="34" charset="0"/>
                </a:rPr>
                <a:t>Siapkan</a:t>
              </a:r>
              <a:r>
                <a:rPr lang="en-US" dirty="0" smtClean="0">
                  <a:latin typeface="Maiandra GD" pitchFamily="34" charset="0"/>
                </a:rPr>
                <a:t> data</a:t>
              </a:r>
              <a:endParaRPr lang="id-ID" dirty="0">
                <a:latin typeface="Maiandra GD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643570" y="5000636"/>
            <a:ext cx="127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Device I/O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00562" y="5857892"/>
            <a:ext cx="1071570" cy="3571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4714876" y="6357958"/>
            <a:ext cx="714380" cy="4286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Data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1214422"/>
            <a:ext cx="1110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Processor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14282" y="214290"/>
            <a:ext cx="571504" cy="5715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id-ID" dirty="0"/>
          </a:p>
        </p:txBody>
      </p:sp>
      <p:sp>
        <p:nvSpPr>
          <p:cNvPr id="41" name="Rectangle 40"/>
          <p:cNvSpPr/>
          <p:nvPr/>
        </p:nvSpPr>
        <p:spPr>
          <a:xfrm>
            <a:off x="857224" y="285728"/>
            <a:ext cx="4372031" cy="499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I/O Controller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lokal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33" name="Snip Single Corner Rectangle 32"/>
          <p:cNvSpPr/>
          <p:nvPr/>
        </p:nvSpPr>
        <p:spPr>
          <a:xfrm>
            <a:off x="3286116" y="3429000"/>
            <a:ext cx="1000132" cy="428628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3000364" y="3845486"/>
            <a:ext cx="16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Maiandra GD" pitchFamily="34" charset="0"/>
              </a:rPr>
              <a:t>I/O Controller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786182" y="4786324"/>
            <a:ext cx="642940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" name="Group 51"/>
          <p:cNvGrpSpPr/>
          <p:nvPr/>
        </p:nvGrpSpPr>
        <p:grpSpPr>
          <a:xfrm>
            <a:off x="2500298" y="4572008"/>
            <a:ext cx="2071670" cy="785818"/>
            <a:chOff x="8358214" y="5214950"/>
            <a:chExt cx="2428860" cy="1214446"/>
          </a:xfrm>
        </p:grpSpPr>
        <p:sp>
          <p:nvSpPr>
            <p:cNvPr id="53" name="Rectangle 52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24"/>
            <p:cNvGrpSpPr/>
            <p:nvPr/>
          </p:nvGrpSpPr>
          <p:grpSpPr>
            <a:xfrm>
              <a:off x="9021257" y="5325355"/>
              <a:ext cx="1622975" cy="993636"/>
              <a:chOff x="1520267" y="2467835"/>
              <a:chExt cx="1622975" cy="993636"/>
            </a:xfrm>
            <a:solidFill>
              <a:schemeClr val="bg1"/>
            </a:solidFill>
          </p:grpSpPr>
          <p:cxnSp>
            <p:nvCxnSpPr>
              <p:cNvPr id="55" name="Straight Arrow Connector 54"/>
              <p:cNvCxnSpPr/>
              <p:nvPr/>
            </p:nvCxnSpPr>
            <p:spPr>
              <a:xfrm rot="16200000" flipV="1">
                <a:off x="2434797" y="2649119"/>
                <a:ext cx="889729" cy="5271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520267" y="2890685"/>
                <a:ext cx="1263325" cy="57078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sp>
        <p:nvSpPr>
          <p:cNvPr id="38" name="Oval 37"/>
          <p:cNvSpPr/>
          <p:nvPr/>
        </p:nvSpPr>
        <p:spPr>
          <a:xfrm>
            <a:off x="4286248" y="1714488"/>
            <a:ext cx="1357322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Maiandra GD" pitchFamily="34" charset="0"/>
              </a:rPr>
              <a:t>DMA</a:t>
            </a:r>
            <a:endParaRPr lang="id-ID" b="1" dirty="0">
              <a:latin typeface="Maiandra GD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4071934" y="2714620"/>
            <a:ext cx="857254" cy="5000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" name="Group 50"/>
          <p:cNvGrpSpPr/>
          <p:nvPr/>
        </p:nvGrpSpPr>
        <p:grpSpPr>
          <a:xfrm>
            <a:off x="3929058" y="2571744"/>
            <a:ext cx="1785950" cy="785818"/>
            <a:chOff x="8358214" y="5214950"/>
            <a:chExt cx="2428860" cy="1214446"/>
          </a:xfrm>
        </p:grpSpPr>
        <p:sp>
          <p:nvSpPr>
            <p:cNvPr id="44" name="Rectangle 43"/>
            <p:cNvSpPr/>
            <p:nvPr/>
          </p:nvSpPr>
          <p:spPr>
            <a:xfrm>
              <a:off x="8358214" y="5214950"/>
              <a:ext cx="2428860" cy="12144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4" name="Group 24"/>
            <p:cNvGrpSpPr/>
            <p:nvPr/>
          </p:nvGrpSpPr>
          <p:grpSpPr>
            <a:xfrm>
              <a:off x="8552523" y="5325354"/>
              <a:ext cx="1757621" cy="883233"/>
              <a:chOff x="1051533" y="2467834"/>
              <a:chExt cx="1757621" cy="883233"/>
            </a:xfrm>
            <a:solidFill>
              <a:schemeClr val="bg1"/>
            </a:solidFill>
          </p:grpSpPr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998534" y="2520833"/>
                <a:ext cx="883233" cy="7772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731614" y="2909451"/>
                <a:ext cx="1077540" cy="369333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Maiandra GD" pitchFamily="34" charset="0"/>
                  </a:rPr>
                  <a:t>Interrupt</a:t>
                </a:r>
                <a:endParaRPr lang="id-ID" dirty="0">
                  <a:latin typeface="Maiandra GD" pitchFamily="34" charset="0"/>
                </a:endParaRPr>
              </a:p>
            </p:txBody>
          </p:sp>
        </p:grpSp>
      </p:grpSp>
      <p:grpSp>
        <p:nvGrpSpPr>
          <p:cNvPr id="15" name="Group 24"/>
          <p:cNvGrpSpPr/>
          <p:nvPr/>
        </p:nvGrpSpPr>
        <p:grpSpPr>
          <a:xfrm>
            <a:off x="1571604" y="1428736"/>
            <a:ext cx="2714646" cy="714380"/>
            <a:chOff x="57420" y="1584600"/>
            <a:chExt cx="1631514" cy="1104040"/>
          </a:xfrm>
          <a:solidFill>
            <a:schemeClr val="bg1"/>
          </a:solidFill>
        </p:grpSpPr>
        <p:cxnSp>
          <p:nvCxnSpPr>
            <p:cNvPr id="61" name="Straight Arrow Connector 60"/>
            <p:cNvCxnSpPr>
              <a:endCxn id="3" idx="3"/>
            </p:cNvCxnSpPr>
            <p:nvPr/>
          </p:nvCxnSpPr>
          <p:spPr>
            <a:xfrm rot="10800000">
              <a:off x="57420" y="2357428"/>
              <a:ext cx="1631514" cy="3312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58504" y="1584600"/>
              <a:ext cx="661194" cy="57078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Maiandra GD" pitchFamily="34" charset="0"/>
                </a:rPr>
                <a:t>Interrupt</a:t>
              </a:r>
              <a:endParaRPr lang="id-ID" dirty="0">
                <a:latin typeface="Maiandra G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41 L -0.00052 -0.1329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3298 L 0.33906 -0.6676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-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29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Buffering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0313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Buffering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data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area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antar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device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sedang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berlangsung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Cache, Buffer, Spool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215370" cy="483209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-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Cache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area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komputer</a:t>
            </a: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- Buffer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area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penyimpanan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disimpan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komputer</a:t>
            </a: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- Spool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 buffer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menyimpan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dieksekusi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critical resource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mis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printer)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2165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Sifa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t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Aliran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Data :</a:t>
            </a:r>
            <a:endParaRPr lang="en-US" sz="2800" u="sng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Block-Oriented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data/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informasi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dianggap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blok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berukuran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tetap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(disk, tape, CD ROM, optical disk)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Character Stream-Oriented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data/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informasi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dianggap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sebagai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blok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(terminal, line printer, interface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jaringan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Buffering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0313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Single Buffering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	: 1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 buffer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Double Buffering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: 2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dua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 buffer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Circular Buffering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lebih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2 buffer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DISK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4622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Pembacaan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Penulisan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Disk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Seek Time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Rotational Latency Time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Transfer Data Time</a:t>
            </a:r>
            <a:endParaRPr lang="en-US" sz="28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DISK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9999"/>
            <a:ext cx="6143668" cy="5250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5786446" y="3143248"/>
            <a:ext cx="785818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Seek Time</a:t>
            </a:r>
            <a:endParaRPr lang="en-US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43306" y="5429264"/>
            <a:ext cx="178595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Latency Time</a:t>
            </a:r>
            <a:endParaRPr lang="en-US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8860" y="2214554"/>
            <a:ext cx="1000132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Transfer Rate</a:t>
            </a:r>
            <a:endParaRPr lang="en-US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DISK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8137"/>
          <a:stretch>
            <a:fillRect/>
          </a:stretch>
        </p:blipFill>
        <p:spPr bwMode="auto">
          <a:xfrm>
            <a:off x="1643042" y="1785926"/>
            <a:ext cx="5786478" cy="403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2000232" y="5286388"/>
            <a:ext cx="100013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Platter</a:t>
            </a:r>
            <a:endParaRPr lang="en-US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5643578"/>
            <a:ext cx="100013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Spindle</a:t>
            </a:r>
            <a:endParaRPr lang="en-US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2" y="5143512"/>
            <a:ext cx="1571636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Read/Write Head</a:t>
            </a:r>
            <a:endParaRPr lang="en-US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5074" y="5631436"/>
            <a:ext cx="1000132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dirty="0" smtClean="0">
                <a:latin typeface="Maiandra GD" pitchFamily="34" charset="0"/>
                <a:cs typeface="Aharoni" pitchFamily="2" charset="-79"/>
              </a:rPr>
              <a:t>Boom</a:t>
            </a:r>
            <a:endParaRPr lang="en-US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DISK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4012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Algoritma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Penjadwalan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Disk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FCFS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(First Come, First Serve)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SSF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	(Shortest Seek First)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SCAN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(Elevator)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C-SCAN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(Elevator Modified)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N-Step SCAN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Eschenbach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Scheme</a:t>
            </a:r>
            <a:endParaRPr lang="en-US" sz="28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CLOCK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Tipe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Clock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Clock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impuls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tegangan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listrik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Clock PIT (Programmable Interval Timer)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CLOCK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Mode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Pemrograman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PIT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One-shot mode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Square wave mode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CLOCK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29320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Fungsi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Clock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Mengatur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nyata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Mencegah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lebih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tertentu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Menghitung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penggunaan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Menangani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system call alarm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profiling, monitoring,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pengumpulan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statistik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RAM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5394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RAM =&gt; Random Access Memory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memiliki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seek time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&amp;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latency time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RAM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Baca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blok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Tulis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blok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RAID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RAID =&gt; Redundant Array of Intelligent Disk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786058"/>
            <a:ext cx="4535767" cy="2305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6286520"/>
            <a:ext cx="7286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031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Sasaran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Komunikasi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: 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Human Readable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manusia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  (monitor, keyboard, mouse)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Machine Readable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elektronik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  (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sensor, controller, actuator)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Communication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perangkat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jarak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jauh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	  (modem, digital line drivers)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381137" cy="21336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 l="885" r="7057"/>
          <a:stretch>
            <a:fillRect/>
          </a:stretch>
        </p:blipFill>
        <p:spPr bwMode="auto">
          <a:xfrm>
            <a:off x="642910" y="3500438"/>
            <a:ext cx="7429552" cy="26218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28604"/>
            <a:ext cx="195678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461944"/>
            <a:ext cx="3714776" cy="36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6286520"/>
            <a:ext cx="7286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7592805" cy="26955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04"/>
            <a:ext cx="195678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61944"/>
            <a:ext cx="3714776" cy="36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56" y="951929"/>
            <a:ext cx="7179516" cy="33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6286520"/>
            <a:ext cx="7286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Device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031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Aspek-aspek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pembanding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antar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device :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Data Rate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Application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Complexity of Control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Unit of Transfer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Data Representation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Error Conditions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6348" y="1357298"/>
          <a:ext cx="8164320" cy="47499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2"/>
                <a:gridCol w="753315"/>
                <a:gridCol w="783169"/>
                <a:gridCol w="783169"/>
                <a:gridCol w="783169"/>
                <a:gridCol w="783169"/>
                <a:gridCol w="783169"/>
                <a:gridCol w="783169"/>
                <a:gridCol w="783169"/>
              </a:tblGrid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Gigabit Ethernet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Graphics Display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Hard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Ethernet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Optical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Scanner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Laser Printer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Floppy Disk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Modem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Mouse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Maiandra GD" pitchFamily="34" charset="0"/>
                        </a:rPr>
                        <a:t>Keyboard</a:t>
                      </a:r>
                      <a:endParaRPr lang="id-ID" sz="16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 gridSpan="9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Maiandra GD" pitchFamily="34" charset="0"/>
                        </a:rPr>
                        <a:t>                             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1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2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3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4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5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6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7             </a:t>
                      </a:r>
                      <a:r>
                        <a:rPr lang="en-US" sz="1600" dirty="0" smtClean="0">
                          <a:latin typeface="Maiandra GD" pitchFamily="34" charset="0"/>
                        </a:rPr>
                        <a:t>10</a:t>
                      </a:r>
                      <a:r>
                        <a:rPr lang="en-US" sz="1600" baseline="30000" dirty="0" smtClean="0">
                          <a:latin typeface="Maiandra GD" pitchFamily="34" charset="0"/>
                        </a:rPr>
                        <a:t>8</a:t>
                      </a:r>
                      <a:endParaRPr lang="id-ID" sz="1600" baseline="300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73">
                <a:tc gridSpan="9"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>
                          <a:latin typeface="Maiandra GD" pitchFamily="34" charset="0"/>
                        </a:rPr>
                        <a:t>                                                                        </a:t>
                      </a:r>
                      <a:r>
                        <a:rPr lang="en-US" sz="1600" b="1" baseline="0" dirty="0" smtClean="0">
                          <a:latin typeface="Maiandra GD" pitchFamily="34" charset="0"/>
                        </a:rPr>
                        <a:t>Data Rate (bps)</a:t>
                      </a:r>
                      <a:endParaRPr lang="id-ID" sz="1600" b="1" baseline="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175170" y="1460472"/>
            <a:ext cx="6215106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2175170" y="1817662"/>
            <a:ext cx="592935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2175170" y="2174852"/>
            <a:ext cx="5357850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175170" y="2532042"/>
            <a:ext cx="4643470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2175170" y="2960670"/>
            <a:ext cx="450059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2175170" y="3317860"/>
            <a:ext cx="4357718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2175170" y="3675050"/>
            <a:ext cx="414340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175170" y="4032240"/>
            <a:ext cx="378621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2175170" y="4389430"/>
            <a:ext cx="3000396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2175170" y="4746620"/>
            <a:ext cx="928694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2175170" y="5103810"/>
            <a:ext cx="642942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8175966" y="5391578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aiandra GD" pitchFamily="34" charset="0"/>
              </a:rPr>
              <a:t>10</a:t>
            </a:r>
            <a:r>
              <a:rPr lang="en-US" sz="1600" baseline="30000" dirty="0" smtClean="0">
                <a:latin typeface="Maiandra GD" pitchFamily="34" charset="0"/>
              </a:rPr>
              <a:t>9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428596" y="500042"/>
            <a:ext cx="4147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Typical I/O Device Data </a:t>
            </a: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Rate</a:t>
            </a:r>
            <a:r>
              <a:rPr lang="en-US" sz="2400" u="sng" dirty="0" smtClean="0">
                <a:latin typeface="Maiandra GD" pitchFamily="34" charset="0"/>
                <a:cs typeface="Aharoni" pitchFamily="2" charset="-79"/>
              </a:rPr>
              <a:t> </a:t>
            </a:r>
            <a:endParaRPr lang="id-ID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Organisasi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/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O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4622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3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Teknik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I/O :</a:t>
            </a:r>
          </a:p>
          <a:p>
            <a:pPr lvl="0">
              <a:spcBef>
                <a:spcPct val="0"/>
              </a:spcBef>
              <a:defRPr/>
            </a:pPr>
            <a:r>
              <a:rPr lang="en-US" sz="12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Programmed I/O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Interrupt-driven I/O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Direct Access Memory (DMA) I/O 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875381"/>
          <a:ext cx="8143932" cy="226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44"/>
                <a:gridCol w="2714644"/>
                <a:gridCol w="2714644"/>
              </a:tblGrid>
              <a:tr h="509425">
                <a:tc>
                  <a:txBody>
                    <a:bodyPr/>
                    <a:lstStyle/>
                    <a:p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No</a:t>
                      </a:r>
                      <a:r>
                        <a:rPr lang="en-US" b="1" baseline="0" dirty="0" smtClean="0">
                          <a:latin typeface="Maiandra GD" pitchFamily="34" charset="0"/>
                        </a:rPr>
                        <a:t> Interrupts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Use of Interrupts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I/O-to-Memory</a:t>
                      </a:r>
                      <a:r>
                        <a:rPr lang="en-US" b="1" baseline="0" dirty="0" smtClean="0">
                          <a:latin typeface="Maiandra GD" pitchFamily="34" charset="0"/>
                        </a:rPr>
                        <a:t> Transfer through Processor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Programmed</a:t>
                      </a:r>
                      <a:r>
                        <a:rPr lang="en-US" baseline="0" dirty="0" smtClean="0">
                          <a:latin typeface="Maiandra GD" pitchFamily="34" charset="0"/>
                        </a:rPr>
                        <a:t> I/O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Interrupt-driven</a:t>
                      </a:r>
                      <a:r>
                        <a:rPr lang="en-US" baseline="0" dirty="0" smtClean="0">
                          <a:latin typeface="Maiandra GD" pitchFamily="34" charset="0"/>
                        </a:rPr>
                        <a:t> I/O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</a:tr>
              <a:tr h="8792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Maiandra GD" pitchFamily="34" charset="0"/>
                        </a:rPr>
                        <a:t>Direct I/O-to-Memory Transfer</a:t>
                      </a:r>
                      <a:endParaRPr lang="id-ID" b="1" dirty="0">
                        <a:latin typeface="Maiandra G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Maiandra GD" pitchFamily="34" charset="0"/>
                        </a:rPr>
                        <a:t>Direct Memory Access (DMA)</a:t>
                      </a:r>
                      <a:endParaRPr lang="id-ID" dirty="0">
                        <a:latin typeface="Maiandra G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0034" y="928670"/>
            <a:ext cx="1923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latin typeface="Maiandra GD" pitchFamily="34" charset="0"/>
                <a:cs typeface="Aharoni" pitchFamily="2" charset="-79"/>
              </a:rPr>
              <a:t>Teknik</a:t>
            </a: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u="sng" dirty="0" smtClean="0">
                <a:latin typeface="Maiandra GD" pitchFamily="34" charset="0"/>
                <a:cs typeface="Aharoni" pitchFamily="2" charset="-79"/>
              </a:rPr>
              <a:t>I/O </a:t>
            </a:r>
            <a:endParaRPr lang="id-ID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Programmed I/O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mengeluarkan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secara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berkala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mengecek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apakah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sudah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Setelah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melakukan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500042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u="sng" dirty="0" smtClean="0">
                <a:latin typeface="Maiandra GD" pitchFamily="34" charset="0"/>
                <a:cs typeface="Aharoni" pitchFamily="2" charset="-79"/>
              </a:rPr>
              <a:t>Interrupt-driven I/O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mengeluarkan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Apabila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perintah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tersebut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sudah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modul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I/O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menyampaikan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Maka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prosesor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melakukan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transfer data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memori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utama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7947</TotalTime>
  <Words>605</Words>
  <Application>Microsoft Office PowerPoint</Application>
  <PresentationFormat>On-screen Show (4:3)</PresentationFormat>
  <Paragraphs>212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Manajemen I/O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asus</cp:lastModifiedBy>
  <cp:revision>403</cp:revision>
  <dcterms:created xsi:type="dcterms:W3CDTF">2013-05-11T15:25:57Z</dcterms:created>
  <dcterms:modified xsi:type="dcterms:W3CDTF">2013-06-19T22:35:40Z</dcterms:modified>
</cp:coreProperties>
</file>