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1" r:id="rId5"/>
    <p:sldId id="292" r:id="rId6"/>
    <p:sldId id="293" r:id="rId7"/>
    <p:sldId id="294" r:id="rId8"/>
    <p:sldId id="295" r:id="rId9"/>
    <p:sldId id="314" r:id="rId10"/>
    <p:sldId id="297" r:id="rId11"/>
    <p:sldId id="298" r:id="rId12"/>
    <p:sldId id="299" r:id="rId13"/>
    <p:sldId id="300" r:id="rId14"/>
    <p:sldId id="307" r:id="rId15"/>
    <p:sldId id="304" r:id="rId16"/>
    <p:sldId id="305" r:id="rId17"/>
    <p:sldId id="306" r:id="rId18"/>
    <p:sldId id="302" r:id="rId19"/>
    <p:sldId id="308" r:id="rId20"/>
    <p:sldId id="312" r:id="rId21"/>
    <p:sldId id="315" r:id="rId22"/>
    <p:sldId id="316" r:id="rId23"/>
    <p:sldId id="310" r:id="rId24"/>
    <p:sldId id="311" r:id="rId25"/>
    <p:sldId id="309" r:id="rId26"/>
    <p:sldId id="313" r:id="rId27"/>
    <p:sldId id="277" r:id="rId28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E909C9"/>
    <a:srgbClr val="1B9AD9"/>
    <a:srgbClr val="EAEAE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6" autoAdjust="0"/>
    <p:restoredTop sz="94660" autoAdjust="0"/>
  </p:normalViewPr>
  <p:slideViewPr>
    <p:cSldViewPr>
      <p:cViewPr varScale="1">
        <p:scale>
          <a:sx n="66" d="100"/>
          <a:sy n="66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Struktur</a:t>
            </a:r>
            <a:r>
              <a:rPr lang="en-US" sz="3200" dirty="0" smtClean="0">
                <a:solidFill>
                  <a:srgbClr val="0070C0"/>
                </a:solidFill>
              </a:rPr>
              <a:t> Data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sz="6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191000"/>
            <a:ext cx="7315200" cy="381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2954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Queue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Antrian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Kosong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280988" indent="-280988"/>
            <a:r>
              <a:rPr lang="en-US" sz="2200" dirty="0" err="1" smtClean="0">
                <a:solidFill>
                  <a:srgbClr val="002060"/>
                </a:solidFill>
              </a:rPr>
              <a:t>Operasi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kosong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digunakan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untuk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memeriksa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apakah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keadaan</a:t>
            </a:r>
            <a:r>
              <a:rPr lang="en-US" sz="2200" dirty="0" smtClean="0">
                <a:solidFill>
                  <a:srgbClr val="FF0000"/>
                </a:solidFill>
              </a:rPr>
              <a:t> Queue </a:t>
            </a:r>
            <a:r>
              <a:rPr lang="en-US" sz="2200" dirty="0" err="1" smtClean="0">
                <a:solidFill>
                  <a:srgbClr val="FF0000"/>
                </a:solidFill>
              </a:rPr>
              <a:t>kosong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atau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kosong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 marL="280988" indent="-280988"/>
            <a:r>
              <a:rPr lang="en-US" sz="2200" dirty="0" err="1" smtClean="0">
                <a:solidFill>
                  <a:srgbClr val="002060"/>
                </a:solidFill>
              </a:rPr>
              <a:t>Operasi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kosong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didapat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dengan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memeriksa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harga</a:t>
            </a:r>
            <a:r>
              <a:rPr lang="en-US" sz="2200" dirty="0" smtClean="0">
                <a:solidFill>
                  <a:srgbClr val="002060"/>
                </a:solidFill>
              </a:rPr>
              <a:t> Rear </a:t>
            </a:r>
            <a:r>
              <a:rPr lang="en-US" sz="2200" dirty="0" err="1" smtClean="0">
                <a:solidFill>
                  <a:srgbClr val="002060"/>
                </a:solidFill>
              </a:rPr>
              <a:t>dari</a:t>
            </a:r>
            <a:r>
              <a:rPr lang="en-US" sz="2200" dirty="0" smtClean="0">
                <a:solidFill>
                  <a:srgbClr val="002060"/>
                </a:solidFill>
              </a:rPr>
              <a:t> Queue. </a:t>
            </a:r>
            <a:r>
              <a:rPr lang="en-US" sz="2200" dirty="0" err="1" smtClean="0">
                <a:solidFill>
                  <a:srgbClr val="002060"/>
                </a:solidFill>
              </a:rPr>
              <a:t>Jika</a:t>
            </a:r>
            <a:r>
              <a:rPr lang="en-US" sz="2200" dirty="0" smtClean="0">
                <a:solidFill>
                  <a:srgbClr val="002060"/>
                </a:solidFill>
              </a:rPr>
              <a:t> Rear </a:t>
            </a:r>
            <a:r>
              <a:rPr lang="en-US" sz="2200" dirty="0" err="1" smtClean="0">
                <a:solidFill>
                  <a:srgbClr val="0070C0"/>
                </a:solidFill>
              </a:rPr>
              <a:t>bernilai</a:t>
            </a:r>
            <a:r>
              <a:rPr lang="en-US" sz="2200" dirty="0" smtClean="0">
                <a:solidFill>
                  <a:srgbClr val="0070C0"/>
                </a:solidFill>
              </a:rPr>
              <a:t> 0 (</a:t>
            </a:r>
            <a:r>
              <a:rPr lang="en-US" sz="2200" dirty="0" err="1" smtClean="0">
                <a:solidFill>
                  <a:srgbClr val="0070C0"/>
                </a:solidFill>
              </a:rPr>
              <a:t>nol</a:t>
            </a:r>
            <a:r>
              <a:rPr lang="en-US" sz="2200" dirty="0" smtClean="0">
                <a:solidFill>
                  <a:srgbClr val="0070C0"/>
                </a:solidFill>
              </a:rPr>
              <a:t>)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</a:rPr>
              <a:t>maka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queue </a:t>
            </a:r>
            <a:r>
              <a:rPr lang="en-US" sz="2200" b="1" dirty="0" err="1" smtClean="0">
                <a:solidFill>
                  <a:srgbClr val="0070C0"/>
                </a:solidFill>
              </a:rPr>
              <a:t>kosong</a:t>
            </a:r>
            <a:r>
              <a:rPr lang="en-US" sz="2200" b="1" dirty="0" smtClean="0">
                <a:solidFill>
                  <a:srgbClr val="002060"/>
                </a:solidFill>
              </a:rPr>
              <a:t>. </a:t>
            </a:r>
          </a:p>
          <a:p>
            <a:pPr marL="280988" indent="-280988"/>
            <a:r>
              <a:rPr lang="en-US" sz="2200" dirty="0" err="1" smtClean="0">
                <a:solidFill>
                  <a:srgbClr val="002060"/>
                </a:solidFill>
              </a:rPr>
              <a:t>Jika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tidak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bernilai</a:t>
            </a:r>
            <a:r>
              <a:rPr lang="en-US" sz="2200" dirty="0" smtClean="0">
                <a:solidFill>
                  <a:srgbClr val="0070C0"/>
                </a:solidFill>
              </a:rPr>
              <a:t> 0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</a:rPr>
              <a:t>maka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berarti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queue </a:t>
            </a:r>
            <a:r>
              <a:rPr lang="en-US" sz="2200" b="1" dirty="0" err="1" smtClean="0">
                <a:solidFill>
                  <a:srgbClr val="0070C0"/>
                </a:solidFill>
              </a:rPr>
              <a:t>mempunyai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elemen</a:t>
            </a:r>
            <a:r>
              <a:rPr lang="en-US" sz="2200" b="1" dirty="0" smtClean="0">
                <a:solidFill>
                  <a:srgbClr val="0070C0"/>
                </a:solidFill>
              </a:rPr>
              <a:t> (</a:t>
            </a:r>
            <a:r>
              <a:rPr lang="en-US" sz="2200" b="1" dirty="0" err="1" smtClean="0">
                <a:solidFill>
                  <a:srgbClr val="0070C0"/>
                </a:solidFill>
              </a:rPr>
              <a:t>tidak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kosong</a:t>
            </a:r>
            <a:r>
              <a:rPr lang="en-US" sz="2200" b="1" dirty="0" smtClean="0">
                <a:solidFill>
                  <a:srgbClr val="0070C0"/>
                </a:solidFill>
              </a:rPr>
              <a:t>)</a:t>
            </a:r>
            <a:r>
              <a:rPr lang="en-US" sz="2200" dirty="0" smtClean="0">
                <a:solidFill>
                  <a:srgbClr val="0070C0"/>
                </a:solidFill>
              </a:rPr>
              <a:t>.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2060"/>
                </a:solidFill>
              </a:rPr>
              <a:t>Pada</a:t>
            </a:r>
            <a:r>
              <a:rPr lang="en-US" sz="2200" dirty="0" smtClean="0">
                <a:solidFill>
                  <a:srgbClr val="002060"/>
                </a:solidFill>
              </a:rPr>
              <a:t> Queue yang </a:t>
            </a:r>
            <a:r>
              <a:rPr lang="en-US" sz="2200" dirty="0" err="1" smtClean="0">
                <a:solidFill>
                  <a:srgbClr val="002060"/>
                </a:solidFill>
              </a:rPr>
              <a:t>menggunakan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Array </a:t>
            </a:r>
            <a:r>
              <a:rPr lang="en-US" sz="2200" dirty="0" err="1" smtClean="0">
                <a:solidFill>
                  <a:srgbClr val="FF0000"/>
                </a:solidFill>
              </a:rPr>
              <a:t>Statis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70C0"/>
                </a:solidFill>
              </a:rPr>
              <a:t>operasi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kosong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digunakan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saat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Enqueue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Dequeue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2060"/>
                </a:solidFill>
              </a:rPr>
              <a:t>Tapi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pada</a:t>
            </a:r>
            <a:r>
              <a:rPr lang="en-US" sz="2200" dirty="0" smtClean="0">
                <a:solidFill>
                  <a:srgbClr val="002060"/>
                </a:solidFill>
              </a:rPr>
              <a:t> Queue yang </a:t>
            </a:r>
            <a:r>
              <a:rPr lang="en-US" sz="2200" dirty="0" err="1" smtClean="0">
                <a:solidFill>
                  <a:srgbClr val="002060"/>
                </a:solidFill>
              </a:rPr>
              <a:t>menggunakan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Linked List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70C0"/>
                </a:solidFill>
              </a:rPr>
              <a:t>operasi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kosong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digunakan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saat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Enqueue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Penuh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248275"/>
          </a:xfrm>
        </p:spPr>
        <p:txBody>
          <a:bodyPr>
            <a:normAutofit/>
          </a:bodyPr>
          <a:lstStyle/>
          <a:p>
            <a:pPr marL="280988" indent="-280988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berguna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memeriksa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apakah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keadaan</a:t>
            </a:r>
            <a:r>
              <a:rPr lang="en-US" sz="2400" dirty="0" smtClean="0">
                <a:solidFill>
                  <a:srgbClr val="FF0000"/>
                </a:solidFill>
              </a:rPr>
              <a:t> queue </a:t>
            </a:r>
            <a:r>
              <a:rPr lang="en-US" sz="2400" dirty="0" err="1" smtClean="0">
                <a:solidFill>
                  <a:srgbClr val="FF0000"/>
                </a:solidFill>
              </a:rPr>
              <a:t>telah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penuh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belum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</a:p>
          <a:p>
            <a:pPr marL="280988" indent="-280988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ini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diperlukan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ketika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proses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Enqueue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penunjuk</a:t>
            </a:r>
            <a:r>
              <a:rPr lang="en-US" sz="2400" dirty="0" smtClean="0">
                <a:solidFill>
                  <a:srgbClr val="002060"/>
                </a:solidFill>
              </a:rPr>
              <a:t> Rear </a:t>
            </a:r>
            <a:r>
              <a:rPr lang="en-US" sz="2400" b="1" dirty="0" err="1" smtClean="0">
                <a:solidFill>
                  <a:srgbClr val="0070C0"/>
                </a:solidFill>
              </a:rPr>
              <a:t>sama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nilai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MaxQueue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280988" indent="-280988" algn="just"/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sama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belum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ada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pada</a:t>
            </a:r>
            <a:r>
              <a:rPr lang="en-US" sz="2400" dirty="0" smtClean="0">
                <a:solidFill>
                  <a:srgbClr val="002060"/>
                </a:solidFill>
              </a:rPr>
              <a:t> queue </a:t>
            </a:r>
            <a:r>
              <a:rPr lang="en-US" sz="2400" dirty="0" err="1" smtClean="0">
                <a:solidFill>
                  <a:srgbClr val="002060"/>
                </a:solidFill>
              </a:rPr>
              <a:t>yg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direpresentasikan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menggunakan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array </a:t>
            </a:r>
            <a:r>
              <a:rPr lang="en-US" sz="2400" dirty="0" err="1" smtClean="0">
                <a:solidFill>
                  <a:srgbClr val="FF0000"/>
                </a:solidFill>
              </a:rPr>
              <a:t>statis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Satu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Simpul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Satu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Simpul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berguna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memeriksa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apakah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keadaan</a:t>
            </a:r>
            <a:r>
              <a:rPr lang="en-US" sz="2400" dirty="0" smtClean="0">
                <a:solidFill>
                  <a:srgbClr val="FF0000"/>
                </a:solidFill>
              </a:rPr>
              <a:t> Queue </a:t>
            </a:r>
            <a:r>
              <a:rPr lang="en-US" sz="2400" dirty="0" err="1" smtClean="0">
                <a:solidFill>
                  <a:srgbClr val="FF0000"/>
                </a:solidFill>
              </a:rPr>
              <a:t>memiliki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simpul</a:t>
            </a:r>
            <a:r>
              <a:rPr lang="en-US" sz="2400" dirty="0" smtClean="0">
                <a:solidFill>
                  <a:srgbClr val="FF0000"/>
                </a:solidFill>
              </a:rPr>
              <a:t> (data)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lebih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simpul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</a:p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ini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diperlukan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ketika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proses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Dequeue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penunjuk</a:t>
            </a:r>
            <a:r>
              <a:rPr lang="en-US" sz="2400" dirty="0" smtClean="0">
                <a:solidFill>
                  <a:srgbClr val="002060"/>
                </a:solidFill>
              </a:rPr>
              <a:t> Rear </a:t>
            </a:r>
            <a:r>
              <a:rPr lang="en-US" sz="2400" dirty="0" err="1" smtClean="0">
                <a:solidFill>
                  <a:srgbClr val="FF0000"/>
                </a:solidFill>
              </a:rPr>
              <a:t>sama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penunjuk</a:t>
            </a:r>
            <a:r>
              <a:rPr lang="en-US" sz="2400" dirty="0" smtClean="0">
                <a:solidFill>
                  <a:srgbClr val="002060"/>
                </a:solidFill>
              </a:rPr>
              <a:t> Front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memiliki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satu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simpul</a:t>
            </a:r>
            <a:r>
              <a:rPr lang="en-US" sz="2400" dirty="0" smtClean="0">
                <a:solidFill>
                  <a:srgbClr val="0070C0"/>
                </a:solidFill>
              </a:rPr>
              <a:t>(data)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sama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memiliki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lebih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dari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satu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simpul</a:t>
            </a:r>
            <a:r>
              <a:rPr lang="en-US" sz="2400" dirty="0" smtClean="0">
                <a:solidFill>
                  <a:srgbClr val="0070C0"/>
                </a:solidFill>
              </a:rPr>
              <a:t> (data)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Satu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Simpul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ada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pada</a:t>
            </a:r>
            <a:r>
              <a:rPr lang="en-US" sz="2400" dirty="0" smtClean="0">
                <a:solidFill>
                  <a:srgbClr val="002060"/>
                </a:solidFill>
              </a:rPr>
              <a:t> Queue </a:t>
            </a:r>
            <a:r>
              <a:rPr lang="en-US" sz="2400" dirty="0" err="1" smtClean="0">
                <a:solidFill>
                  <a:srgbClr val="002060"/>
                </a:solidFill>
              </a:rPr>
              <a:t>yg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direpresentasikan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menggunakan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Linked List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4876800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en-US" sz="2200" dirty="0" err="1" smtClean="0">
                <a:latin typeface="+mn-lt"/>
              </a:rPr>
              <a:t>Enqueue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dilakukan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dengan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cara</a:t>
            </a:r>
            <a:r>
              <a:rPr lang="en-US" sz="2200" dirty="0" smtClean="0">
                <a:latin typeface="+mn-lt"/>
              </a:rPr>
              <a:t>:</a:t>
            </a:r>
          </a:p>
          <a:p>
            <a:pPr marL="517525" lvl="2" indent="-517525"/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Periksa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keadaan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.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kondisinya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periksa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lagi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keadaan</a:t>
            </a:r>
            <a:r>
              <a:rPr lang="en-US" sz="2200" dirty="0" smtClean="0">
                <a:latin typeface="+mn-lt"/>
              </a:rPr>
              <a:t> Queue.</a:t>
            </a:r>
          </a:p>
          <a:p>
            <a:pPr marL="517525" lvl="2" indent="-517525" algn="just"/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keadaan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sz="2200" dirty="0" err="1" smtClean="0">
                <a:latin typeface="+mn-lt"/>
              </a:rPr>
              <a:t>dan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bernilai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1.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dirty="0" smtClean="0">
                <a:latin typeface="+mn-lt"/>
              </a:rPr>
              <a:t>.</a:t>
            </a:r>
          </a:p>
          <a:p>
            <a:pPr marL="517525" lvl="2" indent="-517525"/>
            <a:r>
              <a:rPr lang="en-US" sz="2200" dirty="0" err="1" smtClean="0">
                <a:latin typeface="+mn-lt"/>
              </a:rPr>
              <a:t>Kemudian</a:t>
            </a:r>
            <a:r>
              <a:rPr lang="en-US" sz="2200" dirty="0" smtClean="0">
                <a:latin typeface="+mn-lt"/>
              </a:rPr>
              <a:t> data yang </a:t>
            </a:r>
            <a:r>
              <a:rPr lang="en-US" sz="2200" dirty="0" err="1" smtClean="0">
                <a:latin typeface="+mn-lt"/>
              </a:rPr>
              <a:t>baru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dimasukkan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dalam</a:t>
            </a:r>
            <a:r>
              <a:rPr lang="en-US" sz="2200" dirty="0" smtClean="0">
                <a:latin typeface="+mn-lt"/>
              </a:rPr>
              <a:t> Queue </a:t>
            </a:r>
            <a:r>
              <a:rPr lang="en-US" sz="2200" dirty="0" err="1" smtClean="0">
                <a:latin typeface="+mn-lt"/>
              </a:rPr>
              <a:t>pada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dirty="0" smtClean="0">
              <a:latin typeface="+mn-lt"/>
            </a:endParaRPr>
          </a:p>
          <a:p>
            <a:pPr marL="517525" lvl="2" indent="-517525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0" lvl="2" indent="0">
              <a:buNone/>
            </a:pPr>
            <a:r>
              <a:rPr lang="en-US" sz="2200" dirty="0" err="1" smtClean="0">
                <a:latin typeface="+mn-lt"/>
              </a:rPr>
              <a:t>Pada</a:t>
            </a:r>
            <a:r>
              <a:rPr lang="en-US" sz="2200" dirty="0" smtClean="0">
                <a:latin typeface="+mn-lt"/>
              </a:rPr>
              <a:t> Linked List </a:t>
            </a:r>
            <a:r>
              <a:rPr lang="en-US" sz="2200" dirty="0" err="1" smtClean="0">
                <a:latin typeface="+mn-lt"/>
              </a:rPr>
              <a:t>proses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Enqueue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sama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dengan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proses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penyisipan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akhir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belakang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>
              <a:buNone/>
            </a:pPr>
            <a:endParaRPr lang="en-US" sz="2200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81000" y="4338935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3429000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7145" y="38817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4746247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36907" y="5181600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”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1828800" y="10668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Queue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1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2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3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4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0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2857500" y="21717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1000" y="5177135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E909C9"/>
                </a:solidFill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58" grpId="0"/>
      <p:bldP spid="72" grpId="0"/>
      <p:bldP spid="73" grpId="0"/>
      <p:bldP spid="74" grpId="0"/>
      <p:bldP spid="91" grpId="0"/>
      <p:bldP spid="92" grpId="0"/>
      <p:bldP spid="107" grpId="0"/>
      <p:bldP spid="1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-76200" y="1447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Enqueue</a:t>
            </a:r>
            <a:r>
              <a:rPr lang="en-US" sz="2800" b="1" dirty="0" smtClean="0">
                <a:solidFill>
                  <a:srgbClr val="00B0F0"/>
                </a:solidFill>
              </a:rPr>
              <a:t>(Front,Rear,8)</a:t>
            </a:r>
            <a:endParaRPr lang="en-US" sz="2800" b="1" dirty="0">
              <a:solidFill>
                <a:srgbClr val="00B0F0"/>
              </a:solidFill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3079750" y="3276598"/>
            <a:ext cx="1568450" cy="685802"/>
            <a:chOff x="-44122" y="2462473"/>
            <a:chExt cx="1219200" cy="534195"/>
          </a:xfrm>
        </p:grpSpPr>
        <p:sp>
          <p:nvSpPr>
            <p:cNvPr id="43" name="Rectangle 4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" name="Group 7"/>
          <p:cNvGrpSpPr/>
          <p:nvPr/>
        </p:nvGrpSpPr>
        <p:grpSpPr>
          <a:xfrm>
            <a:off x="1066800" y="3352798"/>
            <a:ext cx="2000250" cy="523220"/>
            <a:chOff x="-1236785" y="1752600"/>
            <a:chExt cx="1846385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-1236785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00B0F0"/>
                  </a:solidFill>
                </a:rPr>
                <a:t>baru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384550" y="335279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8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049230" y="3373918"/>
            <a:ext cx="684781" cy="49014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00200" y="24112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Front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/>
          <p:nvPr/>
        </p:nvCxnSpPr>
        <p:spPr>
          <a:xfrm>
            <a:off x="2711450" y="2716039"/>
            <a:ext cx="949325" cy="54581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6" name="Right Arrow 35"/>
          <p:cNvSpPr/>
          <p:nvPr/>
        </p:nvSpPr>
        <p:spPr bwMode="auto">
          <a:xfrm>
            <a:off x="4876800" y="16002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38800" y="1447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Queue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8" name="Shape 37"/>
          <p:cNvCxnSpPr/>
          <p:nvPr/>
        </p:nvCxnSpPr>
        <p:spPr>
          <a:xfrm rot="10800000" flipV="1">
            <a:off x="4023360" y="2734107"/>
            <a:ext cx="454025" cy="545812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04360" y="240617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7030A0"/>
                </a:solidFill>
              </a:rPr>
              <a:t>Rear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4" grpId="0"/>
      <p:bldP spid="61" grpId="0"/>
      <p:bldP spid="35" grpId="0"/>
      <p:bldP spid="36" grpId="0" animBg="1"/>
      <p:bldP spid="37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Enqueue</a:t>
            </a:r>
            <a:r>
              <a:rPr lang="en-US" sz="2800" b="1" dirty="0" smtClean="0">
                <a:solidFill>
                  <a:srgbClr val="C00000"/>
                </a:solidFill>
              </a:rPr>
              <a:t>(Front,Rear,3)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4" name="Group 64"/>
          <p:cNvGrpSpPr/>
          <p:nvPr/>
        </p:nvGrpSpPr>
        <p:grpSpPr>
          <a:xfrm>
            <a:off x="4527550" y="3962400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2609850" y="3962400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C00000"/>
                  </a:solidFill>
                </a:rPr>
                <a:t>baru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4676711" y="40533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6" name="Group 71"/>
          <p:cNvGrpSpPr/>
          <p:nvPr/>
        </p:nvGrpSpPr>
        <p:grpSpPr>
          <a:xfrm>
            <a:off x="26670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8194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3650242" y="3131591"/>
            <a:ext cx="684781" cy="4901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12827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22225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34290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 bwMode="auto">
          <a:xfrm>
            <a:off x="4648200" y="1524000"/>
            <a:ext cx="4572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1371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7030A0"/>
                </a:solidFill>
              </a:rPr>
              <a:t>Queue </a:t>
            </a:r>
            <a:r>
              <a:rPr lang="en-US" sz="2800" b="1" dirty="0" err="1" smtClean="0">
                <a:solidFill>
                  <a:srgbClr val="7030A0"/>
                </a:solidFill>
              </a:rPr>
              <a:t>Tidak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Kosong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508539" y="405972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hape 47"/>
          <p:cNvCxnSpPr/>
          <p:nvPr/>
        </p:nvCxnSpPr>
        <p:spPr>
          <a:xfrm>
            <a:off x="3927475" y="3416589"/>
            <a:ext cx="949325" cy="545811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 bwMode="auto">
          <a:xfrm>
            <a:off x="4876800" y="2456662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0" grpId="0" animBg="1"/>
      <p:bldP spid="41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Enqueue</a:t>
            </a:r>
            <a:r>
              <a:rPr lang="en-US" sz="2800" b="1" dirty="0" smtClean="0">
                <a:solidFill>
                  <a:srgbClr val="9933FF"/>
                </a:solidFill>
              </a:rPr>
              <a:t>(Front,Rear,5)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819505" y="4021392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7"/>
          <p:cNvGrpSpPr/>
          <p:nvPr/>
        </p:nvGrpSpPr>
        <p:grpSpPr>
          <a:xfrm>
            <a:off x="3901805" y="4021392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9933FF"/>
                  </a:solidFill>
                </a:rPr>
                <a:t>baru</a:t>
              </a:r>
              <a:endParaRPr lang="en-US" sz="2800" b="1" dirty="0">
                <a:solidFill>
                  <a:srgbClr val="9933FF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9933FF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968666" y="4112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803939" y="4118712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572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13716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49276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 bwMode="auto">
          <a:xfrm>
            <a:off x="4648200" y="1524000"/>
            <a:ext cx="4572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1371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B050"/>
                </a:solidFill>
              </a:rPr>
              <a:t>Queue </a:t>
            </a:r>
            <a:r>
              <a:rPr lang="en-US" sz="2800" b="1" dirty="0" err="1" smtClean="0">
                <a:solidFill>
                  <a:srgbClr val="00B050"/>
                </a:solidFill>
              </a:rPr>
              <a:t>Tidak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Kosong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5" y="2514600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64"/>
          <p:cNvGrpSpPr/>
          <p:nvPr/>
        </p:nvGrpSpPr>
        <p:grpSpPr>
          <a:xfrm>
            <a:off x="4054205" y="3048000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1389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038639" y="314286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3138536" y="3397044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hape 47"/>
          <p:cNvCxnSpPr/>
          <p:nvPr/>
        </p:nvCxnSpPr>
        <p:spPr>
          <a:xfrm>
            <a:off x="5373324" y="3419049"/>
            <a:ext cx="949325" cy="545811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0" grpId="0" animBg="1"/>
      <p:bldP spid="41" grpId="0"/>
      <p:bldP spid="45" grpId="0"/>
      <p:bldP spid="46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48275"/>
          </a:xfrm>
        </p:spPr>
        <p:txBody>
          <a:bodyPr>
            <a:normAutofit/>
          </a:bodyPr>
          <a:lstStyle/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Dequeue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adalah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mengambil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/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mengeluarkan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satu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elemen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Front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Setelah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elemen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pertama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keluar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Queue,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maka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terjadi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  <a:latin typeface="+mn-lt"/>
              </a:rPr>
              <a:t>proses</a:t>
            </a:r>
            <a:r>
              <a:rPr lang="en-US" sz="2200" u="sng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  <a:latin typeface="+mn-lt"/>
              </a:rPr>
              <a:t>pergeseran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data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dimana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data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kedua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menempati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pertama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, data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ketiga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menempati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kedua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seterusnya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. 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Kemudian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berkurang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1,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karena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data yang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keluar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 (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70C0"/>
                </a:solidFill>
                <a:latin typeface="+mn-lt"/>
              </a:rPr>
              <a:t> Queue yang 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direpresentasikan</a:t>
            </a:r>
            <a:r>
              <a:rPr lang="en-US" sz="2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dengan</a:t>
            </a:r>
            <a:r>
              <a:rPr lang="en-US" sz="2200" dirty="0" smtClean="0">
                <a:solidFill>
                  <a:srgbClr val="0070C0"/>
                </a:solidFill>
                <a:latin typeface="+mn-lt"/>
              </a:rPr>
              <a:t> Array 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Statis</a:t>
            </a:r>
            <a:r>
              <a:rPr lang="en-US" sz="2200" dirty="0" smtClean="0">
                <a:latin typeface="+mn-lt"/>
              </a:rPr>
              <a:t>)</a:t>
            </a:r>
          </a:p>
          <a:p>
            <a:pPr marL="457200" lvl="2" indent="-45720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 :</a:t>
            </a:r>
          </a:p>
          <a:p>
            <a:pPr marL="0" lvl="2" indent="0" algn="just">
              <a:buNone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Linked List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dequeue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sama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dengan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penghapusan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awal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depan</a:t>
            </a:r>
            <a:endParaRPr lang="en-US" sz="2200" b="1" dirty="0" smtClean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endParaRPr lang="en-US" sz="22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/>
          <p:nvPr/>
        </p:nvGrpSpPr>
        <p:grpSpPr>
          <a:xfrm>
            <a:off x="1828800" y="10668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Queue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1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2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3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4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0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2781300" y="22479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TextBox 33"/>
          <p:cNvSpPr txBox="1"/>
          <p:nvPr/>
        </p:nvSpPr>
        <p:spPr>
          <a:xfrm>
            <a:off x="381000" y="342453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410200" y="495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Kosong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3815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81000" y="41865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81000" y="4577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" y="4958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00" y="152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Item</a:t>
            </a:r>
            <a:endParaRPr lang="en-US" sz="2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7010400" y="11430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4" grpId="1"/>
      <p:bldP spid="91" grpId="0"/>
      <p:bldP spid="91" grpId="1"/>
      <p:bldP spid="92" grpId="0"/>
      <p:bldP spid="92" grpId="1"/>
      <p:bldP spid="10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 animBg="1"/>
      <p:bldP spid="46" grpId="0"/>
      <p:bldP spid="46" grpId="1"/>
      <p:bldP spid="49" grpId="0"/>
      <p:bldP spid="49" grpId="1"/>
      <p:bldP spid="51" grpId="0"/>
      <p:bldP spid="51" grpId="1"/>
      <p:bldP spid="53" grpId="0"/>
      <p:bldP spid="53" grpId="1"/>
      <p:bldP spid="55" grpId="0"/>
      <p:bldP spid="55" grpId="1"/>
      <p:bldP spid="56" grpId="0"/>
      <p:bldP spid="57" grpId="0"/>
      <p:bldP spid="57" grpId="1"/>
      <p:bldP spid="59" grpId="0"/>
      <p:bldP spid="62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Definisi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2238"/>
            <a:ext cx="7824788" cy="485298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Queue (</a:t>
            </a:r>
            <a:r>
              <a:rPr lang="en-US" b="1" dirty="0" err="1" smtClean="0">
                <a:solidFill>
                  <a:srgbClr val="C00000"/>
                </a:solidFill>
              </a:rPr>
              <a:t>antrian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queue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dirty="0" err="1" smtClean="0"/>
              <a:t>penambahan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belakang</a:t>
            </a:r>
            <a:r>
              <a:rPr lang="en-US" dirty="0" smtClean="0"/>
              <a:t> (rear)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b="1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paling </a:t>
            </a:r>
            <a:r>
              <a:rPr lang="en-US" b="1" dirty="0" err="1" smtClean="0">
                <a:solidFill>
                  <a:srgbClr val="C00000"/>
                </a:solidFill>
              </a:rPr>
              <a:t>depan</a:t>
            </a:r>
            <a:r>
              <a:rPr lang="en-US" dirty="0" smtClean="0"/>
              <a:t> (front)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C00000"/>
                </a:solidFill>
              </a:rPr>
              <a:t>FIFO</a:t>
            </a:r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Dequeue</a:t>
            </a:r>
            <a:r>
              <a:rPr lang="en-US" sz="2800" b="1" dirty="0" smtClean="0">
                <a:solidFill>
                  <a:srgbClr val="0070C0"/>
                </a:solidFill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</a:rPr>
              <a:t>Front,Rear,Item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6263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6578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276596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350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7249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3048000" y="245068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423650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64"/>
          <p:cNvGrpSpPr/>
          <p:nvPr/>
        </p:nvGrpSpPr>
        <p:grpSpPr>
          <a:xfrm>
            <a:off x="40542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13853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3634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80104" y="1610380"/>
            <a:ext cx="437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{Queue &gt; </a:t>
            </a:r>
            <a:r>
              <a:rPr lang="en-US" sz="2800" dirty="0" err="1" smtClean="0">
                <a:solidFill>
                  <a:srgbClr val="FF0000"/>
                </a:solidFill>
              </a:rPr>
              <a:t>satu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66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+mn-lt"/>
              </a:rPr>
              <a:t>Item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" y="2438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2667000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42" idx="3"/>
          </p:cNvCxnSpPr>
          <p:nvPr/>
        </p:nvCxnSpPr>
        <p:spPr bwMode="auto">
          <a:xfrm>
            <a:off x="2209800" y="2669233"/>
            <a:ext cx="304800" cy="60736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5400000">
            <a:off x="1714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>
            <a:stCxn id="77" idx="3"/>
          </p:cNvCxnSpPr>
          <p:nvPr/>
        </p:nvCxnSpPr>
        <p:spPr bwMode="auto">
          <a:xfrm>
            <a:off x="42037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5" grpId="1"/>
      <p:bldP spid="77" grpId="0"/>
      <p:bldP spid="45" grpId="0"/>
      <p:bldP spid="46" grpId="0"/>
      <p:bldP spid="28" grpId="0"/>
      <p:bldP spid="38" grpId="0"/>
      <p:bldP spid="39" grpId="0"/>
      <p:bldP spid="39" grpId="1"/>
      <p:bldP spid="42" grpId="0"/>
      <p:bldP spid="4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Dequeue</a:t>
            </a:r>
            <a:r>
              <a:rPr lang="en-US" sz="2800" b="1" dirty="0" smtClean="0">
                <a:solidFill>
                  <a:srgbClr val="FFC000"/>
                </a:solidFill>
              </a:rPr>
              <a:t>(</a:t>
            </a:r>
            <a:r>
              <a:rPr lang="en-US" sz="2800" b="1" dirty="0" err="1" smtClean="0">
                <a:solidFill>
                  <a:srgbClr val="FFC000"/>
                </a:solidFill>
              </a:rPr>
              <a:t>Front,Rear,Item</a:t>
            </a:r>
            <a:r>
              <a:rPr lang="en-US" sz="2800" b="1" dirty="0" smtClean="0">
                <a:solidFill>
                  <a:srgbClr val="FFC000"/>
                </a:solidFill>
              </a:rPr>
              <a:t>)</a:t>
            </a:r>
            <a:endParaRPr lang="en-US" sz="2800" b="1" dirty="0">
              <a:solidFill>
                <a:srgbClr val="FFC00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2725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5876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2592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34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52927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64"/>
          <p:cNvGrpSpPr/>
          <p:nvPr/>
        </p:nvGrpSpPr>
        <p:grpSpPr>
          <a:xfrm>
            <a:off x="30636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127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728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80104" y="1610380"/>
            <a:ext cx="437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{Queue &gt; </a:t>
            </a:r>
            <a:r>
              <a:rPr lang="en-US" sz="2800" dirty="0" err="1" smtClean="0">
                <a:solidFill>
                  <a:srgbClr val="FF0000"/>
                </a:solidFill>
              </a:rPr>
              <a:t>satu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09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+mn-lt"/>
              </a:rPr>
              <a:t>Item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5000" y="246343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3889375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>
            <a:off x="2857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/>
          <p:nvPr/>
        </p:nvCxnSpPr>
        <p:spPr bwMode="auto">
          <a:xfrm>
            <a:off x="32131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6167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62357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45" grpId="0"/>
      <p:bldP spid="46" grpId="0"/>
      <p:bldP spid="28" grpId="0"/>
      <p:bldP spid="28" grpId="1"/>
      <p:bldP spid="38" grpId="0"/>
      <p:bldP spid="39" grpId="0"/>
      <p:bldP spid="39" grpId="1"/>
      <p:bldP spid="42" grpId="0"/>
      <p:bldP spid="42" grpId="1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Dequeue</a:t>
            </a:r>
            <a:r>
              <a:rPr lang="en-US" sz="2800" b="1" dirty="0" smtClean="0">
                <a:solidFill>
                  <a:srgbClr val="9933FF"/>
                </a:solidFill>
              </a:rPr>
              <a:t>(</a:t>
            </a:r>
            <a:r>
              <a:rPr lang="en-US" sz="2800" b="1" dirty="0" err="1" smtClean="0">
                <a:solidFill>
                  <a:srgbClr val="9933FF"/>
                </a:solidFill>
              </a:rPr>
              <a:t>Front,Rear,Item</a:t>
            </a:r>
            <a:r>
              <a:rPr lang="en-US" sz="2800" b="1" dirty="0" smtClean="0">
                <a:solidFill>
                  <a:srgbClr val="9933FF"/>
                </a:solidFill>
              </a:rPr>
              <a:t>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3215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530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4201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3235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0104" y="1610380"/>
            <a:ext cx="437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{Queue = </a:t>
            </a:r>
            <a:r>
              <a:rPr lang="en-US" sz="2800" dirty="0" err="1" smtClean="0">
                <a:solidFill>
                  <a:srgbClr val="FF0000"/>
                </a:solidFill>
              </a:rPr>
              <a:t>satu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90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+mn-lt"/>
              </a:rPr>
              <a:t>Item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" y="3352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3238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5593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41783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2" idx="3"/>
          </p:cNvCxnSpPr>
          <p:nvPr/>
        </p:nvCxnSpPr>
        <p:spPr bwMode="auto">
          <a:xfrm flipV="1">
            <a:off x="2057400" y="3581400"/>
            <a:ext cx="1066800" cy="2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823156" y="239661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3056" y="2406444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062815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 bwMode="auto">
          <a:xfrm>
            <a:off x="6172200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977214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7086599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stCxn id="37" idx="2"/>
            <a:endCxn id="44" idx="0"/>
          </p:cNvCxnSpPr>
          <p:nvPr/>
        </p:nvCxnSpPr>
        <p:spPr bwMode="auto">
          <a:xfrm rot="5400000">
            <a:off x="6191744" y="3067337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7105937" y="3057953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1" grpId="1"/>
      <p:bldP spid="45" grpId="0"/>
      <p:bldP spid="46" grpId="0"/>
      <p:bldP spid="46" grpId="1"/>
      <p:bldP spid="46" grpId="2"/>
      <p:bldP spid="38" grpId="0"/>
      <p:bldP spid="39" grpId="0"/>
      <p:bldP spid="39" grpId="1"/>
      <p:bldP spid="42" grpId="0"/>
      <p:bldP spid="42" grpId="1"/>
      <p:bldP spid="34" grpId="0"/>
      <p:bldP spid="34" grpId="1"/>
      <p:bldP spid="34" grpId="2"/>
      <p:bldP spid="37" grpId="0"/>
      <p:bldP spid="40" grpId="0"/>
      <p:bldP spid="44" grpId="0" animBg="1"/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(Queue Circular)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458200" cy="4876800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200" dirty="0" err="1" smtClean="0">
                <a:latin typeface="+mn-lt"/>
              </a:rPr>
              <a:t>Proses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(Array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Statis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)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dengan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cara</a:t>
            </a:r>
            <a:r>
              <a:rPr lang="en-US" sz="2200" dirty="0" smtClean="0">
                <a:latin typeface="+mn-lt"/>
              </a:rPr>
              <a:t>: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latin typeface="+mn-lt"/>
              </a:rPr>
              <a:t>Penambahan</a:t>
            </a:r>
            <a:r>
              <a:rPr lang="en-US" sz="2200" dirty="0" smtClean="0">
                <a:latin typeface="+mn-lt"/>
              </a:rPr>
              <a:t> data </a:t>
            </a:r>
            <a:r>
              <a:rPr lang="en-US" sz="2200" dirty="0" err="1" smtClean="0">
                <a:latin typeface="+mn-lt"/>
              </a:rPr>
              <a:t>dilakukan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kondisi</a:t>
            </a:r>
            <a:r>
              <a:rPr lang="en-US" sz="2200" dirty="0" smtClean="0">
                <a:latin typeface="+mn-lt"/>
              </a:rPr>
              <a:t> queue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dirty="0" smtClean="0">
                <a:latin typeface="+mn-lt"/>
              </a:rPr>
              <a:t>. 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keadaan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masih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Front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bernilai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200" dirty="0" smtClean="0">
                <a:latin typeface="+mn-lt"/>
              </a:rPr>
              <a:t>. </a:t>
            </a:r>
            <a:r>
              <a:rPr lang="en-US" sz="2200" dirty="0" err="1" smtClean="0">
                <a:latin typeface="+mn-lt"/>
              </a:rPr>
              <a:t>Tetapi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sudah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mempunyai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elemen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nilai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tapi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Rear </a:t>
            </a:r>
            <a:r>
              <a:rPr lang="en-US" sz="2200" dirty="0" err="1" smtClean="0">
                <a:latin typeface="+mn-lt"/>
              </a:rPr>
              <a:t>ada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 = 1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latin typeface="+mn-lt"/>
              </a:rPr>
              <a:t>Kemudian</a:t>
            </a:r>
            <a:r>
              <a:rPr lang="en-US" sz="2200" dirty="0" smtClean="0">
                <a:latin typeface="+mn-lt"/>
              </a:rPr>
              <a:t> data </a:t>
            </a:r>
            <a:r>
              <a:rPr lang="en-US" sz="2200" dirty="0" err="1" smtClean="0">
                <a:latin typeface="+mn-lt"/>
              </a:rPr>
              <a:t>baru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disimpan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</a:t>
            </a:r>
            <a:r>
              <a:rPr lang="en-US" sz="2200" dirty="0" smtClean="0">
                <a:latin typeface="+mn-lt"/>
              </a:rPr>
              <a:t> queue </a:t>
            </a:r>
            <a:r>
              <a:rPr lang="en-US" sz="2200" dirty="0" err="1" smtClean="0">
                <a:latin typeface="+mn-lt"/>
              </a:rPr>
              <a:t>pada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dirty="0" smtClean="0">
              <a:latin typeface="+mn-lt"/>
            </a:endParaRPr>
          </a:p>
          <a:p>
            <a:pPr marL="517525" lvl="2" indent="-517525">
              <a:buNone/>
            </a:pPr>
            <a:endParaRPr lang="en-US" sz="2200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(Queue Circular)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76325"/>
            <a:ext cx="8001000" cy="5248275"/>
          </a:xfrm>
        </p:spPr>
        <p:txBody>
          <a:bodyPr>
            <a:normAutofit/>
          </a:bodyPr>
          <a:lstStyle/>
          <a:p>
            <a:pPr marL="0" lvl="2" indent="0" algn="just">
              <a:buNone/>
            </a:pPr>
            <a:r>
              <a:rPr lang="en-US" dirty="0" err="1" smtClean="0">
                <a:latin typeface="+mn-lt"/>
              </a:rPr>
              <a:t>Operasi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(Array </a:t>
            </a:r>
            <a:r>
              <a:rPr lang="en-US" dirty="0" err="1" smtClean="0">
                <a:solidFill>
                  <a:srgbClr val="002060"/>
                </a:solidFill>
                <a:latin typeface="+mn-lt"/>
              </a:rPr>
              <a:t>Statis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)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dengan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cara</a:t>
            </a:r>
            <a:r>
              <a:rPr lang="en-US" dirty="0" smtClean="0">
                <a:latin typeface="+mn-lt"/>
              </a:rPr>
              <a:t> :</a:t>
            </a:r>
          </a:p>
          <a:p>
            <a:pPr marL="339725" lvl="2" indent="-339725" algn="just"/>
            <a:r>
              <a:rPr lang="en-US" dirty="0" smtClean="0">
                <a:latin typeface="+mn-lt"/>
              </a:rPr>
              <a:t>  </a:t>
            </a:r>
            <a:r>
              <a:rPr lang="en-US" dirty="0" err="1" smtClean="0">
                <a:latin typeface="+mn-lt"/>
              </a:rPr>
              <a:t>Periksa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apakah</a:t>
            </a:r>
            <a:r>
              <a:rPr lang="en-US" dirty="0" smtClean="0">
                <a:latin typeface="+mn-lt"/>
              </a:rPr>
              <a:t> Queue </a:t>
            </a:r>
            <a:r>
              <a:rPr lang="en-US" dirty="0" err="1" smtClean="0">
                <a:latin typeface="+mn-lt"/>
              </a:rPr>
              <a:t>kosong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atau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tidak</a:t>
            </a:r>
            <a:endParaRPr lang="en-US" dirty="0" smtClean="0">
              <a:latin typeface="+mn-lt"/>
            </a:endParaRPr>
          </a:p>
          <a:p>
            <a:pPr marL="515938" lvl="2" indent="-515938" algn="just"/>
            <a:r>
              <a:rPr lang="en-US" dirty="0" err="1" smtClean="0">
                <a:latin typeface="+mn-lt"/>
              </a:rPr>
              <a:t>Jika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maka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harga</a:t>
            </a:r>
            <a:r>
              <a:rPr lang="en-US" dirty="0" smtClean="0">
                <a:latin typeface="+mn-lt"/>
              </a:rPr>
              <a:t> Front </a:t>
            </a:r>
            <a:r>
              <a:rPr lang="en-US" dirty="0" err="1" smtClean="0">
                <a:latin typeface="+mn-lt"/>
              </a:rPr>
              <a:t>bertambah</a:t>
            </a:r>
            <a:r>
              <a:rPr lang="en-US" dirty="0" smtClean="0">
                <a:latin typeface="+mn-lt"/>
              </a:rPr>
              <a:t> 1</a:t>
            </a:r>
          </a:p>
          <a:p>
            <a:pPr marL="515938" lvl="2" indent="-515938" algn="just"/>
            <a:r>
              <a:rPr lang="en-US" dirty="0" err="1" smtClean="0">
                <a:latin typeface="+mn-lt"/>
              </a:rPr>
              <a:t>Jika</a:t>
            </a:r>
            <a:r>
              <a:rPr lang="en-US" dirty="0" smtClean="0">
                <a:latin typeface="+mn-lt"/>
              </a:rPr>
              <a:t> Front </a:t>
            </a:r>
            <a:r>
              <a:rPr lang="en-US" dirty="0" err="1" smtClean="0">
                <a:latin typeface="+mn-lt"/>
              </a:rPr>
              <a:t>berada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posisi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maka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harga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Front = 1</a:t>
            </a:r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 QUEUE CIRCULAR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99547" y="1219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399547" y="1585451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399547" y="1932491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399547" y="2283995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399547" y="2639964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5257800" y="4495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228600" y="11430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Queue</a:t>
              </a:r>
              <a:endParaRPr lang="en-US" sz="2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810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front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1219200" y="2819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rear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709315" y="2495550"/>
            <a:ext cx="44827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1181100" y="24003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990600" y="2366665"/>
            <a:ext cx="609600" cy="52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718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143000" y="23622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1676400" y="2362200"/>
            <a:ext cx="609600" cy="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1676400" y="22860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1676400" y="2286000"/>
            <a:ext cx="2057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6576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7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399547" y="2993473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09" name="Straight Arrow Connector 108"/>
          <p:cNvCxnSpPr>
            <a:stCxn id="73" idx="0"/>
          </p:cNvCxnSpPr>
          <p:nvPr/>
        </p:nvCxnSpPr>
        <p:spPr>
          <a:xfrm rot="5400000" flipH="1" flipV="1">
            <a:off x="1469083" y="2497783"/>
            <a:ext cx="452735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399547" y="370104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38" name="Picture 3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TextBox 39"/>
          <p:cNvSpPr txBox="1"/>
          <p:nvPr/>
        </p:nvSpPr>
        <p:spPr>
          <a:xfrm>
            <a:off x="4399547" y="3349545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143000" y="2286000"/>
            <a:ext cx="1905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99547" y="4052553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00B050"/>
                </a:solidFill>
              </a:rPr>
              <a:t>12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6002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Item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752600" y="35814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58" grpId="0"/>
      <p:bldP spid="72" grpId="0"/>
      <p:bldP spid="73" grpId="0"/>
      <p:bldP spid="74" grpId="0"/>
      <p:bldP spid="74" grpId="1"/>
      <p:bldP spid="91" grpId="0"/>
      <p:bldP spid="91" grpId="1"/>
      <p:bldP spid="92" grpId="0"/>
      <p:bldP spid="107" grpId="0"/>
      <p:bldP spid="108" grpId="0"/>
      <p:bldP spid="112" grpId="0"/>
      <p:bldP spid="113" grpId="0"/>
      <p:bldP spid="40" grpId="0"/>
      <p:bldP spid="43" grpId="0"/>
      <p:bldP spid="43" grpId="1"/>
      <p:bldP spid="44" grpId="0"/>
      <p:bldP spid="45" grpId="0"/>
      <p:bldP spid="46" grpId="0" animBg="1"/>
      <p:bldP spid="47" grpId="0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TUGAS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0" dirty="0" err="1" smtClean="0">
                <a:solidFill>
                  <a:schemeClr val="tx1"/>
                </a:solidFill>
              </a:rPr>
              <a:t>Buat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algoritma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dan</a:t>
            </a:r>
            <a:r>
              <a:rPr lang="en-US" b="0" dirty="0" smtClean="0">
                <a:solidFill>
                  <a:schemeClr val="tx1"/>
                </a:solidFill>
              </a:rPr>
              <a:t> program </a:t>
            </a:r>
            <a:r>
              <a:rPr lang="en-US" b="0" dirty="0" err="1" smtClean="0">
                <a:solidFill>
                  <a:schemeClr val="tx1"/>
                </a:solidFill>
              </a:rPr>
              <a:t>untuk</a:t>
            </a:r>
            <a:r>
              <a:rPr lang="en-US" b="0" dirty="0" smtClean="0">
                <a:solidFill>
                  <a:schemeClr val="tx1"/>
                </a:solidFill>
              </a:rPr>
              <a:t> Queue: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</a:rPr>
              <a:t>2 </a:t>
            </a:r>
            <a:r>
              <a:rPr lang="en-US" sz="2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600" b="1" dirty="0" smtClean="0">
                <a:solidFill>
                  <a:srgbClr val="FF0000"/>
                </a:solidFill>
              </a:rPr>
              <a:t> Queue Linear (Array </a:t>
            </a:r>
            <a:r>
              <a:rPr lang="en-US" sz="2600" b="1" dirty="0" err="1" smtClean="0">
                <a:solidFill>
                  <a:srgbClr val="FF0000"/>
                </a:solidFill>
              </a:rPr>
              <a:t>Statis</a:t>
            </a:r>
            <a:r>
              <a:rPr lang="en-US" sz="26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</a:rPr>
              <a:t>2 </a:t>
            </a:r>
            <a:r>
              <a:rPr lang="en-US" sz="2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600" b="1" dirty="0" smtClean="0">
                <a:solidFill>
                  <a:srgbClr val="FF0000"/>
                </a:solidFill>
              </a:rPr>
              <a:t> Queue Circular (Array </a:t>
            </a:r>
            <a:r>
              <a:rPr lang="en-US" sz="2600" b="1" dirty="0" err="1" smtClean="0">
                <a:solidFill>
                  <a:srgbClr val="FF0000"/>
                </a:solidFill>
              </a:rPr>
              <a:t>Statis</a:t>
            </a:r>
            <a:r>
              <a:rPr lang="en-US" sz="26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</a:rPr>
              <a:t>2 </a:t>
            </a:r>
            <a:r>
              <a:rPr lang="en-US" sz="2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600" b="1" dirty="0" smtClean="0">
                <a:solidFill>
                  <a:srgbClr val="FF0000"/>
                </a:solidFill>
              </a:rPr>
              <a:t> Queue Linear (Single Linked List)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</a:rPr>
              <a:t>2 </a:t>
            </a:r>
            <a:r>
              <a:rPr lang="en-US" sz="2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600" b="1" dirty="0" smtClean="0">
                <a:solidFill>
                  <a:srgbClr val="FF0000"/>
                </a:solidFill>
              </a:rPr>
              <a:t> Queue Linear (Double Linked List)</a:t>
            </a:r>
          </a:p>
          <a:p>
            <a:pPr marL="0" indent="0">
              <a:buNone/>
            </a:pP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  <a:endParaRPr lang="en-US" b="0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Dasar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0070C0"/>
                </a:solidFill>
              </a:rPr>
              <a:t>Enqueue</a:t>
            </a:r>
            <a:endParaRPr lang="en-US" sz="2800" b="1" dirty="0" smtClean="0">
              <a:solidFill>
                <a:srgbClr val="0070C0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828800"/>
            <a:ext cx="162095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002060"/>
                </a:solidFill>
              </a:rPr>
              <a:t>Queue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689806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9933FF"/>
                </a:solidFill>
              </a:rPr>
              <a:t>mengeluarkan</a:t>
            </a:r>
            <a:r>
              <a:rPr lang="en-US" sz="2000" b="1" dirty="0" smtClean="0">
                <a:solidFill>
                  <a:srgbClr val="9933FF"/>
                </a:solidFill>
              </a:rPr>
              <a:t>/</a:t>
            </a:r>
            <a:r>
              <a:rPr lang="en-US" sz="2000" b="1" dirty="0" err="1" smtClean="0">
                <a:solidFill>
                  <a:srgbClr val="9933FF"/>
                </a:solidFill>
              </a:rPr>
              <a:t>mengambil</a:t>
            </a:r>
            <a:r>
              <a:rPr lang="en-US" sz="2000" b="1" dirty="0" smtClean="0">
                <a:solidFill>
                  <a:srgbClr val="9933FF"/>
                </a:solidFill>
              </a:rPr>
              <a:t> </a:t>
            </a:r>
            <a:r>
              <a:rPr lang="en-US" sz="2000" b="1" dirty="0" err="1" smtClean="0">
                <a:solidFill>
                  <a:srgbClr val="9933FF"/>
                </a:solidFill>
              </a:rPr>
              <a:t>satu</a:t>
            </a:r>
            <a:r>
              <a:rPr lang="en-US" sz="2000" b="1" dirty="0" smtClean="0">
                <a:solidFill>
                  <a:srgbClr val="9933FF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dari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219200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1B9AD9"/>
                </a:solidFill>
              </a:rPr>
              <a:t>memasukkan</a:t>
            </a:r>
            <a:r>
              <a:rPr lang="en-US" sz="2000" b="1" dirty="0" smtClean="0">
                <a:solidFill>
                  <a:srgbClr val="1B9AD9"/>
                </a:solidFill>
              </a:rPr>
              <a:t>/</a:t>
            </a:r>
            <a:r>
              <a:rPr lang="en-US" sz="2000" b="1" dirty="0" err="1" smtClean="0">
                <a:solidFill>
                  <a:srgbClr val="1B9AD9"/>
                </a:solidFill>
              </a:rPr>
              <a:t>menambah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1B9AD9"/>
                </a:solidFill>
              </a:rPr>
              <a:t>satu</a:t>
            </a:r>
            <a:r>
              <a:rPr lang="en-US" sz="2000" b="1" dirty="0" smtClean="0">
                <a:solidFill>
                  <a:srgbClr val="1B9AD9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ke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dalam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657850" y="3549444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7030A0"/>
                </a:solidFill>
              </a:rPr>
              <a:t>Dequeue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0" grpId="0"/>
      <p:bldP spid="72711" grpId="0" animBg="1"/>
      <p:bldP spid="72713" grpId="0" animBg="1"/>
      <p:bldP spid="72722" grpId="0"/>
      <p:bldP spid="72723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(Array)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Const</a:t>
            </a:r>
          </a:p>
          <a:p>
            <a:pPr>
              <a:buNone/>
            </a:pPr>
            <a:r>
              <a:rPr lang="en-US" sz="2400" b="1" dirty="0" smtClean="0"/>
              <a:t>     </a:t>
            </a:r>
            <a:r>
              <a:rPr lang="en-US" sz="2400" dirty="0" err="1" smtClean="0"/>
              <a:t>MaxQueue</a:t>
            </a:r>
            <a:r>
              <a:rPr lang="en-US" sz="2400" dirty="0" smtClean="0"/>
              <a:t> = …..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Type</a:t>
            </a:r>
          </a:p>
          <a:p>
            <a:pPr>
              <a:buNone/>
            </a:pPr>
            <a:r>
              <a:rPr lang="en-US" sz="2400" b="1" dirty="0" smtClean="0"/>
              <a:t>    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=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array</a:t>
            </a:r>
            <a:r>
              <a:rPr lang="en-US" sz="2400" dirty="0" smtClean="0"/>
              <a:t> [1..MaxQueue] </a:t>
            </a:r>
            <a:r>
              <a:rPr lang="en-US" sz="2400" b="1" u="sng" dirty="0" smtClean="0"/>
              <a:t>of</a:t>
            </a:r>
            <a:r>
              <a:rPr lang="en-US" sz="2400" b="1" dirty="0" smtClean="0"/>
              <a:t>  </a:t>
            </a:r>
            <a:r>
              <a:rPr lang="en-US" sz="2400" dirty="0" err="1" smtClean="0"/>
              <a:t>tipedata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 indent="-166688">
              <a:buNone/>
            </a:pPr>
            <a:r>
              <a:rPr lang="en-US" sz="2400" dirty="0" smtClean="0"/>
              <a:t>Queue :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     {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queue}</a:t>
            </a:r>
          </a:p>
          <a:p>
            <a:pPr marL="4291013" indent="-4291013">
              <a:buNone/>
            </a:pPr>
            <a:r>
              <a:rPr lang="en-US" sz="2400" dirty="0" smtClean="0"/>
              <a:t>  Front, Rear : </a:t>
            </a:r>
            <a:r>
              <a:rPr lang="en-US" sz="2400" b="1" u="sng" dirty="0" smtClean="0"/>
              <a:t>Integer</a:t>
            </a:r>
            <a:r>
              <a:rPr lang="en-US" sz="2400" dirty="0" smtClean="0"/>
              <a:t>     {Front 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  queue, Rear 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queue}</a:t>
            </a:r>
            <a:endParaRPr lang="en-US" sz="2400" u="sng" dirty="0" smtClean="0"/>
          </a:p>
          <a:p>
            <a:pPr lvl="0"/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61452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(Array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Statis-Algoritma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Const</a:t>
            </a:r>
          </a:p>
          <a:p>
            <a:pPr>
              <a:buNone/>
            </a:pPr>
            <a:r>
              <a:rPr lang="en-US" sz="2400" b="1" dirty="0" smtClean="0"/>
              <a:t>      </a:t>
            </a:r>
            <a:r>
              <a:rPr lang="en-US" sz="2400" dirty="0" err="1" smtClean="0"/>
              <a:t>MaxQueue</a:t>
            </a:r>
            <a:r>
              <a:rPr lang="en-US" sz="2400" dirty="0" smtClean="0"/>
              <a:t> = 4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Type</a:t>
            </a:r>
          </a:p>
          <a:p>
            <a:pPr>
              <a:buNone/>
            </a:pPr>
            <a:r>
              <a:rPr lang="en-US" sz="2400" b="1" dirty="0" smtClean="0"/>
              <a:t>     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= </a:t>
            </a:r>
            <a:r>
              <a:rPr lang="en-US" sz="2400" b="1" u="sng" dirty="0" smtClean="0"/>
              <a:t>array</a:t>
            </a:r>
            <a:r>
              <a:rPr lang="en-US" sz="2400" dirty="0" smtClean="0"/>
              <a:t> [1..MaxQueue] of </a:t>
            </a:r>
            <a:r>
              <a:rPr lang="en-US" sz="2400" b="1" u="sng" dirty="0" smtClean="0"/>
              <a:t>integer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dirty="0" smtClean="0"/>
              <a:t>  Queue :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  	{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queue}</a:t>
            </a:r>
          </a:p>
          <a:p>
            <a:pPr>
              <a:buNone/>
            </a:pPr>
            <a:r>
              <a:rPr lang="en-US" sz="2400" dirty="0" smtClean="0"/>
              <a:t>  Front, Rear : </a:t>
            </a:r>
            <a:r>
              <a:rPr lang="en-US" sz="2400" b="1" u="sng" dirty="0" smtClean="0"/>
              <a:t>integer</a:t>
            </a:r>
            <a:r>
              <a:rPr lang="en-US" sz="2400" dirty="0" smtClean="0"/>
              <a:t>	         {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queue}</a:t>
            </a:r>
            <a:endParaRPr lang="en-US" sz="2400" u="sng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44244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(List-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Type</a:t>
            </a:r>
          </a:p>
          <a:p>
            <a:pPr>
              <a:buNone/>
            </a:pPr>
            <a:r>
              <a:rPr lang="en-US" sz="2400" b="1" dirty="0" smtClean="0"/>
              <a:t>      </a:t>
            </a:r>
            <a:r>
              <a:rPr lang="en-US" sz="2400" dirty="0" err="1" smtClean="0"/>
              <a:t>PointerQueue</a:t>
            </a:r>
            <a:r>
              <a:rPr lang="en-US" sz="2400" dirty="0" smtClean="0"/>
              <a:t> = </a:t>
            </a:r>
            <a:r>
              <a:rPr lang="en-US" sz="2400" dirty="0" smtClean="0">
                <a:cs typeface="Times New Roman"/>
              </a:rPr>
              <a:t>↑</a:t>
            </a:r>
            <a:r>
              <a:rPr lang="en-US" sz="2400" dirty="0" err="1" smtClean="0">
                <a:cs typeface="Times New Roman"/>
              </a:rPr>
              <a:t>SimpulQueue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SimpulQueue</a:t>
            </a:r>
            <a:r>
              <a:rPr lang="en-US" sz="2400" dirty="0" smtClean="0"/>
              <a:t> = </a:t>
            </a:r>
            <a:r>
              <a:rPr lang="en-US" sz="2400" b="1" u="sng" dirty="0" smtClean="0"/>
              <a:t>Record</a:t>
            </a:r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MedanData</a:t>
            </a:r>
            <a:r>
              <a:rPr lang="en-US" sz="2400" dirty="0" smtClean="0"/>
              <a:t> : </a:t>
            </a:r>
            <a:r>
              <a:rPr lang="en-US" sz="2400" dirty="0" err="1" smtClean="0"/>
              <a:t>tipedata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 	       </a:t>
            </a:r>
            <a:r>
              <a:rPr lang="en-US" sz="2400" dirty="0" err="1" smtClean="0"/>
              <a:t>MedanSambungan</a:t>
            </a:r>
            <a:r>
              <a:rPr lang="en-US" sz="2400" dirty="0" smtClean="0"/>
              <a:t> : </a:t>
            </a:r>
            <a:r>
              <a:rPr lang="en-US" sz="2400" dirty="0" err="1" smtClean="0"/>
              <a:t>PointerQueue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  </a:t>
            </a:r>
            <a:r>
              <a:rPr lang="en-US" sz="2400" b="1" u="sng" dirty="0" err="1" smtClean="0"/>
              <a:t>EndRecord</a:t>
            </a:r>
            <a:endParaRPr lang="en-US" sz="2400" b="1" u="sng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  Front, Rear  :  </a:t>
            </a:r>
            <a:r>
              <a:rPr lang="en-US" sz="2400" dirty="0" err="1" smtClean="0"/>
              <a:t>PointerQueue</a:t>
            </a:r>
            <a:r>
              <a:rPr lang="en-US" sz="2400" dirty="0" smtClean="0"/>
              <a:t>    {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48" y="-29496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(Linked List -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b="1" u="sng" dirty="0" smtClean="0"/>
              <a:t>Type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PointerQueue</a:t>
            </a:r>
            <a:r>
              <a:rPr lang="en-US" dirty="0" smtClean="0"/>
              <a:t> = </a:t>
            </a:r>
            <a:r>
              <a:rPr lang="en-US" dirty="0" smtClean="0">
                <a:latin typeface="Arial Narrow"/>
              </a:rPr>
              <a:t>↑</a:t>
            </a:r>
            <a:r>
              <a:rPr lang="en-US" dirty="0" err="1" smtClean="0">
                <a:cs typeface="Times New Roman"/>
              </a:rPr>
              <a:t>SimpulQueue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SimpulQueue</a:t>
            </a:r>
            <a:r>
              <a:rPr lang="en-US" dirty="0" smtClean="0"/>
              <a:t> = </a:t>
            </a:r>
            <a:r>
              <a:rPr lang="en-US" b="1" u="sng" dirty="0" smtClean="0"/>
              <a:t>Record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Angka</a:t>
            </a:r>
            <a:r>
              <a:rPr lang="en-US" dirty="0" smtClean="0"/>
              <a:t> : </a:t>
            </a:r>
            <a:r>
              <a:rPr lang="en-US" b="1" u="sng" dirty="0" smtClean="0"/>
              <a:t>integer</a:t>
            </a:r>
            <a:r>
              <a:rPr lang="en-US" dirty="0" smtClean="0"/>
              <a:t> ,</a:t>
            </a:r>
          </a:p>
          <a:p>
            <a:pPr>
              <a:buNone/>
            </a:pPr>
            <a:r>
              <a:rPr lang="en-US" dirty="0" smtClean="0"/>
              <a:t> 	      Next    : </a:t>
            </a:r>
            <a:r>
              <a:rPr lang="en-US" dirty="0" err="1" smtClean="0"/>
              <a:t>PointerQueue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</a:t>
            </a:r>
            <a:r>
              <a:rPr lang="en-US" b="1" u="sng" dirty="0" err="1" smtClean="0"/>
              <a:t>EndRecord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 marL="5929313" indent="-5929313">
              <a:buNone/>
            </a:pPr>
            <a:r>
              <a:rPr lang="en-US" dirty="0" smtClean="0"/>
              <a:t>   Front, Rear : </a:t>
            </a:r>
            <a:r>
              <a:rPr lang="en-US" dirty="0" err="1" smtClean="0"/>
              <a:t>PointerQueue</a:t>
            </a:r>
            <a:r>
              <a:rPr lang="en-US" dirty="0" smtClean="0"/>
              <a:t>    {</a:t>
            </a:r>
            <a:r>
              <a:rPr lang="en-US" dirty="0" err="1" smtClean="0"/>
              <a:t>penunjuk</a:t>
            </a:r>
            <a:r>
              <a:rPr lang="en-US" dirty="0" smtClean="0"/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Operasi-operasi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Dequeue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Enqueue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34591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Operasi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Penuh</a:t>
            </a:r>
            <a:r>
              <a:rPr lang="en-US" b="1" dirty="0" smtClean="0">
                <a:solidFill>
                  <a:schemeClr val="tx2"/>
                </a:solidFill>
              </a:rPr>
              <a:t> / </a:t>
            </a:r>
            <a:r>
              <a:rPr lang="en-US" b="1" dirty="0" err="1" smtClean="0">
                <a:solidFill>
                  <a:schemeClr val="tx2"/>
                </a:solidFill>
              </a:rPr>
              <a:t>Operasi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Satu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Simpul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Operasi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Kosong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Inisialisasi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2590800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4" grpId="0" animBg="1"/>
      <p:bldP spid="70705" grpId="0" animBg="1"/>
      <p:bldP spid="70706" grpId="0" animBg="1"/>
      <p:bldP spid="70707" grpId="0" animBg="1"/>
      <p:bldP spid="707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Inisialisasi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52482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Proses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mempersiapkan</a:t>
            </a:r>
            <a:r>
              <a:rPr lang="en-US" dirty="0" smtClean="0">
                <a:solidFill>
                  <a:srgbClr val="002060"/>
                </a:solidFill>
              </a:rPr>
              <a:t> Queue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cara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memberi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harga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nol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array </a:t>
            </a:r>
            <a:r>
              <a:rPr lang="en-US" dirty="0" err="1" smtClean="0">
                <a:solidFill>
                  <a:srgbClr val="0070C0"/>
                </a:solidFill>
              </a:rPr>
              <a:t>statis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memberi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harga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nil/NULL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linked list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untuk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penunjuk</a:t>
            </a:r>
            <a:r>
              <a:rPr lang="en-US" dirty="0" smtClean="0">
                <a:solidFill>
                  <a:srgbClr val="002060"/>
                </a:solidFill>
              </a:rPr>
              <a:t> queue (</a:t>
            </a:r>
            <a:r>
              <a:rPr lang="en-US" b="1" dirty="0" smtClean="0">
                <a:solidFill>
                  <a:srgbClr val="0070C0"/>
                </a:solidFill>
              </a:rPr>
              <a:t>Front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Rear</a:t>
            </a:r>
            <a:r>
              <a:rPr lang="en-US" dirty="0" smtClean="0">
                <a:solidFill>
                  <a:srgbClr val="002060"/>
                </a:solidFill>
              </a:rPr>
              <a:t>). 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707</TotalTime>
  <Words>1156</Words>
  <Application>Microsoft Office PowerPoint</Application>
  <PresentationFormat>On-screen Show (4:3)</PresentationFormat>
  <Paragraphs>291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Abstrac 3</vt:lpstr>
      <vt:lpstr>Image</vt:lpstr>
      <vt:lpstr>Struktur Data </vt:lpstr>
      <vt:lpstr>Definisi Queue</vt:lpstr>
      <vt:lpstr>Operasi Dasar Queue</vt:lpstr>
      <vt:lpstr>Pendeklarasian Queue (Array)</vt:lpstr>
      <vt:lpstr>Contoh Pendeklarasian Queue  (Array Statis-Algoritma)</vt:lpstr>
      <vt:lpstr>Contoh Pendeklarasian Queue  (List-Algoritma)</vt:lpstr>
      <vt:lpstr>Contoh Pendeklarasian Queue  (Linked List -Algoritma)</vt:lpstr>
      <vt:lpstr>Operasi-operasi Queue</vt:lpstr>
      <vt:lpstr>Inisialisasi</vt:lpstr>
      <vt:lpstr>Operasi Kosong</vt:lpstr>
      <vt:lpstr>Operasi Penuh</vt:lpstr>
      <vt:lpstr>Operasi Satu Simpul</vt:lpstr>
      <vt:lpstr>Enqueue (Array Statis)</vt:lpstr>
      <vt:lpstr>Illustrasi Enqueue (Array Statis)</vt:lpstr>
      <vt:lpstr>Illustrasi Enqueue (Linked List)</vt:lpstr>
      <vt:lpstr>Illustrasi Enqueue (Linked List)</vt:lpstr>
      <vt:lpstr>Illustrasi Enqueue (Linked List)</vt:lpstr>
      <vt:lpstr>Dequeue (Array Statis)</vt:lpstr>
      <vt:lpstr>Illustrasi Dequeue (Array Statis)</vt:lpstr>
      <vt:lpstr>Illustrasi Dequeue (Linked List)</vt:lpstr>
      <vt:lpstr>Illustrasi Dequeue (Linked List)</vt:lpstr>
      <vt:lpstr>Illustrasi Dequeue (Linked List)</vt:lpstr>
      <vt:lpstr>Enqueue(Queue Circular)</vt:lpstr>
      <vt:lpstr>Dequeue (Queue Circular)</vt:lpstr>
      <vt:lpstr>ILLUSTRASI QUEUE CIRCULAR</vt:lpstr>
      <vt:lpstr>TUGAS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DosenIF-1</cp:lastModifiedBy>
  <cp:revision>136</cp:revision>
  <dcterms:created xsi:type="dcterms:W3CDTF">2012-05-16T03:35:54Z</dcterms:created>
  <dcterms:modified xsi:type="dcterms:W3CDTF">2013-06-04T03:45:19Z</dcterms:modified>
</cp:coreProperties>
</file>