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17" r:id="rId16"/>
    <p:sldId id="304" r:id="rId17"/>
    <p:sldId id="305" r:id="rId18"/>
    <p:sldId id="318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4" autoAdjust="0"/>
    <p:restoredTop sz="94660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Penuh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924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err="1" smtClean="0"/>
              <a:t>Operasi</a:t>
            </a:r>
            <a:r>
              <a:rPr lang="en-US" b="0" dirty="0" smtClean="0"/>
              <a:t> </a:t>
            </a:r>
            <a:r>
              <a:rPr lang="en-US" b="0" dirty="0" err="1" smtClean="0"/>
              <a:t>ini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/>
              <a:t>memberikan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True (1)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array </a:t>
            </a:r>
            <a:r>
              <a:rPr lang="en-US" b="0" dirty="0" smtClean="0"/>
              <a:t>(</a:t>
            </a:r>
            <a:r>
              <a:rPr lang="en-US" b="0" dirty="0" err="1" smtClean="0"/>
              <a:t>untuk</a:t>
            </a:r>
            <a:r>
              <a:rPr lang="en-US" b="0" dirty="0" smtClean="0"/>
              <a:t> array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1) 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array-1 </a:t>
            </a:r>
            <a:r>
              <a:rPr lang="en-US" b="0" dirty="0" smtClean="0"/>
              <a:t>(</a:t>
            </a:r>
            <a:r>
              <a:rPr lang="en-US" b="0" dirty="0" err="1" smtClean="0"/>
              <a:t>untuk</a:t>
            </a:r>
            <a:r>
              <a:rPr lang="en-US" b="0" dirty="0" smtClean="0"/>
              <a:t> array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0). </a:t>
            </a:r>
          </a:p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aksimum</a:t>
            </a:r>
            <a:r>
              <a:rPr lang="en-US" dirty="0" smtClean="0"/>
              <a:t> </a:t>
            </a:r>
            <a:r>
              <a:rPr lang="en-US" dirty="0" err="1" smtClean="0"/>
              <a:t>array</a:t>
            </a:r>
            <a:r>
              <a:rPr lang="en-US" b="0" dirty="0" err="1" smtClean="0"/>
              <a:t>,maka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</a:t>
            </a:r>
            <a:r>
              <a:rPr lang="en-US" b="0" dirty="0" err="1" smtClean="0"/>
              <a:t>Penuh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/>
              <a:t>mengembalikan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False (0).</a:t>
            </a: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push </a:t>
            </a:r>
            <a:r>
              <a:rPr lang="en-US" b="0" dirty="0" err="1" smtClean="0"/>
              <a:t>dalam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cara</a:t>
            </a:r>
            <a:r>
              <a:rPr lang="en-US" b="0" dirty="0" smtClean="0"/>
              <a:t> :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/>
              <a:t>Tambahkan</a:t>
            </a:r>
            <a:r>
              <a:rPr lang="en-US" b="0" dirty="0" smtClean="0"/>
              <a:t> </a:t>
            </a:r>
            <a:r>
              <a:rPr lang="en-US" b="0" dirty="0" err="1" smtClean="0"/>
              <a:t>penunjuk</a:t>
            </a:r>
            <a:r>
              <a:rPr lang="en-US" b="0" dirty="0" smtClean="0"/>
              <a:t> Stack (Top) </a:t>
            </a:r>
            <a:r>
              <a:rPr lang="en-US" b="0" dirty="0" err="1" smtClean="0"/>
              <a:t>dengan</a:t>
            </a:r>
            <a:r>
              <a:rPr lang="en-US" b="0" dirty="0" smtClean="0"/>
              <a:t> 1</a:t>
            </a:r>
          </a:p>
          <a:p>
            <a:pPr lvl="0"/>
            <a:r>
              <a:rPr lang="en-US" b="0" dirty="0" err="1" smtClean="0"/>
              <a:t>Elemen</a:t>
            </a:r>
            <a:r>
              <a:rPr lang="en-US" b="0" dirty="0" smtClean="0"/>
              <a:t> Stack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Top </a:t>
            </a:r>
            <a:r>
              <a:rPr lang="en-US" b="0" dirty="0" err="1" smtClean="0"/>
              <a:t>diisi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data </a:t>
            </a:r>
            <a:r>
              <a:rPr lang="en-US" b="0" dirty="0" err="1" smtClean="0"/>
              <a:t>baru</a:t>
            </a:r>
            <a:endParaRPr lang="en-US" b="0" dirty="0" smtClean="0"/>
          </a:p>
          <a:p>
            <a:pPr lvl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Langkah</a:t>
            </a:r>
            <a:r>
              <a:rPr lang="en-US" b="0" dirty="0" smtClean="0"/>
              <a:t> </a:t>
            </a:r>
            <a:r>
              <a:rPr lang="en-US" b="0" dirty="0" err="1" smtClean="0"/>
              <a:t>operasi</a:t>
            </a:r>
            <a:r>
              <a:rPr lang="en-US" b="0" dirty="0" smtClean="0"/>
              <a:t> Pop </a:t>
            </a:r>
            <a:r>
              <a:rPr lang="en-US" b="0" dirty="0" err="1" smtClean="0"/>
              <a:t>pada</a:t>
            </a:r>
            <a:r>
              <a:rPr lang="en-US" b="0" dirty="0" smtClean="0"/>
              <a:t> Stack yang </a:t>
            </a:r>
            <a:r>
              <a:rPr lang="en-US" b="0" dirty="0" err="1" smtClean="0"/>
              <a:t>menggunakan</a:t>
            </a:r>
            <a:r>
              <a:rPr lang="en-US" b="0" dirty="0" smtClean="0"/>
              <a:t> array </a:t>
            </a:r>
            <a:r>
              <a:rPr lang="en-US" b="0" dirty="0" err="1" smtClean="0"/>
              <a:t>adalah</a:t>
            </a:r>
            <a:r>
              <a:rPr lang="en-US" b="0" dirty="0" smtClean="0"/>
              <a:t>: </a:t>
            </a:r>
          </a:p>
          <a:p>
            <a:pPr lvl="0"/>
            <a:r>
              <a:rPr lang="en-US" b="0" dirty="0" smtClean="0"/>
              <a:t>Stack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mengeluarkan</a:t>
            </a:r>
            <a:r>
              <a:rPr lang="en-US" b="0" dirty="0" smtClean="0"/>
              <a:t>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dikeluarkan</a:t>
            </a:r>
            <a:r>
              <a:rPr lang="en-US" b="0" dirty="0" smtClean="0"/>
              <a:t> </a:t>
            </a:r>
            <a:r>
              <a:rPr lang="en-US" b="0" dirty="0" err="1" smtClean="0"/>
              <a:t>dari</a:t>
            </a:r>
            <a:r>
              <a:rPr lang="en-US" b="0" dirty="0" smtClean="0"/>
              <a:t> Stack </a:t>
            </a:r>
            <a:r>
              <a:rPr lang="en-US" b="0" dirty="0" err="1" smtClean="0"/>
              <a:t>disimpan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endParaRPr lang="en-US" b="0" dirty="0" smtClean="0"/>
          </a:p>
          <a:p>
            <a:pPr lvl="0"/>
            <a:r>
              <a:rPr lang="en-US" b="0" dirty="0" err="1" smtClean="0"/>
              <a:t>Harga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berkurang</a:t>
            </a:r>
            <a:r>
              <a:rPr lang="en-US" b="0" dirty="0" smtClean="0"/>
              <a:t> 1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4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28" y="1906"/>
              <a:ext cx="25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4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Simpul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4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2496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4925"/>
            <a:ext cx="77724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err="1" smtClean="0"/>
              <a:t>Proses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menyiapkan</a:t>
            </a:r>
            <a:r>
              <a:rPr lang="en-US" sz="3600" b="0" dirty="0" smtClean="0"/>
              <a:t> List </a:t>
            </a:r>
            <a:r>
              <a:rPr lang="en-US" sz="3600" b="0" dirty="0" err="1" smtClean="0"/>
              <a:t>dengan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cara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memberi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harga</a:t>
            </a:r>
            <a:r>
              <a:rPr lang="en-US" sz="3600" b="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nil/NULL </a:t>
            </a:r>
            <a:r>
              <a:rPr lang="en-US" sz="3600" b="0" dirty="0" err="1" smtClean="0"/>
              <a:t>pada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variabel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penunjuk</a:t>
            </a:r>
            <a:r>
              <a:rPr lang="en-US" sz="3600" b="0" dirty="0" smtClean="0"/>
              <a:t> Stack (</a:t>
            </a:r>
            <a:r>
              <a:rPr lang="en-US" sz="3600" dirty="0" smtClean="0">
                <a:solidFill>
                  <a:srgbClr val="FF0000"/>
                </a:solidFill>
              </a:rPr>
              <a:t>Top</a:t>
            </a:r>
            <a:r>
              <a:rPr lang="en-US" sz="3600" b="0" dirty="0" smtClean="0"/>
              <a:t>).</a:t>
            </a:r>
          </a:p>
          <a:p>
            <a:pPr marL="0" indent="0">
              <a:buNone/>
            </a:pPr>
            <a:endParaRPr lang="en-US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Top </a:t>
            </a:r>
            <a:r>
              <a:rPr lang="en-US" sz="3200" b="0" dirty="0" err="1" smtClean="0"/>
              <a:t>bernilai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keadaan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</a:p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tidak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rgbClr val="FF0000"/>
                </a:solidFill>
              </a:rPr>
              <a:t>stack </a:t>
            </a:r>
            <a:r>
              <a:rPr lang="en-US" sz="3200" b="0" dirty="0" err="1" smtClean="0">
                <a:solidFill>
                  <a:srgbClr val="FF0000"/>
                </a:solidFill>
              </a:rPr>
              <a:t>tidak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smtClean="0"/>
              <a:t>(</a:t>
            </a:r>
            <a:r>
              <a:rPr lang="en-US" sz="3200" b="0" dirty="0" err="1" smtClean="0"/>
              <a:t>ada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datanya</a:t>
            </a:r>
            <a:r>
              <a:rPr lang="en-US" sz="3200" b="0" dirty="0" smtClean="0"/>
              <a:t>)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Satu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Simpul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medan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sambungan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kanan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simpul</a:t>
            </a:r>
            <a:r>
              <a:rPr lang="en-US" sz="3200" b="0" dirty="0" smtClean="0"/>
              <a:t> yang </a:t>
            </a:r>
            <a:r>
              <a:rPr lang="en-US" sz="3200" b="0" dirty="0" err="1" smtClean="0"/>
              <a:t>ditunjuk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oleh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Top </a:t>
            </a:r>
            <a:r>
              <a:rPr lang="en-US" sz="3200" b="0" dirty="0" err="1" smtClean="0"/>
              <a:t>bernilai</a:t>
            </a:r>
            <a:r>
              <a:rPr lang="en-US" sz="3200" b="0" dirty="0" smtClean="0"/>
              <a:t> nil/NULL,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memiliki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</a:p>
          <a:p>
            <a:pPr marL="0" indent="0">
              <a:buNone/>
            </a:pP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tidak</a:t>
            </a:r>
            <a:r>
              <a:rPr lang="en-US" sz="3200" b="0" dirty="0" smtClean="0"/>
              <a:t>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Stack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/>
              <a:t>memiliki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lebih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dari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/>
              <a:t>sehingga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(0).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/>
              <a:t>Operasi</a:t>
            </a:r>
            <a:r>
              <a:rPr lang="en-US" sz="3200" b="0" dirty="0" smtClean="0"/>
              <a:t> push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Linked List </a:t>
            </a:r>
            <a:r>
              <a:rPr lang="en-US" sz="3200" b="0" dirty="0" err="1" smtClean="0"/>
              <a:t>adalah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3152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suatu</a:t>
            </a:r>
            <a:r>
              <a:rPr lang="en-US" b="0" dirty="0" smtClean="0"/>
              <a:t> </a:t>
            </a:r>
            <a:r>
              <a:rPr lang="en-US" b="0" dirty="0" err="1" smtClean="0"/>
              <a:t>urutan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elemennya</a:t>
            </a:r>
            <a:r>
              <a:rPr lang="en-US" b="0" dirty="0" smtClean="0"/>
              <a:t> </a:t>
            </a: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ditambah</a:t>
            </a:r>
            <a:r>
              <a:rPr lang="en-US" b="0" dirty="0" smtClean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diambil</a:t>
            </a:r>
            <a:r>
              <a:rPr lang="en-US" b="0" dirty="0" smtClean="0"/>
              <a:t> </a:t>
            </a:r>
            <a:r>
              <a:rPr lang="en-US" b="0" dirty="0" err="1" smtClean="0"/>
              <a:t>hanya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posisi</a:t>
            </a:r>
            <a:r>
              <a:rPr lang="en-US" b="0" dirty="0" smtClean="0"/>
              <a:t> </a:t>
            </a:r>
            <a:r>
              <a:rPr lang="en-US" b="0" dirty="0" err="1" smtClean="0"/>
              <a:t>akhir</a:t>
            </a:r>
            <a:r>
              <a:rPr lang="en-US" b="0" dirty="0" smtClean="0"/>
              <a:t> (Top) </a:t>
            </a:r>
            <a:r>
              <a:rPr lang="en-US" b="0" dirty="0" err="1" smtClean="0"/>
              <a:t>saja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52600" y="4038600"/>
          <a:ext cx="1323975" cy="204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Bitmap Image" r:id="rId4" imgW="1019048" imgH="1571844" progId="PBrush">
                  <p:embed/>
                </p:oleObj>
              </mc:Choice>
              <mc:Fallback>
                <p:oleObj name="Bitmap Image" r:id="rId4" imgW="1019048" imgH="157184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1323975" cy="2041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Bitmap Image" r:id="rId6" imgW="1066667" imgH="2095793" progId="PBrush">
                  <p:embed/>
                </p:oleObj>
              </mc:Choice>
              <mc:Fallback>
                <p:oleObj name="Bitmap Image" r:id="rId6" imgW="1066667" imgH="209579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63043"/>
                        <a:ext cx="1219200" cy="2394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Bitmap Image" r:id="rId8" imgW="2333333" imgH="2190476" progId="PBrush">
                  <p:embed/>
                </p:oleObj>
              </mc:Choice>
              <mc:Fallback>
                <p:oleObj name="Bitmap Image" r:id="rId8" imgW="2333333" imgH="21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343400"/>
                        <a:ext cx="1762125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F0"/>
                </a:solidFill>
              </a:rPr>
              <a:t> Push(Top,8)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79750" y="2389359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1250950" y="2465559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B0F0"/>
                  </a:solidFill>
                </a:rPr>
                <a:t>baru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384550" y="24655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8</a:t>
            </a:r>
            <a:endParaRPr lang="en-US" sz="2800" b="1" dirty="0">
              <a:solidFill>
                <a:srgbClr val="00B0F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49230" y="2486679"/>
            <a:ext cx="684781" cy="4901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12950" y="15240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63" name="Shape 62"/>
          <p:cNvCxnSpPr/>
          <p:nvPr/>
        </p:nvCxnSpPr>
        <p:spPr>
          <a:xfrm>
            <a:off x="2711450" y="1828800"/>
            <a:ext cx="949325" cy="545811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3706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3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2133600" y="47243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baru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298950" y="48005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80150" y="47243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61150" y="48005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249630" y="48217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5137150" y="38590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78" name="Shape 77"/>
          <p:cNvCxnSpPr/>
          <p:nvPr/>
        </p:nvCxnSpPr>
        <p:spPr>
          <a:xfrm>
            <a:off x="5835650" y="41638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62308" y="50718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4660489" y="41761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64" grpId="0"/>
      <p:bldP spid="71" grpId="0"/>
      <p:bldP spid="75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Push(Top,5)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2711244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baru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848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/>
              <a:t>Operasi</a:t>
            </a:r>
            <a:r>
              <a:rPr lang="en-US" sz="3200" b="0" dirty="0" smtClean="0"/>
              <a:t> Pop </a:t>
            </a:r>
            <a:r>
              <a:rPr lang="en-US" sz="3200" b="0" dirty="0" err="1" smtClean="0"/>
              <a:t>dalam</a:t>
            </a:r>
            <a:r>
              <a:rPr lang="en-US" sz="3200" b="0" dirty="0" smtClean="0"/>
              <a:t> Linked List </a:t>
            </a:r>
            <a:r>
              <a:rPr lang="en-US" sz="3200" b="0" dirty="0" err="1" smtClean="0"/>
              <a:t>adalah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Pop(</a:t>
            </a:r>
            <a:r>
              <a:rPr lang="en-US" sz="2800" b="1" dirty="0" err="1" smtClean="0">
                <a:solidFill>
                  <a:srgbClr val="00B050"/>
                </a:solidFill>
              </a:rPr>
              <a:t>Top,Elemen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906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Phapus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5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90800" y="2134654"/>
            <a:ext cx="339725" cy="591461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286000" y="35052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3846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2397125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44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675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" name="Group 71"/>
          <p:cNvGrpSpPr/>
          <p:nvPr/>
        </p:nvGrpSpPr>
        <p:grpSpPr>
          <a:xfrm>
            <a:off x="4714875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95875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684355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756025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97033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279364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14600" y="2134654"/>
            <a:ext cx="339725" cy="59146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61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320925" y="35052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5370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134654"/>
            <a:ext cx="339725" cy="591461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505200"/>
            <a:ext cx="7620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953000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638800" y="27432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6" grpId="0"/>
      <p:bldP spid="46" grpId="1"/>
      <p:bldP spid="48" grpId="0"/>
      <p:bldP spid="29" grpId="0"/>
      <p:bldP spid="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2390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cs typeface="Tahoma" pitchFamily="34" charset="0"/>
              </a:rPr>
              <a:t>Suatu</a:t>
            </a:r>
            <a:r>
              <a:rPr lang="en-US" sz="3800" b="0" dirty="0" smtClean="0">
                <a:cs typeface="Tahoma" pitchFamily="34" charset="0"/>
              </a:rPr>
              <a:t> Stack (Array) </a:t>
            </a:r>
            <a:r>
              <a:rPr lang="en-US" sz="3800" b="0" dirty="0" err="1" smtClean="0">
                <a:cs typeface="Tahoma" pitchFamily="34" charset="0"/>
              </a:rPr>
              <a:t>memiliki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beberapa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bagian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yaitu</a:t>
            </a:r>
            <a:r>
              <a:rPr lang="en-US" sz="3800" b="0" dirty="0" smtClean="0"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sebagai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variabel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menunjuk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posisi</a:t>
            </a:r>
            <a:r>
              <a:rPr lang="en-US" sz="3800" b="0" dirty="0" smtClean="0">
                <a:cs typeface="Tahoma" pitchFamily="34" charset="0"/>
              </a:rPr>
              <a:t> data </a:t>
            </a:r>
            <a:r>
              <a:rPr lang="en-US" sz="3800" b="0" dirty="0" err="1" smtClean="0">
                <a:cs typeface="Tahoma" pitchFamily="34" charset="0"/>
              </a:rPr>
              <a:t>terakhir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pada</a:t>
            </a:r>
            <a:r>
              <a:rPr lang="en-US" sz="3800" b="0" dirty="0" smtClean="0">
                <a:cs typeface="Tahoma" pitchFamily="34" charset="0"/>
              </a:rPr>
              <a:t> Stack.</a:t>
            </a:r>
          </a:p>
          <a:p>
            <a:pPr lvl="0"/>
            <a:r>
              <a:rPr lang="en-US" sz="380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berisi</a:t>
            </a:r>
            <a:r>
              <a:rPr lang="en-US" sz="3800" b="0" dirty="0" smtClean="0">
                <a:cs typeface="Tahoma" pitchFamily="34" charset="0"/>
              </a:rPr>
              <a:t> data </a:t>
            </a:r>
            <a:r>
              <a:rPr lang="en-US" sz="3800" b="0" dirty="0" err="1" smtClean="0">
                <a:cs typeface="Tahoma" pitchFamily="34" charset="0"/>
              </a:rPr>
              <a:t>dalam</a:t>
            </a:r>
            <a:r>
              <a:rPr lang="en-US" sz="3800" b="0" dirty="0" smtClean="0">
                <a:cs typeface="Tahoma" pitchFamily="34" charset="0"/>
              </a:rPr>
              <a:t> Stack. </a:t>
            </a:r>
            <a:r>
              <a:rPr lang="en-US" sz="3800" b="0" dirty="0" err="1" smtClean="0">
                <a:cs typeface="Tahoma" pitchFamily="34" charset="0"/>
              </a:rPr>
              <a:t>Bagian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inilah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berbentuk</a:t>
            </a:r>
            <a:r>
              <a:rPr lang="en-US" sz="3800" b="0" dirty="0" smtClean="0"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yaitu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variabel</a:t>
            </a:r>
            <a:r>
              <a:rPr lang="en-US" sz="3800" b="0" dirty="0" smtClean="0">
                <a:cs typeface="Tahoma" pitchFamily="34" charset="0"/>
              </a:rPr>
              <a:t> yang </a:t>
            </a:r>
            <a:r>
              <a:rPr lang="en-US" sz="3800" b="0" dirty="0" err="1" smtClean="0">
                <a:cs typeface="Tahoma" pitchFamily="34" charset="0"/>
              </a:rPr>
              <a:t>menampung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maksimal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banyaknya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elemen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cs typeface="Tahoma" pitchFamily="34" charset="0"/>
              </a:rPr>
              <a:t>dalam</a:t>
            </a:r>
            <a:r>
              <a:rPr lang="en-US" sz="3800" b="0" dirty="0" smtClean="0">
                <a:cs typeface="Tahoma" pitchFamily="34" charset="0"/>
              </a:rPr>
              <a:t> Stack.</a:t>
            </a:r>
          </a:p>
          <a:p>
            <a:pPr>
              <a:buNone/>
            </a:pPr>
            <a:endParaRPr lang="en-US" b="0" dirty="0" smtClean="0">
              <a:cs typeface="Tahoma" pitchFamily="34" charset="0"/>
            </a:endParaRPr>
          </a:p>
          <a:p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>
                <a:cs typeface="Courier New" pitchFamily="49" charset="0"/>
              </a:rPr>
              <a:t>Kamus</a:t>
            </a:r>
            <a:r>
              <a:rPr lang="en-US" sz="2400" dirty="0">
                <a:cs typeface="Courier New" pitchFamily="49" charset="0"/>
              </a:rPr>
              <a:t>:</a:t>
            </a:r>
            <a:endParaRPr lang="en-US" sz="2400" u="sng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u="sng" dirty="0" smtClean="0"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  </a:t>
            </a:r>
            <a:r>
              <a:rPr lang="en-US" sz="2400" b="0" dirty="0" err="1" smtClean="0">
                <a:cs typeface="Courier New" pitchFamily="49" charset="0"/>
              </a:rPr>
              <a:t>MaxStack</a:t>
            </a:r>
            <a:r>
              <a:rPr lang="en-US" sz="2400" b="0" dirty="0" smtClean="0"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400" u="sng" dirty="0" smtClean="0"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  </a:t>
            </a:r>
            <a:r>
              <a:rPr lang="en-US" sz="2400" b="0" dirty="0" err="1" smtClean="0">
                <a:cs typeface="Courier New" pitchFamily="49" charset="0"/>
              </a:rPr>
              <a:t>Nama_Stack</a:t>
            </a:r>
            <a:r>
              <a:rPr lang="en-US" sz="2400" b="0" dirty="0" smtClean="0">
                <a:cs typeface="Courier New" pitchFamily="49" charset="0"/>
              </a:rPr>
              <a:t>= </a:t>
            </a:r>
            <a:r>
              <a:rPr lang="en-US" sz="2400" u="sng" dirty="0" smtClean="0">
                <a:cs typeface="Courier New" pitchFamily="49" charset="0"/>
              </a:rPr>
              <a:t>array</a:t>
            </a:r>
            <a:r>
              <a:rPr lang="en-US" sz="2400" b="0" dirty="0" smtClean="0">
                <a:cs typeface="Courier New" pitchFamily="49" charset="0"/>
              </a:rPr>
              <a:t> [1..MaxStack] </a:t>
            </a:r>
            <a:r>
              <a:rPr lang="en-US" sz="2400" u="sng" dirty="0" smtClean="0">
                <a:cs typeface="Courier New" pitchFamily="49" charset="0"/>
              </a:rPr>
              <a:t>of</a:t>
            </a:r>
            <a:r>
              <a:rPr lang="en-US" sz="2400" b="0" dirty="0" smtClean="0">
                <a:cs typeface="Courier New" pitchFamily="49" charset="0"/>
              </a:rPr>
              <a:t> </a:t>
            </a:r>
            <a:r>
              <a:rPr lang="en-US" sz="2400" b="0" dirty="0" err="1" smtClean="0">
                <a:cs typeface="Courier New" pitchFamily="49" charset="0"/>
              </a:rPr>
              <a:t>tipedata</a:t>
            </a: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Stack  : </a:t>
            </a:r>
            <a:r>
              <a:rPr lang="en-US" sz="2400" b="0" dirty="0" err="1" smtClean="0">
                <a:cs typeface="Courier New" pitchFamily="49" charset="0"/>
              </a:rPr>
              <a:t>Nama_Stack</a:t>
            </a:r>
            <a:endParaRPr lang="en-US" sz="2400" b="0" dirty="0" smtClean="0"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cs typeface="Courier New" pitchFamily="49" charset="0"/>
              </a:rPr>
              <a:t>Top     : </a:t>
            </a:r>
            <a:r>
              <a:rPr lang="en-US" sz="2400" u="sng" dirty="0" smtClean="0">
                <a:cs typeface="Courier New" pitchFamily="49" charset="0"/>
              </a:rPr>
              <a:t>Integer </a:t>
            </a: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b="0" dirty="0" smtClean="0"/>
              <a:t>{</a:t>
            </a:r>
            <a:r>
              <a:rPr lang="en-US" sz="2400" b="0" dirty="0" err="1" smtClean="0">
                <a:solidFill>
                  <a:srgbClr val="FF0000"/>
                </a:solidFill>
              </a:rPr>
              <a:t>penunjuk</a:t>
            </a:r>
            <a:r>
              <a:rPr lang="en-US" sz="2400" b="0" dirty="0" smtClean="0">
                <a:solidFill>
                  <a:srgbClr val="FF0000"/>
                </a:solidFill>
              </a:rPr>
              <a:t> Stack</a:t>
            </a:r>
            <a:r>
              <a:rPr lang="en-US" sz="2400" b="0" dirty="0" smtClean="0"/>
              <a:t>}</a:t>
            </a:r>
            <a:endParaRPr lang="en-US" sz="2400" dirty="0" smtClean="0">
              <a:cs typeface="Courier New" pitchFamily="49" charset="0"/>
            </a:endParaRPr>
          </a:p>
          <a:p>
            <a:pPr lvl="0"/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endParaRPr lang="en-US" sz="2400" b="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u="sng" dirty="0" err="1" smtClean="0"/>
              <a:t>Kamus</a:t>
            </a:r>
            <a:r>
              <a:rPr lang="en-US" b="0" dirty="0"/>
              <a:t>:</a:t>
            </a:r>
            <a:endParaRPr lang="en-US" b="0" u="sng" dirty="0" smtClean="0"/>
          </a:p>
          <a:p>
            <a:pPr marL="917575">
              <a:buNone/>
            </a:pPr>
            <a:r>
              <a:rPr lang="en-US" u="sng" dirty="0" smtClean="0"/>
              <a:t>Type</a:t>
            </a:r>
          </a:p>
          <a:p>
            <a:pPr marL="917575">
              <a:buNone/>
            </a:pPr>
            <a:r>
              <a:rPr lang="en-US" b="0" dirty="0" smtClean="0"/>
              <a:t>     </a:t>
            </a:r>
            <a:r>
              <a:rPr lang="en-US" b="0" dirty="0" err="1" smtClean="0"/>
              <a:t>Nama_pointer</a:t>
            </a:r>
            <a:r>
              <a:rPr lang="en-US" b="0" dirty="0" smtClean="0"/>
              <a:t> = ↑Stack</a:t>
            </a:r>
          </a:p>
          <a:p>
            <a:pPr marL="917575">
              <a:buNone/>
            </a:pPr>
            <a:r>
              <a:rPr lang="en-US" b="0" dirty="0" smtClean="0"/>
              <a:t>     Stack  =  </a:t>
            </a:r>
            <a:r>
              <a:rPr lang="en-US" u="sng" dirty="0" smtClean="0"/>
              <a:t>Record</a:t>
            </a:r>
          </a:p>
          <a:p>
            <a:pPr marL="917575">
              <a:buNone/>
            </a:pPr>
            <a:r>
              <a:rPr lang="en-US" b="0" dirty="0" smtClean="0"/>
              <a:t>	      </a:t>
            </a:r>
            <a:r>
              <a:rPr lang="en-US" b="0" dirty="0" err="1" smtClean="0"/>
              <a:t>medan_data</a:t>
            </a:r>
            <a:r>
              <a:rPr lang="en-US" b="0" dirty="0" smtClean="0"/>
              <a:t>    : </a:t>
            </a:r>
            <a:r>
              <a:rPr lang="en-US" b="0" dirty="0" err="1" smtClean="0"/>
              <a:t>tipedata</a:t>
            </a:r>
            <a:r>
              <a:rPr lang="en-US" b="0" dirty="0" smtClean="0"/>
              <a:t>,</a:t>
            </a:r>
          </a:p>
          <a:p>
            <a:pPr marL="917575">
              <a:buNone/>
            </a:pPr>
            <a:r>
              <a:rPr lang="en-US" b="0" dirty="0" smtClean="0"/>
              <a:t>         </a:t>
            </a:r>
            <a:r>
              <a:rPr lang="en-US" b="0" dirty="0" err="1" smtClean="0"/>
              <a:t>medan_sambungan</a:t>
            </a:r>
            <a:r>
              <a:rPr lang="en-US" b="0" dirty="0" smtClean="0"/>
              <a:t> : </a:t>
            </a:r>
            <a:r>
              <a:rPr lang="en-US" b="0" dirty="0" err="1" smtClean="0"/>
              <a:t>Nama_pointer</a:t>
            </a:r>
            <a:r>
              <a:rPr lang="en-US" b="0" dirty="0" smtClean="0"/>
              <a:t>	</a:t>
            </a:r>
          </a:p>
          <a:p>
            <a:pPr marL="917575">
              <a:buNone/>
            </a:pPr>
            <a:r>
              <a:rPr lang="en-US" b="0" dirty="0" smtClean="0"/>
              <a:t>     </a:t>
            </a:r>
            <a:r>
              <a:rPr lang="en-US" u="sng" dirty="0" err="1" smtClean="0"/>
              <a:t>EndRecord</a:t>
            </a:r>
            <a:endParaRPr lang="en-US" u="sng" dirty="0" smtClean="0"/>
          </a:p>
          <a:p>
            <a:pPr marL="917575">
              <a:buNone/>
            </a:pPr>
            <a:r>
              <a:rPr lang="en-US" b="0" dirty="0" smtClean="0"/>
              <a:t> </a:t>
            </a:r>
          </a:p>
          <a:p>
            <a:pPr marL="917575">
              <a:buNone/>
            </a:pPr>
            <a:r>
              <a:rPr lang="en-US" b="0" dirty="0" smtClean="0"/>
              <a:t>Top  : </a:t>
            </a:r>
            <a:r>
              <a:rPr lang="en-US" b="0" dirty="0" err="1" smtClean="0"/>
              <a:t>Nama_pointer</a:t>
            </a:r>
            <a:r>
              <a:rPr lang="en-US" b="0" dirty="0" smtClean="0"/>
              <a:t> {</a:t>
            </a:r>
            <a:r>
              <a:rPr lang="en-US" b="0" dirty="0" err="1" smtClean="0">
                <a:solidFill>
                  <a:srgbClr val="FF0000"/>
                </a:solidFill>
              </a:rPr>
              <a:t>penunjuk</a:t>
            </a:r>
            <a:r>
              <a:rPr lang="en-US" b="0" dirty="0" smtClean="0">
                <a:solidFill>
                  <a:srgbClr val="FF0000"/>
                </a:solidFill>
              </a:rPr>
              <a:t> Stack</a:t>
            </a:r>
            <a:r>
              <a:rPr lang="en-US" b="0" dirty="0" smtClean="0"/>
              <a:t>}</a:t>
            </a:r>
          </a:p>
          <a:p>
            <a:pPr lvl="0"/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endParaRPr lang="en-US" sz="32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Penuh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0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1968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dirty="0" smtClean="0"/>
              <a:t>Proses </a:t>
            </a:r>
            <a:r>
              <a:rPr lang="en-US" sz="3200" b="0" dirty="0" err="1" smtClean="0"/>
              <a:t>menyiapkan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dengan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cara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memberi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0 (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0" dirty="0" err="1" smtClean="0"/>
              <a:t>pada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penunjuk</a:t>
            </a:r>
            <a:r>
              <a:rPr lang="en-US" sz="3200" b="0" dirty="0" smtClean="0"/>
              <a:t> Stack (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), </a:t>
            </a: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elemen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pertama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diawali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kesatu</a:t>
            </a:r>
            <a:r>
              <a:rPr lang="en-US" sz="3200" b="0" dirty="0" smtClean="0">
                <a:solidFill>
                  <a:srgbClr val="FF0000"/>
                </a:solidFill>
              </a:rPr>
              <a:t>.</a:t>
            </a:r>
            <a:r>
              <a:rPr lang="en-US" sz="3200" b="0" dirty="0" smtClean="0"/>
              <a:t> </a:t>
            </a:r>
          </a:p>
          <a:p>
            <a:pPr marL="0" indent="0" algn="just">
              <a:buNone/>
            </a:pPr>
            <a:r>
              <a:rPr lang="en-US" sz="3200" b="0" dirty="0" err="1" smtClean="0"/>
              <a:t>Tetapi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jika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elemen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pertama</a:t>
            </a:r>
            <a:r>
              <a:rPr lang="en-US" sz="3200" b="0" dirty="0" smtClean="0"/>
              <a:t> Stack </a:t>
            </a:r>
            <a:r>
              <a:rPr lang="en-US" sz="3200" b="0" dirty="0" err="1" smtClean="0"/>
              <a:t>dimulai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dari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b="0" dirty="0" smtClean="0"/>
              <a:t> (</a:t>
            </a:r>
            <a:r>
              <a:rPr lang="en-US" sz="3200" b="0" dirty="0" err="1" smtClean="0"/>
              <a:t>contoh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bahasa</a:t>
            </a:r>
            <a:r>
              <a:rPr lang="en-US" sz="3200" b="0" dirty="0" smtClean="0"/>
              <a:t> C), </a:t>
            </a:r>
            <a:r>
              <a:rPr lang="en-US" sz="3200" b="0" dirty="0" err="1" smtClean="0"/>
              <a:t>maka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variabel</a:t>
            </a:r>
            <a:r>
              <a:rPr lang="en-US" sz="3200" b="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diberi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smtClean="0">
                <a:solidFill>
                  <a:srgbClr val="FF0000"/>
                </a:solidFill>
              </a:rPr>
              <a:t> - 1</a:t>
            </a:r>
            <a:r>
              <a:rPr lang="en-US" sz="3200" b="0" dirty="0" smtClean="0"/>
              <a:t>.</a:t>
            </a:r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1534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bernilai</a:t>
            </a:r>
            <a:r>
              <a:rPr lang="en-US" b="0" dirty="0" smtClean="0"/>
              <a:t> 0 (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1) </a:t>
            </a:r>
            <a:r>
              <a:rPr lang="en-US" b="0" dirty="0" err="1" smtClean="0"/>
              <a:t>atau</a:t>
            </a:r>
            <a:r>
              <a:rPr lang="en-US" b="0" dirty="0" smtClean="0"/>
              <a:t> </a:t>
            </a:r>
            <a:r>
              <a:rPr lang="en-US" b="0" dirty="0" err="1" smtClean="0"/>
              <a:t>variabel</a:t>
            </a:r>
            <a:r>
              <a:rPr lang="en-US" b="0" dirty="0" smtClean="0"/>
              <a:t> Top </a:t>
            </a:r>
            <a:r>
              <a:rPr lang="en-US" b="0" dirty="0" err="1" smtClean="0"/>
              <a:t>bernilai</a:t>
            </a:r>
            <a:r>
              <a:rPr lang="en-US" b="0" dirty="0" smtClean="0"/>
              <a:t> -1 (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elemen</a:t>
            </a:r>
            <a:r>
              <a:rPr lang="en-US" b="0" dirty="0" smtClean="0"/>
              <a:t> yang </a:t>
            </a:r>
            <a:r>
              <a:rPr lang="en-US" b="0" dirty="0" err="1" smtClean="0"/>
              <a:t>dimulai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indeks</a:t>
            </a:r>
            <a:r>
              <a:rPr lang="en-US" b="0" dirty="0" smtClean="0"/>
              <a:t> 0), </a:t>
            </a:r>
            <a:r>
              <a:rPr lang="en-US" b="0" dirty="0" err="1" smtClean="0"/>
              <a:t>maka</a:t>
            </a:r>
            <a:r>
              <a:rPr lang="en-US" b="0" dirty="0" smtClean="0"/>
              <a:t> Stack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keadaan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/>
              <a:t>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/>
              <a:t>(1). </a:t>
            </a:r>
          </a:p>
          <a:p>
            <a:pPr marL="0" indent="0">
              <a:buNone/>
            </a:pPr>
            <a:r>
              <a:rPr lang="en-US" b="0" dirty="0" err="1" smtClean="0"/>
              <a:t>Jika</a:t>
            </a:r>
            <a:r>
              <a:rPr lang="en-US" b="0" dirty="0" smtClean="0"/>
              <a:t> </a:t>
            </a:r>
            <a:r>
              <a:rPr lang="en-US" b="0" dirty="0" err="1" smtClean="0"/>
              <a:t>tidak</a:t>
            </a:r>
            <a:r>
              <a:rPr lang="en-US" b="0" dirty="0" smtClean="0"/>
              <a:t>, </a:t>
            </a:r>
            <a:r>
              <a:rPr lang="en-US" b="0" dirty="0" err="1" smtClean="0"/>
              <a:t>maka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ada</a:t>
            </a:r>
            <a:r>
              <a:rPr lang="en-US" b="0" dirty="0" smtClean="0"/>
              <a:t> </a:t>
            </a:r>
            <a:r>
              <a:rPr lang="en-US" b="0" dirty="0" err="1" smtClean="0"/>
              <a:t>datanya</a:t>
            </a:r>
            <a:r>
              <a:rPr lang="en-US" b="0" dirty="0" smtClean="0"/>
              <a:t>) </a:t>
            </a:r>
            <a:r>
              <a:rPr lang="en-US" b="0" dirty="0" err="1" smtClean="0"/>
              <a:t>sehingga</a:t>
            </a:r>
            <a:r>
              <a:rPr lang="en-US" b="0" dirty="0" smtClean="0"/>
              <a:t> </a:t>
            </a:r>
            <a:r>
              <a:rPr lang="en-US" b="0" dirty="0" err="1" smtClean="0"/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/>
              <a:t>(0).</a:t>
            </a:r>
          </a:p>
          <a:p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520</TotalTime>
  <Words>898</Words>
  <Application>Microsoft Office PowerPoint</Application>
  <PresentationFormat>On-screen Show (4:3)</PresentationFormat>
  <Paragraphs>215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Courier New</vt:lpstr>
      <vt:lpstr>Tahoma</vt:lpstr>
      <vt:lpstr>Times New Roman</vt:lpstr>
      <vt:lpstr>Verdana</vt:lpstr>
      <vt:lpstr>Wingdings</vt:lpstr>
      <vt:lpstr>Abstrak Black</vt:lpstr>
      <vt:lpstr>Image</vt:lpstr>
      <vt:lpstr>Bitmap Image</vt:lpstr>
      <vt:lpstr>PowerPoint Presentation</vt:lpstr>
      <vt:lpstr>PENGERTIAN STACK</vt:lpstr>
      <vt:lpstr>PENDEKLARASIAN STACK</vt:lpstr>
      <vt:lpstr>Pendeklarasian Stack (Array)</vt:lpstr>
      <vt:lpstr>Pendeklarasian Stack (List)</vt:lpstr>
      <vt:lpstr>OPERASI UTAMA</vt:lpstr>
      <vt:lpstr>OPERASI STACK (Array)</vt:lpstr>
      <vt:lpstr>Inisialisasi Stack (Array)</vt:lpstr>
      <vt:lpstr>Operasi Kosong (Array)</vt:lpstr>
      <vt:lpstr>Operasi Penuh (Array)</vt:lpstr>
      <vt:lpstr>Push (Array)</vt:lpstr>
      <vt:lpstr>Push (Lanjutan)</vt:lpstr>
      <vt:lpstr>Pop (Array)</vt:lpstr>
      <vt:lpstr>Pop (Lanjutan)</vt:lpstr>
      <vt:lpstr>OPERASI STACK (Linked List)</vt:lpstr>
      <vt:lpstr>Inisialisasi Stack (Linked List)</vt:lpstr>
      <vt:lpstr>Operasi Kosong (Linked List)</vt:lpstr>
      <vt:lpstr>Operasi Satu Simpul</vt:lpstr>
      <vt:lpstr>Push (Linked List)</vt:lpstr>
      <vt:lpstr>Push (Lanjutan)</vt:lpstr>
      <vt:lpstr>Push (Lanjutan)</vt:lpstr>
      <vt:lpstr>Pop (Linked List)</vt:lpstr>
      <vt:lpstr>Pop (Lanjutan)</vt:lpstr>
      <vt:lpstr>Pop (Lanjutan)</vt:lpstr>
      <vt:lpstr>Pop (Lanjutan)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Tati Harihayati</cp:lastModifiedBy>
  <cp:revision>103</cp:revision>
  <dcterms:created xsi:type="dcterms:W3CDTF">2012-05-03T03:45:54Z</dcterms:created>
  <dcterms:modified xsi:type="dcterms:W3CDTF">2014-05-05T03:16:06Z</dcterms:modified>
</cp:coreProperties>
</file>