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319" r:id="rId10"/>
    <p:sldId id="321" r:id="rId11"/>
    <p:sldId id="299" r:id="rId12"/>
    <p:sldId id="301" r:id="rId13"/>
    <p:sldId id="320" r:id="rId14"/>
    <p:sldId id="300" r:id="rId15"/>
    <p:sldId id="302" r:id="rId16"/>
    <p:sldId id="322" r:id="rId17"/>
    <p:sldId id="304" r:id="rId18"/>
    <p:sldId id="307" r:id="rId19"/>
    <p:sldId id="308" r:id="rId20"/>
    <p:sldId id="311" r:id="rId21"/>
    <p:sldId id="312" r:id="rId22"/>
    <p:sldId id="313" r:id="rId23"/>
    <p:sldId id="314" r:id="rId24"/>
    <p:sldId id="315" r:id="rId25"/>
    <p:sldId id="316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4" autoAdjust="0"/>
    <p:restoredTop sz="94660" autoAdjust="0"/>
  </p:normalViewPr>
  <p:slideViewPr>
    <p:cSldViewPr>
      <p:cViewPr varScale="1">
        <p:scale>
          <a:sx n="43" d="100"/>
          <a:sy n="4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99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(List)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8229600" cy="5248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Procedure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Inisialisasi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u="sng" dirty="0" smtClean="0">
                <a:solidFill>
                  <a:schemeClr val="tx1"/>
                </a:solidFill>
              </a:rPr>
              <a:t>Output</a:t>
            </a:r>
            <a:r>
              <a:rPr lang="en-US" sz="2400" b="0" dirty="0" smtClean="0">
                <a:solidFill>
                  <a:schemeClr val="tx1"/>
                </a:solidFill>
              </a:rPr>
              <a:t>  Top : </a:t>
            </a:r>
            <a:r>
              <a:rPr lang="en-US" sz="2400" b="0" dirty="0" err="1" smtClean="0">
                <a:solidFill>
                  <a:schemeClr val="tx1"/>
                </a:solidFill>
              </a:rPr>
              <a:t>NamaPointer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</a:p>
          <a:p>
            <a:pPr marL="1089025" indent="-1089025"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{I.S. : </a:t>
            </a:r>
            <a:r>
              <a:rPr lang="en-US" sz="2400" b="0" dirty="0" err="1" smtClean="0">
                <a:solidFill>
                  <a:schemeClr val="tx1"/>
                </a:solidFill>
              </a:rPr>
              <a:t>Memberi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harga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awal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terhadap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variabel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penunjuk</a:t>
            </a:r>
            <a:r>
              <a:rPr lang="en-US" sz="2400" b="0" dirty="0" smtClean="0">
                <a:solidFill>
                  <a:schemeClr val="tx1"/>
                </a:solidFill>
              </a:rPr>
              <a:t> stack (top)}</a:t>
            </a:r>
          </a:p>
          <a:p>
            <a:pPr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{F.S. : </a:t>
            </a:r>
            <a:r>
              <a:rPr lang="en-US" sz="2400" b="0" dirty="0" err="1" smtClean="0">
                <a:solidFill>
                  <a:schemeClr val="tx1"/>
                </a:solidFill>
              </a:rPr>
              <a:t>menghasilkan</a:t>
            </a:r>
            <a:r>
              <a:rPr lang="en-US" sz="2400" b="0" dirty="0" smtClean="0">
                <a:solidFill>
                  <a:schemeClr val="tx1"/>
                </a:solidFill>
              </a:rPr>
              <a:t> Stack </a:t>
            </a:r>
            <a:r>
              <a:rPr lang="en-US" sz="2400" b="0" dirty="0" err="1" smtClean="0">
                <a:solidFill>
                  <a:schemeClr val="tx1"/>
                </a:solidFill>
              </a:rPr>
              <a:t>yg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siap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digunakan</a:t>
            </a:r>
            <a:r>
              <a:rPr lang="en-US" sz="2400" b="0" dirty="0" smtClean="0">
                <a:solidFill>
                  <a:schemeClr val="tx1"/>
                </a:solidFill>
              </a:rPr>
              <a:t>}</a:t>
            </a: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Kamus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en-US" sz="24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    Top  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2400" b="0" dirty="0" smtClean="0">
                <a:solidFill>
                  <a:schemeClr val="tx1"/>
                </a:solidFill>
              </a:rPr>
              <a:t>  nil</a:t>
            </a: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EndProcedure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42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push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cara</a:t>
            </a:r>
            <a:r>
              <a:rPr lang="en-US" b="0" dirty="0" smtClean="0">
                <a:solidFill>
                  <a:schemeClr val="tx1"/>
                </a:solidFill>
              </a:rPr>
              <a:t> :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Tambahkan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</a:t>
            </a:r>
            <a:r>
              <a:rPr lang="en-US" b="0" dirty="0" smtClean="0">
                <a:solidFill>
                  <a:schemeClr val="tx1"/>
                </a:solidFill>
              </a:rPr>
              <a:t> Stack (Top)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diisi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</a:rPr>
              <a:t>baru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0912" y="127652"/>
            <a:ext cx="6789440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Push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027988"/>
            <a:ext cx="8382000" cy="4953000"/>
          </a:xfrm>
        </p:spPr>
        <p:txBody>
          <a:bodyPr>
            <a:noAutofit/>
          </a:bodyPr>
          <a:lstStyle/>
          <a:p>
            <a:pPr marL="2176463" indent="-2176463"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Procedure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 Push(</a:t>
            </a:r>
            <a:r>
              <a:rPr lang="en-US" sz="1800" b="0" u="sng" dirty="0">
                <a:solidFill>
                  <a:schemeClr val="tx1"/>
                </a:solidFill>
              </a:rPr>
              <a:t>I/O</a:t>
            </a:r>
            <a:r>
              <a:rPr lang="en-US" sz="1800" b="0" dirty="0">
                <a:solidFill>
                  <a:schemeClr val="tx1"/>
                </a:solidFill>
              </a:rPr>
              <a:t> Top : </a:t>
            </a:r>
            <a:r>
              <a:rPr lang="en-US" sz="1800" dirty="0" smtClean="0">
                <a:solidFill>
                  <a:schemeClr val="tx1"/>
                </a:solidFill>
              </a:rPr>
              <a:t>Integer, </a:t>
            </a:r>
            <a:r>
              <a:rPr lang="en-US" sz="1800" b="0" u="sng" dirty="0">
                <a:solidFill>
                  <a:schemeClr val="tx1"/>
                </a:solidFill>
              </a:rPr>
              <a:t>I/O</a:t>
            </a:r>
            <a:r>
              <a:rPr lang="en-US" sz="1800" b="0" dirty="0">
                <a:solidFill>
                  <a:schemeClr val="tx1"/>
                </a:solidFill>
              </a:rPr>
              <a:t> Stack : </a:t>
            </a:r>
            <a:r>
              <a:rPr lang="en-US" sz="1800" b="0" dirty="0" err="1">
                <a:solidFill>
                  <a:schemeClr val="tx1"/>
                </a:solidFill>
              </a:rPr>
              <a:t>NamaStack</a:t>
            </a:r>
            <a:r>
              <a:rPr lang="en-US" sz="1800" b="0" dirty="0">
                <a:solidFill>
                  <a:schemeClr val="tx1"/>
                </a:solidFill>
              </a:rPr>
              <a:t>, </a:t>
            </a:r>
            <a:r>
              <a:rPr lang="en-US" sz="1800" u="sng" dirty="0" smtClean="0">
                <a:solidFill>
                  <a:schemeClr val="tx1"/>
                </a:solidFill>
              </a:rPr>
              <a:t>Input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databaru</a:t>
            </a:r>
            <a:r>
              <a:rPr lang="en-US" sz="1800" b="0" dirty="0" smtClean="0">
                <a:solidFill>
                  <a:schemeClr val="tx1"/>
                </a:solidFill>
              </a:rPr>
              <a:t> : </a:t>
            </a:r>
            <a:r>
              <a:rPr lang="en-US" sz="1800" b="0" dirty="0" err="1" smtClean="0">
                <a:solidFill>
                  <a:schemeClr val="tx1"/>
                </a:solidFill>
              </a:rPr>
              <a:t>tipedata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{I.S. : data </a:t>
            </a:r>
            <a:r>
              <a:rPr lang="en-US" sz="1800" b="0" dirty="0" err="1" smtClean="0">
                <a:solidFill>
                  <a:schemeClr val="tx1"/>
                </a:solidFill>
              </a:rPr>
              <a:t>yg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baru</a:t>
            </a:r>
            <a:r>
              <a:rPr lang="en-US" sz="1800" b="0" dirty="0" smtClean="0">
                <a:solidFill>
                  <a:schemeClr val="tx1"/>
                </a:solidFill>
              </a:rPr>
              <a:t>, Stack </a:t>
            </a:r>
            <a:r>
              <a:rPr lang="en-US" sz="1800" b="0" dirty="0" err="1" smtClean="0">
                <a:solidFill>
                  <a:schemeClr val="tx1"/>
                </a:solidFill>
              </a:rPr>
              <a:t>dan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penunjuk</a:t>
            </a:r>
            <a:r>
              <a:rPr lang="en-US" sz="1800" b="0" dirty="0" smtClean="0">
                <a:solidFill>
                  <a:schemeClr val="tx1"/>
                </a:solidFill>
              </a:rPr>
              <a:t> stack (top) </a:t>
            </a:r>
            <a:r>
              <a:rPr lang="en-US" sz="1800" b="0" dirty="0" err="1" smtClean="0">
                <a:solidFill>
                  <a:schemeClr val="tx1"/>
                </a:solidFill>
              </a:rPr>
              <a:t>sudah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</a:p>
          <a:p>
            <a:pPr marL="855663" indent="0"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terdefinisi</a:t>
            </a:r>
            <a:r>
              <a:rPr lang="en-US" sz="1800" b="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{F.S. : </a:t>
            </a:r>
            <a:r>
              <a:rPr lang="en-US" sz="1800" b="0" dirty="0" err="1" smtClean="0">
                <a:solidFill>
                  <a:schemeClr val="tx1"/>
                </a:solidFill>
              </a:rPr>
              <a:t>menghasilkan</a:t>
            </a:r>
            <a:r>
              <a:rPr lang="en-US" sz="1800" b="0" dirty="0" smtClean="0">
                <a:solidFill>
                  <a:schemeClr val="tx1"/>
                </a:solidFill>
              </a:rPr>
              <a:t> Stack </a:t>
            </a:r>
            <a:r>
              <a:rPr lang="en-US" sz="1800" b="0" dirty="0" err="1" smtClean="0">
                <a:solidFill>
                  <a:schemeClr val="tx1"/>
                </a:solidFill>
              </a:rPr>
              <a:t>yg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sudah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ditambah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sebuah</a:t>
            </a:r>
            <a:r>
              <a:rPr lang="en-US" sz="1800" b="0" dirty="0" smtClean="0">
                <a:solidFill>
                  <a:schemeClr val="tx1"/>
                </a:solidFill>
              </a:rPr>
              <a:t> data}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Kamus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</a:t>
            </a:r>
            <a:r>
              <a:rPr lang="en-US" sz="1800" u="sng" dirty="0" smtClean="0">
                <a:solidFill>
                  <a:schemeClr val="tx1"/>
                </a:solidFill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</a:rPr>
              <a:t>(Top &lt; </a:t>
            </a:r>
            <a:r>
              <a:rPr lang="en-US" sz="1800" b="0" dirty="0" err="1" smtClean="0">
                <a:solidFill>
                  <a:schemeClr val="tx1"/>
                </a:solidFill>
              </a:rPr>
              <a:t>MaxStack</a:t>
            </a:r>
            <a:r>
              <a:rPr lang="en-US" sz="1800" b="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  </a:t>
            </a:r>
            <a:r>
              <a:rPr lang="en-US" sz="1800" u="sng" dirty="0" smtClean="0">
                <a:solidFill>
                  <a:schemeClr val="tx1"/>
                </a:solidFill>
              </a:rPr>
              <a:t>Then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Top 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 Top + 1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Stack(Top)  </a:t>
            </a:r>
            <a:r>
              <a:rPr lang="en-US" sz="1800" b="0" dirty="0" smtClean="0">
                <a:solidFill>
                  <a:schemeClr val="tx1"/>
                </a:solidFill>
                <a:sym typeface="Wingdings" pitchFamily="2" charset="2"/>
              </a:rPr>
              <a:t>  </a:t>
            </a:r>
            <a:r>
              <a:rPr lang="en-US" sz="1800" b="0" dirty="0" err="1" smtClean="0">
                <a:solidFill>
                  <a:schemeClr val="tx1"/>
                </a:solidFill>
                <a:sym typeface="Wingdings" pitchFamily="2" charset="2"/>
              </a:rPr>
              <a:t>data</a:t>
            </a:r>
            <a:r>
              <a:rPr lang="en-US" sz="1800" b="0" dirty="0" err="1" smtClean="0">
                <a:solidFill>
                  <a:schemeClr val="tx1"/>
                </a:solidFill>
              </a:rPr>
              <a:t>baru</a:t>
            </a:r>
            <a:endParaRPr lang="en-US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  </a:t>
            </a:r>
            <a:r>
              <a:rPr lang="en-US" sz="1800" u="sng" dirty="0" smtClean="0">
                <a:solidFill>
                  <a:schemeClr val="tx1"/>
                </a:solidFill>
              </a:rPr>
              <a:t>Else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	    </a:t>
            </a:r>
            <a:r>
              <a:rPr lang="en-US" sz="1800" u="sng" dirty="0" smtClean="0">
                <a:solidFill>
                  <a:schemeClr val="tx1"/>
                </a:solidFill>
              </a:rPr>
              <a:t>output</a:t>
            </a:r>
            <a:r>
              <a:rPr lang="en-US" sz="1800" b="0" dirty="0" smtClean="0">
                <a:solidFill>
                  <a:schemeClr val="tx1"/>
                </a:solidFill>
              </a:rPr>
              <a:t>(‘Stack </a:t>
            </a:r>
            <a:r>
              <a:rPr lang="en-US" sz="1800" b="0" dirty="0" err="1" smtClean="0">
                <a:solidFill>
                  <a:schemeClr val="tx1"/>
                </a:solidFill>
              </a:rPr>
              <a:t>Sudah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Penuh</a:t>
            </a:r>
            <a:r>
              <a:rPr lang="en-US" sz="1800" b="0" dirty="0">
                <a:solidFill>
                  <a:schemeClr val="tx1"/>
                </a:solidFill>
              </a:rPr>
              <a:t>,</a:t>
            </a:r>
            <a:r>
              <a:rPr lang="en-US" sz="1800" b="0" dirty="0" smtClean="0">
                <a:solidFill>
                  <a:schemeClr val="tx1"/>
                </a:solidFill>
              </a:rPr>
              <a:t> Push </a:t>
            </a:r>
            <a:r>
              <a:rPr lang="en-US" sz="1800" b="0" dirty="0" err="1" smtClean="0">
                <a:solidFill>
                  <a:schemeClr val="tx1"/>
                </a:solidFill>
              </a:rPr>
              <a:t>Gagal</a:t>
            </a:r>
            <a:r>
              <a:rPr lang="en-US" sz="1800" b="0" dirty="0" smtClean="0">
                <a:solidFill>
                  <a:schemeClr val="tx1"/>
                </a:solidFill>
              </a:rPr>
              <a:t>’)</a:t>
            </a:r>
          </a:p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   </a:t>
            </a:r>
            <a:r>
              <a:rPr lang="en-US" sz="1800" u="sng" dirty="0" err="1" smtClean="0">
                <a:solidFill>
                  <a:schemeClr val="tx1"/>
                </a:solidFill>
              </a:rPr>
              <a:t>EndIf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EndProcedure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71462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Pop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Stack yang </a:t>
            </a:r>
            <a:r>
              <a:rPr lang="en-US" b="0" dirty="0" err="1" smtClean="0">
                <a:solidFill>
                  <a:schemeClr val="tx1"/>
                </a:solidFill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disimpan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Harga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berkurang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933456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Pop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8288"/>
            <a:ext cx="8610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</a:rPr>
              <a:t>Procedure</a:t>
            </a:r>
            <a:r>
              <a:rPr lang="en-US" b="0" dirty="0" smtClean="0">
                <a:solidFill>
                  <a:schemeClr val="tx1"/>
                </a:solidFill>
              </a:rPr>
              <a:t> Pop(</a:t>
            </a:r>
            <a:r>
              <a:rPr lang="en-US" u="sng" dirty="0" smtClean="0">
                <a:solidFill>
                  <a:schemeClr val="tx1"/>
                </a:solidFill>
              </a:rPr>
              <a:t>I/O</a:t>
            </a:r>
            <a:r>
              <a:rPr lang="en-US" b="0" dirty="0" smtClean="0">
                <a:solidFill>
                  <a:schemeClr val="tx1"/>
                </a:solidFill>
              </a:rPr>
              <a:t> Top : </a:t>
            </a:r>
            <a:r>
              <a:rPr lang="en-US" u="sng" dirty="0" smtClean="0">
                <a:solidFill>
                  <a:schemeClr val="tx1"/>
                </a:solidFill>
              </a:rPr>
              <a:t>integer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I/O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Stack:NamaStack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2171700" indent="4763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Output</a:t>
            </a:r>
            <a:r>
              <a:rPr lang="en-US" b="0" dirty="0" smtClean="0">
                <a:solidFill>
                  <a:schemeClr val="tx1"/>
                </a:solidFill>
              </a:rPr>
              <a:t> 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: </a:t>
            </a:r>
            <a:r>
              <a:rPr lang="en-US" b="0" dirty="0" err="1" smtClean="0">
                <a:solidFill>
                  <a:schemeClr val="tx1"/>
                </a:solidFill>
              </a:rPr>
              <a:t>tipedata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{I.S. : Stack, </a:t>
            </a:r>
            <a:r>
              <a:rPr lang="en-US" b="0" dirty="0" err="1" smtClean="0">
                <a:solidFill>
                  <a:schemeClr val="tx1"/>
                </a:solidFill>
              </a:rPr>
              <a:t>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penunjuknya</a:t>
            </a:r>
            <a:r>
              <a:rPr lang="en-US" b="0" dirty="0" smtClean="0">
                <a:solidFill>
                  <a:schemeClr val="tx1"/>
                </a:solidFill>
              </a:rPr>
              <a:t> (Top) </a:t>
            </a:r>
            <a:r>
              <a:rPr lang="en-US" b="0" dirty="0" err="1" smtClean="0">
                <a:solidFill>
                  <a:schemeClr val="tx1"/>
                </a:solidFill>
              </a:rPr>
              <a:t>sudah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terdefinisi</a:t>
            </a:r>
            <a:r>
              <a:rPr lang="en-US" b="0" dirty="0" smtClean="0">
                <a:solidFill>
                  <a:schemeClr val="tx1"/>
                </a:solidFill>
              </a:rPr>
              <a:t>}</a:t>
            </a:r>
          </a:p>
          <a:p>
            <a:pPr marL="914400" indent="-914400">
              <a:buNone/>
            </a:pPr>
            <a:r>
              <a:rPr lang="en-US" b="0" dirty="0" smtClean="0">
                <a:solidFill>
                  <a:schemeClr val="tx1"/>
                </a:solidFill>
              </a:rPr>
              <a:t>{F.S. : </a:t>
            </a:r>
            <a:r>
              <a:rPr lang="en-US" b="0" dirty="0" err="1" smtClean="0">
                <a:solidFill>
                  <a:schemeClr val="tx1"/>
                </a:solidFill>
              </a:rPr>
              <a:t>menghasilkan</a:t>
            </a:r>
            <a:r>
              <a:rPr lang="en-US" b="0" dirty="0" smtClean="0">
                <a:solidFill>
                  <a:schemeClr val="tx1"/>
                </a:solidFill>
              </a:rPr>
              <a:t> Stack yang </a:t>
            </a:r>
            <a:r>
              <a:rPr lang="en-US" b="0" dirty="0" err="1" smtClean="0">
                <a:solidFill>
                  <a:schemeClr val="tx1"/>
                </a:solidFill>
              </a:rPr>
              <a:t>sudah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sebuah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datanya</a:t>
            </a:r>
            <a:r>
              <a:rPr lang="en-US" b="0" dirty="0" smtClean="0">
                <a:solidFill>
                  <a:schemeClr val="tx1"/>
                </a:solidFill>
              </a:rPr>
              <a:t>}</a:t>
            </a:r>
          </a:p>
          <a:p>
            <a:pPr>
              <a:buNone/>
            </a:pPr>
            <a:r>
              <a:rPr lang="en-US" u="sng" dirty="0" err="1" smtClean="0">
                <a:solidFill>
                  <a:schemeClr val="tx1"/>
                </a:solidFill>
              </a:rPr>
              <a:t>Kamus</a:t>
            </a:r>
            <a:r>
              <a:rPr lang="en-US" b="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u="sng" dirty="0" err="1" smtClean="0">
                <a:solidFill>
                  <a:schemeClr val="tx1"/>
                </a:solidFill>
              </a:rPr>
              <a:t>Algoritma</a:t>
            </a:r>
            <a:r>
              <a:rPr lang="en-US" b="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u="sng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(Top ≠0)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u="sng" dirty="0" smtClean="0">
                <a:solidFill>
                  <a:schemeClr val="tx1"/>
                </a:solidFill>
              </a:rPr>
              <a:t>Then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b="0" dirty="0" smtClean="0">
                <a:solidFill>
                  <a:schemeClr val="tx1"/>
                </a:solidFill>
              </a:rPr>
              <a:t> Stack(Top)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Top 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  Top - 1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	 </a:t>
            </a:r>
            <a:r>
              <a:rPr lang="en-US" u="sng" dirty="0" smtClean="0">
                <a:solidFill>
                  <a:schemeClr val="tx1"/>
                </a:solidFill>
              </a:rPr>
              <a:t>Else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</a:t>
            </a:r>
            <a:r>
              <a:rPr lang="en-US" u="sng" dirty="0" smtClean="0">
                <a:solidFill>
                  <a:schemeClr val="tx1"/>
                </a:solidFill>
              </a:rPr>
              <a:t>output</a:t>
            </a:r>
            <a:r>
              <a:rPr lang="en-US" b="0" dirty="0" smtClean="0">
                <a:solidFill>
                  <a:schemeClr val="tx1"/>
                </a:solidFill>
              </a:rPr>
              <a:t>(‘Stack </a:t>
            </a:r>
            <a:r>
              <a:rPr lang="en-US" b="0" dirty="0" err="1" smtClean="0">
                <a:solidFill>
                  <a:schemeClr val="tx1"/>
                </a:solidFill>
              </a:rPr>
              <a:t>Kosong</a:t>
            </a:r>
            <a:r>
              <a:rPr lang="en-US" b="0" dirty="0" smtClean="0">
                <a:solidFill>
                  <a:schemeClr val="tx1"/>
                </a:solidFill>
              </a:rPr>
              <a:t>’)</a:t>
            </a: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</a:t>
            </a:r>
            <a:r>
              <a:rPr lang="en-US" u="sng" dirty="0" err="1" smtClean="0">
                <a:solidFill>
                  <a:schemeClr val="tx1"/>
                </a:solidFill>
              </a:rPr>
              <a:t>EndIf</a:t>
            </a:r>
            <a:endParaRPr lang="en-US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 </a:t>
            </a:r>
            <a:r>
              <a:rPr lang="en-US" u="sng" dirty="0" err="1" smtClean="0">
                <a:solidFill>
                  <a:schemeClr val="tx1"/>
                </a:solidFill>
              </a:rPr>
              <a:t>EndProcedure</a:t>
            </a:r>
            <a:endParaRPr lang="en-US" u="sng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33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>
                <a:solidFill>
                  <a:schemeClr val="tx1"/>
                </a:solidFill>
              </a:rPr>
              <a:t>Proses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600" b="0" dirty="0" smtClean="0">
                <a:solidFill>
                  <a:schemeClr val="tx1"/>
                </a:solidFill>
              </a:rPr>
              <a:t> List </a:t>
            </a:r>
            <a:r>
              <a:rPr lang="en-US" sz="3600" b="0" dirty="0" err="1" smtClean="0">
                <a:solidFill>
                  <a:schemeClr val="tx1"/>
                </a:solidFill>
              </a:rPr>
              <a:t>dengan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cara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memberi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harga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>
                <a:solidFill>
                  <a:schemeClr val="tx1"/>
                </a:solidFill>
              </a:rPr>
              <a:t>pada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variabel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penunjuk</a:t>
            </a:r>
            <a:r>
              <a:rPr lang="en-US" sz="3600" b="0" dirty="0" smtClean="0">
                <a:solidFill>
                  <a:schemeClr val="tx1"/>
                </a:solidFill>
              </a:rPr>
              <a:t> Stack </a:t>
            </a:r>
            <a:r>
              <a:rPr lang="en-US" sz="3600" b="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push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 Push(Top,8)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</a:rPr>
                <a:t>baru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8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urutan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diambil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hanya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akhir</a:t>
            </a:r>
            <a:r>
              <a:rPr lang="en-US" b="0" dirty="0" smtClean="0">
                <a:solidFill>
                  <a:schemeClr val="tx1"/>
                </a:solidFill>
              </a:rPr>
              <a:t> (Top) </a:t>
            </a:r>
            <a:r>
              <a:rPr lang="en-US" b="0" dirty="0" err="1" smtClean="0">
                <a:solidFill>
                  <a:schemeClr val="tx1"/>
                </a:solidFill>
              </a:rPr>
              <a:t>saja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p:oleObj spid="_x0000_s99360" name="Bitmap Image" r:id="rId4" imgW="1019048" imgH="1571844" progId="PBrush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p:oleObj spid="_x0000_s99361" name="Bitmap Image" r:id="rId5" imgW="1066667" imgH="2095793" progId="PBrush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p:oleObj spid="_x0000_s99362" name="Bitmap Image" r:id="rId6" imgW="2333333" imgH="2190476" progId="PBrush">
              <p:embed/>
            </p:oleObj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Pop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TUGAS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Kerjakan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Halaman</a:t>
            </a:r>
            <a:r>
              <a:rPr lang="en-US" sz="3200" b="0" dirty="0" smtClean="0">
                <a:solidFill>
                  <a:schemeClr val="tx1"/>
                </a:solidFill>
              </a:rPr>
              <a:t> 210 No. 6.27 </a:t>
            </a:r>
            <a:r>
              <a:rPr lang="en-US" sz="3200" b="0" dirty="0" err="1" smtClean="0">
                <a:solidFill>
                  <a:schemeClr val="tx1"/>
                </a:solidFill>
              </a:rPr>
              <a:t>sampai</a:t>
            </a:r>
            <a:r>
              <a:rPr lang="en-US" sz="3200" b="0" dirty="0" smtClean="0">
                <a:solidFill>
                  <a:schemeClr val="tx1"/>
                </a:solidFill>
              </a:rPr>
              <a:t> No. 6.29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buku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i="1" dirty="0" smtClean="0">
                <a:solidFill>
                  <a:schemeClr val="tx1"/>
                </a:solidFill>
              </a:rPr>
              <a:t>Data Structures (Seymour </a:t>
            </a:r>
            <a:r>
              <a:rPr lang="en-US" sz="3200" b="0" i="1" dirty="0" err="1" smtClean="0">
                <a:solidFill>
                  <a:schemeClr val="tx1"/>
                </a:solidFill>
              </a:rPr>
              <a:t>Lipschuctz</a:t>
            </a:r>
            <a:r>
              <a:rPr lang="en-US" sz="3200" b="0" i="1" dirty="0" smtClean="0">
                <a:solidFill>
                  <a:schemeClr val="tx1"/>
                </a:solidFill>
              </a:rPr>
              <a:t>; </a:t>
            </a:r>
            <a:r>
              <a:rPr lang="en-US" sz="3200" b="0" i="1" dirty="0" err="1" smtClean="0">
                <a:solidFill>
                  <a:schemeClr val="tx1"/>
                </a:solidFill>
              </a:rPr>
              <a:t>Schaum’s</a:t>
            </a:r>
            <a:r>
              <a:rPr lang="en-US" sz="3200" b="0" i="1" dirty="0" smtClean="0">
                <a:solidFill>
                  <a:schemeClr val="tx1"/>
                </a:solidFill>
              </a:rPr>
              <a:t> Outline Series)</a:t>
            </a: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Suatu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 (Array)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memiliki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beberapa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sebagai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menunjuk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posisi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terakhir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pada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inilah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berbentuk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menampung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maksimal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banyaknya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elemen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</a:t>
            </a:r>
            <a:r>
              <a:rPr lang="en-US" sz="3800" b="0" dirty="0" smtClean="0"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  <a:cs typeface="Courier New" pitchFamily="49" charset="0"/>
              </a:rPr>
              <a:t>Kamus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:</a:t>
            </a:r>
            <a:endParaRPr lang="en-US" sz="2400" u="sng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MaxStack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=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array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[1..MaxStack]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of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tipedata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Stack  :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Top     :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Integer</a:t>
            </a: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>
                <a:solidFill>
                  <a:schemeClr val="tx1"/>
                </a:solidFill>
              </a:rPr>
              <a:t>Kamus</a:t>
            </a:r>
            <a:r>
              <a:rPr lang="en-US" b="0" dirty="0">
                <a:solidFill>
                  <a:schemeClr val="tx1"/>
                </a:solidFill>
              </a:rPr>
              <a:t>:</a:t>
            </a:r>
            <a:endParaRPr lang="en-US" b="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Type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 = ↑Stack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Stack  =  </a:t>
            </a:r>
            <a:r>
              <a:rPr lang="en-US" u="sng" dirty="0" smtClean="0">
                <a:solidFill>
                  <a:schemeClr val="tx1"/>
                </a:solidFill>
              </a:rPr>
              <a:t>Record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 </a:t>
            </a:r>
            <a:r>
              <a:rPr lang="en-US" b="0" dirty="0" err="1" smtClean="0">
                <a:solidFill>
                  <a:schemeClr val="tx1"/>
                </a:solidFill>
              </a:rPr>
              <a:t>medan_data</a:t>
            </a:r>
            <a:r>
              <a:rPr lang="en-US" b="0" dirty="0" smtClean="0">
                <a:solidFill>
                  <a:schemeClr val="tx1"/>
                </a:solidFill>
              </a:rPr>
              <a:t>    : </a:t>
            </a:r>
            <a:r>
              <a:rPr lang="en-US" b="0" dirty="0" err="1" smtClean="0">
                <a:solidFill>
                  <a:schemeClr val="tx1"/>
                </a:solidFill>
              </a:rPr>
              <a:t>tipedata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    </a:t>
            </a:r>
            <a:r>
              <a:rPr lang="en-US" b="0" dirty="0" err="1" smtClean="0">
                <a:solidFill>
                  <a:schemeClr val="tx1"/>
                </a:solidFill>
              </a:rPr>
              <a:t>medan_sambungan</a:t>
            </a:r>
            <a:r>
              <a:rPr lang="en-US" b="0" dirty="0" smtClean="0">
                <a:solidFill>
                  <a:schemeClr val="tx1"/>
                </a:solidFill>
              </a:rPr>
              <a:t>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	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u="sng" dirty="0" err="1" smtClean="0">
                <a:solidFill>
                  <a:schemeClr val="tx1"/>
                </a:solidFill>
              </a:rPr>
              <a:t>EndRecord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 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Top 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/>
              <a:t> 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OPERASI STACK</a:t>
            </a:r>
            <a:endParaRPr kumimoji="0" lang="en-US" sz="4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2133600" y="1828800"/>
            <a:ext cx="4724400" cy="685800"/>
            <a:chOff x="1296" y="1824"/>
            <a:chExt cx="2976" cy="432"/>
          </a:xfrm>
        </p:grpSpPr>
        <p:sp>
          <p:nvSpPr>
            <p:cNvPr id="38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9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1680" y="1897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2133600" y="2667000"/>
            <a:ext cx="4724400" cy="685800"/>
            <a:chOff x="1296" y="1824"/>
            <a:chExt cx="2976" cy="432"/>
          </a:xfrm>
        </p:grpSpPr>
        <p:sp>
          <p:nvSpPr>
            <p:cNvPr id="43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4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gray">
            <a:xfrm>
              <a:off x="1680" y="190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PUSH</a:t>
              </a: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2133600" y="3505200"/>
            <a:ext cx="4724400" cy="685800"/>
            <a:chOff x="1296" y="1824"/>
            <a:chExt cx="2976" cy="432"/>
          </a:xfrm>
        </p:grpSpPr>
        <p:sp>
          <p:nvSpPr>
            <p:cNvPr id="48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9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gray">
            <a:xfrm>
              <a:off x="1680" y="190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</a:rPr>
                <a:t>POP</a:t>
              </a: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52" name="Picture 5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smtClean="0">
                <a:solidFill>
                  <a:schemeClr val="tx1"/>
                </a:solidFill>
              </a:rPr>
              <a:t>Proses </a:t>
            </a:r>
            <a:r>
              <a:rPr lang="en-US" sz="32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memberi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>
                <a:solidFill>
                  <a:schemeClr val="tx1"/>
                </a:solidFill>
              </a:rPr>
              <a:t>pada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penunjuk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diawali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kesatu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Tetapi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dimulai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</a:rPr>
              <a:t>contoh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bahasa</a:t>
            </a:r>
            <a:r>
              <a:rPr lang="en-US" sz="3200" b="0" dirty="0" smtClean="0">
                <a:solidFill>
                  <a:schemeClr val="tx1"/>
                </a:solidFill>
              </a:rPr>
              <a:t> C),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diberi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- 1</a:t>
            </a:r>
            <a:r>
              <a:rPr lang="en-US" sz="3200" b="0" dirty="0" smtClean="0"/>
              <a:t>.</a:t>
            </a:r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8904" y="152400"/>
            <a:ext cx="6861448" cy="563563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(Array)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6325"/>
            <a:ext cx="8229600" cy="5248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Procedure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Inisialisasi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u="sng" dirty="0" smtClean="0">
                <a:solidFill>
                  <a:schemeClr val="tx1"/>
                </a:solidFill>
              </a:rPr>
              <a:t>Output</a:t>
            </a:r>
            <a:r>
              <a:rPr lang="en-US" sz="2400" b="0" dirty="0" smtClean="0">
                <a:solidFill>
                  <a:schemeClr val="tx1"/>
                </a:solidFill>
              </a:rPr>
              <a:t>  Top : </a:t>
            </a:r>
            <a:r>
              <a:rPr lang="en-US" sz="2400" u="sng" dirty="0" smtClean="0">
                <a:solidFill>
                  <a:schemeClr val="tx1"/>
                </a:solidFill>
              </a:rPr>
              <a:t>Integer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</a:p>
          <a:p>
            <a:pPr marL="1089025" indent="-1089025"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{I.S. : </a:t>
            </a:r>
            <a:r>
              <a:rPr lang="en-US" sz="2400" b="0" dirty="0" err="1" smtClean="0">
                <a:solidFill>
                  <a:schemeClr val="tx1"/>
                </a:solidFill>
              </a:rPr>
              <a:t>Memberi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harga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awal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terhadap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variabel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penunjuk</a:t>
            </a:r>
            <a:r>
              <a:rPr lang="en-US" sz="2400" b="0" dirty="0" smtClean="0">
                <a:solidFill>
                  <a:schemeClr val="tx1"/>
                </a:solidFill>
              </a:rPr>
              <a:t> stack (top)}</a:t>
            </a:r>
          </a:p>
          <a:p>
            <a:pPr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{F.S. : </a:t>
            </a:r>
            <a:r>
              <a:rPr lang="en-US" sz="2400" b="0" dirty="0" err="1" smtClean="0">
                <a:solidFill>
                  <a:schemeClr val="tx1"/>
                </a:solidFill>
              </a:rPr>
              <a:t>menghasilkan</a:t>
            </a:r>
            <a:r>
              <a:rPr lang="en-US" sz="2400" b="0" dirty="0" smtClean="0">
                <a:solidFill>
                  <a:schemeClr val="tx1"/>
                </a:solidFill>
              </a:rPr>
              <a:t> Stack </a:t>
            </a:r>
            <a:r>
              <a:rPr lang="en-US" sz="2400" b="0" dirty="0" err="1" smtClean="0">
                <a:solidFill>
                  <a:schemeClr val="tx1"/>
                </a:solidFill>
              </a:rPr>
              <a:t>yg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siap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digunakan</a:t>
            </a:r>
            <a:r>
              <a:rPr lang="en-US" sz="2400" b="0" dirty="0" smtClean="0">
                <a:solidFill>
                  <a:schemeClr val="tx1"/>
                </a:solidFill>
              </a:rPr>
              <a:t>}</a:t>
            </a: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Kamus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endParaRPr lang="en-US" sz="24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Algoritma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    Top  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2400" b="0" dirty="0" smtClean="0">
                <a:solidFill>
                  <a:schemeClr val="tx1"/>
                </a:solidFill>
              </a:rPr>
              <a:t>  0</a:t>
            </a:r>
          </a:p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</a:rPr>
              <a:t>EndProcedure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304" y="-46714"/>
            <a:ext cx="997852" cy="9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576</TotalTime>
  <Words>845</Words>
  <Application>Microsoft Office PowerPoint</Application>
  <PresentationFormat>On-screen Show (4:3)</PresentationFormat>
  <Paragraphs>236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Abstrak Black</vt:lpstr>
      <vt:lpstr>Image</vt:lpstr>
      <vt:lpstr>Bitmap Image</vt:lpstr>
      <vt:lpstr>Slide 1</vt:lpstr>
      <vt:lpstr>PENGERTIAN STACK</vt:lpstr>
      <vt:lpstr>PENDEKLARASIAN STACK</vt:lpstr>
      <vt:lpstr>Pendeklarasian Stack (Array)</vt:lpstr>
      <vt:lpstr>Pendeklarasian Stack (List)</vt:lpstr>
      <vt:lpstr>OPERASI UTAMA</vt:lpstr>
      <vt:lpstr>Slide 7</vt:lpstr>
      <vt:lpstr>Inisialisasi Stack (Array)</vt:lpstr>
      <vt:lpstr>Algoritma Inisialisasi (Array)</vt:lpstr>
      <vt:lpstr>Algoritma Inisialisasi (List)</vt:lpstr>
      <vt:lpstr>Push (Array)</vt:lpstr>
      <vt:lpstr>Push (Lanjutan)</vt:lpstr>
      <vt:lpstr>Algoritma Push </vt:lpstr>
      <vt:lpstr>Pop (Array)</vt:lpstr>
      <vt:lpstr>Pop (Lanjutan)</vt:lpstr>
      <vt:lpstr>Algoritma Pop</vt:lpstr>
      <vt:lpstr>Inisialisasi Stack (Linked List)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TUGAS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7 Ultimate</cp:lastModifiedBy>
  <cp:revision>110</cp:revision>
  <dcterms:created xsi:type="dcterms:W3CDTF">2012-05-03T03:45:54Z</dcterms:created>
  <dcterms:modified xsi:type="dcterms:W3CDTF">2014-05-09T06:12:54Z</dcterms:modified>
</cp:coreProperties>
</file>