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382" autoAdjust="0"/>
    <p:restoredTop sz="94660"/>
  </p:normalViewPr>
  <p:slideViewPr>
    <p:cSldViewPr>
      <p:cViewPr varScale="1">
        <p:scale>
          <a:sx n="70" d="100"/>
          <a:sy n="70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1FBF-926B-4173-9FE6-C12A1F850B00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2C41-5197-4EC8-B154-A098396F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1FBF-926B-4173-9FE6-C12A1F850B00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2C41-5197-4EC8-B154-A098396F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1FBF-926B-4173-9FE6-C12A1F850B00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2C41-5197-4EC8-B154-A098396F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A69ED-6FFD-48DD-AD89-2C3454F7B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1FBF-926B-4173-9FE6-C12A1F850B00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2C41-5197-4EC8-B154-A098396F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1FBF-926B-4173-9FE6-C12A1F850B00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2C41-5197-4EC8-B154-A098396F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1FBF-926B-4173-9FE6-C12A1F850B00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2C41-5197-4EC8-B154-A098396F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1FBF-926B-4173-9FE6-C12A1F850B00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2C41-5197-4EC8-B154-A098396F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1FBF-926B-4173-9FE6-C12A1F850B00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2C41-5197-4EC8-B154-A098396F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1FBF-926B-4173-9FE6-C12A1F850B00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2C41-5197-4EC8-B154-A098396F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1FBF-926B-4173-9FE6-C12A1F850B00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2C41-5197-4EC8-B154-A098396F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1FBF-926B-4173-9FE6-C12A1F850B00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2C41-5197-4EC8-B154-A098396F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01FBF-926B-4173-9FE6-C12A1F850B00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D2C41-5197-4EC8-B154-A098396F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jpeg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Gabriel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BCC477-6C37-4478-B630-ED5D83504D27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325438"/>
            <a:ext cx="8361362" cy="579437"/>
          </a:xfrm>
          <a:prstGeom prst="bevel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 err="1" smtClean="0">
                <a:latin typeface="Times New Roman" pitchFamily="18" charset="0"/>
              </a:rPr>
              <a:t>Hukum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Kedua</a:t>
            </a:r>
            <a:r>
              <a:rPr lang="en-US" sz="2800" dirty="0" smtClean="0">
                <a:latin typeface="Times New Roman" pitchFamily="18" charset="0"/>
              </a:rPr>
              <a:t> Newton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8250"/>
            <a:ext cx="6186502" cy="53673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171450" indent="-171450" eaLnBrk="1" hangingPunct="1">
              <a:defRPr/>
            </a:pPr>
            <a:r>
              <a:rPr lang="en-US" sz="2000" i="1" dirty="0" smtClean="0">
                <a:latin typeface="Times New Roman" pitchFamily="18" charset="0"/>
              </a:rPr>
              <a:t>“</a:t>
            </a:r>
            <a:r>
              <a:rPr lang="en-US" sz="2000" i="1" dirty="0" err="1" smtClean="0">
                <a:latin typeface="Times New Roman" pitchFamily="18" charset="0"/>
              </a:rPr>
              <a:t>Laju</a:t>
            </a:r>
            <a:r>
              <a:rPr lang="en-US" sz="2000" i="1" dirty="0" smtClean="0">
                <a:latin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</a:rPr>
              <a:t>waktu</a:t>
            </a:r>
            <a:r>
              <a:rPr lang="en-US" sz="2000" i="1" dirty="0" smtClean="0">
                <a:latin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</a:rPr>
              <a:t>perubahan</a:t>
            </a:r>
            <a:r>
              <a:rPr lang="en-US" sz="2000" i="1" dirty="0" smtClean="0">
                <a:latin typeface="Times New Roman" pitchFamily="18" charset="0"/>
              </a:rPr>
              <a:t> momentum </a:t>
            </a:r>
            <a:r>
              <a:rPr lang="en-US" sz="2000" i="1" dirty="0" err="1" smtClean="0">
                <a:latin typeface="Times New Roman" pitchFamily="18" charset="0"/>
              </a:rPr>
              <a:t>dari</a:t>
            </a:r>
            <a:r>
              <a:rPr lang="en-US" sz="2000" i="1" dirty="0" smtClean="0">
                <a:latin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</a:rPr>
              <a:t>suatu</a:t>
            </a:r>
            <a:r>
              <a:rPr lang="en-US" sz="2000" i="1" dirty="0" smtClean="0">
                <a:latin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</a:rPr>
              <a:t>benda</a:t>
            </a:r>
            <a:r>
              <a:rPr lang="en-US" sz="2000" i="1" dirty="0" smtClean="0">
                <a:latin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</a:rPr>
              <a:t>adalah</a:t>
            </a:r>
            <a:r>
              <a:rPr lang="en-US" sz="2000" i="1" dirty="0" smtClean="0">
                <a:latin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</a:rPr>
              <a:t>sama</a:t>
            </a:r>
            <a:r>
              <a:rPr lang="en-US" sz="2000" i="1" dirty="0" smtClean="0">
                <a:latin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</a:rPr>
              <a:t>dengan</a:t>
            </a:r>
            <a:r>
              <a:rPr lang="en-US" sz="2000" i="1" dirty="0" smtClean="0">
                <a:latin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</a:rPr>
              <a:t>resultan</a:t>
            </a:r>
            <a:r>
              <a:rPr lang="en-US" sz="2000" i="1" dirty="0" smtClean="0">
                <a:latin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</a:rPr>
              <a:t>gaya</a:t>
            </a:r>
            <a:r>
              <a:rPr lang="en-US" sz="2000" i="1" dirty="0" smtClean="0">
                <a:latin typeface="Times New Roman" pitchFamily="18" charset="0"/>
              </a:rPr>
              <a:t> yang </a:t>
            </a:r>
            <a:r>
              <a:rPr lang="en-US" sz="2000" i="1" dirty="0" err="1" smtClean="0">
                <a:latin typeface="Times New Roman" pitchFamily="18" charset="0"/>
              </a:rPr>
              <a:t>bekerja</a:t>
            </a:r>
            <a:r>
              <a:rPr lang="en-US" sz="2000" i="1" dirty="0" smtClean="0">
                <a:latin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</a:rPr>
              <a:t>padanya</a:t>
            </a:r>
            <a:r>
              <a:rPr lang="en-US" sz="2000" dirty="0" smtClean="0">
                <a:latin typeface="Times New Roman" pitchFamily="18" charset="0"/>
              </a:rPr>
              <a:t>.”</a:t>
            </a:r>
          </a:p>
          <a:p>
            <a:pPr marL="171450" indent="-171450" eaLnBrk="1" hangingPunct="1">
              <a:buFontTx/>
              <a:buNone/>
              <a:defRPr/>
            </a:pPr>
            <a:endParaRPr lang="en-US" sz="2000" dirty="0" smtClean="0">
              <a:latin typeface="Times New Roman" pitchFamily="18" charset="0"/>
            </a:endParaRPr>
          </a:p>
          <a:p>
            <a:pPr marL="171450" indent="-171450" eaLnBrk="1" hangingPunct="1">
              <a:defRPr/>
            </a:pPr>
            <a:r>
              <a:rPr lang="en-US" sz="2000" dirty="0" err="1" smtClean="0">
                <a:latin typeface="Times New Roman" pitchFamily="18" charset="0"/>
              </a:rPr>
              <a:t>Diformulasikan</a:t>
            </a:r>
            <a:r>
              <a:rPr lang="en-US" sz="2000" dirty="0" smtClean="0">
                <a:latin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</a:rPr>
              <a:t>sebagai</a:t>
            </a:r>
            <a:r>
              <a:rPr lang="en-US" sz="1800" b="1" dirty="0" smtClean="0">
                <a:solidFill>
                  <a:srgbClr val="FF3300"/>
                </a:solidFill>
                <a:latin typeface="Times New Roman" pitchFamily="18" charset="0"/>
              </a:rPr>
              <a:t> 	   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F =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m.a</a:t>
            </a:r>
            <a:endParaRPr lang="en-US" sz="1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171450" indent="-171450" eaLnBrk="1" hangingPunct="1">
              <a:buFontTx/>
              <a:buNone/>
              <a:defRPr/>
            </a:pPr>
            <a:r>
              <a:rPr lang="en-US" sz="1600" dirty="0" smtClean="0">
                <a:latin typeface="Times New Roman" pitchFamily="18" charset="0"/>
              </a:rPr>
              <a:t>		</a:t>
            </a:r>
            <a:r>
              <a:rPr lang="en-US" sz="1800" b="1" dirty="0" smtClean="0">
                <a:solidFill>
                  <a:srgbClr val="0000FF"/>
                </a:solidFill>
                <a:latin typeface="Times New Roman" pitchFamily="18" charset="0"/>
              </a:rPr>
              <a:t>F  </a:t>
            </a:r>
            <a:r>
              <a:rPr lang="en-US" sz="1800" dirty="0" smtClean="0">
                <a:latin typeface="Times New Roman" pitchFamily="18" charset="0"/>
              </a:rPr>
              <a:t>= </a:t>
            </a:r>
            <a:r>
              <a:rPr lang="en-US" sz="1800" dirty="0" err="1" smtClean="0">
                <a:latin typeface="Times New Roman" pitchFamily="18" charset="0"/>
              </a:rPr>
              <a:t>gaya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netto</a:t>
            </a:r>
            <a:r>
              <a:rPr lang="en-US" sz="1800" dirty="0" smtClean="0">
                <a:latin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</a:rPr>
              <a:t>bekerja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benda</a:t>
            </a:r>
            <a:r>
              <a:rPr lang="en-US" sz="1800" dirty="0" smtClean="0">
                <a:latin typeface="Times New Roman" pitchFamily="18" charset="0"/>
              </a:rPr>
              <a:t>   </a:t>
            </a:r>
          </a:p>
          <a:p>
            <a:pPr marL="171450" indent="-171450" eaLnBrk="1" hangingPunct="1">
              <a:buFontTx/>
              <a:buNone/>
              <a:defRPr/>
            </a:pPr>
            <a:r>
              <a:rPr lang="en-US" sz="1800" b="1" dirty="0" smtClean="0">
                <a:solidFill>
                  <a:srgbClr val="0000FF"/>
                </a:solidFill>
                <a:latin typeface="Times New Roman" pitchFamily="18" charset="0"/>
              </a:rPr>
              <a:t>		m </a:t>
            </a:r>
            <a:r>
              <a:rPr lang="en-US" sz="1800" dirty="0" smtClean="0">
                <a:latin typeface="Times New Roman" pitchFamily="18" charset="0"/>
              </a:rPr>
              <a:t>= </a:t>
            </a:r>
            <a:r>
              <a:rPr lang="en-US" sz="1800" dirty="0" err="1" smtClean="0">
                <a:latin typeface="Times New Roman" pitchFamily="18" charset="0"/>
              </a:rPr>
              <a:t>massa</a:t>
            </a:r>
            <a:r>
              <a:rPr lang="en-US" sz="1800" dirty="0" smtClean="0">
                <a:latin typeface="Times New Roman" pitchFamily="18" charset="0"/>
              </a:rPr>
              <a:t> (kg)    </a:t>
            </a:r>
          </a:p>
          <a:p>
            <a:pPr marL="171450" indent="-171450" eaLnBrk="1" hangingPunct="1">
              <a:buFontTx/>
              <a:buNone/>
              <a:defRPr/>
            </a:pPr>
            <a:r>
              <a:rPr lang="en-US" sz="1800" b="1" dirty="0" smtClean="0">
                <a:solidFill>
                  <a:srgbClr val="0000FF"/>
                </a:solidFill>
                <a:latin typeface="Times New Roman" pitchFamily="18" charset="0"/>
              </a:rPr>
              <a:t>		a </a:t>
            </a:r>
            <a:r>
              <a:rPr lang="en-US" sz="1800" dirty="0" smtClean="0">
                <a:latin typeface="Times New Roman" pitchFamily="18" charset="0"/>
              </a:rPr>
              <a:t>= </a:t>
            </a:r>
            <a:r>
              <a:rPr lang="en-US" sz="1800" dirty="0" err="1" smtClean="0">
                <a:latin typeface="Times New Roman" pitchFamily="18" charset="0"/>
              </a:rPr>
              <a:t>percepatan</a:t>
            </a:r>
            <a:r>
              <a:rPr lang="en-US" sz="1800" dirty="0" smtClean="0">
                <a:latin typeface="Times New Roman" pitchFamily="18" charset="0"/>
              </a:rPr>
              <a:t> (m/s</a:t>
            </a:r>
            <a:r>
              <a:rPr lang="en-US" sz="1800" baseline="30000" dirty="0" smtClean="0">
                <a:latin typeface="Times New Roman" pitchFamily="18" charset="0"/>
              </a:rPr>
              <a:t>2</a:t>
            </a:r>
            <a:r>
              <a:rPr lang="en-US" sz="1800" dirty="0" smtClean="0">
                <a:latin typeface="Times New Roman" pitchFamily="18" charset="0"/>
              </a:rPr>
              <a:t>)</a:t>
            </a:r>
          </a:p>
          <a:p>
            <a:pPr marL="171450" indent="-171450" eaLnBrk="1" hangingPunct="1">
              <a:buFontTx/>
              <a:buNone/>
              <a:defRPr/>
            </a:pPr>
            <a:endParaRPr lang="en-US" sz="1800" dirty="0" smtClean="0">
              <a:latin typeface="Times New Roman" pitchFamily="18" charset="0"/>
            </a:endParaRPr>
          </a:p>
          <a:p>
            <a:pPr marL="171450" indent="-171450" eaLnBrk="1" hangingPunct="1">
              <a:defRPr/>
            </a:pPr>
            <a:r>
              <a:rPr lang="en-US" sz="1600" dirty="0" err="1" smtClean="0">
                <a:latin typeface="Times New Roman" pitchFamily="18" charset="0"/>
              </a:rPr>
              <a:t>Contoh</a:t>
            </a:r>
            <a:r>
              <a:rPr lang="en-US" sz="1600" dirty="0" smtClean="0">
                <a:latin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</a:rPr>
              <a:t>pemodelan</a:t>
            </a:r>
            <a:r>
              <a:rPr lang="en-US" sz="1600" dirty="0" smtClean="0">
                <a:latin typeface="Times New Roman" pitchFamily="18" charset="0"/>
              </a:rPr>
              <a:t>  </a:t>
            </a:r>
            <a:r>
              <a:rPr lang="en-US" sz="1600" dirty="0" err="1" smtClean="0">
                <a:latin typeface="Times New Roman" pitchFamily="18" charset="0"/>
              </a:rPr>
              <a:t>dari</a:t>
            </a:r>
            <a:r>
              <a:rPr lang="en-US" sz="1600" dirty="0" smtClean="0">
                <a:latin typeface="Times New Roman" pitchFamily="18" charset="0"/>
              </a:rPr>
              <a:t>  </a:t>
            </a:r>
            <a:r>
              <a:rPr lang="en-US" sz="1600" dirty="0" err="1" smtClean="0">
                <a:latin typeface="Times New Roman" pitchFamily="18" charset="0"/>
              </a:rPr>
              <a:t>seorang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penerjun</a:t>
            </a:r>
            <a:r>
              <a:rPr lang="en-US" sz="1600" dirty="0" smtClean="0">
                <a:latin typeface="Times New Roman" pitchFamily="18" charset="0"/>
              </a:rPr>
              <a:t>  </a:t>
            </a:r>
            <a:r>
              <a:rPr lang="en-US" sz="1600" dirty="0" err="1" smtClean="0">
                <a:latin typeface="Times New Roman" pitchFamily="18" charset="0"/>
              </a:rPr>
              <a:t>parasut</a:t>
            </a:r>
            <a:r>
              <a:rPr lang="en-US" sz="1600" dirty="0" smtClean="0">
                <a:latin typeface="Times New Roman" pitchFamily="18" charset="0"/>
              </a:rPr>
              <a:t>:</a:t>
            </a:r>
          </a:p>
          <a:p>
            <a:pPr marL="514350" lvl="1" indent="-171450" eaLnBrk="1" hangingPunct="1">
              <a:buFontTx/>
              <a:buNone/>
              <a:defRPr/>
            </a:pPr>
            <a:endParaRPr lang="en-US" sz="1600" dirty="0" smtClean="0">
              <a:latin typeface="Times New Roman" pitchFamily="18" charset="0"/>
            </a:endParaRPr>
          </a:p>
          <a:p>
            <a:pPr marL="514350" lvl="1" indent="-171450" eaLnBrk="1" hangingPunct="1">
              <a:buFontTx/>
              <a:buNone/>
              <a:defRPr/>
            </a:pPr>
            <a:endParaRPr lang="en-US" sz="1600" dirty="0" smtClean="0">
              <a:latin typeface="Times New Roman" pitchFamily="18" charset="0"/>
            </a:endParaRPr>
          </a:p>
          <a:p>
            <a:pPr marL="514350" lvl="1" indent="-400050" eaLnBrk="1" hangingPunct="1">
              <a:buFontTx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1800" baseline="-25000" dirty="0" smtClean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 = </a:t>
            </a:r>
            <a:r>
              <a:rPr lang="en-US" sz="1800" dirty="0" err="1" smtClean="0">
                <a:solidFill>
                  <a:srgbClr val="0000FF"/>
                </a:solidFill>
                <a:latin typeface="Times New Roman" pitchFamily="18" charset="0"/>
              </a:rPr>
              <a:t>gaya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Times New Roman" pitchFamily="18" charset="0"/>
              </a:rPr>
              <a:t>akibat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Times New Roman" pitchFamily="18" charset="0"/>
              </a:rPr>
              <a:t>gesekan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Times New Roman" pitchFamily="18" charset="0"/>
              </a:rPr>
              <a:t>dengan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Times New Roman" pitchFamily="18" charset="0"/>
              </a:rPr>
              <a:t>udara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 =  -</a:t>
            </a:r>
            <a:r>
              <a:rPr lang="en-US" sz="1800" i="1" dirty="0" err="1" smtClean="0">
                <a:solidFill>
                  <a:srgbClr val="0000FF"/>
                </a:solidFill>
                <a:latin typeface="Times New Roman" pitchFamily="18" charset="0"/>
              </a:rPr>
              <a:t>cv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1600" b="1" dirty="0" smtClean="0">
                <a:latin typeface="Times New Roman" pitchFamily="18" charset="0"/>
              </a:rPr>
              <a:t>(</a:t>
            </a:r>
            <a:r>
              <a:rPr lang="en-US" sz="1600" b="1" i="1" dirty="0" smtClean="0">
                <a:latin typeface="Times New Roman" pitchFamily="18" charset="0"/>
              </a:rPr>
              <a:t>c = </a:t>
            </a:r>
            <a:r>
              <a:rPr lang="en-US" sz="1600" b="1" i="1" dirty="0" err="1" smtClean="0">
                <a:latin typeface="Times New Roman" pitchFamily="18" charset="0"/>
              </a:rPr>
              <a:t>koefisien</a:t>
            </a:r>
            <a:r>
              <a:rPr lang="en-US" sz="1600" b="1" i="1" dirty="0" smtClean="0">
                <a:latin typeface="Times New Roman" pitchFamily="18" charset="0"/>
              </a:rPr>
              <a:t> drag</a:t>
            </a:r>
            <a:r>
              <a:rPr lang="en-US" sz="1600" b="1" dirty="0" smtClean="0">
                <a:latin typeface="Times New Roman" pitchFamily="18" charset="0"/>
              </a:rPr>
              <a:t>)</a:t>
            </a:r>
            <a:endParaRPr lang="en-US" sz="1800" b="1" dirty="0" smtClean="0">
              <a:latin typeface="Times New Roman" pitchFamily="18" charset="0"/>
            </a:endParaRPr>
          </a:p>
          <a:p>
            <a:pPr marL="514350" lvl="1" indent="-400050" eaLnBrk="1" hangingPunct="1">
              <a:lnSpc>
                <a:spcPct val="110000"/>
              </a:lnSpc>
              <a:buFontTx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1800" baseline="-25000" dirty="0" smtClean="0">
                <a:solidFill>
                  <a:srgbClr val="0000FF"/>
                </a:solidFill>
                <a:latin typeface="Times New Roman" pitchFamily="18" charset="0"/>
              </a:rPr>
              <a:t>D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 = </a:t>
            </a:r>
            <a:r>
              <a:rPr lang="en-US" sz="1800" dirty="0" err="1" smtClean="0">
                <a:solidFill>
                  <a:srgbClr val="0000FF"/>
                </a:solidFill>
                <a:latin typeface="Times New Roman" pitchFamily="18" charset="0"/>
              </a:rPr>
              <a:t>gaya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Times New Roman" pitchFamily="18" charset="0"/>
              </a:rPr>
              <a:t>akibat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Times New Roman" pitchFamily="18" charset="0"/>
              </a:rPr>
              <a:t>gravitasi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</a:rPr>
              <a:t>   =    </a:t>
            </a:r>
            <a:r>
              <a:rPr lang="en-US" sz="1800" i="1" dirty="0" smtClean="0">
                <a:solidFill>
                  <a:srgbClr val="0000FF"/>
                </a:solidFill>
                <a:latin typeface="Times New Roman" pitchFamily="18" charset="0"/>
              </a:rPr>
              <a:t>mg</a:t>
            </a:r>
          </a:p>
          <a:p>
            <a:pPr marL="171450" indent="-171450" eaLnBrk="1" hangingPunct="1">
              <a:buFontTx/>
              <a:buNone/>
              <a:defRPr/>
            </a:pPr>
            <a:endParaRPr lang="en-US" sz="1400" dirty="0" smtClean="0">
              <a:latin typeface="Times New Roman" pitchFamily="18" charset="0"/>
            </a:endParaRPr>
          </a:p>
        </p:txBody>
      </p:sp>
      <p:pic>
        <p:nvPicPr>
          <p:cNvPr id="12293" name="Picture 4" descr="Fig01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16700" y="1712913"/>
            <a:ext cx="2144713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94" name="Object 14"/>
          <p:cNvGraphicFramePr>
            <a:graphicFrameLocks noChangeAspect="1"/>
          </p:cNvGraphicFramePr>
          <p:nvPr/>
        </p:nvGraphicFramePr>
        <p:xfrm>
          <a:off x="2143108" y="4786322"/>
          <a:ext cx="1314450" cy="381000"/>
        </p:xfrm>
        <a:graphic>
          <a:graphicData uri="http://schemas.openxmlformats.org/presentationml/2006/ole">
            <p:oleObj spid="_x0000_s1026" name="Equation" r:id="rId4" imgW="787400" imgH="2286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4"/>
          <p:cNvGraphicFramePr>
            <a:graphicFrameLocks noChangeAspect="1"/>
          </p:cNvGraphicFramePr>
          <p:nvPr>
            <p:ph sz="half" idx="4294967295"/>
          </p:nvPr>
        </p:nvGraphicFramePr>
        <p:xfrm>
          <a:off x="519113" y="301625"/>
          <a:ext cx="1765300" cy="3529013"/>
        </p:xfrm>
        <a:graphic>
          <a:graphicData uri="http://schemas.openxmlformats.org/presentationml/2006/ole">
            <p:oleObj spid="_x0000_s2050" name="Equation" r:id="rId3" imgW="863225" imgH="1726451" progId="Equation.3">
              <p:embed/>
            </p:oleObj>
          </a:graphicData>
        </a:graphic>
      </p:graphicFrame>
      <p:graphicFrame>
        <p:nvGraphicFramePr>
          <p:cNvPr id="5123" name="Object 34"/>
          <p:cNvGraphicFramePr>
            <a:graphicFrameLocks noChangeAspect="1"/>
          </p:cNvGraphicFramePr>
          <p:nvPr>
            <p:ph/>
          </p:nvPr>
        </p:nvGraphicFramePr>
        <p:xfrm>
          <a:off x="503238" y="4365625"/>
          <a:ext cx="2141537" cy="1023938"/>
        </p:xfrm>
        <a:graphic>
          <a:graphicData uri="http://schemas.openxmlformats.org/presentationml/2006/ole">
            <p:oleObj spid="_x0000_s2051" name="Equation" r:id="rId4" imgW="825500" imgH="393700" progId="Equation.3">
              <p:embed/>
            </p:oleObj>
          </a:graphicData>
        </a:graphic>
      </p:graphicFrame>
      <p:sp>
        <p:nvSpPr>
          <p:cNvPr id="53284" name="Rectangle 36"/>
          <p:cNvSpPr>
            <a:spLocks noChangeArrowheads="1"/>
          </p:cNvSpPr>
          <p:nvPr/>
        </p:nvSpPr>
        <p:spPr bwMode="auto">
          <a:xfrm>
            <a:off x="2571737" y="261939"/>
            <a:ext cx="6572264" cy="34528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3363" indent="-233363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Ini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adalah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suatu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persamaan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differential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orde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pertama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Kita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ingin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memecahkan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pers.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ini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mendapatkan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v (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kecepatan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).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pPr marL="233363" indent="-233363" algn="l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pPr marL="233363" indent="-233363" algn="l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Pers. </a:t>
            </a:r>
            <a:r>
              <a:rPr lang="en-US" b="1" dirty="0" err="1" smtClean="0">
                <a:solidFill>
                  <a:srgbClr val="002060"/>
                </a:solidFill>
                <a:latin typeface="Comic Sans MS" pitchFamily="66" charset="0"/>
              </a:rPr>
              <a:t>tidak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omic Sans MS" pitchFamily="66" charset="0"/>
              </a:rPr>
              <a:t>dapat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omic Sans MS" pitchFamily="66" charset="0"/>
              </a:rPr>
              <a:t>dipecahkan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menggunakan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manipulasi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aljabar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operasi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aritmetika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pPr marL="233363" indent="-233363" algn="l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u="sng" dirty="0" err="1" smtClean="0">
                <a:solidFill>
                  <a:srgbClr val="002060"/>
                </a:solidFill>
                <a:latin typeface="Comic Sans MS" pitchFamily="66" charset="0"/>
              </a:rPr>
              <a:t>Solusi</a:t>
            </a:r>
            <a:r>
              <a:rPr lang="en-US" u="sng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u="sng" dirty="0" err="1" smtClean="0">
                <a:solidFill>
                  <a:srgbClr val="002060"/>
                </a:solidFill>
                <a:latin typeface="Comic Sans MS" pitchFamily="66" charset="0"/>
              </a:rPr>
              <a:t>Analitik</a:t>
            </a:r>
            <a:r>
              <a:rPr lang="en-US" u="sng" dirty="0" smtClean="0">
                <a:solidFill>
                  <a:srgbClr val="002060"/>
                </a:solidFill>
                <a:latin typeface="Comic Sans MS" pitchFamily="66" charset="0"/>
              </a:rPr>
              <a:t>:</a:t>
            </a:r>
            <a:endParaRPr lang="en-US" u="sng" dirty="0">
              <a:solidFill>
                <a:srgbClr val="002060"/>
              </a:solidFill>
              <a:latin typeface="Comic Sans MS" pitchFamily="66" charset="0"/>
            </a:endParaRPr>
          </a:p>
          <a:p>
            <a:pPr marL="233363" indent="-233363" algn="l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Jika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awalnya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penerjun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diam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v=0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t=0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),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menggunakan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kalkulus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dv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/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dt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dapat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dipecahkan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memberikan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mic Sans MS" pitchFamily="66" charset="0"/>
              </a:rPr>
              <a:t>hasil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: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aphicFrame>
        <p:nvGraphicFramePr>
          <p:cNvPr id="5124" name="Object 47"/>
          <p:cNvGraphicFramePr>
            <a:graphicFrameLocks noChangeAspect="1"/>
          </p:cNvGraphicFramePr>
          <p:nvPr/>
        </p:nvGraphicFramePr>
        <p:xfrm>
          <a:off x="3959225" y="4768850"/>
          <a:ext cx="4038600" cy="1203325"/>
        </p:xfrm>
        <a:graphic>
          <a:graphicData uri="http://schemas.openxmlformats.org/presentationml/2006/ole">
            <p:oleObj spid="_x0000_s2052" name="Equation" r:id="rId5" imgW="1320227" imgH="393529" progId="Equation.3">
              <p:embed/>
            </p:oleObj>
          </a:graphicData>
        </a:graphic>
      </p:graphicFrame>
      <p:sp>
        <p:nvSpPr>
          <p:cNvPr id="5134" name="Line 55"/>
          <p:cNvSpPr>
            <a:spLocks noChangeShapeType="1"/>
          </p:cNvSpPr>
          <p:nvPr/>
        </p:nvSpPr>
        <p:spPr bwMode="auto">
          <a:xfrm flipV="1">
            <a:off x="5219700" y="5438775"/>
            <a:ext cx="107950" cy="5111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57"/>
          <p:cNvSpPr>
            <a:spLocks noChangeShapeType="1"/>
          </p:cNvSpPr>
          <p:nvPr/>
        </p:nvSpPr>
        <p:spPr bwMode="auto">
          <a:xfrm flipH="1">
            <a:off x="2016125" y="982663"/>
            <a:ext cx="949325" cy="3454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DED341-4F3D-4D08-BBD7-CA7C085DA6A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274638"/>
            <a:ext cx="8616950" cy="561975"/>
          </a:xfrm>
          <a:prstGeom prst="bevel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Analitik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373063" y="958850"/>
          <a:ext cx="3468687" cy="1035050"/>
        </p:xfrm>
        <a:graphic>
          <a:graphicData uri="http://schemas.openxmlformats.org/presentationml/2006/ole">
            <p:oleObj spid="_x0000_s3074" name="Equation" r:id="rId3" imgW="1320227" imgH="393529" progId="Equation.3">
              <p:embed/>
            </p:oleObj>
          </a:graphicData>
        </a:graphic>
      </p:graphicFrame>
      <p:pic>
        <p:nvPicPr>
          <p:cNvPr id="6149" name="Picture 4" descr="Fig01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9225" y="2128838"/>
            <a:ext cx="498157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5081" name="Group 89"/>
          <p:cNvGraphicFramePr>
            <a:graphicFrameLocks noGrp="1"/>
          </p:cNvGraphicFramePr>
          <p:nvPr>
            <p:ph sz="half" idx="2"/>
          </p:nvPr>
        </p:nvGraphicFramePr>
        <p:xfrm>
          <a:off x="757238" y="2851150"/>
          <a:ext cx="2427288" cy="2925824"/>
        </p:xfrm>
        <a:graphic>
          <a:graphicData uri="http://schemas.openxmlformats.org/drawingml/2006/table">
            <a:tbl>
              <a:tblPr/>
              <a:tblGrid>
                <a:gridCol w="1213644"/>
                <a:gridCol w="1213644"/>
              </a:tblGrid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(sec.)</a:t>
                      </a:r>
                    </a:p>
                  </a:txBody>
                  <a:tcPr marL="91441" marR="91441"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 (m/s)</a:t>
                      </a:r>
                    </a:p>
                  </a:txBody>
                  <a:tcPr marL="91441" marR="91441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1" marR="91441"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1" marR="91441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41" marR="91441"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16.40</a:t>
                      </a:r>
                    </a:p>
                  </a:txBody>
                  <a:tcPr marL="91441" marR="91441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41" marR="91441"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27.77</a:t>
                      </a:r>
                    </a:p>
                  </a:txBody>
                  <a:tcPr marL="91441" marR="91441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1441" marR="91441"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41.10</a:t>
                      </a:r>
                    </a:p>
                  </a:txBody>
                  <a:tcPr marL="91441" marR="91441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41" marR="91441"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44.87</a:t>
                      </a:r>
                    </a:p>
                  </a:txBody>
                  <a:tcPr marL="91441" marR="91441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41" marR="91441"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47.49</a:t>
                      </a:r>
                    </a:p>
                  </a:txBody>
                  <a:tcPr marL="91441" marR="91441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1441" marR="91441"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53.39</a:t>
                      </a:r>
                    </a:p>
                  </a:txBody>
                  <a:tcPr marL="91441" marR="91441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79" name="Text Box 90"/>
          <p:cNvSpPr txBox="1">
            <a:spLocks noChangeArrowheads="1"/>
          </p:cNvSpPr>
          <p:nvPr/>
        </p:nvSpPr>
        <p:spPr bwMode="auto">
          <a:xfrm>
            <a:off x="4572000" y="1125538"/>
            <a:ext cx="5271187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i="1" dirty="0"/>
              <a:t>v(t)</a:t>
            </a:r>
            <a:r>
              <a:rPr lang="en-US" b="1" dirty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dipecahkan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analitis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endParaRPr lang="en-US" dirty="0"/>
          </a:p>
          <a:p>
            <a:pPr algn="l">
              <a:defRPr/>
            </a:pP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memecahkannya</a:t>
            </a:r>
            <a:endParaRPr lang="en-US" dirty="0"/>
          </a:p>
        </p:txBody>
      </p:sp>
      <p:sp>
        <p:nvSpPr>
          <p:cNvPr id="6180" name="Line 92"/>
          <p:cNvSpPr>
            <a:spLocks noChangeShapeType="1"/>
          </p:cNvSpPr>
          <p:nvPr/>
        </p:nvSpPr>
        <p:spPr bwMode="auto">
          <a:xfrm flipH="1">
            <a:off x="3914775" y="1376363"/>
            <a:ext cx="57626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81" name="Text Box 93"/>
          <p:cNvSpPr txBox="1">
            <a:spLocks noChangeArrowheads="1"/>
          </p:cNvSpPr>
          <p:nvPr/>
        </p:nvSpPr>
        <p:spPr bwMode="auto">
          <a:xfrm>
            <a:off x="612775" y="2078038"/>
            <a:ext cx="2790825" cy="6461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g = 9.8  m/s</a:t>
            </a:r>
            <a:r>
              <a:rPr lang="en-US" baseline="30000"/>
              <a:t>2</a:t>
            </a:r>
            <a:r>
              <a:rPr lang="en-US"/>
              <a:t>    c =12.5 kg/s  </a:t>
            </a:r>
          </a:p>
          <a:p>
            <a:pPr algn="l"/>
            <a:r>
              <a:rPr lang="en-US"/>
              <a:t>          m = 68.1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43D5C-907A-4BAB-9C2E-5E3D1EDAC98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170" name="Object 37"/>
          <p:cNvGraphicFramePr>
            <a:graphicFrameLocks noChangeAspect="1"/>
          </p:cNvGraphicFramePr>
          <p:nvPr>
            <p:ph sz="half" idx="1"/>
          </p:nvPr>
        </p:nvGraphicFramePr>
        <p:xfrm>
          <a:off x="336550" y="1125538"/>
          <a:ext cx="4019550" cy="1751012"/>
        </p:xfrm>
        <a:graphic>
          <a:graphicData uri="http://schemas.openxmlformats.org/presentationml/2006/ole">
            <p:oleObj spid="_x0000_s4098" name="Equation" r:id="rId3" imgW="2565400" imgH="1117600" progId="Equation.3">
              <p:embed/>
            </p:oleObj>
          </a:graphicData>
        </a:graphic>
      </p:graphicFrame>
      <p:graphicFrame>
        <p:nvGraphicFramePr>
          <p:cNvPr id="7171" name="Object 38"/>
          <p:cNvGraphicFramePr>
            <a:graphicFrameLocks noChangeAspect="1"/>
          </p:cNvGraphicFramePr>
          <p:nvPr/>
        </p:nvGraphicFramePr>
        <p:xfrm>
          <a:off x="180975" y="3295650"/>
          <a:ext cx="4244975" cy="781050"/>
        </p:xfrm>
        <a:graphic>
          <a:graphicData uri="http://schemas.openxmlformats.org/presentationml/2006/ole">
            <p:oleObj spid="_x0000_s4099" name="Equation" r:id="rId4" imgW="2159000" imgH="393700" progId="Equation.3">
              <p:embed/>
            </p:oleObj>
          </a:graphicData>
        </a:graphic>
      </p:graphicFrame>
      <p:sp>
        <p:nvSpPr>
          <p:cNvPr id="92199" name="Text Box 39"/>
          <p:cNvSpPr txBox="1">
            <a:spLocks noChangeArrowheads="1"/>
          </p:cNvSpPr>
          <p:nvPr/>
        </p:nvSpPr>
        <p:spPr bwMode="auto">
          <a:xfrm>
            <a:off x="179388" y="2924175"/>
            <a:ext cx="4246562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Pers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disusun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kembali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menjadi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174" name="Picture 40" descr="Fig0104"/>
          <p:cNvPicPr>
            <a:picLocks noChangeAspect="1" noChangeArrowheads="1"/>
          </p:cNvPicPr>
          <p:nvPr/>
        </p:nvPicPr>
        <p:blipFill>
          <a:blip r:embed="rId5"/>
          <a:srcRect l="3185" t="4517" r="3429" b="3337"/>
          <a:stretch>
            <a:fillRect/>
          </a:stretch>
        </p:blipFill>
        <p:spPr bwMode="auto">
          <a:xfrm>
            <a:off x="4500562" y="1071546"/>
            <a:ext cx="4359275" cy="383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54"/>
          <p:cNvSpPr txBox="1">
            <a:spLocks noChangeArrowheads="1"/>
          </p:cNvSpPr>
          <p:nvPr/>
        </p:nvSpPr>
        <p:spPr bwMode="auto">
          <a:xfrm>
            <a:off x="2571736" y="5500702"/>
            <a:ext cx="1093787" cy="36671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Times New Roman" pitchFamily="18" charset="0"/>
              </a:rPr>
              <a:t>∆t </a:t>
            </a:r>
            <a:r>
              <a:rPr lang="en-US" dirty="0"/>
              <a:t>= 2 sec</a:t>
            </a:r>
          </a:p>
        </p:txBody>
      </p:sp>
      <p:sp>
        <p:nvSpPr>
          <p:cNvPr id="92218" name="Text Box 58"/>
          <p:cNvSpPr txBox="1">
            <a:spLocks noChangeArrowheads="1"/>
          </p:cNvSpPr>
          <p:nvPr/>
        </p:nvSpPr>
        <p:spPr bwMode="auto">
          <a:xfrm>
            <a:off x="3071802" y="6000768"/>
            <a:ext cx="4101123" cy="58477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600" b="1" dirty="0" err="1" smtClean="0">
                <a:solidFill>
                  <a:schemeClr val="bg2"/>
                </a:solidFill>
              </a:rPr>
              <a:t>Untuk</a:t>
            </a:r>
            <a:r>
              <a:rPr lang="en-US" sz="1600" b="1" dirty="0" smtClean="0">
                <a:solidFill>
                  <a:schemeClr val="bg2"/>
                </a:solidFill>
              </a:rPr>
              <a:t> </a:t>
            </a:r>
            <a:r>
              <a:rPr lang="en-US" sz="1600" b="1" dirty="0" err="1" smtClean="0">
                <a:solidFill>
                  <a:schemeClr val="bg2"/>
                </a:solidFill>
              </a:rPr>
              <a:t>mengurangi</a:t>
            </a:r>
            <a:r>
              <a:rPr lang="en-US" sz="1600" b="1" dirty="0" smtClean="0">
                <a:solidFill>
                  <a:schemeClr val="bg2"/>
                </a:solidFill>
              </a:rPr>
              <a:t> error,  </a:t>
            </a:r>
            <a:r>
              <a:rPr lang="en-US" sz="1600" b="1" dirty="0" err="1" smtClean="0">
                <a:solidFill>
                  <a:schemeClr val="bg2"/>
                </a:solidFill>
              </a:rPr>
              <a:t>perkecil</a:t>
            </a:r>
            <a:r>
              <a:rPr lang="en-US" sz="1600" b="1" dirty="0" smtClean="0">
                <a:solidFill>
                  <a:schemeClr val="bg2"/>
                </a:solidFill>
              </a:rPr>
              <a:t> step </a:t>
            </a:r>
            <a:r>
              <a:rPr lang="en-US" sz="1600" b="1" dirty="0">
                <a:solidFill>
                  <a:schemeClr val="bg2"/>
                </a:solidFill>
              </a:rPr>
              <a:t>size, ∆t</a:t>
            </a:r>
          </a:p>
          <a:p>
            <a:pPr algn="l">
              <a:defRPr/>
            </a:pPr>
            <a:r>
              <a:rPr lang="en-US" sz="1600" b="1" dirty="0" err="1" smtClean="0">
                <a:solidFill>
                  <a:schemeClr val="bg2"/>
                </a:solidFill>
              </a:rPr>
              <a:t>Tidak</a:t>
            </a:r>
            <a:r>
              <a:rPr lang="en-US" sz="1600" b="1" dirty="0" smtClean="0">
                <a:solidFill>
                  <a:schemeClr val="bg2"/>
                </a:solidFill>
              </a:rPr>
              <a:t> </a:t>
            </a:r>
            <a:r>
              <a:rPr lang="en-US" sz="1600" b="1" dirty="0" err="1" smtClean="0">
                <a:solidFill>
                  <a:schemeClr val="bg2"/>
                </a:solidFill>
              </a:rPr>
              <a:t>sulit</a:t>
            </a:r>
            <a:r>
              <a:rPr lang="en-US" sz="1600" b="1" dirty="0" smtClean="0">
                <a:solidFill>
                  <a:schemeClr val="bg2"/>
                </a:solidFill>
              </a:rPr>
              <a:t>, </a:t>
            </a:r>
            <a:r>
              <a:rPr lang="en-US" sz="1600" b="1" dirty="0" err="1" smtClean="0">
                <a:solidFill>
                  <a:schemeClr val="bg2"/>
                </a:solidFill>
              </a:rPr>
              <a:t>jika</a:t>
            </a:r>
            <a:r>
              <a:rPr lang="en-US" sz="1600" b="1" dirty="0" smtClean="0">
                <a:solidFill>
                  <a:schemeClr val="bg2"/>
                </a:solidFill>
              </a:rPr>
              <a:t> </a:t>
            </a:r>
            <a:r>
              <a:rPr lang="en-US" sz="1600" b="1" dirty="0" err="1" smtClean="0">
                <a:solidFill>
                  <a:schemeClr val="bg2"/>
                </a:solidFill>
              </a:rPr>
              <a:t>menggunakan</a:t>
            </a:r>
            <a:r>
              <a:rPr lang="en-US" sz="1600" b="1" dirty="0" smtClean="0">
                <a:solidFill>
                  <a:schemeClr val="bg2"/>
                </a:solidFill>
              </a:rPr>
              <a:t> </a:t>
            </a:r>
            <a:r>
              <a:rPr lang="en-US" sz="1600" b="1" dirty="0" err="1" smtClean="0">
                <a:solidFill>
                  <a:schemeClr val="bg2"/>
                </a:solidFill>
              </a:rPr>
              <a:t>komputer</a:t>
            </a:r>
            <a:r>
              <a:rPr lang="en-US" sz="1600" b="1" dirty="0" smtClean="0">
                <a:solidFill>
                  <a:schemeClr val="bg2"/>
                </a:solidFill>
              </a:rPr>
              <a:t>! 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00038" y="179388"/>
            <a:ext cx="8616950" cy="708025"/>
          </a:xfrm>
          <a:prstGeom prst="bevel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kern="0" dirty="0" err="1" smtClean="0">
                <a:solidFill>
                  <a:schemeClr val="tx2"/>
                </a:solidFill>
                <a:ea typeface="+mj-ea"/>
                <a:cs typeface="Times New Roman" pitchFamily="18" charset="0"/>
              </a:rPr>
              <a:t>Solusi</a:t>
            </a:r>
            <a:r>
              <a:rPr lang="en-US" sz="3200" kern="0" dirty="0" smtClean="0">
                <a:solidFill>
                  <a:schemeClr val="tx2"/>
                </a:solidFill>
                <a:ea typeface="+mj-ea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chemeClr val="tx2"/>
                </a:solidFill>
                <a:ea typeface="+mj-ea"/>
                <a:cs typeface="Times New Roman" pitchFamily="18" charset="0"/>
              </a:rPr>
              <a:t>Numerik</a:t>
            </a:r>
            <a:endParaRPr lang="en-US" sz="3200" kern="0" dirty="0">
              <a:solidFill>
                <a:schemeClr val="tx2"/>
              </a:solidFill>
              <a:ea typeface="+mj-ea"/>
              <a:cs typeface="Times New Roman" pitchFamily="18" charset="0"/>
            </a:endParaRPr>
          </a:p>
        </p:txBody>
      </p:sp>
      <p:graphicFrame>
        <p:nvGraphicFramePr>
          <p:cNvPr id="12" name="Group 3"/>
          <p:cNvGraphicFramePr>
            <a:graphicFrameLocks noGrp="1"/>
          </p:cNvGraphicFramePr>
          <p:nvPr>
            <p:ph sz="half" idx="2"/>
          </p:nvPr>
        </p:nvGraphicFramePr>
        <p:xfrm>
          <a:off x="482600" y="4195763"/>
          <a:ext cx="1985963" cy="2482848"/>
        </p:xfrm>
        <a:graphic>
          <a:graphicData uri="http://schemas.openxmlformats.org/drawingml/2006/table">
            <a:tbl>
              <a:tblPr/>
              <a:tblGrid>
                <a:gridCol w="992981"/>
                <a:gridCol w="992982"/>
              </a:tblGrid>
              <a:tr h="310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(sec.)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 (m/s)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9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10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09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09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10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09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10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29124" y="4929198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ti</a:t>
            </a:r>
            <a:r>
              <a:rPr lang="en-US" baseline="-25000" dirty="0" smtClean="0"/>
              <a:t>) </a:t>
            </a:r>
            <a:r>
              <a:rPr lang="en-US" dirty="0" smtClean="0"/>
              <a:t>: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v</a:t>
            </a:r>
            <a:r>
              <a:rPr lang="en-US" baseline="-25000" dirty="0" smtClean="0"/>
              <a:t>(ti+1) </a:t>
            </a:r>
            <a:r>
              <a:rPr lang="en-US" dirty="0" smtClean="0"/>
              <a:t>: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saaat</a:t>
            </a:r>
            <a:r>
              <a:rPr lang="en-US" dirty="0" smtClean="0"/>
              <a:t> t</a:t>
            </a:r>
            <a:r>
              <a:rPr lang="en-US" baseline="-25000" dirty="0" smtClean="0"/>
              <a:t>(i+1)   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79" name="Group 3"/>
          <p:cNvGraphicFramePr>
            <a:graphicFrameLocks noGrp="1"/>
          </p:cNvGraphicFramePr>
          <p:nvPr>
            <p:ph sz="half" idx="2"/>
          </p:nvPr>
        </p:nvGraphicFramePr>
        <p:xfrm>
          <a:off x="2695575" y="1785938"/>
          <a:ext cx="1985963" cy="2884484"/>
        </p:xfrm>
        <a:graphic>
          <a:graphicData uri="http://schemas.openxmlformats.org/drawingml/2006/table">
            <a:tbl>
              <a:tblPr/>
              <a:tblGrid>
                <a:gridCol w="992981"/>
                <a:gridCol w="992982"/>
              </a:tblGrid>
              <a:tr h="361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(sec.)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 (m/s)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1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1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1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447" name="Group 71"/>
          <p:cNvGraphicFramePr>
            <a:graphicFrameLocks noGrp="1"/>
          </p:cNvGraphicFramePr>
          <p:nvPr/>
        </p:nvGraphicFramePr>
        <p:xfrm>
          <a:off x="287338" y="1785938"/>
          <a:ext cx="2057400" cy="2879728"/>
        </p:xfrm>
        <a:graphic>
          <a:graphicData uri="http://schemas.openxmlformats.org/drawingml/2006/table">
            <a:tbl>
              <a:tblPr/>
              <a:tblGrid>
                <a:gridCol w="1029377"/>
                <a:gridCol w="1028023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(sec.)</a:t>
                      </a:r>
                    </a:p>
                  </a:txBody>
                  <a:tcPr marL="91441" marR="914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 (m/s)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1" marR="914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41" marR="914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16.40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41" marR="914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27.77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1441" marR="914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41.10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41" marR="914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44.87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41" marR="914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47.49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1441" marR="914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53.39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255" name="Text Box 68"/>
          <p:cNvSpPr txBox="1">
            <a:spLocks noChangeArrowheads="1"/>
          </p:cNvSpPr>
          <p:nvPr/>
        </p:nvSpPr>
        <p:spPr bwMode="auto">
          <a:xfrm>
            <a:off x="190500" y="1128713"/>
            <a:ext cx="2227263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600" dirty="0"/>
              <a:t>m=68.1 kg   c=12.5 kg/s</a:t>
            </a:r>
          </a:p>
          <a:p>
            <a:pPr algn="l">
              <a:defRPr/>
            </a:pPr>
            <a:r>
              <a:rPr lang="en-US" sz="1600" dirty="0"/>
              <a:t>g=9.8  m/s</a:t>
            </a:r>
          </a:p>
        </p:txBody>
      </p:sp>
      <p:graphicFrame>
        <p:nvGraphicFramePr>
          <p:cNvPr id="9218" name="Object 73"/>
          <p:cNvGraphicFramePr>
            <a:graphicFrameLocks noChangeAspect="1"/>
          </p:cNvGraphicFramePr>
          <p:nvPr>
            <p:ph sz="half" idx="1"/>
          </p:nvPr>
        </p:nvGraphicFramePr>
        <p:xfrm>
          <a:off x="263525" y="4852988"/>
          <a:ext cx="2690813" cy="803275"/>
        </p:xfrm>
        <a:graphic>
          <a:graphicData uri="http://schemas.openxmlformats.org/presentationml/2006/ole">
            <p:oleObj spid="_x0000_s5122" name="Equation" r:id="rId3" imgW="1320227" imgH="393529" progId="Equation.3">
              <p:embed/>
            </p:oleObj>
          </a:graphicData>
        </a:graphic>
      </p:graphicFrame>
      <p:graphicFrame>
        <p:nvGraphicFramePr>
          <p:cNvPr id="8195" name="Object 78"/>
          <p:cNvGraphicFramePr>
            <a:graphicFrameLocks noChangeAspect="1"/>
          </p:cNvGraphicFramePr>
          <p:nvPr/>
        </p:nvGraphicFramePr>
        <p:xfrm>
          <a:off x="3863975" y="4852988"/>
          <a:ext cx="3948113" cy="839787"/>
        </p:xfrm>
        <a:graphic>
          <a:graphicData uri="http://schemas.openxmlformats.org/presentationml/2006/ole">
            <p:oleObj spid="_x0000_s5123" name="Equation" r:id="rId4" imgW="1854200" imgH="393700" progId="Equation.3">
              <p:embed/>
            </p:oleObj>
          </a:graphicData>
        </a:graphic>
      </p:graphicFrame>
      <p:sp>
        <p:nvSpPr>
          <p:cNvPr id="101455" name="Text Box 79"/>
          <p:cNvSpPr txBox="1">
            <a:spLocks noChangeArrowheads="1"/>
          </p:cNvSpPr>
          <p:nvPr/>
        </p:nvSpPr>
        <p:spPr bwMode="auto">
          <a:xfrm>
            <a:off x="2695575" y="1311275"/>
            <a:ext cx="1117600" cy="369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cs typeface="Times New Roman" pitchFamily="18" charset="0"/>
              </a:rPr>
              <a:t>∆t </a:t>
            </a:r>
            <a:r>
              <a:rPr lang="en-US" b="1"/>
              <a:t>= 2 sec</a:t>
            </a:r>
          </a:p>
        </p:txBody>
      </p:sp>
      <p:sp>
        <p:nvSpPr>
          <p:cNvPr id="8257" name="Text Box 80"/>
          <p:cNvSpPr txBox="1">
            <a:spLocks noChangeArrowheads="1"/>
          </p:cNvSpPr>
          <p:nvPr/>
        </p:nvSpPr>
        <p:spPr bwMode="auto">
          <a:xfrm>
            <a:off x="263525" y="250825"/>
            <a:ext cx="1935163" cy="695325"/>
          </a:xfrm>
          <a:prstGeom prst="bevel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err="1" smtClean="0"/>
              <a:t>Analitik</a:t>
            </a:r>
            <a:endParaRPr lang="en-US" sz="2800" b="1" dirty="0"/>
          </a:p>
        </p:txBody>
      </p:sp>
      <p:graphicFrame>
        <p:nvGraphicFramePr>
          <p:cNvPr id="68" name="Group 3"/>
          <p:cNvGraphicFramePr>
            <a:graphicFrameLocks/>
          </p:cNvGraphicFramePr>
          <p:nvPr/>
        </p:nvGraphicFramePr>
        <p:xfrm>
          <a:off x="4813300" y="1785938"/>
          <a:ext cx="1985963" cy="2884484"/>
        </p:xfrm>
        <a:graphic>
          <a:graphicData uri="http://schemas.openxmlformats.org/drawingml/2006/table">
            <a:tbl>
              <a:tblPr/>
              <a:tblGrid>
                <a:gridCol w="992981"/>
                <a:gridCol w="992982"/>
              </a:tblGrid>
              <a:tr h="361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(sec.)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 (m/s)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1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1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1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9" name="Text Box 79"/>
          <p:cNvSpPr txBox="1">
            <a:spLocks noChangeArrowheads="1"/>
          </p:cNvSpPr>
          <p:nvPr/>
        </p:nvSpPr>
        <p:spPr bwMode="auto">
          <a:xfrm>
            <a:off x="4813300" y="1311275"/>
            <a:ext cx="1290638" cy="369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cs typeface="Times New Roman" pitchFamily="18" charset="0"/>
              </a:rPr>
              <a:t>∆t </a:t>
            </a:r>
            <a:r>
              <a:rPr lang="en-US" b="1"/>
              <a:t>= 0.5 sec</a:t>
            </a:r>
          </a:p>
        </p:txBody>
      </p:sp>
      <p:graphicFrame>
        <p:nvGraphicFramePr>
          <p:cNvPr id="70" name="Group 3"/>
          <p:cNvGraphicFramePr>
            <a:graphicFrameLocks/>
          </p:cNvGraphicFramePr>
          <p:nvPr/>
        </p:nvGraphicFramePr>
        <p:xfrm>
          <a:off x="6931025" y="1785938"/>
          <a:ext cx="1985963" cy="2884484"/>
        </p:xfrm>
        <a:graphic>
          <a:graphicData uri="http://schemas.openxmlformats.org/drawingml/2006/table">
            <a:tbl>
              <a:tblPr/>
              <a:tblGrid>
                <a:gridCol w="992981"/>
                <a:gridCol w="992982"/>
              </a:tblGrid>
              <a:tr h="361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(sec.)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 (m/s)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1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1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1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1" name="Text Box 79"/>
          <p:cNvSpPr txBox="1">
            <a:spLocks noChangeArrowheads="1"/>
          </p:cNvSpPr>
          <p:nvPr/>
        </p:nvSpPr>
        <p:spPr bwMode="auto">
          <a:xfrm>
            <a:off x="6931025" y="1311275"/>
            <a:ext cx="1406525" cy="369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cs typeface="Times New Roman" pitchFamily="18" charset="0"/>
              </a:rPr>
              <a:t>∆t </a:t>
            </a:r>
            <a:r>
              <a:rPr lang="en-US" b="1"/>
              <a:t>= 0.01 sec</a:t>
            </a:r>
          </a:p>
        </p:txBody>
      </p:sp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4352925" y="5911850"/>
            <a:ext cx="4271963" cy="6461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b="1" dirty="0" err="1" smtClean="0">
                <a:solidFill>
                  <a:schemeClr val="bg2"/>
                </a:solidFill>
              </a:rPr>
              <a:t>Kesimpulan</a:t>
            </a:r>
            <a:r>
              <a:rPr lang="en-US" dirty="0" smtClean="0">
                <a:solidFill>
                  <a:schemeClr val="bg2"/>
                </a:solidFill>
              </a:rPr>
              <a:t>: </a:t>
            </a:r>
            <a:r>
              <a:rPr lang="en-US" dirty="0" err="1" smtClean="0">
                <a:solidFill>
                  <a:schemeClr val="bg2"/>
                </a:solidFill>
              </a:rPr>
              <a:t>Jika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ingin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meminimasi</a:t>
            </a:r>
            <a:r>
              <a:rPr lang="en-US" dirty="0" smtClean="0">
                <a:solidFill>
                  <a:schemeClr val="bg2"/>
                </a:solidFill>
              </a:rPr>
              <a:t> error,  </a:t>
            </a:r>
            <a:r>
              <a:rPr lang="en-US" dirty="0" err="1" smtClean="0">
                <a:solidFill>
                  <a:schemeClr val="bg2"/>
                </a:solidFill>
              </a:rPr>
              <a:t>gunakan</a:t>
            </a:r>
            <a:r>
              <a:rPr lang="en-US" dirty="0" smtClean="0">
                <a:solidFill>
                  <a:schemeClr val="bg2"/>
                </a:solidFill>
              </a:rPr>
              <a:t> step size , </a:t>
            </a:r>
            <a:r>
              <a:rPr lang="en-US" dirty="0">
                <a:solidFill>
                  <a:schemeClr val="bg2"/>
                </a:solidFill>
              </a:rPr>
              <a:t>∆</a:t>
            </a:r>
            <a:r>
              <a:rPr lang="en-US" dirty="0" smtClean="0">
                <a:solidFill>
                  <a:schemeClr val="bg2"/>
                </a:solidFill>
              </a:rPr>
              <a:t>t yang </a:t>
            </a:r>
            <a:r>
              <a:rPr lang="en-US" dirty="0" err="1" smtClean="0">
                <a:solidFill>
                  <a:schemeClr val="bg2"/>
                </a:solidFill>
              </a:rPr>
              <a:t>lebih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kecil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6" name="Text Box 80"/>
          <p:cNvSpPr txBox="1">
            <a:spLocks noChangeArrowheads="1"/>
          </p:cNvSpPr>
          <p:nvPr/>
        </p:nvSpPr>
        <p:spPr bwMode="auto">
          <a:xfrm>
            <a:off x="4279900" y="214313"/>
            <a:ext cx="4052888" cy="695325"/>
          </a:xfrm>
          <a:prstGeom prst="bevel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err="1" smtClean="0"/>
              <a:t>Numerik</a:t>
            </a:r>
            <a:r>
              <a:rPr lang="en-US" sz="2800" b="1" dirty="0" smtClean="0"/>
              <a:t>  </a:t>
            </a:r>
            <a:endParaRPr lang="en-US" sz="2800" b="1" dirty="0"/>
          </a:p>
        </p:txBody>
      </p:sp>
      <p:sp>
        <p:nvSpPr>
          <p:cNvPr id="17" name="Text Box 80"/>
          <p:cNvSpPr txBox="1">
            <a:spLocks noChangeArrowheads="1"/>
          </p:cNvSpPr>
          <p:nvPr/>
        </p:nvSpPr>
        <p:spPr bwMode="auto">
          <a:xfrm>
            <a:off x="2928938" y="252413"/>
            <a:ext cx="942975" cy="695325"/>
          </a:xfrm>
          <a:prstGeom prst="bevel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/>
              <a:t>vs.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Referensi</a:t>
            </a:r>
            <a:r>
              <a:rPr lang="en-US" b="1" dirty="0" smtClean="0"/>
              <a:t>: 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Chapra</a:t>
            </a:r>
            <a:r>
              <a:rPr lang="en-US" dirty="0" smtClean="0"/>
              <a:t>, Steven; </a:t>
            </a:r>
            <a:r>
              <a:rPr lang="en-US" dirty="0" err="1" smtClean="0"/>
              <a:t>Canale</a:t>
            </a:r>
            <a:r>
              <a:rPr lang="en-US" dirty="0" smtClean="0"/>
              <a:t>, Raymond, </a:t>
            </a:r>
            <a:r>
              <a:rPr lang="en-US" i="1" dirty="0" err="1" smtClean="0"/>
              <a:t>Metode</a:t>
            </a:r>
            <a:r>
              <a:rPr lang="en-US" i="1" dirty="0" smtClean="0"/>
              <a:t> </a:t>
            </a:r>
            <a:r>
              <a:rPr lang="en-US" i="1" dirty="0" err="1" smtClean="0"/>
              <a:t>Numerik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Teknik</a:t>
            </a:r>
            <a:r>
              <a:rPr lang="en-US" i="1" dirty="0" smtClean="0"/>
              <a:t>: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penerapan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komputer</a:t>
            </a:r>
            <a:r>
              <a:rPr lang="en-US" i="1" dirty="0" smtClean="0"/>
              <a:t> </a:t>
            </a:r>
            <a:r>
              <a:rPr lang="en-US" i="1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Indonesia</a:t>
            </a:r>
          </a:p>
          <a:p>
            <a:pPr>
              <a:buNone/>
            </a:pPr>
            <a:r>
              <a:rPr lang="en-US" dirty="0" smtClean="0"/>
              <a:t>	2. Handout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 </a:t>
            </a:r>
            <a:r>
              <a:rPr lang="en-US" b="1" dirty="0" err="1" smtClean="0"/>
              <a:t>Penilaian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	  UTS: 35%</a:t>
            </a:r>
          </a:p>
          <a:p>
            <a:pPr>
              <a:buNone/>
            </a:pPr>
            <a:r>
              <a:rPr lang="en-US" dirty="0" smtClean="0"/>
              <a:t>	  UAS:45%</a:t>
            </a:r>
          </a:p>
          <a:p>
            <a:pPr>
              <a:buNone/>
            </a:pPr>
            <a:r>
              <a:rPr lang="en-US" dirty="0" smtClean="0"/>
              <a:t>	  </a:t>
            </a:r>
            <a:r>
              <a:rPr lang="en-US" dirty="0" err="1" smtClean="0"/>
              <a:t>Tugas</a:t>
            </a:r>
            <a:r>
              <a:rPr lang="en-US" dirty="0" smtClean="0"/>
              <a:t>: 20%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61488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(</a:t>
            </a:r>
            <a:r>
              <a:rPr lang="en-US" dirty="0" err="1" smtClean="0"/>
              <a:t>teknik</a:t>
            </a:r>
            <a:r>
              <a:rPr lang="en-US" dirty="0" smtClean="0"/>
              <a:t>/</a:t>
            </a:r>
            <a:r>
              <a:rPr lang="en-US" dirty="0" err="1" smtClean="0"/>
              <a:t>sosial</a:t>
            </a:r>
            <a:r>
              <a:rPr lang="en-US" dirty="0" smtClean="0"/>
              <a:t>),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 err="1" smtClean="0"/>
              <a:t>matematika</a:t>
            </a:r>
            <a:r>
              <a:rPr lang="en-US" dirty="0" smtClean="0"/>
              <a:t>: </a:t>
            </a: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yang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fisika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Mis</a:t>
            </a:r>
            <a:r>
              <a:rPr lang="en-US" dirty="0" smtClean="0"/>
              <a:t>: Newton </a:t>
            </a:r>
            <a:r>
              <a:rPr lang="en-US" dirty="0" err="1" smtClean="0"/>
              <a:t>memformulasikan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  : F=ma</a:t>
            </a:r>
          </a:p>
          <a:p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model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eksak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model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yang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analitis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eksak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eksak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sejati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 (linear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geometri</a:t>
            </a:r>
            <a:r>
              <a:rPr lang="en-US" dirty="0" smtClean="0"/>
              <a:t> yang </a:t>
            </a:r>
            <a:r>
              <a:rPr lang="en-US" dirty="0" err="1" smtClean="0"/>
              <a:t>sederhana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linear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analitis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: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diformulasikan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pengoperasian</a:t>
            </a:r>
            <a:r>
              <a:rPr lang="en-US" dirty="0" smtClean="0"/>
              <a:t> </a:t>
            </a:r>
            <a:r>
              <a:rPr lang="en-US" dirty="0" err="1" smtClean="0"/>
              <a:t>aritmetika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(</a:t>
            </a:r>
            <a:r>
              <a:rPr lang="en-US" dirty="0" err="1" smtClean="0"/>
              <a:t>tambah</a:t>
            </a:r>
            <a:r>
              <a:rPr lang="en-US" dirty="0" smtClean="0"/>
              <a:t>, </a:t>
            </a:r>
            <a:r>
              <a:rPr lang="en-US" dirty="0" err="1" smtClean="0"/>
              <a:t>bagi</a:t>
            </a:r>
            <a:r>
              <a:rPr lang="en-US" dirty="0" smtClean="0"/>
              <a:t>, kali, </a:t>
            </a:r>
            <a:r>
              <a:rPr lang="en-US" dirty="0" err="1" smtClean="0"/>
              <a:t>kurang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yang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analitis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hampiran</a:t>
            </a:r>
            <a:r>
              <a:rPr lang="en-US" dirty="0" smtClean="0"/>
              <a:t> (</a:t>
            </a:r>
            <a:r>
              <a:rPr lang="en-US" i="1" dirty="0" smtClean="0"/>
              <a:t>approximation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yang </a:t>
            </a:r>
            <a:r>
              <a:rPr lang="en-US" dirty="0" err="1" smtClean="0"/>
              <a:t>praktis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kongkrit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analitis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hampiran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hampiran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614882"/>
          </a:xfrm>
        </p:spPr>
        <p:txBody>
          <a:bodyPr/>
          <a:lstStyle/>
          <a:p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, </a:t>
            </a:r>
            <a:r>
              <a:rPr lang="en-US" dirty="0" err="1" smtClean="0"/>
              <a:t>ketelitian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keandalan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MetNum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757758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linear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geometri</a:t>
            </a:r>
            <a:r>
              <a:rPr lang="en-US" dirty="0" smtClean="0"/>
              <a:t> yang </a:t>
            </a:r>
            <a:r>
              <a:rPr lang="en-US" dirty="0" err="1" smtClean="0"/>
              <a:t>rumit</a:t>
            </a:r>
            <a:r>
              <a:rPr lang="en-US" dirty="0" smtClean="0"/>
              <a:t> yang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analitis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Banyak</a:t>
            </a:r>
            <a:r>
              <a:rPr lang="en-US" dirty="0" smtClean="0"/>
              <a:t> software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dipasaran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dirty="0" err="1" smtClean="0"/>
              <a:t>Matlab</a:t>
            </a:r>
            <a:r>
              <a:rPr lang="en-US" dirty="0" smtClean="0"/>
              <a:t>, </a:t>
            </a:r>
            <a:r>
              <a:rPr lang="en-US" dirty="0" err="1" smtClean="0"/>
              <a:t>Mathcad</a:t>
            </a:r>
            <a:r>
              <a:rPr lang="en-US" dirty="0" smtClean="0"/>
              <a:t>, Maple, </a:t>
            </a:r>
            <a:r>
              <a:rPr lang="en-US" dirty="0" err="1" smtClean="0"/>
              <a:t>dan</a:t>
            </a:r>
            <a:r>
              <a:rPr lang="en-US" dirty="0" smtClean="0"/>
              <a:t> lain-lain.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software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dibarengi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menyederhanakan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aritmatika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686320"/>
          </a:xfrm>
        </p:spPr>
        <p:txBody>
          <a:bodyPr/>
          <a:lstStyle/>
          <a:p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yang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612</Words>
  <Application>Microsoft Office PowerPoint</Application>
  <PresentationFormat>On-screen Show (4:3)</PresentationFormat>
  <Paragraphs>201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Metode Numerik</vt:lpstr>
      <vt:lpstr>Referensi dan Penilaian</vt:lpstr>
      <vt:lpstr>Pendahuluan</vt:lpstr>
      <vt:lpstr>Metode Analitis</vt:lpstr>
      <vt:lpstr>Metode Numerik</vt:lpstr>
      <vt:lpstr>Metode Numerik Dalam Bidang Teknik</vt:lpstr>
      <vt:lpstr>Peranan Komputer Dalam MetNum</vt:lpstr>
      <vt:lpstr>Mengapa Mempelajari MetNum</vt:lpstr>
      <vt:lpstr>Engineering Simulation</vt:lpstr>
      <vt:lpstr>Hukum Kedua Newton</vt:lpstr>
      <vt:lpstr>Slide 11</vt:lpstr>
      <vt:lpstr>Solusi Analitik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Numerik</dc:title>
  <dc:creator>moi</dc:creator>
  <cp:lastModifiedBy>moi</cp:lastModifiedBy>
  <cp:revision>50</cp:revision>
  <dcterms:created xsi:type="dcterms:W3CDTF">2014-03-04T10:25:45Z</dcterms:created>
  <dcterms:modified xsi:type="dcterms:W3CDTF">2014-05-12T16:35:11Z</dcterms:modified>
</cp:coreProperties>
</file>