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61" r:id="rId7"/>
    <p:sldId id="279" r:id="rId8"/>
    <p:sldId id="273" r:id="rId9"/>
    <p:sldId id="264" r:id="rId10"/>
    <p:sldId id="265" r:id="rId11"/>
    <p:sldId id="286" r:id="rId12"/>
    <p:sldId id="258" r:id="rId13"/>
    <p:sldId id="276" r:id="rId14"/>
    <p:sldId id="277" r:id="rId15"/>
    <p:sldId id="278" r:id="rId16"/>
    <p:sldId id="280" r:id="rId17"/>
    <p:sldId id="281" r:id="rId18"/>
    <p:sldId id="282" r:id="rId19"/>
    <p:sldId id="285" r:id="rId20"/>
    <p:sldId id="283" r:id="rId21"/>
    <p:sldId id="284" r:id="rId22"/>
    <p:sldId id="274" r:id="rId23"/>
    <p:sldId id="275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11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44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7.wmf"/><Relationship Id="rId1" Type="http://schemas.openxmlformats.org/officeDocument/2006/relationships/image" Target="../media/image4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19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AF12F-D9B3-4E2E-A076-947FC2ED8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EF23-9C71-4485-A334-3A38D714070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2677-8695-4DCA-82E2-02418BDD9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5.png"/><Relationship Id="rId4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png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png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D5A2D7-3A1A-4DBF-8D2D-E897BAEB0DD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92138" y="1341438"/>
            <a:ext cx="8105775" cy="2862262"/>
          </a:xfrm>
          <a:prstGeom prst="rect">
            <a:avLst/>
          </a:prstGeom>
          <a:solidFill>
            <a:srgbClr val="FFFFFF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Pilih</a:t>
            </a:r>
            <a:r>
              <a:rPr lang="en-US" altLang="en-US" sz="2400" dirty="0" smtClean="0"/>
              <a:t>  </a:t>
            </a:r>
            <a:r>
              <a:rPr lang="en-US" altLang="en-US" sz="2400" i="1" dirty="0"/>
              <a:t>x</a:t>
            </a:r>
            <a:r>
              <a:rPr lang="en-US" altLang="en-US" sz="2400" dirty="0"/>
              <a:t>=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i+1</a:t>
            </a:r>
            <a:r>
              <a:rPr lang="en-US" altLang="en-US" sz="2000" dirty="0"/>
              <a:t> 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  </a:t>
            </a:r>
            <a:r>
              <a:rPr lang="en-US" altLang="en-US" sz="2000" i="1" dirty="0"/>
              <a:t>x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=0 </a:t>
            </a:r>
            <a:r>
              <a:rPr lang="en-US" altLang="en-US" sz="2000" dirty="0" smtClean="0"/>
              <a:t>. </a:t>
            </a:r>
            <a:r>
              <a:rPr lang="en-US" altLang="en-US" sz="2000" dirty="0" err="1" smtClean="0"/>
              <a:t>sehingga</a:t>
            </a:r>
            <a:r>
              <a:rPr lang="en-US" altLang="en-US" sz="2000" dirty="0" smtClean="0"/>
              <a:t> </a:t>
            </a:r>
            <a:r>
              <a:rPr lang="en-US" altLang="en-US" sz="2400" i="1" dirty="0" smtClean="0"/>
              <a:t>(</a:t>
            </a:r>
            <a:r>
              <a:rPr lang="en-US" altLang="en-US" sz="2000" i="1" dirty="0" smtClean="0"/>
              <a:t>x</a:t>
            </a:r>
            <a:r>
              <a:rPr lang="en-US" altLang="en-US" sz="2000" i="1" baseline="-25000" dirty="0" smtClean="0"/>
              <a:t>i+1</a:t>
            </a:r>
            <a:r>
              <a:rPr lang="en-US" altLang="en-US" sz="2000" i="1" dirty="0" smtClean="0"/>
              <a:t> </a:t>
            </a:r>
            <a:r>
              <a:rPr lang="en-US" altLang="en-US" sz="2000" i="1" dirty="0"/>
              <a:t>– x</a:t>
            </a:r>
            <a:r>
              <a:rPr lang="en-US" altLang="en-US" sz="2000" i="1" baseline="-25000" dirty="0"/>
              <a:t>i</a:t>
            </a:r>
            <a:r>
              <a:rPr lang="en-US" altLang="en-US" sz="2000" i="1" dirty="0"/>
              <a:t>) </a:t>
            </a:r>
            <a:r>
              <a:rPr lang="en-US" altLang="en-US" sz="2000" dirty="0"/>
              <a:t>=</a:t>
            </a:r>
            <a:r>
              <a:rPr lang="en-US" altLang="en-US" sz="2000" i="1" dirty="0"/>
              <a:t> x</a:t>
            </a:r>
            <a:endParaRPr lang="en-US" altLang="en-US" sz="2400" i="1" dirty="0"/>
          </a:p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Turunan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cos</a:t>
            </a:r>
            <a:r>
              <a:rPr lang="en-US" altLang="en-US" sz="2400" dirty="0"/>
              <a:t>(x):</a:t>
            </a:r>
            <a:r>
              <a:rPr lang="en-US" altLang="en-US" sz="2400" i="1" dirty="0"/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/>
              <a:t>(1.)</a:t>
            </a:r>
            <a:r>
              <a:rPr lang="en-US" altLang="en-US" sz="2000" i="1" dirty="0"/>
              <a:t>  (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</a:t>
            </a:r>
            <a:r>
              <a:rPr lang="en-US" altLang="en-US" sz="2000" i="1" baseline="30000" dirty="0"/>
              <a:t> </a:t>
            </a:r>
            <a:r>
              <a:rPr lang="en-US" altLang="en-US" sz="2000" i="1" dirty="0"/>
              <a:t>)</a:t>
            </a:r>
            <a:r>
              <a:rPr lang="en-US" altLang="en-US" sz="2000" i="1" baseline="30000" dirty="0"/>
              <a:t>’</a:t>
            </a:r>
            <a:r>
              <a:rPr lang="en-US" altLang="en-US" sz="2000" i="1" dirty="0"/>
              <a:t> = -sin(x)</a:t>
            </a:r>
            <a:r>
              <a:rPr lang="en-US" altLang="en-US" sz="2000" i="1" baseline="30000" dirty="0"/>
              <a:t>  	           </a:t>
            </a:r>
            <a:r>
              <a:rPr lang="en-US" altLang="en-US" sz="2000" dirty="0"/>
              <a:t>(2.)   </a:t>
            </a:r>
            <a:r>
              <a:rPr lang="en-US" altLang="en-US" sz="2000" i="1" dirty="0"/>
              <a:t>(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 )” = -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</a:t>
            </a:r>
            <a:r>
              <a:rPr lang="en-US" altLang="en-US" sz="2000" dirty="0"/>
              <a:t>, 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/>
              <a:t>(3.)</a:t>
            </a:r>
            <a:r>
              <a:rPr lang="en-US" altLang="en-US" sz="2000" i="1" dirty="0"/>
              <a:t>  (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 )</a:t>
            </a:r>
            <a:r>
              <a:rPr lang="en-US" altLang="en-US" sz="2000" i="1" baseline="30000" dirty="0"/>
              <a:t>”’ </a:t>
            </a:r>
            <a:r>
              <a:rPr lang="en-US" altLang="en-US" sz="2000" i="1" dirty="0"/>
              <a:t>= sin(x)</a:t>
            </a:r>
            <a:r>
              <a:rPr lang="en-US" altLang="en-US" sz="2000" dirty="0"/>
              <a:t> 	        (4.)</a:t>
            </a:r>
            <a:r>
              <a:rPr lang="en-US" altLang="en-US" sz="2000" i="1" dirty="0"/>
              <a:t>   (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 )</a:t>
            </a:r>
            <a:r>
              <a:rPr lang="en-US" altLang="en-US" sz="2000" i="1" baseline="30000" dirty="0"/>
              <a:t>””</a:t>
            </a:r>
            <a:r>
              <a:rPr lang="en-US" altLang="en-US" sz="2000" i="1" dirty="0"/>
              <a:t> = </a:t>
            </a:r>
            <a:r>
              <a:rPr lang="en-US" altLang="en-US" sz="2000" i="1" dirty="0" err="1"/>
              <a:t>cos</a:t>
            </a:r>
            <a:r>
              <a:rPr lang="en-US" altLang="en-US" sz="2000" i="1" dirty="0"/>
              <a:t>(x)</a:t>
            </a:r>
            <a:r>
              <a:rPr lang="en-US" altLang="en-US" sz="2000" dirty="0"/>
              <a:t>,   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/>
              <a:t>……</a:t>
            </a:r>
          </a:p>
          <a:p>
            <a:pPr algn="l">
              <a:spcBef>
                <a:spcPct val="50000"/>
              </a:spcBef>
            </a:pPr>
            <a:r>
              <a:rPr lang="en-US" altLang="en-US" sz="2000" dirty="0" err="1" smtClean="0"/>
              <a:t>Sehingga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didapatkan</a:t>
            </a:r>
            <a:r>
              <a:rPr lang="en-US" altLang="en-US" sz="2000" dirty="0" smtClean="0"/>
              <a:t>:</a:t>
            </a:r>
            <a:endParaRPr lang="en-US" altLang="en-US" sz="2000" dirty="0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571472" y="0"/>
            <a:ext cx="8286808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 algn="l"/>
            <a:r>
              <a:rPr lang="en-US" altLang="en-US" sz="2400" dirty="0" err="1" smtClean="0"/>
              <a:t>Aproksimasikan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f(x)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cos</a:t>
            </a:r>
            <a:r>
              <a:rPr lang="en-US" altLang="en-US" sz="2400" dirty="0"/>
              <a:t>(</a:t>
            </a:r>
            <a:r>
              <a:rPr lang="en-US" altLang="en-US" sz="2400" i="1" dirty="0"/>
              <a:t>x)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perluasan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deret</a:t>
            </a:r>
            <a:r>
              <a:rPr lang="en-US" altLang="en-US" sz="2400" dirty="0" smtClean="0"/>
              <a:t> Taylor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n=0 </a:t>
            </a:r>
            <a:r>
              <a:rPr lang="en-US" altLang="en-US" sz="2400" dirty="0" err="1" smtClean="0"/>
              <a:t>hingga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4</a:t>
            </a:r>
            <a:endParaRPr lang="en-US" altLang="en-US" sz="2400" dirty="0"/>
          </a:p>
        </p:txBody>
      </p:sp>
      <p:graphicFrame>
        <p:nvGraphicFramePr>
          <p:cNvPr id="3074" name="Object 76"/>
          <p:cNvGraphicFramePr>
            <a:graphicFrameLocks noChangeAspect="1"/>
          </p:cNvGraphicFramePr>
          <p:nvPr>
            <p:ph sz="half" idx="1"/>
          </p:nvPr>
        </p:nvGraphicFramePr>
        <p:xfrm>
          <a:off x="2268539" y="4400550"/>
          <a:ext cx="4232288" cy="1027367"/>
        </p:xfrm>
        <a:graphic>
          <a:graphicData uri="http://schemas.openxmlformats.org/presentationml/2006/ole">
            <p:oleObj spid="_x0000_s18434" name="Equation" r:id="rId3" imgW="17272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1643073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err="1" smtClean="0"/>
              <a:t>Gunakan</a:t>
            </a:r>
            <a:r>
              <a:rPr lang="en-US" i="1" dirty="0" smtClean="0"/>
              <a:t> </a:t>
            </a:r>
            <a:r>
              <a:rPr lang="en-US" i="1" dirty="0" err="1" smtClean="0"/>
              <a:t>perluasan</a:t>
            </a:r>
            <a:r>
              <a:rPr lang="en-US" i="1" dirty="0" smtClean="0"/>
              <a:t> </a:t>
            </a:r>
            <a:r>
              <a:rPr lang="en-US" i="1" dirty="0" err="1" smtClean="0"/>
              <a:t>deret</a:t>
            </a:r>
            <a:r>
              <a:rPr lang="en-US" i="1" dirty="0" smtClean="0"/>
              <a:t> Taylor </a:t>
            </a:r>
            <a:r>
              <a:rPr lang="en-US" i="1" dirty="0" err="1" smtClean="0"/>
              <a:t>dengan</a:t>
            </a:r>
            <a:r>
              <a:rPr lang="en-US" i="1" dirty="0" smtClean="0"/>
              <a:t> n=0 </a:t>
            </a:r>
            <a:r>
              <a:rPr lang="en-US" i="1" dirty="0" err="1" smtClean="0"/>
              <a:t>hingga</a:t>
            </a:r>
            <a:r>
              <a:rPr lang="en-US" i="1" dirty="0" smtClean="0"/>
              <a:t> 6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aproksimasi</a:t>
            </a:r>
            <a:r>
              <a:rPr lang="en-US" i="1" dirty="0" smtClean="0"/>
              <a:t>:  f(x</a:t>
            </a:r>
            <a:r>
              <a:rPr lang="en-US" i="1" dirty="0" smtClean="0"/>
              <a:t>)= </a:t>
            </a:r>
            <a:r>
              <a:rPr lang="en-US" i="1" dirty="0" err="1" smtClean="0"/>
              <a:t>cos</a:t>
            </a:r>
            <a:r>
              <a:rPr lang="en-US" i="1" dirty="0" smtClean="0"/>
              <a:t> x </a:t>
            </a:r>
            <a:r>
              <a:rPr lang="en-US" i="1" dirty="0" err="1" smtClean="0"/>
              <a:t>pada</a:t>
            </a:r>
            <a:r>
              <a:rPr lang="en-US" i="1" dirty="0" smtClean="0"/>
              <a:t> x</a:t>
            </a:r>
            <a:r>
              <a:rPr lang="en-US" i="1" baseline="-25000" dirty="0" smtClean="0"/>
              <a:t>i+1</a:t>
            </a:r>
            <a:r>
              <a:rPr lang="en-US" i="1" dirty="0" smtClean="0"/>
              <a:t> = </a:t>
            </a:r>
            <a:r>
              <a:rPr lang="el-GR" i="1" dirty="0" smtClean="0"/>
              <a:t>π</a:t>
            </a:r>
            <a:r>
              <a:rPr lang="en-US" i="1" dirty="0" smtClean="0"/>
              <a:t>/3 (60</a:t>
            </a:r>
            <a:r>
              <a:rPr lang="en-US" i="1" baseline="30000" dirty="0" smtClean="0"/>
              <a:t>o</a:t>
            </a:r>
            <a:r>
              <a:rPr lang="en-US" i="1" dirty="0" smtClean="0"/>
              <a:t>) </a:t>
            </a:r>
            <a:r>
              <a:rPr lang="en-US" i="1" dirty="0" err="1" smtClean="0"/>
              <a:t>berdasarkan</a:t>
            </a:r>
            <a:r>
              <a:rPr lang="en-US" i="1" dirty="0" smtClean="0"/>
              <a:t> </a:t>
            </a:r>
            <a:r>
              <a:rPr lang="en-US" i="1" dirty="0" err="1" smtClean="0"/>
              <a:t>harga</a:t>
            </a:r>
            <a:r>
              <a:rPr lang="en-US" i="1" dirty="0" smtClean="0"/>
              <a:t> f(x)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turunannya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x</a:t>
            </a:r>
            <a:r>
              <a:rPr lang="en-US" i="1" baseline="-25000" dirty="0" smtClean="0"/>
              <a:t>i</a:t>
            </a:r>
            <a:r>
              <a:rPr lang="en-US" i="1" dirty="0" smtClean="0"/>
              <a:t>= </a:t>
            </a:r>
            <a:r>
              <a:rPr lang="el-GR" i="1" dirty="0" smtClean="0"/>
              <a:t>π</a:t>
            </a:r>
            <a:r>
              <a:rPr lang="en-US" i="1" dirty="0" smtClean="0"/>
              <a:t>/4 (</a:t>
            </a:r>
            <a:r>
              <a:rPr lang="en-US" i="1" dirty="0" smtClean="0"/>
              <a:t>45</a:t>
            </a:r>
            <a:r>
              <a:rPr lang="en-US" i="1" baseline="30000" dirty="0" smtClean="0"/>
              <a:t>o</a:t>
            </a:r>
            <a:r>
              <a:rPr lang="en-US" i="1" dirty="0" smtClean="0"/>
              <a:t>).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Artinya</a:t>
            </a:r>
            <a:r>
              <a:rPr lang="en-US" i="1" dirty="0" smtClean="0"/>
              <a:t> h=</a:t>
            </a:r>
            <a:r>
              <a:rPr lang="el-GR" i="1" dirty="0" smtClean="0"/>
              <a:t>π</a:t>
            </a:r>
            <a:r>
              <a:rPr lang="en-US" i="1" dirty="0" smtClean="0"/>
              <a:t>/3 – </a:t>
            </a:r>
            <a:r>
              <a:rPr lang="el-GR" i="1" dirty="0" smtClean="0"/>
              <a:t>π</a:t>
            </a:r>
            <a:r>
              <a:rPr lang="en-US" i="1" dirty="0" smtClean="0"/>
              <a:t>/4= </a:t>
            </a:r>
            <a:r>
              <a:rPr lang="el-GR" i="1" dirty="0" smtClean="0"/>
              <a:t>π</a:t>
            </a:r>
            <a:r>
              <a:rPr lang="en-US" i="1" dirty="0" smtClean="0"/>
              <a:t>/12. </a:t>
            </a:r>
            <a:r>
              <a:rPr lang="en-US" i="1" dirty="0" err="1" smtClean="0"/>
              <a:t>Hitunglah</a:t>
            </a:r>
            <a:r>
              <a:rPr lang="en-US" i="1" dirty="0" smtClean="0"/>
              <a:t> </a:t>
            </a:r>
            <a:r>
              <a:rPr lang="en-US" i="1" dirty="0" err="1" smtClean="0"/>
              <a:t>juga</a:t>
            </a:r>
            <a:r>
              <a:rPr lang="en-US" i="1" dirty="0" smtClean="0"/>
              <a:t> </a:t>
            </a:r>
            <a:r>
              <a:rPr lang="en-US" i="1" dirty="0" err="1" smtClean="0"/>
              <a:t>kesalahan</a:t>
            </a:r>
            <a:r>
              <a:rPr lang="en-US" i="1" dirty="0" smtClean="0"/>
              <a:t> </a:t>
            </a:r>
            <a:r>
              <a:rPr lang="en-US" i="1" dirty="0" err="1" smtClean="0"/>
              <a:t>relatif</a:t>
            </a:r>
            <a:r>
              <a:rPr lang="en-US" i="1" dirty="0" smtClean="0"/>
              <a:t> </a:t>
            </a:r>
            <a:r>
              <a:rPr lang="en-US" i="1" dirty="0" err="1" smtClean="0"/>
              <a:t>persen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aproksimasi</a:t>
            </a:r>
            <a:r>
              <a:rPr lang="en-US" i="1" dirty="0" smtClean="0"/>
              <a:t>. 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7694564" cy="26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21540000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1000100" y="5500702"/>
            <a:ext cx="75724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99.9738%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071678"/>
            <a:ext cx="61436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30724" name="Object 76"/>
          <p:cNvGraphicFramePr>
            <a:graphicFrameLocks noChangeAspect="1"/>
          </p:cNvGraphicFramePr>
          <p:nvPr/>
        </p:nvGraphicFramePr>
        <p:xfrm>
          <a:off x="6715140" y="2071678"/>
          <a:ext cx="1942413" cy="428628"/>
        </p:xfrm>
        <a:graphic>
          <a:graphicData uri="http://schemas.openxmlformats.org/presentationml/2006/ole">
            <p:oleObj spid="_x0000_s30724" name="Equation" r:id="rId3" imgW="838080" imgH="190440" progId="Equation.3">
              <p:embed/>
            </p:oleObj>
          </a:graphicData>
        </a:graphic>
      </p:graphicFrame>
      <p:graphicFrame>
        <p:nvGraphicFramePr>
          <p:cNvPr id="1028" name="Object 125"/>
          <p:cNvGraphicFramePr>
            <a:graphicFrameLocks noChangeAspect="1"/>
          </p:cNvGraphicFramePr>
          <p:nvPr/>
        </p:nvGraphicFramePr>
        <p:xfrm>
          <a:off x="1142976" y="1000108"/>
          <a:ext cx="6534892" cy="785818"/>
        </p:xfrm>
        <a:graphic>
          <a:graphicData uri="http://schemas.openxmlformats.org/presentationml/2006/ole">
            <p:oleObj spid="_x0000_s30726" name="Equation" r:id="rId4" imgW="3162240" imgH="380880" progId="Equation.3">
              <p:embed/>
            </p:oleObj>
          </a:graphicData>
        </a:graphic>
      </p:graphicFrame>
      <p:graphicFrame>
        <p:nvGraphicFramePr>
          <p:cNvPr id="4" name="Object 125"/>
          <p:cNvGraphicFramePr>
            <a:graphicFrameLocks noChangeAspect="1"/>
          </p:cNvGraphicFramePr>
          <p:nvPr/>
        </p:nvGraphicFramePr>
        <p:xfrm>
          <a:off x="4286248" y="2643182"/>
          <a:ext cx="4643470" cy="693386"/>
        </p:xfrm>
        <a:graphic>
          <a:graphicData uri="http://schemas.openxmlformats.org/presentationml/2006/ole">
            <p:oleObj spid="_x0000_s30727" name="Equation" r:id="rId5" imgW="2793960" imgH="419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2714620"/>
            <a:ext cx="371477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suku-suku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(</a:t>
            </a:r>
            <a:r>
              <a:rPr lang="en-US" dirty="0" err="1" smtClean="0"/>
              <a:t>kesalahan</a:t>
            </a:r>
            <a:r>
              <a:rPr lang="en-US" dirty="0" smtClean="0"/>
              <a:t>) : </a:t>
            </a:r>
            <a:endParaRPr lang="en-US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4000496" y="3500439"/>
          <a:ext cx="1571636" cy="427694"/>
        </p:xfrm>
        <a:graphic>
          <a:graphicData uri="http://schemas.openxmlformats.org/presentationml/2006/ole">
            <p:oleObj spid="_x0000_s30728" name="Equation" r:id="rId6" imgW="83808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58" y="3500438"/>
            <a:ext cx="33575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: </a:t>
            </a:r>
            <a:endParaRPr lang="en-US" dirty="0"/>
          </a:p>
        </p:txBody>
      </p:sp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143380"/>
            <a:ext cx="3730229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714876" y="5072074"/>
            <a:ext cx="385765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Rata-rata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150019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rata-rata: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i="1" dirty="0" smtClean="0"/>
              <a:t>f(x)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pertamanya</a:t>
            </a:r>
            <a:r>
              <a:rPr lang="en-US" sz="2000" dirty="0" smtClean="0"/>
              <a:t> </a:t>
            </a:r>
            <a:r>
              <a:rPr lang="en-US" sz="2000" dirty="0" err="1" smtClean="0"/>
              <a:t>kontinu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interval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i+1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sekurang-kurangnya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kemiringan</a:t>
            </a:r>
            <a:r>
              <a:rPr lang="en-US" sz="2000" dirty="0" smtClean="0"/>
              <a:t>,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i="1" dirty="0" smtClean="0"/>
              <a:t>f’(</a:t>
            </a:r>
            <a:r>
              <a:rPr lang="el-GR" sz="2000" i="1" dirty="0" smtClean="0"/>
              <a:t>ξ</a:t>
            </a:r>
            <a:r>
              <a:rPr lang="en-US" sz="2000" i="1" dirty="0" smtClean="0"/>
              <a:t>)  </a:t>
            </a:r>
            <a:r>
              <a:rPr lang="en-US" sz="2000" dirty="0" smtClean="0"/>
              <a:t>yang </a:t>
            </a:r>
            <a:r>
              <a:rPr lang="en-US" sz="2000" dirty="0" err="1" smtClean="0"/>
              <a:t>sejajar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jarak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menghubungkan</a:t>
            </a:r>
            <a:r>
              <a:rPr lang="en-US" sz="2000" dirty="0" smtClean="0"/>
              <a:t> </a:t>
            </a:r>
            <a:r>
              <a:rPr lang="en-US" sz="2000" i="1" dirty="0" smtClean="0"/>
              <a:t>f(x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f(x</a:t>
            </a:r>
            <a:r>
              <a:rPr lang="en-US" sz="2000" i="1" baseline="-25000" dirty="0" smtClean="0"/>
              <a:t>i+1</a:t>
            </a:r>
            <a:r>
              <a:rPr lang="en-US" sz="2000" i="1" dirty="0" smtClean="0"/>
              <a:t>)</a:t>
            </a:r>
            <a:r>
              <a:rPr lang="en-US" sz="2000" dirty="0" smtClean="0"/>
              <a:t>. Parameter </a:t>
            </a:r>
            <a:r>
              <a:rPr lang="el-GR" sz="2000" i="1" dirty="0" smtClean="0"/>
              <a:t>ξ</a:t>
            </a:r>
            <a:r>
              <a:rPr lang="en-US" sz="2000" dirty="0" smtClean="0"/>
              <a:t>  </a:t>
            </a:r>
            <a:r>
              <a:rPr lang="en-US" sz="2000" dirty="0" err="1" smtClean="0"/>
              <a:t>menandai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kemiringan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928934"/>
            <a:ext cx="465766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00694" y="314324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i="1" dirty="0" smtClean="0"/>
              <a:t>f’(</a:t>
            </a:r>
            <a:r>
              <a:rPr lang="el-GR" i="1" dirty="0" smtClean="0"/>
              <a:t>ξ</a:t>
            </a:r>
            <a:r>
              <a:rPr lang="en-US" i="1" dirty="0" smtClean="0"/>
              <a:t>)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kenaikan</a:t>
            </a:r>
            <a:r>
              <a:rPr lang="en-US" i="1" dirty="0" smtClean="0"/>
              <a:t> R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i="1" dirty="0" err="1" smtClean="0"/>
              <a:t>dibagi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jarak</a:t>
            </a:r>
            <a:r>
              <a:rPr lang="en-US" i="1" dirty="0" smtClean="0"/>
              <a:t> h :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72198" y="3857628"/>
          <a:ext cx="2003425" cy="1152525"/>
        </p:xfrm>
        <a:graphic>
          <a:graphicData uri="http://schemas.openxmlformats.org/presentationml/2006/ole">
            <p:oleObj spid="_x0000_s31747" name="Equation" r:id="rId4" imgW="1104840" imgH="6346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43570" y="521495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286512" y="5715017"/>
          <a:ext cx="1514025" cy="642942"/>
        </p:xfrm>
        <a:graphic>
          <a:graphicData uri="http://schemas.openxmlformats.org/presentationml/2006/ole">
            <p:oleObj spid="_x0000_s31748" name="Equation" r:id="rId5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Deret</a:t>
            </a:r>
            <a:r>
              <a:rPr lang="en-US" sz="3600" dirty="0" smtClean="0"/>
              <a:t> Taylor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Memperkirakan</a:t>
            </a:r>
            <a:r>
              <a:rPr lang="en-US" sz="3600" dirty="0" smtClean="0"/>
              <a:t> </a:t>
            </a:r>
            <a:r>
              <a:rPr lang="en-US" sz="3600" dirty="0" err="1" smtClean="0"/>
              <a:t>Kesalahan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Pemotongan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92869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sebelumnya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</a:t>
            </a:r>
            <a:r>
              <a:rPr lang="en-US" sz="2200" dirty="0" err="1" smtClean="0"/>
              <a:t>penerjun</a:t>
            </a:r>
            <a:r>
              <a:rPr lang="en-US" sz="2200" dirty="0" smtClean="0"/>
              <a:t> </a:t>
            </a:r>
            <a:r>
              <a:rPr lang="en-US" sz="2200" dirty="0" err="1" smtClean="0"/>
              <a:t>jatuh</a:t>
            </a:r>
            <a:r>
              <a:rPr lang="en-US" sz="2200" dirty="0" smtClean="0"/>
              <a:t>, </a:t>
            </a:r>
            <a:r>
              <a:rPr lang="en-US" sz="2200" dirty="0" err="1" smtClean="0"/>
              <a:t>diinginkan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meramalkan</a:t>
            </a:r>
            <a:r>
              <a:rPr lang="en-US" sz="2200" dirty="0" smtClean="0"/>
              <a:t> </a:t>
            </a:r>
            <a:r>
              <a:rPr lang="en-US" sz="2200" dirty="0" err="1" smtClean="0"/>
              <a:t>kecepatan</a:t>
            </a:r>
            <a:r>
              <a:rPr lang="en-US" sz="2200" dirty="0" smtClean="0"/>
              <a:t> </a:t>
            </a:r>
            <a:r>
              <a:rPr lang="en-US" sz="2200" dirty="0" err="1" smtClean="0"/>
              <a:t>penerjun</a:t>
            </a:r>
            <a:r>
              <a:rPr lang="en-US" sz="2200" dirty="0" smtClean="0"/>
              <a:t>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v</a:t>
            </a:r>
            <a:r>
              <a:rPr lang="en-US" sz="2200" i="1" baseline="-25000" dirty="0" err="1" smtClean="0"/>
              <a:t>t</a:t>
            </a:r>
            <a:r>
              <a:rPr lang="en-US" sz="2200" i="1" dirty="0" smtClean="0"/>
              <a:t>)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.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deret</a:t>
            </a:r>
            <a:r>
              <a:rPr lang="en-US" sz="2200" dirty="0" smtClean="0"/>
              <a:t> Taylor: </a:t>
            </a:r>
          </a:p>
          <a:p>
            <a:endParaRPr lang="en-US" dirty="0"/>
          </a:p>
        </p:txBody>
      </p:sp>
      <p:graphicFrame>
        <p:nvGraphicFramePr>
          <p:cNvPr id="32770" name="Object 76"/>
          <p:cNvGraphicFramePr>
            <a:graphicFrameLocks noChangeAspect="1"/>
          </p:cNvGraphicFramePr>
          <p:nvPr/>
        </p:nvGraphicFramePr>
        <p:xfrm>
          <a:off x="285720" y="2428868"/>
          <a:ext cx="8429625" cy="754062"/>
        </p:xfrm>
        <a:graphic>
          <a:graphicData uri="http://schemas.openxmlformats.org/presentationml/2006/ole">
            <p:oleObj spid="_x0000_s32770" name="Equation" r:id="rId3" imgW="3124080" imgH="279360" progId="Equation.3">
              <p:embed/>
            </p:oleObj>
          </a:graphicData>
        </a:graphic>
      </p:graphicFrame>
      <p:graphicFrame>
        <p:nvGraphicFramePr>
          <p:cNvPr id="32771" name="Object 76"/>
          <p:cNvGraphicFramePr>
            <a:graphicFrameLocks noChangeAspect="1"/>
          </p:cNvGraphicFramePr>
          <p:nvPr/>
        </p:nvGraphicFramePr>
        <p:xfrm>
          <a:off x="357158" y="3714752"/>
          <a:ext cx="8472487" cy="785813"/>
        </p:xfrm>
        <a:graphic>
          <a:graphicData uri="http://schemas.openxmlformats.org/presentationml/2006/ole">
            <p:oleObj spid="_x0000_s32771" name="Equation" r:id="rId4" imgW="4520880" imgH="419040" progId="Equation.3">
              <p:embed/>
            </p:oleObj>
          </a:graphicData>
        </a:graphic>
      </p:graphicFrame>
      <p:graphicFrame>
        <p:nvGraphicFramePr>
          <p:cNvPr id="32772" name="Object 76"/>
          <p:cNvGraphicFramePr>
            <a:graphicFrameLocks noChangeAspect="1"/>
          </p:cNvGraphicFramePr>
          <p:nvPr/>
        </p:nvGraphicFramePr>
        <p:xfrm>
          <a:off x="4929190" y="4857760"/>
          <a:ext cx="3856037" cy="428625"/>
        </p:xfrm>
        <a:graphic>
          <a:graphicData uri="http://schemas.openxmlformats.org/presentationml/2006/ole">
            <p:oleObj spid="_x0000_s32772" name="Equation" r:id="rId5" imgW="205740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857760"/>
            <a:ext cx="48577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3286124"/>
            <a:ext cx="12144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14612" y="5429264"/>
          <a:ext cx="3258833" cy="785818"/>
        </p:xfrm>
        <a:graphic>
          <a:graphicData uri="http://schemas.openxmlformats.org/presentationml/2006/ole">
            <p:oleObj spid="_x0000_s32773" name="Equation" r:id="rId6" imgW="1790640" imgH="431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3042" y="5572140"/>
            <a:ext cx="7143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3571868" y="6215082"/>
            <a:ext cx="28575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1670" y="6461372"/>
            <a:ext cx="26432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86380" y="6368408"/>
            <a:ext cx="26432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5715008" y="6215082"/>
            <a:ext cx="42862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Deret</a:t>
            </a:r>
            <a:r>
              <a:rPr lang="en-US" sz="3600" dirty="0" smtClean="0"/>
              <a:t> Taylor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Memperkirakan</a:t>
            </a:r>
            <a:r>
              <a:rPr lang="en-US" sz="3600" dirty="0" smtClean="0"/>
              <a:t> </a:t>
            </a:r>
            <a:r>
              <a:rPr lang="en-US" sz="3600" dirty="0" err="1" smtClean="0"/>
              <a:t>Kesalahan</a:t>
            </a:r>
            <a:r>
              <a:rPr lang="en-US" sz="3600" dirty="0" smtClean="0"/>
              <a:t> </a:t>
            </a:r>
            <a:r>
              <a:rPr lang="en-US" sz="3600" dirty="0" err="1" smtClean="0"/>
              <a:t>Pemotongan</a:t>
            </a:r>
            <a:endParaRPr lang="en-US" sz="36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728" y="1785926"/>
          <a:ext cx="2376487" cy="803275"/>
        </p:xfrm>
        <a:graphic>
          <a:graphicData uri="http://schemas.openxmlformats.org/presentationml/2006/ole">
            <p:oleObj spid="_x0000_s33794" name="Equation" r:id="rId3" imgW="863280" imgH="29196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786314" y="1785926"/>
          <a:ext cx="3259138" cy="785813"/>
        </p:xfrm>
        <a:graphic>
          <a:graphicData uri="http://schemas.openxmlformats.org/presentationml/2006/ole">
            <p:oleObj spid="_x0000_s33795" name="Equation" r:id="rId4" imgW="179064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8573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Dari pers. :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200024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ChangeAspect="1"/>
          </p:cNvGraphicFramePr>
          <p:nvPr>
            <p:ph idx="1"/>
          </p:nvPr>
        </p:nvGraphicFramePr>
        <p:xfrm>
          <a:off x="1285852" y="2928934"/>
          <a:ext cx="2684142" cy="785818"/>
        </p:xfrm>
        <a:graphic>
          <a:graphicData uri="http://schemas.openxmlformats.org/presentationml/2006/ole">
            <p:oleObj spid="_x0000_s33796" name="Equation" r:id="rId5" imgW="147312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307181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43504" y="2928934"/>
          <a:ext cx="2214578" cy="818431"/>
        </p:xfrm>
        <a:graphic>
          <a:graphicData uri="http://schemas.openxmlformats.org/presentationml/2006/ole">
            <p:oleObj spid="_x0000_s33797" name="Equation" r:id="rId6" imgW="116820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5720" y="414338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i="1" dirty="0"/>
          </a:p>
        </p:txBody>
      </p:sp>
      <p:graphicFrame>
        <p:nvGraphicFramePr>
          <p:cNvPr id="12" name="Object 37"/>
          <p:cNvGraphicFramePr>
            <a:graphicFrameLocks noChangeAspect="1"/>
          </p:cNvGraphicFramePr>
          <p:nvPr/>
        </p:nvGraphicFramePr>
        <p:xfrm>
          <a:off x="2071670" y="4000504"/>
          <a:ext cx="2606675" cy="757238"/>
        </p:xfrm>
        <a:graphic>
          <a:graphicData uri="http://schemas.openxmlformats.org/presentationml/2006/ole">
            <p:oleObj spid="_x0000_s33801" name="Equation" r:id="rId7" imgW="1485720" imgH="4316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7158" y="4929198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berorde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i="1" baseline="-25000" dirty="0" smtClean="0"/>
              <a:t>i+1</a:t>
            </a:r>
            <a:r>
              <a:rPr lang="en-US" i="1" dirty="0" smtClean="0"/>
              <a:t> -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76" y="421481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pers. *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72462" y="17859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61590" y="5572140"/>
            <a:ext cx="8786874" cy="646331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</a:t>
            </a:r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dibagi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, </a:t>
            </a:r>
            <a:r>
              <a:rPr lang="en-US" b="1" dirty="0" err="1" smtClean="0"/>
              <a:t>kesalahan</a:t>
            </a:r>
            <a:r>
              <a:rPr lang="en-US" b="1" dirty="0" smtClean="0"/>
              <a:t> </a:t>
            </a:r>
            <a:r>
              <a:rPr lang="en-US" b="1" dirty="0" err="1" smtClean="0"/>
              <a:t>turunan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setengahnya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28596" y="2214554"/>
          <a:ext cx="4090987" cy="785812"/>
        </p:xfrm>
        <a:graphic>
          <a:graphicData uri="http://schemas.openxmlformats.org/presentationml/2006/ole">
            <p:oleObj spid="_x0000_s36866" name="Equation" r:id="rId3" imgW="2247840" imgH="431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24288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5286380" y="2285992"/>
          <a:ext cx="2093305" cy="714380"/>
        </p:xfrm>
        <a:graphic>
          <a:graphicData uri="http://schemas.openxmlformats.org/presentationml/2006/ole">
            <p:oleObj spid="_x0000_s36867" name="Equation" r:id="rId4" imgW="1155600" imgH="393480" progId="Equation.3">
              <p:embed/>
            </p:oleObj>
          </a:graphicData>
        </a:graphic>
      </p:graphicFrame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357562"/>
            <a:ext cx="500190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714876" y="4286256"/>
            <a:ext cx="4214810" cy="923330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i+1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5716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321468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Δ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diferensi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depan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14298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diperluas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</p:txBody>
      </p:sp>
      <p:graphicFrame>
        <p:nvGraphicFramePr>
          <p:cNvPr id="1028" name="Object 125"/>
          <p:cNvGraphicFramePr>
            <a:graphicFrameLocks noChangeAspect="1"/>
          </p:cNvGraphicFramePr>
          <p:nvPr/>
        </p:nvGraphicFramePr>
        <p:xfrm>
          <a:off x="857224" y="1928802"/>
          <a:ext cx="7286676" cy="926556"/>
        </p:xfrm>
        <a:graphic>
          <a:graphicData uri="http://schemas.openxmlformats.org/presentationml/2006/ole">
            <p:oleObj spid="_x0000_s37890" name="Equation" r:id="rId3" imgW="3619440" imgH="419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4678" y="3000372"/>
          <a:ext cx="2928958" cy="630540"/>
        </p:xfrm>
        <a:graphic>
          <a:graphicData uri="http://schemas.openxmlformats.org/presentationml/2006/ole">
            <p:oleObj spid="_x0000_s37891" name="Equation" r:id="rId4" imgW="182880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292893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929454" y="3071810"/>
          <a:ext cx="428628" cy="632736"/>
        </p:xfrm>
        <a:graphic>
          <a:graphicData uri="http://schemas.openxmlformats.org/presentationml/2006/ole">
            <p:oleObj spid="_x0000_s37892" name="Equation" r:id="rId5" imgW="26640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58082" y="3071810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diferensi</a:t>
            </a:r>
            <a:endParaRPr lang="en-US" i="1" dirty="0" smtClean="0"/>
          </a:p>
          <a:p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endParaRPr lang="en-US" i="1" dirty="0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3857628"/>
            <a:ext cx="4707697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Diferensiasi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357298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Cara yang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714488"/>
            <a:ext cx="7572428" cy="646331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Mengurangkan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28860" y="2357430"/>
          <a:ext cx="3857652" cy="610139"/>
        </p:xfrm>
        <a:graphic>
          <a:graphicData uri="http://schemas.openxmlformats.org/presentationml/2006/ole">
            <p:oleObj spid="_x0000_s38914" name="Equation" r:id="rId3" imgW="248904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307181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sehingga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43108" y="2928934"/>
          <a:ext cx="4214842" cy="607721"/>
        </p:xfrm>
        <a:graphic>
          <a:graphicData uri="http://schemas.openxmlformats.org/presentationml/2006/ole">
            <p:oleObj spid="_x0000_s38915" name="Equation" r:id="rId4" imgW="2730240" imgH="393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0100" y="350043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71670" y="3500438"/>
          <a:ext cx="2714644" cy="546454"/>
        </p:xfrm>
        <a:graphic>
          <a:graphicData uri="http://schemas.openxmlformats.org/presentationml/2006/ole">
            <p:oleObj spid="_x0000_s38916" name="Equation" r:id="rId5" imgW="1955520" imgH="393480" progId="Equation.3">
              <p:embed/>
            </p:oleObj>
          </a:graphicData>
        </a:graphic>
      </p:graphicFrame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071942"/>
            <a:ext cx="462232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143636" y="4357694"/>
            <a:ext cx="2571768" cy="1477328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Kesalahan</a:t>
            </a:r>
            <a:r>
              <a:rPr lang="en-US" i="1" dirty="0" smtClean="0"/>
              <a:t> </a:t>
            </a:r>
            <a:r>
              <a:rPr lang="en-US" i="1" dirty="0" err="1" smtClean="0"/>
              <a:t>pemotongan</a:t>
            </a:r>
            <a:r>
              <a:rPr lang="en-US" i="1" dirty="0" smtClean="0"/>
              <a:t> </a:t>
            </a:r>
            <a:r>
              <a:rPr lang="en-US" i="1" dirty="0" err="1" smtClean="0"/>
              <a:t>berorde</a:t>
            </a:r>
            <a:r>
              <a:rPr lang="en-US" i="1" dirty="0" smtClean="0"/>
              <a:t> h</a:t>
            </a:r>
            <a:r>
              <a:rPr lang="en-US" i="1" baseline="30000" dirty="0" smtClean="0"/>
              <a:t>2</a:t>
            </a:r>
            <a:r>
              <a:rPr lang="en-US" i="1" dirty="0" smtClean="0"/>
              <a:t>, </a:t>
            </a:r>
            <a:r>
              <a:rPr lang="en-US" i="1" dirty="0" err="1" smtClean="0"/>
              <a:t>sehingga</a:t>
            </a:r>
            <a:r>
              <a:rPr lang="en-US" i="1" dirty="0" smtClean="0"/>
              <a:t> </a:t>
            </a:r>
            <a:r>
              <a:rPr lang="en-US" i="1" dirty="0" err="1" smtClean="0"/>
              <a:t>diferensi</a:t>
            </a:r>
            <a:r>
              <a:rPr lang="en-US" i="1" dirty="0" smtClean="0"/>
              <a:t> </a:t>
            </a:r>
            <a:r>
              <a:rPr lang="en-US" i="1" dirty="0" err="1" smtClean="0"/>
              <a:t>terpusat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akurat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diferensi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depan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401080" cy="4614882"/>
          </a:xfrm>
        </p:spPr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0(h)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0(h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i="1" dirty="0" smtClean="0"/>
              <a:t>f(x) = -0.1x</a:t>
            </a:r>
            <a:r>
              <a:rPr lang="en-US" i="1" baseline="30000" dirty="0" smtClean="0"/>
              <a:t>4</a:t>
            </a:r>
            <a:r>
              <a:rPr lang="en-US" i="1" dirty="0" smtClean="0"/>
              <a:t> – 0.15x</a:t>
            </a:r>
            <a:r>
              <a:rPr lang="en-US" i="1" baseline="30000" dirty="0" smtClean="0"/>
              <a:t>3</a:t>
            </a:r>
            <a:r>
              <a:rPr lang="en-US" i="1" dirty="0" smtClean="0"/>
              <a:t> – 0.5x</a:t>
            </a:r>
            <a:r>
              <a:rPr lang="en-US" i="1" baseline="30000" dirty="0" smtClean="0"/>
              <a:t>2 </a:t>
            </a:r>
            <a:r>
              <a:rPr lang="en-US" i="1" dirty="0" smtClean="0"/>
              <a:t>- 0.25x + 1.2</a:t>
            </a:r>
          </a:p>
          <a:p>
            <a:pPr>
              <a:buNone/>
            </a:pPr>
            <a:r>
              <a:rPr lang="en-US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smtClean="0"/>
              <a:t>x=0.5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i="1" dirty="0" smtClean="0"/>
              <a:t>h=0.5.</a:t>
            </a:r>
          </a:p>
          <a:p>
            <a:pPr>
              <a:buNone/>
            </a:pPr>
            <a:r>
              <a:rPr lang="en-US" dirty="0" err="1" smtClean="0"/>
              <a:t>Ulangi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i="1" dirty="0" smtClean="0"/>
              <a:t> h=0.25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218599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eksak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penerjun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penerjun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graphicFrame>
        <p:nvGraphicFramePr>
          <p:cNvPr id="4" name="Object 37"/>
          <p:cNvGraphicFramePr>
            <a:graphicFrameLocks noChangeAspect="1"/>
          </p:cNvGraphicFramePr>
          <p:nvPr/>
        </p:nvGraphicFramePr>
        <p:xfrm>
          <a:off x="2285984" y="3571876"/>
          <a:ext cx="4500594" cy="1960566"/>
        </p:xfrm>
        <a:graphic>
          <a:graphicData uri="http://schemas.openxmlformats.org/presentationml/2006/ole">
            <p:oleObj spid="_x0000_s1027" name="Equation" r:id="rId3" imgW="2565360" imgH="11174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42910" y="5657671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pemotongan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</a:t>
            </a:r>
            <a:r>
              <a:rPr lang="en-US" sz="2000" dirty="0" err="1" smtClean="0"/>
              <a:t>numerik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dirty="0" err="1" smtClean="0"/>
              <a:t>diferensial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aproksimasi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turunan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Dari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50017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28599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f(x</a:t>
            </a:r>
            <a:r>
              <a:rPr lang="en-US" i="1" baseline="-25000" dirty="0" smtClean="0"/>
              <a:t>i+2</a:t>
            </a:r>
            <a:r>
              <a:rPr lang="en-US" i="1" dirty="0" smtClean="0"/>
              <a:t>)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f(x</a:t>
            </a:r>
            <a:r>
              <a:rPr lang="en-US" i="1" baseline="-25000" dirty="0" smtClean="0"/>
              <a:t>i</a:t>
            </a:r>
            <a:r>
              <a:rPr lang="en-US" i="1" dirty="0" smtClean="0"/>
              <a:t>)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71604" y="2786058"/>
          <a:ext cx="5035780" cy="696916"/>
        </p:xfrm>
        <a:graphic>
          <a:graphicData uri="http://schemas.openxmlformats.org/presentationml/2006/ole">
            <p:oleObj spid="_x0000_s39938" name="Equation" r:id="rId3" imgW="2844720" imgH="39348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071670" y="3571876"/>
          <a:ext cx="3857625" cy="609600"/>
        </p:xfrm>
        <a:graphic>
          <a:graphicData uri="http://schemas.openxmlformats.org/presentationml/2006/ole">
            <p:oleObj spid="_x0000_s39939" name="Equation" r:id="rId4" imgW="248904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16" y="2857496"/>
            <a:ext cx="428628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16" y="3643314"/>
            <a:ext cx="428628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421481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Pers. **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dikurangkan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pers. *, </a:t>
            </a:r>
            <a:r>
              <a:rPr lang="en-US" dirty="0" err="1" smtClean="0"/>
              <a:t>didapatkan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71604" y="4714884"/>
          <a:ext cx="5357850" cy="491784"/>
        </p:xfrm>
        <a:graphic>
          <a:graphicData uri="http://schemas.openxmlformats.org/presentationml/2006/ole">
            <p:oleObj spid="_x0000_s39940" name="Equation" r:id="rId5" imgW="262872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1538" y="542926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Sehingga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14546" y="5357826"/>
          <a:ext cx="4714908" cy="745725"/>
        </p:xfrm>
        <a:graphic>
          <a:graphicData uri="http://schemas.openxmlformats.org/presentationml/2006/ole">
            <p:oleObj spid="_x0000_s39941" name="Equation" r:id="rId6" imgW="248904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43768" y="5286388"/>
            <a:ext cx="1785950" cy="923330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diferensi</a:t>
            </a:r>
            <a:r>
              <a:rPr lang="en-US" i="1" dirty="0" smtClean="0"/>
              <a:t> </a:t>
            </a:r>
            <a:r>
              <a:rPr lang="en-US" i="1" dirty="0" err="1" smtClean="0"/>
              <a:t>terbagi</a:t>
            </a:r>
            <a:r>
              <a:rPr lang="en-US" i="1" dirty="0" smtClean="0"/>
              <a:t> </a:t>
            </a:r>
            <a:r>
              <a:rPr lang="en-US" i="1" dirty="0" err="1" smtClean="0"/>
              <a:t>hingga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depan</a:t>
            </a:r>
            <a:r>
              <a:rPr lang="en-US" i="1" dirty="0" smtClean="0"/>
              <a:t> </a:t>
            </a:r>
            <a:r>
              <a:rPr lang="en-US" i="1" dirty="0" err="1" smtClean="0"/>
              <a:t>kedua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Diferensi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suku-suku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071802" y="2214554"/>
          <a:ext cx="3857625" cy="609600"/>
        </p:xfrm>
        <a:graphic>
          <a:graphicData uri="http://schemas.openxmlformats.org/presentationml/2006/ole">
            <p:oleObj spid="_x0000_s40963" name="Equation" r:id="rId3" imgW="248904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228599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persamaan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07181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749425" y="3498850"/>
          <a:ext cx="4787900" cy="747713"/>
        </p:xfrm>
        <a:graphic>
          <a:graphicData uri="http://schemas.openxmlformats.org/presentationml/2006/ole">
            <p:oleObj spid="_x0000_s40964" name="Equation" r:id="rId4" imgW="2527200" imgH="3934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285852" y="4357694"/>
          <a:ext cx="4714875" cy="746125"/>
        </p:xfrm>
        <a:graphic>
          <a:graphicData uri="http://schemas.openxmlformats.org/presentationml/2006/ole">
            <p:oleObj spid="_x0000_s40965" name="Equation" r:id="rId5" imgW="248904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15074" y="4357694"/>
            <a:ext cx="1785950" cy="923330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diferensi</a:t>
            </a:r>
            <a:r>
              <a:rPr lang="en-US" i="1" dirty="0" smtClean="0"/>
              <a:t> </a:t>
            </a:r>
            <a:r>
              <a:rPr lang="en-US" i="1" dirty="0" err="1" smtClean="0"/>
              <a:t>terbagi</a:t>
            </a:r>
            <a:r>
              <a:rPr lang="en-US" i="1" dirty="0" smtClean="0"/>
              <a:t> </a:t>
            </a:r>
            <a:r>
              <a:rPr lang="en-US" i="1" dirty="0" err="1" smtClean="0"/>
              <a:t>hingga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depan</a:t>
            </a:r>
            <a:r>
              <a:rPr lang="en-US" i="1" dirty="0" smtClean="0"/>
              <a:t> </a:t>
            </a:r>
            <a:r>
              <a:rPr lang="en-US" i="1" dirty="0" err="1" smtClean="0"/>
              <a:t>kedua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15140" y="3500438"/>
            <a:ext cx="357190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43900" y="4357694"/>
            <a:ext cx="571504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528638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memasukkan</a:t>
            </a:r>
            <a:r>
              <a:rPr lang="en-US" dirty="0" smtClean="0"/>
              <a:t> pers. *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pers. **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214678" y="5357826"/>
          <a:ext cx="5621346" cy="610763"/>
        </p:xfrm>
        <a:graphic>
          <a:graphicData uri="http://schemas.openxmlformats.org/presentationml/2006/ole">
            <p:oleObj spid="_x0000_s40966" name="Equation" r:id="rId6" imgW="363204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57290" y="61436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357422" y="6072206"/>
          <a:ext cx="4373370" cy="642942"/>
        </p:xfrm>
        <a:graphic>
          <a:graphicData uri="http://schemas.openxmlformats.org/presentationml/2006/ole">
            <p:oleObj spid="_x0000_s40967" name="Equation" r:id="rId7" imgW="2679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Total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329642" cy="2928958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total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(</a:t>
            </a:r>
            <a:r>
              <a:rPr lang="en-US" i="1" dirty="0" smtClean="0"/>
              <a:t>truncation error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r>
              <a:rPr lang="en-US" dirty="0" smtClean="0"/>
              <a:t> (</a:t>
            </a:r>
            <a:r>
              <a:rPr lang="en-US" i="1" dirty="0" smtClean="0"/>
              <a:t>round-off error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.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dinaikkan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(step size).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,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r>
              <a:rPr lang="en-US" dirty="0" err="1" smtClean="0"/>
              <a:t>Tantangannya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(</a:t>
            </a:r>
            <a:r>
              <a:rPr lang="en-US" i="1" dirty="0" smtClean="0"/>
              <a:t>diminishing return</a:t>
            </a:r>
            <a:r>
              <a:rPr lang="en-US" dirty="0" smtClean="0"/>
              <a:t>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pembulatan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3786215" cy="254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490063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Kekeliruan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kekeliruan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model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Ketidakpastian</a:t>
            </a:r>
            <a:r>
              <a:rPr lang="en-US" dirty="0" smtClean="0"/>
              <a:t> data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ketidakpastian</a:t>
            </a:r>
            <a:r>
              <a:rPr lang="en-US" dirty="0" smtClean="0"/>
              <a:t> data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3.9 s/d </a:t>
            </a:r>
            <a:r>
              <a:rPr lang="en-US" dirty="0" err="1" smtClean="0"/>
              <a:t>soal</a:t>
            </a:r>
            <a:r>
              <a:rPr lang="en-US" dirty="0" smtClean="0"/>
              <a:t> 3.13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, </a:t>
            </a:r>
            <a:r>
              <a:rPr lang="en-US" dirty="0" err="1" smtClean="0"/>
              <a:t>karangan</a:t>
            </a:r>
            <a:r>
              <a:rPr lang="en-US" dirty="0" smtClean="0"/>
              <a:t> Steven </a:t>
            </a:r>
            <a:r>
              <a:rPr lang="en-US" dirty="0" err="1" smtClean="0"/>
              <a:t>C.Chapra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79690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Deret</a:t>
            </a:r>
            <a:r>
              <a:rPr lang="en-US" dirty="0" smtClean="0"/>
              <a:t> Taylor (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 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214578"/>
          </a:xfrm>
        </p:spPr>
        <p:txBody>
          <a:bodyPr/>
          <a:lstStyle/>
          <a:p>
            <a:r>
              <a:rPr lang="en-US" dirty="0" err="1" smtClean="0"/>
              <a:t>Deret</a:t>
            </a:r>
            <a:r>
              <a:rPr lang="en-US" dirty="0" smtClean="0"/>
              <a:t> Taylor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x</a:t>
            </a:r>
            <a:r>
              <a:rPr lang="en-US" baseline="-25000" dirty="0" smtClean="0"/>
              <a:t>i+1</a:t>
            </a:r>
            <a:r>
              <a:rPr lang="en-US" dirty="0" smtClean="0"/>
              <a:t>,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25603" name="Object 76"/>
          <p:cNvGraphicFramePr>
            <a:graphicFrameLocks noChangeAspect="1"/>
          </p:cNvGraphicFramePr>
          <p:nvPr/>
        </p:nvGraphicFramePr>
        <p:xfrm>
          <a:off x="122238" y="3857625"/>
          <a:ext cx="8858250" cy="792163"/>
        </p:xfrm>
        <a:graphic>
          <a:graphicData uri="http://schemas.openxmlformats.org/presentationml/2006/ole">
            <p:oleObj spid="_x0000_s25603" name="Equation" r:id="rId3" imgW="31240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82600" y="3757613"/>
            <a:ext cx="8251825" cy="1095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kern="0" dirty="0"/>
              <a:t>	</a:t>
            </a: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aproksimasi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orde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ke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n </a:t>
            </a:r>
            <a:r>
              <a:rPr lang="en-US" sz="2000" kern="0" dirty="0" smtClean="0">
                <a:cs typeface="Times New Roman" pitchFamily="18" charset="0"/>
              </a:rPr>
              <a:t>:</a:t>
            </a:r>
            <a:endParaRPr lang="en-US" sz="2000" kern="0" dirty="0"/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endParaRPr lang="en-US" sz="2000" kern="0" dirty="0"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82600" y="2479675"/>
            <a:ext cx="8251825" cy="116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Aproksimasi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orde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i="1" kern="0" dirty="0" err="1" smtClean="0">
                <a:solidFill>
                  <a:srgbClr val="0000FF"/>
                </a:solidFill>
                <a:cs typeface="Times New Roman" pitchFamily="18" charset="0"/>
              </a:rPr>
              <a:t>kedua</a:t>
            </a:r>
            <a:r>
              <a:rPr lang="en-US" sz="2000" b="1" i="1" kern="0" dirty="0" smtClean="0">
                <a:solidFill>
                  <a:srgbClr val="0000FF"/>
                </a:solidFill>
                <a:cs typeface="Times New Roman" pitchFamily="18" charset="0"/>
              </a:rPr>
              <a:t> (second order)</a:t>
            </a:r>
            <a:r>
              <a:rPr lang="en-US" sz="2000" kern="0" dirty="0" smtClean="0">
                <a:cs typeface="Times New Roman" pitchFamily="18" charset="0"/>
              </a:rPr>
              <a:t>:</a:t>
            </a:r>
            <a:endParaRPr lang="en-US" sz="2000" kern="0" dirty="0">
              <a:cs typeface="Times New Roman" pitchFamily="18" charset="0"/>
            </a:endParaRPr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1603375"/>
            <a:ext cx="8229600" cy="7667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					      </a:t>
            </a:r>
            <a:r>
              <a:rPr lang="en-US" altLang="en-US" sz="2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aproksimasi</a:t>
            </a:r>
            <a:r>
              <a:rPr lang="en-US" alt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alt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alt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(first order)</a:t>
            </a: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76"/>
          <p:cNvGraphicFramePr>
            <a:graphicFrameLocks noChangeAspect="1"/>
          </p:cNvGraphicFramePr>
          <p:nvPr/>
        </p:nvGraphicFramePr>
        <p:xfrm>
          <a:off x="1135063" y="2878138"/>
          <a:ext cx="5989637" cy="673100"/>
        </p:xfrm>
        <a:graphic>
          <a:graphicData uri="http://schemas.openxmlformats.org/presentationml/2006/ole">
            <p:oleObj spid="_x0000_s26626" name="Equation" r:id="rId3" imgW="2857320" imgH="380880" progId="Equation.3">
              <p:embed/>
            </p:oleObj>
          </a:graphicData>
        </a:graphic>
      </p:graphicFrame>
      <p:graphicFrame>
        <p:nvGraphicFramePr>
          <p:cNvPr id="2051" name="Object 75"/>
          <p:cNvGraphicFramePr>
            <a:graphicFrameLocks noChangeAspect="1"/>
          </p:cNvGraphicFramePr>
          <p:nvPr/>
        </p:nvGraphicFramePr>
        <p:xfrm>
          <a:off x="1071538" y="4286256"/>
          <a:ext cx="7258077" cy="565150"/>
        </p:xfrm>
        <a:graphic>
          <a:graphicData uri="http://schemas.openxmlformats.org/presentationml/2006/ole">
            <p:oleObj spid="_x0000_s26627" name="Equation" r:id="rId4" imgW="4483080" imgH="3808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54050" y="1581150"/>
          <a:ext cx="3690938" cy="822325"/>
        </p:xfrm>
        <a:graphic>
          <a:graphicData uri="http://schemas.openxmlformats.org/presentationml/2006/ole">
            <p:oleObj spid="_x0000_s26628" name="Equation" r:id="rId5" imgW="1815840" imgH="355320" progId="Equation.3">
              <p:embed/>
            </p:oleObj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82600" y="5043488"/>
            <a:ext cx="825182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algn="l">
              <a:buFontTx/>
              <a:buChar char="•"/>
            </a:pPr>
            <a:r>
              <a:rPr lang="en-US" altLang="en-US" dirty="0" err="1" smtClean="0"/>
              <a:t>Penambahan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deret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memberikan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taksiran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baik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Harga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eksak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didapatkan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ditambahkan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hingga</a:t>
            </a:r>
            <a:endParaRPr lang="en-US" altLang="en-US" dirty="0"/>
          </a:p>
          <a:p>
            <a:pPr marL="225425" indent="-225425" algn="l">
              <a:buFontTx/>
              <a:buChar char="•"/>
            </a:pPr>
            <a:endParaRPr lang="en-US" altLang="en-US" sz="1400" dirty="0"/>
          </a:p>
          <a:p>
            <a:pPr marL="225425" indent="-225425" algn="l">
              <a:buFontTx/>
              <a:buChar char="•"/>
            </a:pP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tujuan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praktis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penambahan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cukup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menghasilan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aproksimasi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mendekati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harga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sebenarnya</a:t>
            </a:r>
            <a:r>
              <a:rPr lang="en-US" altLang="en-US" dirty="0" smtClean="0"/>
              <a:t>. </a:t>
            </a:r>
            <a:endParaRPr lang="en-US" altLang="en-US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42910" y="857232"/>
          <a:ext cx="1896186" cy="428628"/>
        </p:xfrm>
        <a:graphic>
          <a:graphicData uri="http://schemas.openxmlformats.org/presentationml/2006/ole">
            <p:oleObj spid="_x0000_s26629" name="Equation" r:id="rId6" imgW="9522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28926" y="857232"/>
            <a:ext cx="4786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solidFill>
                  <a:srgbClr val="0066FF"/>
                </a:solidFill>
              </a:rPr>
              <a:t>aproksimasi</a:t>
            </a:r>
            <a:r>
              <a:rPr lang="en-US" sz="2000" b="1" i="1" dirty="0" smtClean="0">
                <a:solidFill>
                  <a:srgbClr val="0066FF"/>
                </a:solidFill>
              </a:rPr>
              <a:t> </a:t>
            </a:r>
            <a:r>
              <a:rPr lang="en-US" sz="2000" b="1" i="1" dirty="0" err="1" smtClean="0">
                <a:solidFill>
                  <a:srgbClr val="0066FF"/>
                </a:solidFill>
              </a:rPr>
              <a:t>orde</a:t>
            </a:r>
            <a:r>
              <a:rPr lang="en-US" sz="2000" b="1" i="1" dirty="0" smtClean="0">
                <a:solidFill>
                  <a:srgbClr val="0066FF"/>
                </a:solidFill>
              </a:rPr>
              <a:t> </a:t>
            </a:r>
            <a:r>
              <a:rPr lang="en-US" sz="2000" b="1" i="1" dirty="0" err="1" smtClean="0">
                <a:solidFill>
                  <a:srgbClr val="0066FF"/>
                </a:solidFill>
              </a:rPr>
              <a:t>ke</a:t>
            </a:r>
            <a:r>
              <a:rPr lang="en-US" sz="2000" b="1" i="1" dirty="0" smtClean="0">
                <a:solidFill>
                  <a:srgbClr val="0066FF"/>
                </a:solidFill>
              </a:rPr>
              <a:t> </a:t>
            </a:r>
            <a:r>
              <a:rPr lang="en-US" sz="2000" b="1" i="1" dirty="0" err="1" smtClean="0">
                <a:solidFill>
                  <a:srgbClr val="0066FF"/>
                </a:solidFill>
              </a:rPr>
              <a:t>nol</a:t>
            </a:r>
            <a:r>
              <a:rPr lang="en-US" sz="2000" b="1" i="1" dirty="0" smtClean="0">
                <a:solidFill>
                  <a:srgbClr val="0066FF"/>
                </a:solidFill>
              </a:rPr>
              <a:t> (zero order)</a:t>
            </a:r>
            <a:endParaRPr lang="en-US" sz="2000" b="1" i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F8359-047F-4073-98EF-88FF6638D871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9220" name="Picture 3" descr="Fig04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916113"/>
            <a:ext cx="8101012" cy="4702175"/>
          </a:xfrm>
          <a:solidFill>
            <a:schemeClr val="accent2">
              <a:lumMod val="60000"/>
              <a:lumOff val="40000"/>
            </a:schemeClr>
          </a:solidFill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10C1F-1B13-4E51-A8BD-AE9265920D3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500034" y="4000504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mendefinisikan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ukuran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langkah</a:t>
            </a:r>
            <a:r>
              <a:rPr lang="en-US" altLang="en-US" sz="2400" dirty="0" smtClean="0"/>
              <a:t>(</a:t>
            </a:r>
            <a:r>
              <a:rPr lang="en-US" altLang="en-US" sz="2400" i="1" dirty="0" smtClean="0"/>
              <a:t>step size)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  </a:t>
            </a:r>
            <a:r>
              <a:rPr lang="en-US" altLang="en-US" sz="2400" b="1" i="1" dirty="0"/>
              <a:t>h=(x</a:t>
            </a:r>
            <a:r>
              <a:rPr lang="en-US" altLang="en-US" sz="2400" b="1" i="1" baseline="-25000" dirty="0"/>
              <a:t>i+1</a:t>
            </a:r>
            <a:r>
              <a:rPr lang="en-US" altLang="en-US" sz="2400" b="1" i="1" dirty="0"/>
              <a:t>- x</a:t>
            </a:r>
            <a:r>
              <a:rPr lang="en-US" altLang="en-US" sz="2400" b="1" i="1" baseline="-25000" dirty="0"/>
              <a:t>i</a:t>
            </a:r>
            <a:r>
              <a:rPr lang="en-US" altLang="en-US" sz="2400" b="1" i="1" dirty="0"/>
              <a:t>)</a:t>
            </a:r>
            <a:r>
              <a:rPr lang="en-US" altLang="en-US" sz="2400" i="1" dirty="0"/>
              <a:t>, </a:t>
            </a:r>
            <a:r>
              <a:rPr lang="en-US" altLang="en-US" sz="2400" i="1" dirty="0" err="1" smtClean="0"/>
              <a:t>deret</a:t>
            </a:r>
            <a:r>
              <a:rPr lang="en-US" altLang="en-US" sz="2400" i="1" dirty="0" smtClean="0"/>
              <a:t> </a:t>
            </a:r>
            <a:r>
              <a:rPr lang="en-US" altLang="en-US" sz="2400" i="1" dirty="0" err="1" smtClean="0"/>
              <a:t>menjadi</a:t>
            </a:r>
            <a:r>
              <a:rPr lang="en-US" altLang="en-US" sz="2400" dirty="0" smtClean="0"/>
              <a:t>:</a:t>
            </a:r>
            <a:endParaRPr lang="en-US" altLang="en-US" sz="240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28813" y="2951163"/>
          <a:ext cx="3217862" cy="804862"/>
        </p:xfrm>
        <a:graphic>
          <a:graphicData uri="http://schemas.openxmlformats.org/presentationml/2006/ole">
            <p:oleObj spid="_x0000_s15362" name="Equation" r:id="rId3" imgW="1168200" imgH="291960" progId="Equation.3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4282" y="214290"/>
            <a:ext cx="8715436" cy="777061"/>
          </a:xfrm>
          <a:prstGeom prst="bevel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err="1" smtClean="0"/>
              <a:t>Deret</a:t>
            </a:r>
            <a:r>
              <a:rPr lang="en-US" sz="3200" dirty="0" smtClean="0"/>
              <a:t> Taylor (</a:t>
            </a:r>
            <a:r>
              <a:rPr lang="en-US" sz="3200" dirty="0" err="1" smtClean="0"/>
              <a:t>aproksimasi</a:t>
            </a:r>
            <a:r>
              <a:rPr lang="en-US" sz="3200" dirty="0" smtClean="0"/>
              <a:t> </a:t>
            </a:r>
            <a:r>
              <a:rPr lang="en-US" sz="3200" dirty="0" err="1" smtClean="0"/>
              <a:t>orde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n )</a:t>
            </a:r>
            <a:endParaRPr lang="en-US" sz="3200" dirty="0"/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500034" y="2000240"/>
            <a:ext cx="81391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Suku-suku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sisa</a:t>
            </a:r>
            <a:r>
              <a:rPr lang="en-US" altLang="en-US" sz="2000" dirty="0" smtClean="0"/>
              <a:t>, </a:t>
            </a:r>
            <a:r>
              <a:rPr lang="en-US" altLang="en-US" sz="2000" i="1" dirty="0" err="1" smtClean="0"/>
              <a:t>R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 , </a:t>
            </a:r>
            <a:r>
              <a:rPr lang="en-US" altLang="en-US" sz="2000" dirty="0" err="1" smtClean="0"/>
              <a:t>dimasukkan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memperhitungkan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semua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suku</a:t>
            </a:r>
            <a:r>
              <a:rPr lang="en-US" altLang="en-US" sz="2000" dirty="0" smtClean="0"/>
              <a:t>  </a:t>
            </a:r>
            <a:r>
              <a:rPr lang="en-US" altLang="en-US" sz="2000" dirty="0" err="1" smtClean="0"/>
              <a:t>dari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(n+1) </a:t>
            </a:r>
            <a:r>
              <a:rPr lang="en-US" altLang="en-US" sz="2000" dirty="0" err="1" smtClean="0"/>
              <a:t>sampai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tak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hingga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  <p:graphicFrame>
        <p:nvGraphicFramePr>
          <p:cNvPr id="4103" name="Object 76"/>
          <p:cNvGraphicFramePr>
            <a:graphicFrameLocks noChangeAspect="1"/>
          </p:cNvGraphicFramePr>
          <p:nvPr/>
        </p:nvGraphicFramePr>
        <p:xfrm>
          <a:off x="688974" y="1103313"/>
          <a:ext cx="7883553" cy="652462"/>
        </p:xfrm>
        <a:graphic>
          <a:graphicData uri="http://schemas.openxmlformats.org/presentationml/2006/ole">
            <p:oleObj spid="_x0000_s15363" name="Equation" r:id="rId4" imgW="4483080" imgH="380880" progId="Equation.3">
              <p:embed/>
            </p:oleObj>
          </a:graphicData>
        </a:graphic>
      </p:graphicFrame>
      <p:graphicFrame>
        <p:nvGraphicFramePr>
          <p:cNvPr id="1028" name="Object 125"/>
          <p:cNvGraphicFramePr>
            <a:graphicFrameLocks noChangeAspect="1"/>
          </p:cNvGraphicFramePr>
          <p:nvPr/>
        </p:nvGraphicFramePr>
        <p:xfrm>
          <a:off x="1916113" y="4962525"/>
          <a:ext cx="5597525" cy="673100"/>
        </p:xfrm>
        <a:graphic>
          <a:graphicData uri="http://schemas.openxmlformats.org/presentationml/2006/ole">
            <p:oleObj spid="_x0000_s15364" name="Equation" r:id="rId5" imgW="3162240" imgH="38088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624263" y="5907087"/>
          <a:ext cx="2376497" cy="802507"/>
        </p:xfrm>
        <a:graphic>
          <a:graphicData uri="http://schemas.openxmlformats.org/presentationml/2006/ole">
            <p:oleObj spid="_x0000_s15365" name="Equation" r:id="rId6" imgW="863280" imgH="2919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28794" y="60722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715000" y="2898775"/>
          <a:ext cx="2211388" cy="952500"/>
        </p:xfrm>
        <a:graphic>
          <a:graphicData uri="http://schemas.openxmlformats.org/presentationml/2006/ole">
            <p:oleObj spid="_x0000_s15366" name="Equation" r:id="rId7" imgW="825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Deret</a:t>
            </a:r>
            <a:r>
              <a:rPr lang="en-US" dirty="0" smtClean="0"/>
              <a:t> Taylor (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 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57224" y="1643050"/>
          <a:ext cx="2376487" cy="803275"/>
        </p:xfrm>
        <a:graphic>
          <a:graphicData uri="http://schemas.openxmlformats.org/presentationml/2006/ole">
            <p:oleObj spid="_x0000_s35842" name="Equation" r:id="rId3" imgW="863280" imgH="291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8992" y="17859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ChangeAspect="1"/>
          </p:cNvGraphicFramePr>
          <p:nvPr>
            <p:ph idx="1"/>
          </p:nvPr>
        </p:nvGraphicFramePr>
        <p:xfrm>
          <a:off x="5572132" y="1785926"/>
          <a:ext cx="1357322" cy="437906"/>
        </p:xfrm>
        <a:graphic>
          <a:graphicData uri="http://schemas.openxmlformats.org/presentationml/2006/ole">
            <p:oleObj spid="_x0000_s35843" name="Equation" r:id="rId4" imgW="749160" imgH="241200" progId="Equation.3">
              <p:embed/>
            </p:oleObj>
          </a:graphicData>
        </a:graphic>
      </p:graphicFrame>
      <p:graphicFrame>
        <p:nvGraphicFramePr>
          <p:cNvPr id="34820" name="Content Placeholder 8"/>
          <p:cNvGraphicFramePr>
            <a:graphicFrameLocks noChangeAspect="1"/>
          </p:cNvGraphicFramePr>
          <p:nvPr/>
        </p:nvGraphicFramePr>
        <p:xfrm>
          <a:off x="857224" y="4071942"/>
          <a:ext cx="781050" cy="414337"/>
        </p:xfrm>
        <a:graphic>
          <a:graphicData uri="http://schemas.openxmlformats.org/presentationml/2006/ole">
            <p:oleObj spid="_x0000_s35844" name="Equation" r:id="rId5" imgW="43164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43042" y="3929066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berorde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i="1" baseline="30000" dirty="0" smtClean="0"/>
              <a:t>n+1</a:t>
            </a:r>
            <a:r>
              <a:rPr lang="en-US" dirty="0" smtClean="0"/>
              <a:t> 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h </a:t>
            </a:r>
            <a:r>
              <a:rPr lang="en-US" dirty="0" err="1" smtClean="0"/>
              <a:t>berpangkat</a:t>
            </a:r>
            <a:r>
              <a:rPr lang="en-US" dirty="0" smtClean="0"/>
              <a:t> </a:t>
            </a:r>
            <a:r>
              <a:rPr lang="en-US" i="1" dirty="0" smtClean="0"/>
              <a:t>n+1</a:t>
            </a:r>
            <a:endParaRPr lang="en-US" i="1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485776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0(h)</a:t>
            </a:r>
            <a:r>
              <a:rPr lang="en-US" dirty="0" smtClean="0"/>
              <a:t>,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0(h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857496"/>
            <a:ext cx="7429552" cy="646331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2714612" y="2428868"/>
            <a:ext cx="42862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FF8359-047F-4073-98EF-88FF6638D87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2" y="434974"/>
            <a:ext cx="8210579" cy="1565265"/>
          </a:xfrm>
          <a:solidFill>
            <a:srgbClr val="FFFFFF">
              <a:alpha val="87057"/>
            </a:srgbClr>
          </a:solidFill>
        </p:spPr>
        <p:txBody>
          <a:bodyPr>
            <a:normAutofit fontScale="90000"/>
          </a:bodyPr>
          <a:lstStyle/>
          <a:p>
            <a:pPr algn="l">
              <a:lnSpc>
                <a:spcPct val="120000"/>
              </a:lnSpc>
            </a:pPr>
            <a:r>
              <a:rPr lang="en-US" altLang="en-US" sz="2200" b="1" u="sng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altLang="en-US" sz="2200" dirty="0" smtClean="0"/>
              <a:t/>
            </a:r>
            <a:br>
              <a:rPr lang="en-US" altLang="en-US" sz="2200" dirty="0" smtClean="0"/>
            </a:b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perluasan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deret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Taylor 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nol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orde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menaksir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altLang="en-US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f(x)  =  </a:t>
            </a:r>
            <a:r>
              <a:rPr lang="en-US" alt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-0.1x</a:t>
            </a:r>
            <a:r>
              <a:rPr lang="en-US" altLang="en-US" sz="2200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- 0.15x</a:t>
            </a:r>
            <a:r>
              <a:rPr lang="en-US" altLang="en-US" sz="2200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- 0.5x</a:t>
            </a:r>
            <a:r>
              <a:rPr lang="en-US" altLang="en-US" sz="2200" baseline="30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- 0.25x + 1.2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2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h = 1.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ditaksir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200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 = 1.</a:t>
            </a:r>
          </a:p>
        </p:txBody>
      </p:sp>
      <p:pic>
        <p:nvPicPr>
          <p:cNvPr id="9220" name="Picture 3" descr="Fig04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2500306"/>
            <a:ext cx="6715172" cy="3897774"/>
          </a:xfrm>
          <a:solidFill>
            <a:schemeClr val="accent2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16A96D-7EB1-4AF2-838D-56B508A40A8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28650" y="2370138"/>
            <a:ext cx="7996238" cy="273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i="1" dirty="0">
                <a:solidFill>
                  <a:srgbClr val="000099"/>
                </a:solidFill>
              </a:rPr>
              <a:t>x</a:t>
            </a:r>
            <a:r>
              <a:rPr lang="en-US" altLang="en-US" sz="2000" i="1" baseline="-25000" dirty="0">
                <a:solidFill>
                  <a:srgbClr val="000099"/>
                </a:solidFill>
              </a:rPr>
              <a:t>i </a:t>
            </a:r>
            <a:r>
              <a:rPr lang="en-US" altLang="en-US" sz="2000" dirty="0">
                <a:solidFill>
                  <a:srgbClr val="000099"/>
                </a:solidFill>
              </a:rPr>
              <a:t>= 0 </a:t>
            </a:r>
            <a:r>
              <a:rPr lang="en-US" altLang="en-US" sz="2000" dirty="0" smtClean="0">
                <a:solidFill>
                  <a:srgbClr val="000099"/>
                </a:solidFill>
              </a:rPr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400" dirty="0" smtClean="0"/>
              <a:t>  </a:t>
            </a:r>
            <a:r>
              <a:rPr lang="en-US" altLang="en-US" sz="2000" dirty="0">
                <a:solidFill>
                  <a:srgbClr val="000099"/>
                </a:solidFill>
              </a:rPr>
              <a:t>(</a:t>
            </a:r>
            <a:r>
              <a:rPr lang="en-US" altLang="en-US" sz="2000" i="1" dirty="0">
                <a:solidFill>
                  <a:srgbClr val="000099"/>
                </a:solidFill>
              </a:rPr>
              <a:t>x</a:t>
            </a:r>
            <a:r>
              <a:rPr lang="en-US" altLang="en-US" sz="2000" i="1" baseline="-25000" dirty="0">
                <a:solidFill>
                  <a:srgbClr val="000099"/>
                </a:solidFill>
              </a:rPr>
              <a:t>i+1</a:t>
            </a:r>
            <a:r>
              <a:rPr lang="en-US" altLang="en-US" sz="2000" i="1" dirty="0">
                <a:solidFill>
                  <a:srgbClr val="000099"/>
                </a:solidFill>
              </a:rPr>
              <a:t> – x</a:t>
            </a:r>
            <a:r>
              <a:rPr lang="en-US" altLang="en-US" sz="2000" i="1" baseline="-25000" dirty="0">
                <a:solidFill>
                  <a:srgbClr val="000099"/>
                </a:solidFill>
              </a:rPr>
              <a:t>i</a:t>
            </a:r>
            <a:r>
              <a:rPr lang="en-US" altLang="en-US" sz="2000" dirty="0">
                <a:solidFill>
                  <a:srgbClr val="000099"/>
                </a:solidFill>
              </a:rPr>
              <a:t>)</a:t>
            </a:r>
            <a:r>
              <a:rPr lang="en-US" altLang="en-US" sz="2000" i="1" dirty="0">
                <a:solidFill>
                  <a:srgbClr val="000099"/>
                </a:solidFill>
              </a:rPr>
              <a:t> </a:t>
            </a:r>
            <a:r>
              <a:rPr lang="en-US" altLang="en-US" sz="2000" dirty="0">
                <a:solidFill>
                  <a:srgbClr val="000099"/>
                </a:solidFill>
              </a:rPr>
              <a:t>=</a:t>
            </a:r>
            <a:r>
              <a:rPr lang="en-US" altLang="en-US" sz="2000" i="1" dirty="0">
                <a:solidFill>
                  <a:srgbClr val="000099"/>
                </a:solidFill>
              </a:rPr>
              <a:t> x</a:t>
            </a:r>
          </a:p>
          <a:p>
            <a:pPr algn="l">
              <a:spcBef>
                <a:spcPct val="50000"/>
              </a:spcBef>
            </a:pPr>
            <a:endParaRPr lang="en-US" altLang="en-US" sz="1600" dirty="0"/>
          </a:p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turunan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 </a:t>
            </a:r>
            <a:r>
              <a:rPr lang="en-US" altLang="en-US" sz="2400" i="1" dirty="0"/>
              <a:t>e</a:t>
            </a:r>
            <a:r>
              <a:rPr lang="en-US" altLang="en-US" sz="2400" i="1" baseline="30000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juga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e</a:t>
            </a:r>
            <a:r>
              <a:rPr lang="en-US" altLang="en-US" sz="2400" i="1" baseline="30000" dirty="0"/>
              <a:t>x </a:t>
            </a:r>
            <a:r>
              <a:rPr lang="en-US" altLang="en-US" sz="2400" dirty="0"/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en-US" sz="2400" dirty="0"/>
              <a:t>(2.) 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0000FF"/>
                </a:solidFill>
              </a:rPr>
              <a:t>(e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 </a:t>
            </a:r>
            <a:r>
              <a:rPr lang="en-US" altLang="en-US" sz="2400" i="1" dirty="0">
                <a:solidFill>
                  <a:srgbClr val="0000FF"/>
                </a:solidFill>
              </a:rPr>
              <a:t>)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”</a:t>
            </a:r>
            <a:r>
              <a:rPr lang="en-US" altLang="en-US" sz="2400" i="1" dirty="0">
                <a:solidFill>
                  <a:srgbClr val="0000FF"/>
                </a:solidFill>
              </a:rPr>
              <a:t> = 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             </a:t>
            </a:r>
            <a:r>
              <a:rPr lang="en-US" altLang="en-US" sz="2400" dirty="0"/>
              <a:t>(3.)</a:t>
            </a:r>
            <a:r>
              <a:rPr lang="en-US" altLang="en-US" sz="2400" i="1" baseline="30000" dirty="0"/>
              <a:t> 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baseline="30000" dirty="0">
                <a:solidFill>
                  <a:srgbClr val="0000FF"/>
                </a:solidFill>
              </a:rPr>
              <a:t>”’</a:t>
            </a:r>
            <a:r>
              <a:rPr lang="en-US" altLang="en-US" sz="2400" dirty="0">
                <a:solidFill>
                  <a:srgbClr val="0000FF"/>
                </a:solidFill>
              </a:rPr>
              <a:t> = </a:t>
            </a:r>
            <a:r>
              <a:rPr lang="en-US" altLang="en-US" sz="2400" i="1" dirty="0">
                <a:solidFill>
                  <a:srgbClr val="0000FF"/>
                </a:solidFill>
              </a:rPr>
              <a:t>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</a:t>
            </a:r>
            <a:r>
              <a:rPr lang="en-US" altLang="en-US" sz="2400" dirty="0"/>
              <a:t>,    …        (n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.)</a:t>
            </a:r>
            <a:r>
              <a:rPr lang="en-US" altLang="en-US" sz="2400" i="1" dirty="0"/>
              <a:t> 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i="1" dirty="0">
                <a:solidFill>
                  <a:srgbClr val="0000FF"/>
                </a:solidFill>
              </a:rPr>
              <a:t>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</a:t>
            </a:r>
            <a:r>
              <a:rPr lang="en-US" altLang="en-US" sz="2400" dirty="0">
                <a:solidFill>
                  <a:srgbClr val="0000FF"/>
                </a:solidFill>
              </a:rPr>
              <a:t>)</a:t>
            </a:r>
            <a:r>
              <a:rPr lang="en-US" altLang="en-US" sz="2400" baseline="30000" dirty="0">
                <a:solidFill>
                  <a:srgbClr val="0000FF"/>
                </a:solidFill>
              </a:rPr>
              <a:t>(n)</a:t>
            </a:r>
            <a:r>
              <a:rPr lang="en-US" altLang="en-US" sz="2400" dirty="0">
                <a:solidFill>
                  <a:srgbClr val="0000FF"/>
                </a:solidFill>
              </a:rPr>
              <a:t> = </a:t>
            </a:r>
            <a:r>
              <a:rPr lang="en-US" altLang="en-US" sz="2400" i="1" dirty="0">
                <a:solidFill>
                  <a:srgbClr val="0000FF"/>
                </a:solidFill>
              </a:rPr>
              <a:t>e</a:t>
            </a:r>
            <a:r>
              <a:rPr lang="en-US" altLang="en-US" sz="2400" i="1" baseline="30000" dirty="0">
                <a:solidFill>
                  <a:srgbClr val="0000FF"/>
                </a:solidFill>
              </a:rPr>
              <a:t>x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algn="l">
              <a:lnSpc>
                <a:spcPct val="30000"/>
              </a:lnSpc>
              <a:spcBef>
                <a:spcPct val="50000"/>
              </a:spcBef>
            </a:pPr>
            <a:endParaRPr lang="en-US" altLang="en-US" sz="2000" dirty="0"/>
          </a:p>
          <a:p>
            <a:pPr algn="l">
              <a:spcBef>
                <a:spcPct val="50000"/>
              </a:spcBef>
            </a:pPr>
            <a:r>
              <a:rPr lang="en-US" altLang="en-US" sz="2400" dirty="0" err="1" smtClean="0"/>
              <a:t>Sehingga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didapatkan</a:t>
            </a:r>
            <a:r>
              <a:rPr lang="en-US" altLang="en-US" sz="2400" dirty="0" smtClean="0"/>
              <a:t>:</a:t>
            </a:r>
            <a:endParaRPr lang="en-US" altLang="en-US" sz="2400" i="1" baseline="30000" dirty="0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684213" y="434975"/>
            <a:ext cx="79406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800" b="1" dirty="0" err="1" smtClean="0"/>
              <a:t>Contoh</a:t>
            </a:r>
            <a:r>
              <a:rPr lang="en-US" sz="2800" dirty="0" smtClean="0"/>
              <a:t>: </a:t>
            </a:r>
            <a:endParaRPr lang="en-US" sz="2800" dirty="0"/>
          </a:p>
          <a:p>
            <a:pPr algn="l">
              <a:defRPr/>
            </a:pPr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i="1" dirty="0"/>
              <a:t>f(x)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i="1" baseline="30000" dirty="0"/>
              <a:t>x</a:t>
            </a:r>
            <a:r>
              <a:rPr lang="en-US" sz="2400" dirty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Taylor</a:t>
            </a:r>
            <a:endParaRPr lang="en-US" sz="2400" dirty="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628650" y="5211763"/>
          <a:ext cx="5256213" cy="1284287"/>
        </p:xfrm>
        <a:graphic>
          <a:graphicData uri="http://schemas.openxmlformats.org/presentationml/2006/ole">
            <p:oleObj spid="_x0000_s17410" name="Equation" r:id="rId3" imgW="1714500" imgH="419100" progId="Equation.3">
              <p:embed/>
            </p:oleObj>
          </a:graphicData>
        </a:graphic>
      </p:graphicFrame>
      <p:graphicFrame>
        <p:nvGraphicFramePr>
          <p:cNvPr id="2051" name="Object 76"/>
          <p:cNvGraphicFramePr>
            <a:graphicFrameLocks noChangeAspect="1"/>
          </p:cNvGraphicFramePr>
          <p:nvPr/>
        </p:nvGraphicFramePr>
        <p:xfrm>
          <a:off x="1133475" y="1558925"/>
          <a:ext cx="7026275" cy="598488"/>
        </p:xfrm>
        <a:graphic>
          <a:graphicData uri="http://schemas.openxmlformats.org/presentationml/2006/ole">
            <p:oleObj spid="_x0000_s17411" name="Equation" r:id="rId4" imgW="4483080" imgH="380880" progId="Equation.3">
              <p:embed/>
            </p:oleObj>
          </a:graphicData>
        </a:graphic>
      </p:graphicFrame>
      <p:sp>
        <p:nvSpPr>
          <p:cNvPr id="78" name="Text Box 12"/>
          <p:cNvSpPr txBox="1">
            <a:spLocks noChangeArrowheads="1"/>
          </p:cNvSpPr>
          <p:nvPr/>
        </p:nvSpPr>
        <p:spPr bwMode="auto">
          <a:xfrm>
            <a:off x="5995988" y="5722938"/>
            <a:ext cx="2705228" cy="400110"/>
          </a:xfrm>
          <a:prstGeom prst="rect">
            <a:avLst/>
          </a:prstGeom>
          <a:solidFill>
            <a:srgbClr val="FFFF99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en-US" b="1" i="1" dirty="0" err="1" smtClean="0"/>
              <a:t>Deret</a:t>
            </a:r>
            <a:r>
              <a:rPr lang="en-US" altLang="en-US" b="1" i="1" dirty="0" smtClean="0"/>
              <a:t> </a:t>
            </a:r>
            <a:r>
              <a:rPr lang="en-US" altLang="en-US" b="1" i="1" dirty="0" err="1" smtClean="0"/>
              <a:t>Maclaurin</a:t>
            </a:r>
            <a:r>
              <a:rPr lang="en-US" altLang="en-US" b="1" i="1" dirty="0" smtClean="0"/>
              <a:t>  </a:t>
            </a:r>
            <a:r>
              <a:rPr lang="en-US" altLang="en-US" b="1" i="1" dirty="0" err="1" smtClean="0"/>
              <a:t>untuk</a:t>
            </a:r>
            <a:r>
              <a:rPr lang="en-US" altLang="en-US" b="1" i="1" dirty="0" smtClean="0"/>
              <a:t> </a:t>
            </a:r>
            <a:r>
              <a:rPr lang="en-US" altLang="en-US" sz="2000" i="1" dirty="0" smtClean="0"/>
              <a:t>e</a:t>
            </a:r>
            <a:r>
              <a:rPr lang="en-US" altLang="en-US" sz="2000" i="1" baseline="30000" dirty="0" smtClean="0"/>
              <a:t>x</a:t>
            </a:r>
            <a:r>
              <a:rPr lang="en-US" altLang="en-US" dirty="0" smtClean="0"/>
              <a:t> </a:t>
            </a:r>
            <a:endParaRPr lang="en-US" alt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989</Words>
  <Application>Microsoft Office PowerPoint</Application>
  <PresentationFormat>On-screen Show (4:3)</PresentationFormat>
  <Paragraphs>132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Kesalahan Pemotongan</vt:lpstr>
      <vt:lpstr>Kesalahan Pemotongan</vt:lpstr>
      <vt:lpstr>Deret Taylor (aproksimasi orde ke n ) </vt:lpstr>
      <vt:lpstr>Slide 4</vt:lpstr>
      <vt:lpstr>Slide 5</vt:lpstr>
      <vt:lpstr>Slide 6</vt:lpstr>
      <vt:lpstr>Deret Taylor (aproksimasi orde ke n ) </vt:lpstr>
      <vt:lpstr>Contoh Gunakan perluasan deret Taylor  orde ke nol sampai orde ke empat untuk menaksir fungsi   :   f(x)  =  -0.1x4 - 0.15x3 - 0.5x2 - 0.25x + 1.2 dan xi = 0 dengan h = 1. Artinya harga fungsi ditaksir pada xi+1 = 1.</vt:lpstr>
      <vt:lpstr>Slide 9</vt:lpstr>
      <vt:lpstr>Slide 10</vt:lpstr>
      <vt:lpstr>Contoh</vt:lpstr>
      <vt:lpstr>Suku Sisa Bagi Perluasan Deret Taylor</vt:lpstr>
      <vt:lpstr>Teori Harga Rata-rata</vt:lpstr>
      <vt:lpstr>Penggunaan Deret Taylor Untuk Memperkirakan Kesalahan Pemotongan</vt:lpstr>
      <vt:lpstr>Penggunaan Deret Taylor Untuk Memperkirakan Kesalahan Pemotongan</vt:lpstr>
      <vt:lpstr>Diferensiasi Numerik</vt:lpstr>
      <vt:lpstr>Diferensiasi Numerik</vt:lpstr>
      <vt:lpstr>Diferensiasi Numerik</vt:lpstr>
      <vt:lpstr>Contoh Soal</vt:lpstr>
      <vt:lpstr>Pendekatan Diferensi Hingga Dari Turunan Lebih Tinggi</vt:lpstr>
      <vt:lpstr>Formulasi Diferensi Yang Lebih Akurat</vt:lpstr>
      <vt:lpstr>Kesalahan Numerik Total</vt:lpstr>
      <vt:lpstr>Sumber Kesalahan Lainnya </vt:lpstr>
      <vt:lpstr>PR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Kesalahan Pemotongan</dc:title>
  <dc:creator>moi</dc:creator>
  <cp:lastModifiedBy>moi</cp:lastModifiedBy>
  <cp:revision>102</cp:revision>
  <dcterms:created xsi:type="dcterms:W3CDTF">2014-03-11T11:53:03Z</dcterms:created>
  <dcterms:modified xsi:type="dcterms:W3CDTF">2014-03-23T15:19:48Z</dcterms:modified>
</cp:coreProperties>
</file>