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69" r:id="rId17"/>
    <p:sldId id="272" r:id="rId18"/>
    <p:sldId id="274" r:id="rId19"/>
    <p:sldId id="275" r:id="rId20"/>
    <p:sldId id="273" r:id="rId21"/>
    <p:sldId id="276" r:id="rId22"/>
    <p:sldId id="277" r:id="rId23"/>
    <p:sldId id="279" r:id="rId24"/>
    <p:sldId id="280" r:id="rId25"/>
    <p:sldId id="281" r:id="rId26"/>
    <p:sldId id="282" r:id="rId27"/>
    <p:sldId id="278" r:id="rId28"/>
    <p:sldId id="283" r:id="rId29"/>
    <p:sldId id="284" r:id="rId30"/>
    <p:sldId id="285" r:id="rId31"/>
    <p:sldId id="286" r:id="rId32"/>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5EB1F999-1B1D-4360-9AAD-9F1E7D9BBCA7}" type="datetimeFigureOut">
              <a:rPr lang="en-US" smtClean="0"/>
              <a:pPr/>
              <a:t>6/10/2013</a:t>
            </a:fld>
            <a:endParaRPr lang="en-US"/>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C6EE9ACB-CC4D-46E2-9F00-5A1289B7BB1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693"/>
          </a:xfrm>
          <a:prstGeom prst="rect">
            <a:avLst/>
          </a:prstGeom>
        </p:spPr>
        <p:txBody>
          <a:bodyPr vert="horz" lIns="91440" tIns="45720" rIns="91440" bIns="45720" rtlCol="0"/>
          <a:lstStyle>
            <a:lvl1pPr algn="r">
              <a:defRPr sz="1200"/>
            </a:lvl1pPr>
          </a:lstStyle>
          <a:p>
            <a:fld id="{F0850265-BAD3-4CE6-ADAF-76ED0DBB7D76}" type="datetimeFigureOut">
              <a:rPr lang="en-US" smtClean="0"/>
              <a:pPr/>
              <a:t>6/10/2013</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4085"/>
            <a:ext cx="5486400" cy="4191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6553"/>
            <a:ext cx="2971800" cy="465693"/>
          </a:xfrm>
          <a:prstGeom prst="rect">
            <a:avLst/>
          </a:prstGeom>
        </p:spPr>
        <p:txBody>
          <a:bodyPr vert="horz" lIns="91440" tIns="45720" rIns="91440" bIns="45720" rtlCol="0" anchor="b"/>
          <a:lstStyle>
            <a:lvl1pPr algn="r">
              <a:defRPr sz="1200"/>
            </a:lvl1pPr>
          </a:lstStyle>
          <a:p>
            <a:fld id="{024EC7C3-2DEC-405C-A9D6-E56ABFFB436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24EC7C3-2DEC-405C-A9D6-E56ABFFB4362}"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2594E1-E86F-44E9-AF93-F241B3017339}" type="datetimeFigureOut">
              <a:rPr lang="en-US" smtClean="0"/>
              <a:pPr/>
              <a:t>6/10/2013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22835-CD33-473A-840A-5958CCD3126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2594E1-E86F-44E9-AF93-F241B3017339}" type="datetimeFigureOut">
              <a:rPr lang="en-US" smtClean="0"/>
              <a:pPr/>
              <a:t>6/10/2013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22835-CD33-473A-840A-5958CCD3126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2594E1-E86F-44E9-AF93-F241B3017339}" type="datetimeFigureOut">
              <a:rPr lang="en-US" smtClean="0"/>
              <a:pPr/>
              <a:t>6/10/2013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22835-CD33-473A-840A-5958CCD3126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2594E1-E86F-44E9-AF93-F241B3017339}" type="datetimeFigureOut">
              <a:rPr lang="en-US" smtClean="0"/>
              <a:pPr/>
              <a:t>6/10/2013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22835-CD33-473A-840A-5958CCD3126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2594E1-E86F-44E9-AF93-F241B3017339}" type="datetimeFigureOut">
              <a:rPr lang="en-US" smtClean="0"/>
              <a:pPr/>
              <a:t>6/10/2013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22835-CD33-473A-840A-5958CCD3126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2594E1-E86F-44E9-AF93-F241B3017339}" type="datetimeFigureOut">
              <a:rPr lang="en-US" smtClean="0"/>
              <a:pPr/>
              <a:t>6/10/2013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422835-CD33-473A-840A-5958CCD3126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2594E1-E86F-44E9-AF93-F241B3017339}" type="datetimeFigureOut">
              <a:rPr lang="en-US" smtClean="0"/>
              <a:pPr/>
              <a:t>6/10/2013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422835-CD33-473A-840A-5958CCD3126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2594E1-E86F-44E9-AF93-F241B3017339}" type="datetimeFigureOut">
              <a:rPr lang="en-US" smtClean="0"/>
              <a:pPr/>
              <a:t>6/10/2013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422835-CD33-473A-840A-5958CCD3126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2594E1-E86F-44E9-AF93-F241B3017339}" type="datetimeFigureOut">
              <a:rPr lang="en-US" smtClean="0"/>
              <a:pPr/>
              <a:t>6/10/2013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422835-CD33-473A-840A-5958CCD3126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2594E1-E86F-44E9-AF93-F241B3017339}" type="datetimeFigureOut">
              <a:rPr lang="en-US" smtClean="0"/>
              <a:pPr/>
              <a:t>6/10/2013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422835-CD33-473A-840A-5958CCD3126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2594E1-E86F-44E9-AF93-F241B3017339}" type="datetimeFigureOut">
              <a:rPr lang="en-US" smtClean="0"/>
              <a:pPr/>
              <a:t>6/10/2013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422835-CD33-473A-840A-5958CCD3126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2594E1-E86F-44E9-AF93-F241B3017339}" type="datetimeFigureOut">
              <a:rPr lang="en-US" smtClean="0"/>
              <a:pPr/>
              <a:t>6/10/2013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422835-CD33-473A-840A-5958CCD3126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latin typeface="Aharoni" pitchFamily="2" charset="-79"/>
                <a:cs typeface="Aharoni" pitchFamily="2" charset="-79"/>
              </a:rPr>
              <a:t>Uji</a:t>
            </a:r>
            <a:r>
              <a:rPr lang="en-US" dirty="0" smtClean="0">
                <a:latin typeface="Aharoni" pitchFamily="2" charset="-79"/>
                <a:cs typeface="Aharoni" pitchFamily="2" charset="-79"/>
              </a:rPr>
              <a:t> </a:t>
            </a:r>
            <a:r>
              <a:rPr lang="en-US" dirty="0" err="1" smtClean="0">
                <a:latin typeface="Aharoni" pitchFamily="2" charset="-79"/>
                <a:cs typeface="Aharoni" pitchFamily="2" charset="-79"/>
              </a:rPr>
              <a:t>Hipotesis</a:t>
            </a:r>
            <a:r>
              <a:rPr lang="en-US" dirty="0" smtClean="0">
                <a:latin typeface="Aharoni" pitchFamily="2" charset="-79"/>
                <a:cs typeface="Aharoni" pitchFamily="2" charset="-79"/>
              </a:rPr>
              <a:t> (1)</a:t>
            </a:r>
            <a:endParaRPr lang="en-US" dirty="0">
              <a:latin typeface="Aharoni" pitchFamily="2" charset="-79"/>
              <a:cs typeface="Aharoni" pitchFamily="2" charset="-79"/>
            </a:endParaRPr>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Prosedur</a:t>
            </a:r>
            <a:r>
              <a:rPr lang="en-US" dirty="0" smtClean="0"/>
              <a:t> </a:t>
            </a:r>
            <a:r>
              <a:rPr lang="en-US" dirty="0" err="1" smtClean="0"/>
              <a:t>Uji</a:t>
            </a:r>
            <a:r>
              <a:rPr lang="en-US" dirty="0" smtClean="0"/>
              <a:t> </a:t>
            </a:r>
            <a:r>
              <a:rPr lang="en-US" dirty="0" err="1" smtClean="0"/>
              <a:t>Hipotesis</a:t>
            </a:r>
            <a:endParaRPr lang="en-US" dirty="0"/>
          </a:p>
        </p:txBody>
      </p:sp>
      <p:sp>
        <p:nvSpPr>
          <p:cNvPr id="3" name="Content Placeholder 2"/>
          <p:cNvSpPr>
            <a:spLocks noGrp="1"/>
          </p:cNvSpPr>
          <p:nvPr>
            <p:ph idx="1"/>
          </p:nvPr>
        </p:nvSpPr>
        <p:spPr/>
        <p:txBody>
          <a:bodyPr>
            <a:normAutofit lnSpcReduction="10000"/>
          </a:bodyPr>
          <a:lstStyle/>
          <a:p>
            <a:r>
              <a:rPr lang="en-US" dirty="0" err="1" smtClean="0"/>
              <a:t>Tentukan</a:t>
            </a:r>
            <a:r>
              <a:rPr lang="en-US" dirty="0" smtClean="0"/>
              <a:t> </a:t>
            </a:r>
            <a:r>
              <a:rPr lang="en-US" dirty="0" err="1" smtClean="0"/>
              <a:t>hipotesis</a:t>
            </a:r>
            <a:r>
              <a:rPr lang="en-US" dirty="0" smtClean="0"/>
              <a:t> </a:t>
            </a:r>
            <a:r>
              <a:rPr lang="en-US" dirty="0" err="1" smtClean="0"/>
              <a:t>awal</a:t>
            </a:r>
            <a:r>
              <a:rPr lang="en-US" dirty="0" smtClean="0"/>
              <a:t> </a:t>
            </a:r>
            <a:r>
              <a:rPr lang="en-US" dirty="0" err="1" smtClean="0"/>
              <a:t>dan</a:t>
            </a:r>
            <a:r>
              <a:rPr lang="en-US" dirty="0" smtClean="0"/>
              <a:t> </a:t>
            </a:r>
            <a:r>
              <a:rPr lang="en-US" dirty="0" err="1" smtClean="0"/>
              <a:t>tandingan</a:t>
            </a:r>
            <a:endParaRPr lang="en-US" dirty="0" smtClean="0"/>
          </a:p>
          <a:p>
            <a:r>
              <a:rPr lang="en-US" dirty="0" err="1" smtClean="0"/>
              <a:t>Tentukan</a:t>
            </a:r>
            <a:r>
              <a:rPr lang="en-US" dirty="0" smtClean="0"/>
              <a:t> </a:t>
            </a:r>
            <a:r>
              <a:rPr lang="en-US" dirty="0" err="1" smtClean="0"/>
              <a:t>daerah</a:t>
            </a:r>
            <a:r>
              <a:rPr lang="en-US" dirty="0" smtClean="0"/>
              <a:t> </a:t>
            </a:r>
            <a:r>
              <a:rPr lang="en-US" dirty="0" err="1" smtClean="0"/>
              <a:t>kritis</a:t>
            </a:r>
            <a:r>
              <a:rPr lang="en-US" dirty="0" smtClean="0"/>
              <a:t> </a:t>
            </a:r>
            <a:r>
              <a:rPr lang="en-US" dirty="0" err="1" smtClean="0"/>
              <a:t>atau</a:t>
            </a:r>
            <a:r>
              <a:rPr lang="en-US" dirty="0" smtClean="0"/>
              <a:t> </a:t>
            </a:r>
            <a:r>
              <a:rPr lang="en-US" dirty="0" err="1" smtClean="0"/>
              <a:t>daerah</a:t>
            </a:r>
            <a:r>
              <a:rPr lang="en-US" dirty="0" smtClean="0"/>
              <a:t> </a:t>
            </a:r>
            <a:r>
              <a:rPr lang="en-US" dirty="0" err="1" smtClean="0"/>
              <a:t>penolakan</a:t>
            </a:r>
            <a:r>
              <a:rPr lang="en-US" dirty="0" smtClean="0"/>
              <a:t> </a:t>
            </a:r>
            <a:r>
              <a:rPr lang="en-US" dirty="0" err="1" smtClean="0"/>
              <a:t>sesuai</a:t>
            </a:r>
            <a:r>
              <a:rPr lang="en-US" dirty="0" smtClean="0"/>
              <a:t> </a:t>
            </a:r>
            <a:r>
              <a:rPr lang="en-US" dirty="0" err="1" smtClean="0"/>
              <a:t>dengan</a:t>
            </a:r>
            <a:r>
              <a:rPr lang="en-US" dirty="0" smtClean="0"/>
              <a:t> </a:t>
            </a:r>
            <a:r>
              <a:rPr lang="en-US" dirty="0" err="1" smtClean="0"/>
              <a:t>hipotesis</a:t>
            </a:r>
            <a:r>
              <a:rPr lang="en-US" dirty="0" smtClean="0"/>
              <a:t> </a:t>
            </a:r>
            <a:r>
              <a:rPr lang="en-US" dirty="0" err="1" smtClean="0"/>
              <a:t>tandingan</a:t>
            </a:r>
            <a:r>
              <a:rPr lang="en-US" dirty="0" smtClean="0"/>
              <a:t> yang </a:t>
            </a:r>
            <a:r>
              <a:rPr lang="en-US" dirty="0" err="1" smtClean="0"/>
              <a:t>telah</a:t>
            </a:r>
            <a:r>
              <a:rPr lang="en-US" dirty="0" smtClean="0"/>
              <a:t> </a:t>
            </a:r>
            <a:r>
              <a:rPr lang="en-US" dirty="0" err="1" smtClean="0"/>
              <a:t>ditentukan</a:t>
            </a:r>
            <a:endParaRPr lang="en-US" dirty="0" smtClean="0"/>
          </a:p>
          <a:p>
            <a:r>
              <a:rPr lang="en-US" dirty="0" err="1" smtClean="0"/>
              <a:t>Lakukan</a:t>
            </a:r>
            <a:r>
              <a:rPr lang="en-US" dirty="0" smtClean="0"/>
              <a:t> </a:t>
            </a:r>
            <a:r>
              <a:rPr lang="en-US" dirty="0" err="1" smtClean="0"/>
              <a:t>uji</a:t>
            </a:r>
            <a:r>
              <a:rPr lang="en-US" dirty="0" smtClean="0"/>
              <a:t> </a:t>
            </a:r>
            <a:r>
              <a:rPr lang="en-US" dirty="0" err="1" smtClean="0"/>
              <a:t>statistik</a:t>
            </a:r>
            <a:endParaRPr lang="en-US" dirty="0" smtClean="0"/>
          </a:p>
          <a:p>
            <a:r>
              <a:rPr lang="en-US" dirty="0" err="1" smtClean="0"/>
              <a:t>Lakukan</a:t>
            </a:r>
            <a:r>
              <a:rPr lang="en-US" dirty="0" smtClean="0"/>
              <a:t> </a:t>
            </a:r>
            <a:r>
              <a:rPr lang="en-US" dirty="0" err="1" smtClean="0"/>
              <a:t>analisa</a:t>
            </a:r>
            <a:r>
              <a:rPr lang="en-US" dirty="0" smtClean="0"/>
              <a:t> </a:t>
            </a:r>
            <a:r>
              <a:rPr lang="en-US" dirty="0" err="1" smtClean="0"/>
              <a:t>perbandingan</a:t>
            </a:r>
            <a:r>
              <a:rPr lang="en-US" dirty="0" smtClean="0"/>
              <a:t> </a:t>
            </a:r>
            <a:r>
              <a:rPr lang="en-US" dirty="0" err="1" smtClean="0"/>
              <a:t>berdasarkan</a:t>
            </a:r>
            <a:r>
              <a:rPr lang="en-US" dirty="0" smtClean="0"/>
              <a:t> </a:t>
            </a:r>
            <a:r>
              <a:rPr lang="en-US" dirty="0" err="1" smtClean="0"/>
              <a:t>uji</a:t>
            </a:r>
            <a:r>
              <a:rPr lang="en-US" dirty="0" smtClean="0"/>
              <a:t> </a:t>
            </a:r>
            <a:r>
              <a:rPr lang="en-US" dirty="0" err="1" smtClean="0"/>
              <a:t>statistik</a:t>
            </a:r>
            <a:r>
              <a:rPr lang="en-US" dirty="0" smtClean="0"/>
              <a:t> yang </a:t>
            </a:r>
            <a:r>
              <a:rPr lang="en-US" dirty="0" err="1" smtClean="0"/>
              <a:t>telah</a:t>
            </a:r>
            <a:r>
              <a:rPr lang="en-US" dirty="0" smtClean="0"/>
              <a:t> </a:t>
            </a:r>
            <a:r>
              <a:rPr lang="en-US" dirty="0" err="1" smtClean="0"/>
              <a:t>dilakukan</a:t>
            </a:r>
            <a:endParaRPr lang="en-US" dirty="0" smtClean="0"/>
          </a:p>
          <a:p>
            <a:r>
              <a:rPr lang="en-US" dirty="0" err="1" smtClean="0"/>
              <a:t>Buat</a:t>
            </a:r>
            <a:r>
              <a:rPr lang="en-US" dirty="0" smtClean="0"/>
              <a:t> </a:t>
            </a:r>
            <a:r>
              <a:rPr lang="en-US" dirty="0" err="1" smtClean="0"/>
              <a:t>kesimpulan</a:t>
            </a:r>
            <a:r>
              <a:rPr lang="en-US" dirty="0" smtClean="0"/>
              <a:t> </a:t>
            </a:r>
            <a:r>
              <a:rPr lang="en-US" dirty="0" err="1" smtClean="0"/>
              <a:t>berdasarkan</a:t>
            </a:r>
            <a:r>
              <a:rPr lang="en-US" dirty="0" smtClean="0"/>
              <a:t> </a:t>
            </a:r>
            <a:r>
              <a:rPr lang="en-US" dirty="0" err="1" smtClean="0"/>
              <a:t>analisa</a:t>
            </a:r>
            <a:r>
              <a:rPr lang="en-US" dirty="0" smtClean="0"/>
              <a:t> </a:t>
            </a:r>
            <a:r>
              <a:rPr lang="en-US" dirty="0" err="1" smtClean="0"/>
              <a:t>perbandingan</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Jenis</a:t>
            </a:r>
            <a:r>
              <a:rPr lang="en-US" dirty="0" smtClean="0"/>
              <a:t> </a:t>
            </a:r>
            <a:r>
              <a:rPr lang="en-US" dirty="0" err="1" smtClean="0"/>
              <a:t>Uji</a:t>
            </a:r>
            <a:r>
              <a:rPr lang="en-US" dirty="0" smtClean="0"/>
              <a:t> </a:t>
            </a:r>
            <a:r>
              <a:rPr lang="en-US" dirty="0" err="1" smtClean="0"/>
              <a:t>Hipotesis</a:t>
            </a:r>
            <a:endParaRPr lang="en-US" dirty="0"/>
          </a:p>
        </p:txBody>
      </p:sp>
      <p:sp>
        <p:nvSpPr>
          <p:cNvPr id="3" name="Content Placeholder 2"/>
          <p:cNvSpPr>
            <a:spLocks noGrp="1"/>
          </p:cNvSpPr>
          <p:nvPr>
            <p:ph idx="1"/>
          </p:nvPr>
        </p:nvSpPr>
        <p:spPr/>
        <p:txBody>
          <a:bodyPr/>
          <a:lstStyle/>
          <a:p>
            <a:r>
              <a:rPr lang="en-US" dirty="0" err="1" smtClean="0"/>
              <a:t>Uji</a:t>
            </a:r>
            <a:r>
              <a:rPr lang="en-US" dirty="0" smtClean="0"/>
              <a:t> mean (rata-rata) :</a:t>
            </a:r>
          </a:p>
          <a:p>
            <a:pPr>
              <a:buNone/>
            </a:pPr>
            <a:r>
              <a:rPr lang="en-US" dirty="0"/>
              <a:t>	</a:t>
            </a:r>
            <a:r>
              <a:rPr lang="en-US" dirty="0" smtClean="0"/>
              <a:t>- </a:t>
            </a:r>
            <a:r>
              <a:rPr lang="en-US" dirty="0" err="1" smtClean="0"/>
              <a:t>Uji</a:t>
            </a:r>
            <a:r>
              <a:rPr lang="en-US" dirty="0" smtClean="0"/>
              <a:t> </a:t>
            </a:r>
            <a:r>
              <a:rPr lang="en-US" dirty="0" err="1" smtClean="0"/>
              <a:t>satu</a:t>
            </a:r>
            <a:r>
              <a:rPr lang="en-US" dirty="0" smtClean="0"/>
              <a:t> mean (n ≥ 30 </a:t>
            </a:r>
            <a:r>
              <a:rPr lang="en-US" dirty="0" err="1" smtClean="0"/>
              <a:t>dan</a:t>
            </a:r>
            <a:r>
              <a:rPr lang="en-US" dirty="0" smtClean="0"/>
              <a:t> n &lt; 30)</a:t>
            </a:r>
          </a:p>
          <a:p>
            <a:pPr>
              <a:buNone/>
            </a:pPr>
            <a:r>
              <a:rPr lang="en-US" dirty="0"/>
              <a:t>	</a:t>
            </a:r>
            <a:r>
              <a:rPr lang="en-US" dirty="0" smtClean="0"/>
              <a:t>- </a:t>
            </a:r>
            <a:r>
              <a:rPr lang="en-US" dirty="0" err="1" smtClean="0"/>
              <a:t>Uji</a:t>
            </a:r>
            <a:r>
              <a:rPr lang="en-US" dirty="0" smtClean="0"/>
              <a:t> </a:t>
            </a:r>
            <a:r>
              <a:rPr lang="en-US" dirty="0" err="1" smtClean="0"/>
              <a:t>dua</a:t>
            </a:r>
            <a:r>
              <a:rPr lang="en-US" dirty="0" smtClean="0"/>
              <a:t> mean (n ≥ 30 </a:t>
            </a:r>
            <a:r>
              <a:rPr lang="en-US" dirty="0" err="1" smtClean="0"/>
              <a:t>dan</a:t>
            </a:r>
            <a:r>
              <a:rPr lang="en-US" dirty="0" smtClean="0"/>
              <a:t> n &lt; 30)</a:t>
            </a:r>
          </a:p>
          <a:p>
            <a:r>
              <a:rPr lang="en-US" dirty="0" err="1" smtClean="0"/>
              <a:t>Uji</a:t>
            </a:r>
            <a:r>
              <a:rPr lang="en-US" dirty="0" smtClean="0"/>
              <a:t> </a:t>
            </a:r>
            <a:r>
              <a:rPr lang="en-US" dirty="0" err="1" smtClean="0"/>
              <a:t>proporsi</a:t>
            </a:r>
            <a:r>
              <a:rPr lang="en-US" dirty="0" smtClean="0"/>
              <a:t> :</a:t>
            </a:r>
          </a:p>
          <a:p>
            <a:pPr>
              <a:buNone/>
            </a:pPr>
            <a:r>
              <a:rPr lang="en-US" dirty="0"/>
              <a:t>	</a:t>
            </a:r>
            <a:r>
              <a:rPr lang="en-US" dirty="0" smtClean="0"/>
              <a:t>- </a:t>
            </a:r>
            <a:r>
              <a:rPr lang="en-US" dirty="0" err="1" smtClean="0"/>
              <a:t>Uji</a:t>
            </a:r>
            <a:r>
              <a:rPr lang="en-US" dirty="0" smtClean="0"/>
              <a:t> </a:t>
            </a:r>
            <a:r>
              <a:rPr lang="en-US" dirty="0" err="1" smtClean="0"/>
              <a:t>satu</a:t>
            </a:r>
            <a:r>
              <a:rPr lang="en-US" dirty="0" smtClean="0"/>
              <a:t> </a:t>
            </a:r>
            <a:r>
              <a:rPr lang="en-US" dirty="0" err="1" smtClean="0"/>
              <a:t>proporsi</a:t>
            </a:r>
            <a:r>
              <a:rPr lang="en-US" dirty="0" smtClean="0"/>
              <a:t> (n ≥ 30 </a:t>
            </a:r>
            <a:r>
              <a:rPr lang="en-US" dirty="0" err="1" smtClean="0"/>
              <a:t>dan</a:t>
            </a:r>
            <a:r>
              <a:rPr lang="en-US" dirty="0" smtClean="0"/>
              <a:t> n &lt; 30)</a:t>
            </a:r>
          </a:p>
          <a:p>
            <a:pPr>
              <a:buNone/>
            </a:pPr>
            <a:r>
              <a:rPr lang="en-US" dirty="0"/>
              <a:t>	</a:t>
            </a:r>
            <a:r>
              <a:rPr lang="en-US" dirty="0" smtClean="0"/>
              <a:t>- </a:t>
            </a:r>
            <a:r>
              <a:rPr lang="en-US" dirty="0" err="1" smtClean="0"/>
              <a:t>Uji</a:t>
            </a:r>
            <a:r>
              <a:rPr lang="en-US" dirty="0" smtClean="0"/>
              <a:t> </a:t>
            </a:r>
            <a:r>
              <a:rPr lang="en-US" dirty="0" err="1" smtClean="0"/>
              <a:t>dua</a:t>
            </a:r>
            <a:r>
              <a:rPr lang="en-US" dirty="0" smtClean="0"/>
              <a:t> </a:t>
            </a:r>
            <a:r>
              <a:rPr lang="en-US" dirty="0" err="1" smtClean="0"/>
              <a:t>proporsi</a:t>
            </a:r>
            <a:r>
              <a:rPr lang="en-US" dirty="0" smtClean="0"/>
              <a:t> (n ≥ 30 </a:t>
            </a:r>
            <a:r>
              <a:rPr lang="en-US" dirty="0" err="1" smtClean="0"/>
              <a:t>dan</a:t>
            </a:r>
            <a:r>
              <a:rPr lang="en-US" dirty="0" smtClean="0"/>
              <a:t> n &lt; 30)</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Uji</a:t>
            </a:r>
            <a:r>
              <a:rPr lang="en-US" dirty="0" smtClean="0"/>
              <a:t> </a:t>
            </a:r>
            <a:r>
              <a:rPr lang="en-US" dirty="0" err="1" smtClean="0"/>
              <a:t>satu</a:t>
            </a:r>
            <a:r>
              <a:rPr lang="en-US" dirty="0" smtClean="0"/>
              <a:t> mean (n ≥ 30) (1)</a:t>
            </a:r>
            <a:endParaRPr lang="en-US" dirty="0"/>
          </a:p>
        </p:txBody>
      </p:sp>
      <p:sp>
        <p:nvSpPr>
          <p:cNvPr id="3" name="Content Placeholder 2"/>
          <p:cNvSpPr>
            <a:spLocks noGrp="1"/>
          </p:cNvSpPr>
          <p:nvPr>
            <p:ph idx="1"/>
          </p:nvPr>
        </p:nvSpPr>
        <p:spPr/>
        <p:txBody>
          <a:bodyPr/>
          <a:lstStyle/>
          <a:p>
            <a:r>
              <a:rPr lang="en-US" dirty="0" err="1" smtClean="0"/>
              <a:t>Digunakan</a:t>
            </a:r>
            <a:r>
              <a:rPr lang="en-US" dirty="0" smtClean="0"/>
              <a:t> </a:t>
            </a:r>
            <a:r>
              <a:rPr lang="en-US" dirty="0" err="1" smtClean="0"/>
              <a:t>untuk</a:t>
            </a:r>
            <a:r>
              <a:rPr lang="en-US" dirty="0" smtClean="0"/>
              <a:t> </a:t>
            </a:r>
            <a:r>
              <a:rPr lang="en-US" dirty="0" err="1" smtClean="0"/>
              <a:t>menguji</a:t>
            </a:r>
            <a:r>
              <a:rPr lang="en-US" dirty="0" smtClean="0"/>
              <a:t> </a:t>
            </a:r>
            <a:r>
              <a:rPr lang="en-US" dirty="0" err="1" smtClean="0"/>
              <a:t>sebuah</a:t>
            </a:r>
            <a:r>
              <a:rPr lang="en-US" dirty="0" smtClean="0"/>
              <a:t> </a:t>
            </a:r>
            <a:r>
              <a:rPr lang="en-US" dirty="0" err="1" smtClean="0"/>
              <a:t>hipotesis</a:t>
            </a:r>
            <a:r>
              <a:rPr lang="en-US" dirty="0" smtClean="0"/>
              <a:t> </a:t>
            </a:r>
            <a:r>
              <a:rPr lang="en-US" dirty="0" err="1" smtClean="0"/>
              <a:t>berdasarkan</a:t>
            </a:r>
            <a:r>
              <a:rPr lang="en-US" dirty="0" smtClean="0"/>
              <a:t> </a:t>
            </a:r>
            <a:r>
              <a:rPr lang="en-US" dirty="0" err="1" smtClean="0"/>
              <a:t>rataan</a:t>
            </a:r>
            <a:r>
              <a:rPr lang="en-US" dirty="0" smtClean="0"/>
              <a:t> </a:t>
            </a:r>
            <a:r>
              <a:rPr lang="en-US" dirty="0" err="1" smtClean="0"/>
              <a:t>dari</a:t>
            </a:r>
            <a:r>
              <a:rPr lang="en-US" dirty="0" smtClean="0"/>
              <a:t> </a:t>
            </a:r>
            <a:r>
              <a:rPr lang="en-US" dirty="0" err="1" smtClean="0"/>
              <a:t>sebuah</a:t>
            </a:r>
            <a:r>
              <a:rPr lang="en-US" dirty="0" smtClean="0"/>
              <a:t> </a:t>
            </a:r>
            <a:r>
              <a:rPr lang="en-US" dirty="0" err="1" smtClean="0"/>
              <a:t>sampel</a:t>
            </a:r>
            <a:endParaRPr lang="en-US" dirty="0" smtClean="0"/>
          </a:p>
          <a:p>
            <a:r>
              <a:rPr lang="en-US" dirty="0" err="1" smtClean="0"/>
              <a:t>Pengujiannya</a:t>
            </a:r>
            <a:r>
              <a:rPr lang="en-US" dirty="0" smtClean="0"/>
              <a:t> </a:t>
            </a:r>
            <a:r>
              <a:rPr lang="en-US" dirty="0" err="1" smtClean="0"/>
              <a:t>dipengaruhi</a:t>
            </a:r>
            <a:r>
              <a:rPr lang="en-US" dirty="0" smtClean="0"/>
              <a:t> </a:t>
            </a:r>
            <a:r>
              <a:rPr lang="en-US" dirty="0" err="1" smtClean="0"/>
              <a:t>oleh</a:t>
            </a:r>
            <a:r>
              <a:rPr lang="en-US" dirty="0" smtClean="0"/>
              <a:t> :</a:t>
            </a:r>
          </a:p>
          <a:p>
            <a:pPr>
              <a:buNone/>
            </a:pPr>
            <a:r>
              <a:rPr lang="en-US" dirty="0"/>
              <a:t>	</a:t>
            </a:r>
            <a:r>
              <a:rPr lang="en-US" dirty="0" smtClean="0"/>
              <a:t>- </a:t>
            </a:r>
            <a:r>
              <a:rPr lang="en-US" dirty="0" err="1" smtClean="0"/>
              <a:t>taraf</a:t>
            </a:r>
            <a:r>
              <a:rPr lang="en-US" dirty="0" smtClean="0"/>
              <a:t> </a:t>
            </a:r>
            <a:r>
              <a:rPr lang="en-US" dirty="0" err="1" smtClean="0"/>
              <a:t>signifikansi</a:t>
            </a:r>
            <a:r>
              <a:rPr lang="en-US" dirty="0" smtClean="0"/>
              <a:t> (</a:t>
            </a:r>
            <a:r>
              <a:rPr lang="el-GR" dirty="0" smtClean="0"/>
              <a:t>α</a:t>
            </a:r>
            <a:r>
              <a:rPr lang="en-US" dirty="0" smtClean="0"/>
              <a:t>)</a:t>
            </a:r>
          </a:p>
          <a:p>
            <a:pPr>
              <a:buNone/>
            </a:pPr>
            <a:r>
              <a:rPr lang="en-US" dirty="0"/>
              <a:t>	</a:t>
            </a:r>
            <a:r>
              <a:rPr lang="en-US" dirty="0" smtClean="0"/>
              <a:t>- </a:t>
            </a:r>
            <a:r>
              <a:rPr lang="en-US" dirty="0" err="1" smtClean="0"/>
              <a:t>rataan</a:t>
            </a:r>
            <a:r>
              <a:rPr lang="en-US" dirty="0" smtClean="0"/>
              <a:t> </a:t>
            </a:r>
            <a:r>
              <a:rPr lang="en-US" dirty="0" err="1" smtClean="0"/>
              <a:t>sampel</a:t>
            </a:r>
            <a:r>
              <a:rPr lang="en-US" dirty="0" smtClean="0"/>
              <a:t> (</a:t>
            </a:r>
            <a:r>
              <a:rPr lang="el-GR" dirty="0" smtClean="0"/>
              <a:t>μ</a:t>
            </a:r>
            <a:r>
              <a:rPr lang="en-US" sz="2000" dirty="0" smtClean="0"/>
              <a:t>0</a:t>
            </a:r>
            <a:r>
              <a:rPr lang="en-US" dirty="0" smtClean="0"/>
              <a:t>)</a:t>
            </a:r>
          </a:p>
          <a:p>
            <a:pPr>
              <a:buNone/>
            </a:pPr>
            <a:r>
              <a:rPr lang="en-US" dirty="0"/>
              <a:t>	</a:t>
            </a:r>
            <a:r>
              <a:rPr lang="en-US" dirty="0" smtClean="0"/>
              <a:t>- </a:t>
            </a:r>
            <a:r>
              <a:rPr lang="en-US" dirty="0" err="1" smtClean="0"/>
              <a:t>standar</a:t>
            </a:r>
            <a:r>
              <a:rPr lang="en-US" dirty="0" smtClean="0"/>
              <a:t> </a:t>
            </a:r>
            <a:r>
              <a:rPr lang="en-US" dirty="0" err="1" smtClean="0"/>
              <a:t>deviasi</a:t>
            </a:r>
            <a:r>
              <a:rPr lang="en-US" dirty="0" smtClean="0"/>
              <a:t> (</a:t>
            </a:r>
            <a:r>
              <a:rPr lang="el-GR" dirty="0" smtClean="0"/>
              <a:t>σ</a:t>
            </a:r>
            <a:r>
              <a:rPr lang="en-US" dirty="0" smtClean="0"/>
              <a:t>)</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Uji</a:t>
            </a:r>
            <a:r>
              <a:rPr lang="en-US" dirty="0" smtClean="0"/>
              <a:t> </a:t>
            </a:r>
            <a:r>
              <a:rPr lang="en-US" dirty="0" err="1" smtClean="0"/>
              <a:t>satu</a:t>
            </a:r>
            <a:r>
              <a:rPr lang="en-US" dirty="0" smtClean="0"/>
              <a:t> mean (n ≥ 30) (2)</a:t>
            </a:r>
            <a:endParaRPr lang="en-US" dirty="0"/>
          </a:p>
        </p:txBody>
      </p:sp>
      <p:sp>
        <p:nvSpPr>
          <p:cNvPr id="3" name="Content Placeholder 2"/>
          <p:cNvSpPr>
            <a:spLocks noGrp="1"/>
          </p:cNvSpPr>
          <p:nvPr>
            <p:ph idx="1"/>
          </p:nvPr>
        </p:nvSpPr>
        <p:spPr/>
        <p:txBody>
          <a:bodyPr>
            <a:normAutofit/>
          </a:bodyPr>
          <a:lstStyle/>
          <a:p>
            <a:pPr>
              <a:buNone/>
            </a:pPr>
            <a:r>
              <a:rPr lang="en-US" dirty="0" err="1" smtClean="0"/>
              <a:t>Jenis</a:t>
            </a:r>
            <a:r>
              <a:rPr lang="en-US" dirty="0" smtClean="0"/>
              <a:t> </a:t>
            </a:r>
            <a:r>
              <a:rPr lang="en-US" dirty="0" err="1" smtClean="0"/>
              <a:t>jenis</a:t>
            </a:r>
            <a:r>
              <a:rPr lang="en-US" dirty="0" smtClean="0"/>
              <a:t> </a:t>
            </a:r>
            <a:r>
              <a:rPr lang="en-US" dirty="0" err="1" smtClean="0"/>
              <a:t>daerah</a:t>
            </a:r>
            <a:r>
              <a:rPr lang="en-US" dirty="0" smtClean="0"/>
              <a:t> </a:t>
            </a:r>
            <a:r>
              <a:rPr lang="en-US" dirty="0" err="1" smtClean="0"/>
              <a:t>kritis</a:t>
            </a:r>
            <a:r>
              <a:rPr lang="en-US" dirty="0" smtClean="0"/>
              <a:t> (</a:t>
            </a:r>
            <a:r>
              <a:rPr lang="en-US" dirty="0" err="1" smtClean="0"/>
              <a:t>berdasarkan</a:t>
            </a:r>
            <a:r>
              <a:rPr lang="en-US" dirty="0" smtClean="0"/>
              <a:t> H</a:t>
            </a:r>
            <a:r>
              <a:rPr lang="en-US" sz="2400" dirty="0" smtClean="0"/>
              <a:t>1</a:t>
            </a:r>
            <a:r>
              <a:rPr lang="en-US" dirty="0" smtClean="0"/>
              <a:t>) :</a:t>
            </a:r>
          </a:p>
          <a:p>
            <a:pPr>
              <a:buNone/>
            </a:pPr>
            <a:r>
              <a:rPr lang="en-US" dirty="0" smtClean="0"/>
              <a:t>Ho : </a:t>
            </a:r>
            <a:r>
              <a:rPr lang="el-GR" dirty="0" smtClean="0"/>
              <a:t>μ</a:t>
            </a:r>
            <a:r>
              <a:rPr lang="en-US" dirty="0" smtClean="0"/>
              <a:t> = </a:t>
            </a:r>
            <a:r>
              <a:rPr lang="el-GR" dirty="0" smtClean="0"/>
              <a:t>μ</a:t>
            </a:r>
            <a:r>
              <a:rPr lang="en-US" sz="2000" dirty="0" smtClean="0"/>
              <a:t>0</a:t>
            </a:r>
            <a:endParaRPr lang="en-US" dirty="0" smtClean="0"/>
          </a:p>
          <a:p>
            <a:pPr>
              <a:buNone/>
            </a:pPr>
            <a:r>
              <a:rPr lang="en-US" dirty="0" smtClean="0"/>
              <a:t>H</a:t>
            </a:r>
            <a:r>
              <a:rPr lang="en-US" sz="2400" dirty="0" smtClean="0"/>
              <a:t>1</a:t>
            </a:r>
            <a:r>
              <a:rPr lang="en-US" sz="3000" dirty="0" smtClean="0"/>
              <a:t> :  </a:t>
            </a:r>
            <a:r>
              <a:rPr lang="el-GR" dirty="0" smtClean="0"/>
              <a:t>μ</a:t>
            </a:r>
            <a:r>
              <a:rPr lang="en-US" dirty="0" smtClean="0"/>
              <a:t> &lt; </a:t>
            </a:r>
            <a:r>
              <a:rPr lang="el-GR" dirty="0" smtClean="0"/>
              <a:t>μ</a:t>
            </a:r>
            <a:r>
              <a:rPr lang="en-US" sz="2000" dirty="0" smtClean="0"/>
              <a:t>0</a:t>
            </a:r>
            <a:endParaRPr lang="en-US" sz="2000" dirty="0"/>
          </a:p>
          <a:p>
            <a:pPr>
              <a:buNone/>
            </a:pPr>
            <a:r>
              <a:rPr lang="en-US" dirty="0" err="1" smtClean="0"/>
              <a:t>Tolak</a:t>
            </a:r>
            <a:r>
              <a:rPr lang="en-US" dirty="0" smtClean="0"/>
              <a:t> Ho </a:t>
            </a:r>
            <a:r>
              <a:rPr lang="en-US" dirty="0" err="1" smtClean="0"/>
              <a:t>jika</a:t>
            </a:r>
            <a:r>
              <a:rPr lang="en-US" dirty="0" smtClean="0"/>
              <a:t>  Z hit &lt; -Z</a:t>
            </a:r>
            <a:r>
              <a:rPr lang="el-GR" dirty="0" smtClean="0"/>
              <a:t>α</a:t>
            </a:r>
            <a:r>
              <a:rPr lang="en-US" dirty="0" smtClean="0"/>
              <a:t> </a:t>
            </a:r>
          </a:p>
          <a:p>
            <a:pPr>
              <a:buNone/>
            </a:pPr>
            <a:endParaRPr lang="en-US" dirty="0"/>
          </a:p>
          <a:p>
            <a:pPr>
              <a:buNone/>
            </a:pPr>
            <a:endParaRPr lang="en-US" dirty="0" smtClean="0"/>
          </a:p>
          <a:p>
            <a:pPr>
              <a:buNone/>
            </a:pPr>
            <a:endParaRPr lang="en-US" dirty="0" smtClean="0"/>
          </a:p>
          <a:p>
            <a:pPr>
              <a:buNone/>
            </a:pPr>
            <a:endParaRPr lang="en-US" dirty="0" smtClean="0"/>
          </a:p>
          <a:p>
            <a:pPr>
              <a:buNone/>
            </a:pPr>
            <a:endParaRPr lang="en-US" dirty="0"/>
          </a:p>
          <a:p>
            <a:pPr>
              <a:buNone/>
            </a:pPr>
            <a:endParaRPr lang="en-US" dirty="0" smtClean="0"/>
          </a:p>
          <a:p>
            <a:pPr>
              <a:buNone/>
            </a:pPr>
            <a:endParaRPr lang="en-US" dirty="0" smtClean="0"/>
          </a:p>
        </p:txBody>
      </p:sp>
      <p:sp>
        <p:nvSpPr>
          <p:cNvPr id="5" name="Freeform 5"/>
          <p:cNvSpPr>
            <a:spLocks/>
          </p:cNvSpPr>
          <p:nvPr/>
        </p:nvSpPr>
        <p:spPr bwMode="auto">
          <a:xfrm>
            <a:off x="1143000" y="4114800"/>
            <a:ext cx="6324600" cy="1447800"/>
          </a:xfrm>
          <a:custGeom>
            <a:avLst/>
            <a:gdLst/>
            <a:ahLst/>
            <a:cxnLst>
              <a:cxn ang="0">
                <a:pos x="0" y="1552"/>
              </a:cxn>
              <a:cxn ang="0">
                <a:pos x="1104" y="1216"/>
              </a:cxn>
              <a:cxn ang="0">
                <a:pos x="2640" y="16"/>
              </a:cxn>
              <a:cxn ang="0">
                <a:pos x="3984" y="1120"/>
              </a:cxn>
              <a:cxn ang="0">
                <a:pos x="5232" y="1600"/>
              </a:cxn>
            </a:cxnLst>
            <a:rect l="0" t="0" r="r" b="b"/>
            <a:pathLst>
              <a:path w="5232" h="1600">
                <a:moveTo>
                  <a:pt x="0" y="1552"/>
                </a:moveTo>
                <a:cubicBezTo>
                  <a:pt x="332" y="1512"/>
                  <a:pt x="664" y="1472"/>
                  <a:pt x="1104" y="1216"/>
                </a:cubicBezTo>
                <a:cubicBezTo>
                  <a:pt x="1544" y="960"/>
                  <a:pt x="2160" y="32"/>
                  <a:pt x="2640" y="16"/>
                </a:cubicBezTo>
                <a:cubicBezTo>
                  <a:pt x="3120" y="0"/>
                  <a:pt x="3552" y="856"/>
                  <a:pt x="3984" y="1120"/>
                </a:cubicBezTo>
                <a:cubicBezTo>
                  <a:pt x="4416" y="1384"/>
                  <a:pt x="5024" y="1520"/>
                  <a:pt x="5232" y="1600"/>
                </a:cubicBezTo>
              </a:path>
            </a:pathLst>
          </a:custGeom>
          <a:noFill/>
          <a:ln w="9525">
            <a:solidFill>
              <a:schemeClr val="tx1"/>
            </a:solidFill>
            <a:round/>
            <a:headEnd/>
            <a:tailEnd/>
          </a:ln>
          <a:effectLst/>
        </p:spPr>
        <p:txBody>
          <a:bodyPr/>
          <a:lstStyle/>
          <a:p>
            <a:endParaRPr lang="en-US"/>
          </a:p>
        </p:txBody>
      </p:sp>
      <p:cxnSp>
        <p:nvCxnSpPr>
          <p:cNvPr id="8" name="Straight Connector 7"/>
          <p:cNvCxnSpPr/>
          <p:nvPr/>
        </p:nvCxnSpPr>
        <p:spPr>
          <a:xfrm>
            <a:off x="1143000" y="5562600"/>
            <a:ext cx="6248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2628900" y="5219700"/>
            <a:ext cx="685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800000">
            <a:off x="2133600" y="4876800"/>
            <a:ext cx="838200" cy="1588"/>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1430000" y="4191000"/>
            <a:ext cx="914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Uji</a:t>
            </a:r>
            <a:r>
              <a:rPr lang="en-US" dirty="0" smtClean="0"/>
              <a:t> </a:t>
            </a:r>
            <a:r>
              <a:rPr lang="en-US" dirty="0" err="1" smtClean="0"/>
              <a:t>satu</a:t>
            </a:r>
            <a:r>
              <a:rPr lang="en-US" dirty="0" smtClean="0"/>
              <a:t> mean (n ≥ 30) (3)</a:t>
            </a:r>
            <a:endParaRPr lang="en-US" dirty="0"/>
          </a:p>
        </p:txBody>
      </p:sp>
      <p:sp>
        <p:nvSpPr>
          <p:cNvPr id="3" name="Content Placeholder 2"/>
          <p:cNvSpPr>
            <a:spLocks noGrp="1"/>
          </p:cNvSpPr>
          <p:nvPr>
            <p:ph idx="1"/>
          </p:nvPr>
        </p:nvSpPr>
        <p:spPr/>
        <p:txBody>
          <a:bodyPr>
            <a:normAutofit/>
          </a:bodyPr>
          <a:lstStyle/>
          <a:p>
            <a:pPr>
              <a:buNone/>
            </a:pPr>
            <a:r>
              <a:rPr lang="en-US" dirty="0" err="1" smtClean="0"/>
              <a:t>Jenis</a:t>
            </a:r>
            <a:r>
              <a:rPr lang="en-US" dirty="0" smtClean="0"/>
              <a:t> </a:t>
            </a:r>
            <a:r>
              <a:rPr lang="en-US" dirty="0" err="1" smtClean="0"/>
              <a:t>jenis</a:t>
            </a:r>
            <a:r>
              <a:rPr lang="en-US" dirty="0" smtClean="0"/>
              <a:t> </a:t>
            </a:r>
            <a:r>
              <a:rPr lang="en-US" dirty="0" err="1" smtClean="0"/>
              <a:t>daerah</a:t>
            </a:r>
            <a:r>
              <a:rPr lang="en-US" dirty="0" smtClean="0"/>
              <a:t> </a:t>
            </a:r>
            <a:r>
              <a:rPr lang="en-US" dirty="0" err="1" smtClean="0"/>
              <a:t>kritis</a:t>
            </a:r>
            <a:r>
              <a:rPr lang="en-US" dirty="0" smtClean="0"/>
              <a:t> (</a:t>
            </a:r>
            <a:r>
              <a:rPr lang="en-US" dirty="0" err="1" smtClean="0"/>
              <a:t>berdasarkan</a:t>
            </a:r>
            <a:r>
              <a:rPr lang="en-US" dirty="0" smtClean="0"/>
              <a:t> H</a:t>
            </a:r>
            <a:r>
              <a:rPr lang="en-US" sz="2400" dirty="0" smtClean="0"/>
              <a:t>1</a:t>
            </a:r>
            <a:r>
              <a:rPr lang="en-US" dirty="0" smtClean="0"/>
              <a:t>) :</a:t>
            </a:r>
          </a:p>
          <a:p>
            <a:pPr>
              <a:buNone/>
            </a:pPr>
            <a:r>
              <a:rPr lang="en-US" dirty="0" smtClean="0"/>
              <a:t>Ho : </a:t>
            </a:r>
            <a:r>
              <a:rPr lang="el-GR" dirty="0" smtClean="0"/>
              <a:t>μ</a:t>
            </a:r>
            <a:r>
              <a:rPr lang="en-US" dirty="0" smtClean="0"/>
              <a:t> = </a:t>
            </a:r>
            <a:r>
              <a:rPr lang="el-GR" dirty="0" smtClean="0"/>
              <a:t>μ</a:t>
            </a:r>
            <a:r>
              <a:rPr lang="en-US" sz="2000" dirty="0" smtClean="0"/>
              <a:t>0</a:t>
            </a:r>
            <a:endParaRPr lang="en-US" dirty="0" smtClean="0"/>
          </a:p>
          <a:p>
            <a:pPr>
              <a:buNone/>
            </a:pPr>
            <a:r>
              <a:rPr lang="en-US" dirty="0" smtClean="0"/>
              <a:t>H</a:t>
            </a:r>
            <a:r>
              <a:rPr lang="en-US" sz="2400" dirty="0" smtClean="0"/>
              <a:t>1</a:t>
            </a:r>
            <a:r>
              <a:rPr lang="en-US" sz="3000" dirty="0" smtClean="0"/>
              <a:t> :  </a:t>
            </a:r>
            <a:r>
              <a:rPr lang="el-GR" dirty="0" smtClean="0"/>
              <a:t>μ</a:t>
            </a:r>
            <a:r>
              <a:rPr lang="en-US" dirty="0" smtClean="0"/>
              <a:t> &gt; </a:t>
            </a:r>
            <a:r>
              <a:rPr lang="el-GR" dirty="0" smtClean="0"/>
              <a:t>μ</a:t>
            </a:r>
            <a:r>
              <a:rPr lang="en-US" sz="2000" dirty="0" smtClean="0"/>
              <a:t>0</a:t>
            </a:r>
            <a:endParaRPr lang="en-US" sz="2000" dirty="0"/>
          </a:p>
          <a:p>
            <a:pPr>
              <a:buNone/>
            </a:pPr>
            <a:r>
              <a:rPr lang="en-US" dirty="0" err="1" smtClean="0"/>
              <a:t>Tolak</a:t>
            </a:r>
            <a:r>
              <a:rPr lang="en-US" dirty="0" smtClean="0"/>
              <a:t> Ho </a:t>
            </a:r>
            <a:r>
              <a:rPr lang="en-US" dirty="0" err="1" smtClean="0"/>
              <a:t>jika</a:t>
            </a:r>
            <a:r>
              <a:rPr lang="en-US" dirty="0" smtClean="0"/>
              <a:t>  Z hit &gt; Z</a:t>
            </a:r>
            <a:r>
              <a:rPr lang="el-GR" dirty="0" smtClean="0"/>
              <a:t>α</a:t>
            </a:r>
            <a:r>
              <a:rPr lang="en-US" dirty="0" smtClean="0"/>
              <a:t> </a:t>
            </a:r>
          </a:p>
          <a:p>
            <a:pPr>
              <a:buNone/>
            </a:pPr>
            <a:endParaRPr lang="en-US" dirty="0"/>
          </a:p>
          <a:p>
            <a:pPr>
              <a:buNone/>
            </a:pPr>
            <a:endParaRPr lang="en-US" dirty="0" smtClean="0"/>
          </a:p>
          <a:p>
            <a:pPr>
              <a:buNone/>
            </a:pPr>
            <a:endParaRPr lang="en-US" dirty="0" smtClean="0"/>
          </a:p>
          <a:p>
            <a:pPr>
              <a:buNone/>
            </a:pPr>
            <a:endParaRPr lang="en-US" dirty="0" smtClean="0"/>
          </a:p>
          <a:p>
            <a:pPr>
              <a:buNone/>
            </a:pPr>
            <a:endParaRPr lang="en-US" dirty="0"/>
          </a:p>
          <a:p>
            <a:pPr>
              <a:buNone/>
            </a:pPr>
            <a:endParaRPr lang="en-US" dirty="0" smtClean="0"/>
          </a:p>
          <a:p>
            <a:pPr>
              <a:buNone/>
            </a:pPr>
            <a:endParaRPr lang="en-US" dirty="0" smtClean="0"/>
          </a:p>
        </p:txBody>
      </p:sp>
      <p:sp>
        <p:nvSpPr>
          <p:cNvPr id="5" name="Freeform 5"/>
          <p:cNvSpPr>
            <a:spLocks/>
          </p:cNvSpPr>
          <p:nvPr/>
        </p:nvSpPr>
        <p:spPr bwMode="auto">
          <a:xfrm>
            <a:off x="1143000" y="4114800"/>
            <a:ext cx="6324600" cy="1447800"/>
          </a:xfrm>
          <a:custGeom>
            <a:avLst/>
            <a:gdLst/>
            <a:ahLst/>
            <a:cxnLst>
              <a:cxn ang="0">
                <a:pos x="0" y="1552"/>
              </a:cxn>
              <a:cxn ang="0">
                <a:pos x="1104" y="1216"/>
              </a:cxn>
              <a:cxn ang="0">
                <a:pos x="2640" y="16"/>
              </a:cxn>
              <a:cxn ang="0">
                <a:pos x="3984" y="1120"/>
              </a:cxn>
              <a:cxn ang="0">
                <a:pos x="5232" y="1600"/>
              </a:cxn>
            </a:cxnLst>
            <a:rect l="0" t="0" r="r" b="b"/>
            <a:pathLst>
              <a:path w="5232" h="1600">
                <a:moveTo>
                  <a:pt x="0" y="1552"/>
                </a:moveTo>
                <a:cubicBezTo>
                  <a:pt x="332" y="1512"/>
                  <a:pt x="664" y="1472"/>
                  <a:pt x="1104" y="1216"/>
                </a:cubicBezTo>
                <a:cubicBezTo>
                  <a:pt x="1544" y="960"/>
                  <a:pt x="2160" y="32"/>
                  <a:pt x="2640" y="16"/>
                </a:cubicBezTo>
                <a:cubicBezTo>
                  <a:pt x="3120" y="0"/>
                  <a:pt x="3552" y="856"/>
                  <a:pt x="3984" y="1120"/>
                </a:cubicBezTo>
                <a:cubicBezTo>
                  <a:pt x="4416" y="1384"/>
                  <a:pt x="5024" y="1520"/>
                  <a:pt x="5232" y="1600"/>
                </a:cubicBezTo>
              </a:path>
            </a:pathLst>
          </a:custGeom>
          <a:noFill/>
          <a:ln w="9525">
            <a:solidFill>
              <a:schemeClr val="tx1"/>
            </a:solidFill>
            <a:round/>
            <a:headEnd/>
            <a:tailEnd/>
          </a:ln>
          <a:effectLst/>
        </p:spPr>
        <p:txBody>
          <a:bodyPr/>
          <a:lstStyle/>
          <a:p>
            <a:endParaRPr lang="en-US"/>
          </a:p>
        </p:txBody>
      </p:sp>
      <p:cxnSp>
        <p:nvCxnSpPr>
          <p:cNvPr id="8" name="Straight Connector 7"/>
          <p:cNvCxnSpPr/>
          <p:nvPr/>
        </p:nvCxnSpPr>
        <p:spPr>
          <a:xfrm>
            <a:off x="1143000" y="5562600"/>
            <a:ext cx="6248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5144294" y="5218906"/>
            <a:ext cx="685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1430000" y="4191000"/>
            <a:ext cx="914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486400" y="4876800"/>
            <a:ext cx="1066800" cy="1588"/>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Uji</a:t>
            </a:r>
            <a:r>
              <a:rPr lang="en-US" dirty="0" smtClean="0"/>
              <a:t> </a:t>
            </a:r>
            <a:r>
              <a:rPr lang="en-US" dirty="0" err="1" smtClean="0"/>
              <a:t>satu</a:t>
            </a:r>
            <a:r>
              <a:rPr lang="en-US" dirty="0" smtClean="0"/>
              <a:t> mean (n ≥ 30) (4)</a:t>
            </a:r>
            <a:endParaRPr lang="en-US" dirty="0"/>
          </a:p>
        </p:txBody>
      </p:sp>
      <p:sp>
        <p:nvSpPr>
          <p:cNvPr id="3" name="Content Placeholder 2"/>
          <p:cNvSpPr>
            <a:spLocks noGrp="1"/>
          </p:cNvSpPr>
          <p:nvPr>
            <p:ph idx="1"/>
          </p:nvPr>
        </p:nvSpPr>
        <p:spPr/>
        <p:txBody>
          <a:bodyPr>
            <a:normAutofit/>
          </a:bodyPr>
          <a:lstStyle/>
          <a:p>
            <a:pPr>
              <a:buNone/>
            </a:pPr>
            <a:r>
              <a:rPr lang="en-US" dirty="0" err="1" smtClean="0"/>
              <a:t>Jenis</a:t>
            </a:r>
            <a:r>
              <a:rPr lang="en-US" dirty="0" smtClean="0"/>
              <a:t> </a:t>
            </a:r>
            <a:r>
              <a:rPr lang="en-US" dirty="0" err="1" smtClean="0"/>
              <a:t>jenis</a:t>
            </a:r>
            <a:r>
              <a:rPr lang="en-US" dirty="0" smtClean="0"/>
              <a:t> </a:t>
            </a:r>
            <a:r>
              <a:rPr lang="en-US" dirty="0" err="1" smtClean="0"/>
              <a:t>daerah</a:t>
            </a:r>
            <a:r>
              <a:rPr lang="en-US" dirty="0" smtClean="0"/>
              <a:t> </a:t>
            </a:r>
            <a:r>
              <a:rPr lang="en-US" dirty="0" err="1" smtClean="0"/>
              <a:t>kritis</a:t>
            </a:r>
            <a:r>
              <a:rPr lang="en-US" dirty="0" smtClean="0"/>
              <a:t> (</a:t>
            </a:r>
            <a:r>
              <a:rPr lang="en-US" dirty="0" err="1" smtClean="0"/>
              <a:t>berdasarkan</a:t>
            </a:r>
            <a:r>
              <a:rPr lang="en-US" dirty="0" smtClean="0"/>
              <a:t> H</a:t>
            </a:r>
            <a:r>
              <a:rPr lang="en-US" sz="2400" dirty="0" smtClean="0"/>
              <a:t>1</a:t>
            </a:r>
            <a:r>
              <a:rPr lang="en-US" dirty="0" smtClean="0"/>
              <a:t>) :</a:t>
            </a:r>
          </a:p>
          <a:p>
            <a:pPr>
              <a:buNone/>
            </a:pPr>
            <a:r>
              <a:rPr lang="en-US" dirty="0" smtClean="0"/>
              <a:t>Ho : </a:t>
            </a:r>
            <a:r>
              <a:rPr lang="el-GR" dirty="0" smtClean="0"/>
              <a:t>μ</a:t>
            </a:r>
            <a:r>
              <a:rPr lang="en-US" dirty="0" smtClean="0"/>
              <a:t> = </a:t>
            </a:r>
            <a:r>
              <a:rPr lang="el-GR" dirty="0" smtClean="0"/>
              <a:t>μ</a:t>
            </a:r>
            <a:r>
              <a:rPr lang="en-US" sz="2000" dirty="0" smtClean="0"/>
              <a:t>0</a:t>
            </a:r>
            <a:endParaRPr lang="en-US" dirty="0" smtClean="0"/>
          </a:p>
          <a:p>
            <a:pPr>
              <a:buNone/>
            </a:pPr>
            <a:r>
              <a:rPr lang="en-US" dirty="0" smtClean="0"/>
              <a:t>H</a:t>
            </a:r>
            <a:r>
              <a:rPr lang="en-US" sz="2400" dirty="0" smtClean="0"/>
              <a:t>1</a:t>
            </a:r>
            <a:r>
              <a:rPr lang="en-US" sz="3000" dirty="0" smtClean="0"/>
              <a:t> :  </a:t>
            </a:r>
            <a:r>
              <a:rPr lang="el-GR" dirty="0" smtClean="0"/>
              <a:t>μ</a:t>
            </a:r>
            <a:r>
              <a:rPr lang="en-US" dirty="0" smtClean="0"/>
              <a:t> ≠ </a:t>
            </a:r>
            <a:r>
              <a:rPr lang="el-GR" dirty="0" smtClean="0"/>
              <a:t>μ</a:t>
            </a:r>
            <a:r>
              <a:rPr lang="en-US" sz="2000" dirty="0" smtClean="0"/>
              <a:t>0</a:t>
            </a:r>
            <a:endParaRPr lang="en-US" sz="2000" dirty="0"/>
          </a:p>
          <a:p>
            <a:pPr>
              <a:buNone/>
            </a:pPr>
            <a:r>
              <a:rPr lang="en-US" dirty="0" err="1" smtClean="0"/>
              <a:t>Tolak</a:t>
            </a:r>
            <a:r>
              <a:rPr lang="en-US" dirty="0" smtClean="0"/>
              <a:t> Ho </a:t>
            </a:r>
            <a:r>
              <a:rPr lang="en-US" dirty="0" err="1" smtClean="0"/>
              <a:t>jika</a:t>
            </a:r>
            <a:r>
              <a:rPr lang="en-US" dirty="0" smtClean="0"/>
              <a:t>  Z hit &lt; -Z</a:t>
            </a:r>
            <a:r>
              <a:rPr lang="el-GR" dirty="0" smtClean="0"/>
              <a:t>α</a:t>
            </a:r>
            <a:r>
              <a:rPr lang="en-US" sz="2400" dirty="0" smtClean="0"/>
              <a:t>/2</a:t>
            </a:r>
            <a:r>
              <a:rPr lang="en-US" dirty="0" smtClean="0"/>
              <a:t> </a:t>
            </a:r>
            <a:r>
              <a:rPr lang="en-US" dirty="0" err="1" smtClean="0"/>
              <a:t>atau</a:t>
            </a:r>
            <a:r>
              <a:rPr lang="en-US" dirty="0" smtClean="0"/>
              <a:t> Z hit &gt; Z</a:t>
            </a:r>
            <a:r>
              <a:rPr lang="el-GR" dirty="0" smtClean="0"/>
              <a:t>α</a:t>
            </a:r>
            <a:r>
              <a:rPr lang="en-US" sz="2400" dirty="0" smtClean="0"/>
              <a:t>/2</a:t>
            </a:r>
            <a:r>
              <a:rPr lang="en-US" dirty="0" smtClean="0"/>
              <a:t> </a:t>
            </a:r>
          </a:p>
          <a:p>
            <a:pPr>
              <a:buNone/>
            </a:pPr>
            <a:endParaRPr lang="en-US" dirty="0"/>
          </a:p>
          <a:p>
            <a:pPr>
              <a:buNone/>
            </a:pPr>
            <a:endParaRPr lang="en-US" dirty="0" smtClean="0"/>
          </a:p>
          <a:p>
            <a:pPr>
              <a:buNone/>
            </a:pPr>
            <a:endParaRPr lang="en-US" dirty="0" smtClean="0"/>
          </a:p>
          <a:p>
            <a:pPr>
              <a:buNone/>
            </a:pPr>
            <a:endParaRPr lang="en-US" dirty="0" smtClean="0"/>
          </a:p>
          <a:p>
            <a:pPr>
              <a:buNone/>
            </a:pPr>
            <a:endParaRPr lang="en-US" dirty="0"/>
          </a:p>
          <a:p>
            <a:pPr>
              <a:buNone/>
            </a:pPr>
            <a:endParaRPr lang="en-US" dirty="0" smtClean="0"/>
          </a:p>
          <a:p>
            <a:pPr>
              <a:buNone/>
            </a:pPr>
            <a:endParaRPr lang="en-US" dirty="0" smtClean="0"/>
          </a:p>
        </p:txBody>
      </p:sp>
      <p:sp>
        <p:nvSpPr>
          <p:cNvPr id="5" name="Freeform 5"/>
          <p:cNvSpPr>
            <a:spLocks/>
          </p:cNvSpPr>
          <p:nvPr/>
        </p:nvSpPr>
        <p:spPr bwMode="auto">
          <a:xfrm>
            <a:off x="1143000" y="4114800"/>
            <a:ext cx="6324600" cy="1447800"/>
          </a:xfrm>
          <a:custGeom>
            <a:avLst/>
            <a:gdLst/>
            <a:ahLst/>
            <a:cxnLst>
              <a:cxn ang="0">
                <a:pos x="0" y="1552"/>
              </a:cxn>
              <a:cxn ang="0">
                <a:pos x="1104" y="1216"/>
              </a:cxn>
              <a:cxn ang="0">
                <a:pos x="2640" y="16"/>
              </a:cxn>
              <a:cxn ang="0">
                <a:pos x="3984" y="1120"/>
              </a:cxn>
              <a:cxn ang="0">
                <a:pos x="5232" y="1600"/>
              </a:cxn>
            </a:cxnLst>
            <a:rect l="0" t="0" r="r" b="b"/>
            <a:pathLst>
              <a:path w="5232" h="1600">
                <a:moveTo>
                  <a:pt x="0" y="1552"/>
                </a:moveTo>
                <a:cubicBezTo>
                  <a:pt x="332" y="1512"/>
                  <a:pt x="664" y="1472"/>
                  <a:pt x="1104" y="1216"/>
                </a:cubicBezTo>
                <a:cubicBezTo>
                  <a:pt x="1544" y="960"/>
                  <a:pt x="2160" y="32"/>
                  <a:pt x="2640" y="16"/>
                </a:cubicBezTo>
                <a:cubicBezTo>
                  <a:pt x="3120" y="0"/>
                  <a:pt x="3552" y="856"/>
                  <a:pt x="3984" y="1120"/>
                </a:cubicBezTo>
                <a:cubicBezTo>
                  <a:pt x="4416" y="1384"/>
                  <a:pt x="5024" y="1520"/>
                  <a:pt x="5232" y="1600"/>
                </a:cubicBezTo>
              </a:path>
            </a:pathLst>
          </a:custGeom>
          <a:noFill/>
          <a:ln w="9525">
            <a:solidFill>
              <a:schemeClr val="tx1"/>
            </a:solidFill>
            <a:round/>
            <a:headEnd/>
            <a:tailEnd/>
          </a:ln>
          <a:effectLst/>
        </p:spPr>
        <p:txBody>
          <a:bodyPr/>
          <a:lstStyle/>
          <a:p>
            <a:endParaRPr lang="en-US"/>
          </a:p>
        </p:txBody>
      </p:sp>
      <p:cxnSp>
        <p:nvCxnSpPr>
          <p:cNvPr id="8" name="Straight Connector 7"/>
          <p:cNvCxnSpPr/>
          <p:nvPr/>
        </p:nvCxnSpPr>
        <p:spPr>
          <a:xfrm>
            <a:off x="1143000" y="5562600"/>
            <a:ext cx="6248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2628900" y="5219700"/>
            <a:ext cx="685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800000">
            <a:off x="2133600" y="4876800"/>
            <a:ext cx="838200" cy="1588"/>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1430000" y="4191000"/>
            <a:ext cx="914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flipH="1" flipV="1">
            <a:off x="5334000" y="5257800"/>
            <a:ext cx="610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638800" y="4953000"/>
            <a:ext cx="838200" cy="1588"/>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10972800" y="5334000"/>
            <a:ext cx="914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Uji</a:t>
            </a:r>
            <a:r>
              <a:rPr lang="en-US" dirty="0" smtClean="0"/>
              <a:t> </a:t>
            </a:r>
            <a:r>
              <a:rPr lang="en-US" dirty="0" err="1" smtClean="0"/>
              <a:t>satu</a:t>
            </a:r>
            <a:r>
              <a:rPr lang="en-US" dirty="0" smtClean="0"/>
              <a:t> mean (n ≥ 30) (5)</a:t>
            </a:r>
            <a:endParaRPr lang="en-US" dirty="0"/>
          </a:p>
        </p:txBody>
      </p:sp>
      <p:sp>
        <p:nvSpPr>
          <p:cNvPr id="3" name="Content Placeholder 2"/>
          <p:cNvSpPr>
            <a:spLocks noGrp="1"/>
          </p:cNvSpPr>
          <p:nvPr>
            <p:ph idx="1"/>
          </p:nvPr>
        </p:nvSpPr>
        <p:spPr/>
        <p:txBody>
          <a:bodyPr/>
          <a:lstStyle/>
          <a:p>
            <a:pPr>
              <a:buNone/>
            </a:pPr>
            <a:r>
              <a:rPr lang="en-US" dirty="0" err="1" smtClean="0"/>
              <a:t>Uji</a:t>
            </a:r>
            <a:r>
              <a:rPr lang="en-US" dirty="0" smtClean="0"/>
              <a:t> </a:t>
            </a:r>
            <a:r>
              <a:rPr lang="en-US" dirty="0" err="1" smtClean="0"/>
              <a:t>Statistik</a:t>
            </a:r>
            <a:r>
              <a:rPr lang="en-US" dirty="0" smtClean="0"/>
              <a:t> (Z hit) :</a:t>
            </a:r>
          </a:p>
          <a:p>
            <a:pPr>
              <a:buNone/>
            </a:pPr>
            <a:endParaRPr lang="en-US" dirty="0"/>
          </a:p>
          <a:p>
            <a:pPr>
              <a:buNone/>
            </a:pPr>
            <a:endParaRPr lang="en-US" dirty="0"/>
          </a:p>
        </p:txBody>
      </p:sp>
      <p:sp>
        <p:nvSpPr>
          <p:cNvPr id="4" name="Text Box 13"/>
          <p:cNvSpPr txBox="1">
            <a:spLocks noChangeArrowheads="1"/>
          </p:cNvSpPr>
          <p:nvPr/>
        </p:nvSpPr>
        <p:spPr bwMode="auto">
          <a:xfrm>
            <a:off x="1981200" y="2590800"/>
            <a:ext cx="4495800" cy="1785104"/>
          </a:xfrm>
          <a:prstGeom prst="rect">
            <a:avLst/>
          </a:prstGeom>
          <a:noFill/>
          <a:ln w="9525">
            <a:noFill/>
            <a:miter lim="800000"/>
            <a:headEnd/>
            <a:tailEnd/>
          </a:ln>
          <a:effectLst/>
        </p:spPr>
        <p:txBody>
          <a:bodyPr wrap="square">
            <a:spAutoFit/>
          </a:bodyPr>
          <a:lstStyle/>
          <a:p>
            <a:pPr>
              <a:spcBef>
                <a:spcPct val="50000"/>
              </a:spcBef>
            </a:pPr>
            <a:r>
              <a:rPr lang="en-US" sz="4400" dirty="0"/>
              <a:t>Z = </a:t>
            </a:r>
            <a:r>
              <a:rPr lang="en-US" sz="4400" u="sng" dirty="0"/>
              <a:t>x – </a:t>
            </a:r>
            <a:r>
              <a:rPr lang="en-US" sz="4400" u="sng" dirty="0" err="1" smtClean="0"/>
              <a:t>u</a:t>
            </a:r>
            <a:r>
              <a:rPr lang="en-US" sz="4400" baseline="-25000" dirty="0" err="1" smtClean="0"/>
              <a:t>o</a:t>
            </a:r>
            <a:endParaRPr lang="en-US" sz="4400" baseline="-25000" dirty="0" smtClean="0"/>
          </a:p>
          <a:p>
            <a:pPr>
              <a:spcBef>
                <a:spcPct val="50000"/>
              </a:spcBef>
            </a:pPr>
            <a:r>
              <a:rPr lang="en-US" sz="4400" baseline="-25000" dirty="0">
                <a:cs typeface="Arial" charset="0"/>
              </a:rPr>
              <a:t> </a:t>
            </a:r>
            <a:r>
              <a:rPr lang="en-US" sz="4400" dirty="0" smtClean="0">
                <a:cs typeface="Arial" charset="0"/>
              </a:rPr>
              <a:t>      </a:t>
            </a:r>
            <a:r>
              <a:rPr lang="el-GR" sz="4400" dirty="0" smtClean="0">
                <a:cs typeface="Arial" charset="0"/>
              </a:rPr>
              <a:t>σ</a:t>
            </a:r>
            <a:r>
              <a:rPr lang="en-US" sz="4400" dirty="0" smtClean="0">
                <a:cs typeface="Arial" charset="0"/>
              </a:rPr>
              <a:t>/ </a:t>
            </a:r>
            <a:r>
              <a:rPr lang="en-US" sz="4400" dirty="0">
                <a:cs typeface="Arial" charset="0"/>
              </a:rPr>
              <a:t>√n</a:t>
            </a:r>
            <a:endParaRPr lang="en-US" sz="4400" u="sng" dirty="0">
              <a:cs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4638"/>
            <a:ext cx="8229600" cy="274637"/>
          </a:xfrm>
        </p:spPr>
        <p:txBody>
          <a:bodyPr>
            <a:noAutofit/>
          </a:bodyPr>
          <a:lstStyle/>
          <a:p>
            <a:r>
              <a:rPr lang="en-US" sz="3600" b="1" dirty="0" smtClean="0"/>
              <a:t>CONTOH KASUS (1):</a:t>
            </a:r>
            <a:endParaRPr lang="en-US" sz="3600" b="1" dirty="0"/>
          </a:p>
        </p:txBody>
      </p:sp>
      <p:sp>
        <p:nvSpPr>
          <p:cNvPr id="8195" name="Rectangle 3"/>
          <p:cNvSpPr>
            <a:spLocks noGrp="1" noChangeArrowheads="1"/>
          </p:cNvSpPr>
          <p:nvPr>
            <p:ph type="body" idx="1"/>
          </p:nvPr>
        </p:nvSpPr>
        <p:spPr>
          <a:xfrm>
            <a:off x="228600" y="1143000"/>
            <a:ext cx="8686800" cy="2232025"/>
          </a:xfrm>
        </p:spPr>
        <p:txBody>
          <a:bodyPr>
            <a:noAutofit/>
          </a:bodyPr>
          <a:lstStyle/>
          <a:p>
            <a:pPr algn="just"/>
            <a:r>
              <a:rPr lang="en-US" sz="2400" b="1" dirty="0"/>
              <a:t>SUATU PERUSAHAAN ALAT-ALAT OLAH RAGA TELAH MENGEMBANGKAN </a:t>
            </a:r>
            <a:r>
              <a:rPr lang="en-US" sz="2400" b="1" dirty="0" smtClean="0"/>
              <a:t>TEKNIK </a:t>
            </a:r>
            <a:r>
              <a:rPr lang="en-US" sz="2400" b="1" dirty="0"/>
              <a:t>BARU DALAM PEMBUATAN PRODUKNYA, DAN MENGKLAIM BAHWA DAYA TAHAN (KEKUATANNYA) MAMPU MENAMPUNG BEBAN SEBERAT 15 KG, DENGAN SIMPANGAN BAKU 0,5 KG. JIKA DIAMBIL 50 BUAH ALAT OLAH RAGA TERSEBUT DAN SETELAH DIUJI DIPEROLEH BAHWA u = </a:t>
            </a:r>
            <a:r>
              <a:rPr lang="en-US" sz="2400" b="1" dirty="0" smtClean="0"/>
              <a:t>14.8 KG. UJILAH PERNYATAAN DARI PERUSAHAAN TERSEBUT, GUNAKAN </a:t>
            </a:r>
            <a:r>
              <a:rPr lang="en-US" sz="2400" b="1" dirty="0"/>
              <a:t>TARAF </a:t>
            </a:r>
            <a:r>
              <a:rPr lang="en-US" sz="2400" b="1" dirty="0" smtClean="0"/>
              <a:t>SIGNIFIKANSI </a:t>
            </a:r>
            <a:r>
              <a:rPr lang="el-GR" sz="2400" b="1" dirty="0">
                <a:cs typeface="Arial" charset="0"/>
              </a:rPr>
              <a:t>α</a:t>
            </a:r>
            <a:r>
              <a:rPr lang="en-US" sz="2400" b="1" dirty="0">
                <a:cs typeface="Arial" charset="0"/>
              </a:rPr>
              <a:t> = 0.01</a:t>
            </a:r>
            <a:endParaRPr lang="el-GR" sz="2400" b="1" dirty="0">
              <a:cs typeface="Arial" charset="0"/>
            </a:endParaRPr>
          </a:p>
        </p:txBody>
      </p:sp>
      <p:sp>
        <p:nvSpPr>
          <p:cNvPr id="8196" name="Rectangle 4"/>
          <p:cNvSpPr>
            <a:spLocks noChangeArrowheads="1"/>
          </p:cNvSpPr>
          <p:nvPr/>
        </p:nvSpPr>
        <p:spPr bwMode="auto">
          <a:xfrm>
            <a:off x="250825" y="2997200"/>
            <a:ext cx="8686800" cy="2232025"/>
          </a:xfrm>
          <a:prstGeom prst="rect">
            <a:avLst/>
          </a:prstGeom>
          <a:noFill/>
          <a:ln w="9525">
            <a:noFill/>
            <a:miter lim="800000"/>
            <a:headEnd/>
            <a:tailEnd/>
          </a:ln>
          <a:effectLst/>
        </p:spPr>
        <p:txBody>
          <a:bodyPr/>
          <a:lstStyle/>
          <a:p>
            <a:pPr marL="342900" indent="-342900">
              <a:spcBef>
                <a:spcPct val="20000"/>
              </a:spcBef>
            </a:pPr>
            <a:endParaRPr lang="el-GR" b="1" dirty="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1299" fill="hold">
                                          <p:stCondLst>
                                            <p:cond delay="0"/>
                                          </p:stCondLst>
                                        </p:cTn>
                                        <p:tgtEl>
                                          <p:spTgt spid="8194"/>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8195">
                                            <p:txEl>
                                              <p:pRg st="0" end="0"/>
                                            </p:txEl>
                                          </p:spTgt>
                                        </p:tgtEl>
                                        <p:attrNameLst>
                                          <p:attrName>style.visibility</p:attrName>
                                        </p:attrNameLst>
                                      </p:cBhvr>
                                      <p:to>
                                        <p:strVal val="visible"/>
                                      </p:to>
                                    </p:set>
                                    <p:animEffect transition="in" filter="fade">
                                      <p:cBhvr>
                                        <p:cTn id="11" dur="1000"/>
                                        <p:tgtEl>
                                          <p:spTgt spid="8195">
                                            <p:txEl>
                                              <p:pRg st="0" end="0"/>
                                            </p:txEl>
                                          </p:spTgt>
                                        </p:tgtEl>
                                      </p:cBhvr>
                                    </p:animEffect>
                                    <p:anim calcmode="lin" valueType="num">
                                      <p:cBhvr>
                                        <p:cTn id="12"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13" dur="898" decel="100000" fill="hold"/>
                                        <p:tgtEl>
                                          <p:spTgt spid="8195">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898"/>
                                          </p:stCondLst>
                                        </p:cTn>
                                        <p:tgtEl>
                                          <p:spTgt spid="8195">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Solusi</a:t>
            </a:r>
            <a:r>
              <a:rPr lang="en-US" dirty="0" smtClean="0"/>
              <a:t> :</a:t>
            </a:r>
            <a:endParaRPr lang="en-US" dirty="0"/>
          </a:p>
        </p:txBody>
      </p:sp>
      <p:sp>
        <p:nvSpPr>
          <p:cNvPr id="3" name="Content Placeholder 2"/>
          <p:cNvSpPr>
            <a:spLocks noGrp="1"/>
          </p:cNvSpPr>
          <p:nvPr>
            <p:ph idx="1"/>
          </p:nvPr>
        </p:nvSpPr>
        <p:spPr/>
        <p:txBody>
          <a:bodyPr/>
          <a:lstStyle/>
          <a:p>
            <a:pPr>
              <a:buNone/>
            </a:pPr>
            <a:r>
              <a:rPr lang="en-US" dirty="0" err="1" smtClean="0"/>
              <a:t>Hipotesis</a:t>
            </a:r>
            <a:r>
              <a:rPr lang="en-US" dirty="0" smtClean="0"/>
              <a:t> :</a:t>
            </a:r>
          </a:p>
          <a:p>
            <a:pPr>
              <a:buNone/>
            </a:pPr>
            <a:r>
              <a:rPr lang="en-US" dirty="0" smtClean="0"/>
              <a:t>H</a:t>
            </a:r>
            <a:r>
              <a:rPr lang="en-US" sz="2400" dirty="0" smtClean="0"/>
              <a:t>0</a:t>
            </a:r>
            <a:r>
              <a:rPr lang="en-US" dirty="0" smtClean="0"/>
              <a:t> : </a:t>
            </a:r>
            <a:r>
              <a:rPr lang="el-GR" dirty="0" smtClean="0"/>
              <a:t>μ</a:t>
            </a:r>
            <a:r>
              <a:rPr lang="en-US" dirty="0" smtClean="0"/>
              <a:t> = 15 (</a:t>
            </a:r>
            <a:r>
              <a:rPr lang="en-US" dirty="0" err="1" smtClean="0"/>
              <a:t>daya</a:t>
            </a:r>
            <a:r>
              <a:rPr lang="en-US" dirty="0" smtClean="0"/>
              <a:t> </a:t>
            </a:r>
            <a:r>
              <a:rPr lang="en-US" dirty="0" err="1" smtClean="0"/>
              <a:t>tahan</a:t>
            </a:r>
            <a:r>
              <a:rPr lang="en-US" dirty="0" smtClean="0"/>
              <a:t> </a:t>
            </a:r>
            <a:r>
              <a:rPr lang="en-US" dirty="0" err="1" smtClean="0"/>
              <a:t>alat</a:t>
            </a:r>
            <a:r>
              <a:rPr lang="en-US" dirty="0" smtClean="0"/>
              <a:t> </a:t>
            </a:r>
            <a:r>
              <a:rPr lang="en-US" dirty="0" err="1" smtClean="0"/>
              <a:t>seberat</a:t>
            </a:r>
            <a:r>
              <a:rPr lang="en-US" dirty="0" smtClean="0"/>
              <a:t> 15 kg)  </a:t>
            </a:r>
          </a:p>
          <a:p>
            <a:pPr>
              <a:buNone/>
            </a:pPr>
            <a:r>
              <a:rPr lang="en-US" dirty="0" smtClean="0"/>
              <a:t>H</a:t>
            </a:r>
            <a:r>
              <a:rPr lang="en-US" sz="2400" dirty="0" smtClean="0"/>
              <a:t>1</a:t>
            </a:r>
            <a:r>
              <a:rPr lang="en-US" dirty="0" smtClean="0"/>
              <a:t> : </a:t>
            </a:r>
            <a:r>
              <a:rPr lang="el-GR" dirty="0" smtClean="0"/>
              <a:t>μ</a:t>
            </a:r>
            <a:r>
              <a:rPr lang="en-US" dirty="0" smtClean="0"/>
              <a:t> &lt; 15 (</a:t>
            </a:r>
            <a:r>
              <a:rPr lang="en-US" dirty="0" err="1" smtClean="0"/>
              <a:t>daya</a:t>
            </a:r>
            <a:r>
              <a:rPr lang="en-US" dirty="0" smtClean="0"/>
              <a:t> </a:t>
            </a:r>
            <a:r>
              <a:rPr lang="en-US" dirty="0" err="1" smtClean="0"/>
              <a:t>tahan</a:t>
            </a:r>
            <a:r>
              <a:rPr lang="en-US" dirty="0" smtClean="0"/>
              <a:t> </a:t>
            </a:r>
            <a:r>
              <a:rPr lang="en-US" dirty="0" err="1" smtClean="0"/>
              <a:t>alat</a:t>
            </a:r>
            <a:r>
              <a:rPr lang="en-US" dirty="0" smtClean="0"/>
              <a:t> </a:t>
            </a:r>
            <a:r>
              <a:rPr lang="en-US" dirty="0" err="1" smtClean="0"/>
              <a:t>lebih</a:t>
            </a:r>
            <a:r>
              <a:rPr lang="en-US" dirty="0" smtClean="0"/>
              <a:t> </a:t>
            </a:r>
            <a:r>
              <a:rPr lang="en-US" dirty="0" err="1" smtClean="0"/>
              <a:t>kecil</a:t>
            </a:r>
            <a:r>
              <a:rPr lang="en-US" dirty="0" smtClean="0"/>
              <a:t> 15 kg)</a:t>
            </a:r>
          </a:p>
          <a:p>
            <a:pPr>
              <a:buNone/>
            </a:pPr>
            <a:endParaRPr lang="en-US" dirty="0" smtClean="0"/>
          </a:p>
          <a:p>
            <a:pPr>
              <a:buNone/>
            </a:pPr>
            <a:r>
              <a:rPr lang="en-US" dirty="0" smtClean="0"/>
              <a:t>Daerah </a:t>
            </a:r>
            <a:r>
              <a:rPr lang="en-US" dirty="0" err="1" smtClean="0"/>
              <a:t>kritis</a:t>
            </a:r>
            <a:r>
              <a:rPr lang="en-US" dirty="0" smtClean="0"/>
              <a:t> :</a:t>
            </a:r>
          </a:p>
          <a:p>
            <a:pPr>
              <a:buNone/>
            </a:pPr>
            <a:r>
              <a:rPr lang="en-US" dirty="0" err="1" smtClean="0"/>
              <a:t>Tolak</a:t>
            </a:r>
            <a:r>
              <a:rPr lang="en-US" dirty="0" smtClean="0"/>
              <a:t> Ho </a:t>
            </a:r>
            <a:r>
              <a:rPr lang="en-US" dirty="0" err="1" smtClean="0"/>
              <a:t>jika</a:t>
            </a:r>
            <a:r>
              <a:rPr lang="en-US" dirty="0" smtClean="0"/>
              <a:t>  Z hit &lt; -Z</a:t>
            </a:r>
            <a:r>
              <a:rPr lang="el-GR" dirty="0" smtClean="0"/>
              <a:t>α</a:t>
            </a:r>
            <a:endParaRPr lang="en-US" dirty="0" smtClean="0"/>
          </a:p>
          <a:p>
            <a:pPr>
              <a:buNone/>
            </a:pPr>
            <a:r>
              <a:rPr lang="el-GR" dirty="0"/>
              <a:t>α</a:t>
            </a:r>
            <a:r>
              <a:rPr lang="en-US" dirty="0" smtClean="0"/>
              <a:t> = 0,01 ---</a:t>
            </a:r>
            <a:r>
              <a:rPr lang="en-US" dirty="0" smtClean="0">
                <a:sym typeface="Wingdings" pitchFamily="2" charset="2"/>
              </a:rPr>
              <a:t> Z</a:t>
            </a:r>
            <a:r>
              <a:rPr lang="el-GR" sz="2400" dirty="0" smtClean="0"/>
              <a:t> α </a:t>
            </a:r>
            <a:r>
              <a:rPr lang="en-US" sz="2400" dirty="0" smtClean="0"/>
              <a:t> = </a:t>
            </a:r>
            <a:r>
              <a:rPr lang="en-US" dirty="0" smtClean="0"/>
              <a:t>Z</a:t>
            </a:r>
            <a:r>
              <a:rPr lang="en-US" sz="2400" dirty="0" smtClean="0">
                <a:sym typeface="Wingdings" pitchFamily="2" charset="2"/>
              </a:rPr>
              <a:t>0.01</a:t>
            </a:r>
            <a:r>
              <a:rPr lang="en-US" dirty="0" smtClean="0">
                <a:sym typeface="Wingdings" pitchFamily="2" charset="2"/>
              </a:rPr>
              <a:t> = 2.33 </a:t>
            </a: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Solusi</a:t>
            </a:r>
            <a:r>
              <a:rPr lang="en-US" dirty="0" smtClean="0"/>
              <a:t> :</a:t>
            </a:r>
            <a:endParaRPr lang="en-US" dirty="0"/>
          </a:p>
        </p:txBody>
      </p:sp>
      <p:sp>
        <p:nvSpPr>
          <p:cNvPr id="3" name="Content Placeholder 2"/>
          <p:cNvSpPr>
            <a:spLocks noGrp="1"/>
          </p:cNvSpPr>
          <p:nvPr>
            <p:ph idx="1"/>
          </p:nvPr>
        </p:nvSpPr>
        <p:spPr/>
        <p:txBody>
          <a:bodyPr/>
          <a:lstStyle/>
          <a:p>
            <a:pPr>
              <a:buNone/>
            </a:pPr>
            <a:r>
              <a:rPr lang="en-US" dirty="0" err="1" smtClean="0"/>
              <a:t>Uji</a:t>
            </a:r>
            <a:r>
              <a:rPr lang="en-US" dirty="0" smtClean="0"/>
              <a:t> </a:t>
            </a:r>
            <a:r>
              <a:rPr lang="en-US" dirty="0" err="1" smtClean="0"/>
              <a:t>Statistik</a:t>
            </a:r>
            <a:r>
              <a:rPr lang="en-US" dirty="0" smtClean="0"/>
              <a:t> :</a:t>
            </a:r>
          </a:p>
          <a:p>
            <a:pPr>
              <a:buNone/>
            </a:pPr>
            <a:endParaRPr lang="en-US" dirty="0" smtClean="0"/>
          </a:p>
          <a:p>
            <a:pPr>
              <a:buNone/>
            </a:pPr>
            <a:endParaRPr lang="en-US" dirty="0"/>
          </a:p>
          <a:p>
            <a:pPr>
              <a:buNone/>
            </a:pPr>
            <a:endParaRPr lang="en-US" dirty="0" smtClean="0"/>
          </a:p>
          <a:p>
            <a:pPr>
              <a:buNone/>
            </a:pPr>
            <a:r>
              <a:rPr lang="en-US" dirty="0" smtClean="0"/>
              <a:t>Z = -2.828</a:t>
            </a:r>
            <a:endParaRPr lang="en-US" dirty="0"/>
          </a:p>
        </p:txBody>
      </p:sp>
      <p:sp>
        <p:nvSpPr>
          <p:cNvPr id="4" name="Text Box 7"/>
          <p:cNvSpPr txBox="1">
            <a:spLocks noChangeArrowheads="1"/>
          </p:cNvSpPr>
          <p:nvPr/>
        </p:nvSpPr>
        <p:spPr bwMode="auto">
          <a:xfrm>
            <a:off x="1524000" y="2514600"/>
            <a:ext cx="3657600" cy="1323439"/>
          </a:xfrm>
          <a:prstGeom prst="rect">
            <a:avLst/>
          </a:prstGeom>
          <a:noFill/>
          <a:ln w="9525">
            <a:noFill/>
            <a:miter lim="800000"/>
            <a:headEnd/>
            <a:tailEnd/>
          </a:ln>
          <a:effectLst/>
        </p:spPr>
        <p:txBody>
          <a:bodyPr wrap="square">
            <a:spAutoFit/>
          </a:bodyPr>
          <a:lstStyle/>
          <a:p>
            <a:pPr>
              <a:spcBef>
                <a:spcPct val="50000"/>
              </a:spcBef>
            </a:pPr>
            <a:r>
              <a:rPr lang="en-US" sz="3200" dirty="0"/>
              <a:t>Z = </a:t>
            </a:r>
            <a:r>
              <a:rPr lang="en-US" sz="3200" u="sng" dirty="0"/>
              <a:t>14.8 – </a:t>
            </a:r>
            <a:r>
              <a:rPr lang="en-US" sz="3200" u="sng" dirty="0" smtClean="0"/>
              <a:t>15      </a:t>
            </a:r>
            <a:endParaRPr lang="en-US" sz="3200" u="sng" baseline="-25000" dirty="0"/>
          </a:p>
          <a:p>
            <a:pPr>
              <a:spcBef>
                <a:spcPct val="50000"/>
              </a:spcBef>
            </a:pPr>
            <a:r>
              <a:rPr lang="en-US" sz="3200" dirty="0"/>
              <a:t>       </a:t>
            </a:r>
            <a:r>
              <a:rPr lang="en-US" sz="3200" dirty="0">
                <a:cs typeface="Arial" charset="0"/>
              </a:rPr>
              <a:t>0.5/ √50</a:t>
            </a:r>
            <a:endParaRPr lang="en-US" sz="3200" u="sng" dirty="0">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dirty="0" smtClean="0"/>
              <a:t/>
            </a:r>
            <a:br>
              <a:rPr lang="en-US" dirty="0" smtClean="0"/>
            </a:br>
            <a:r>
              <a:rPr lang="en-US" dirty="0" err="1" smtClean="0"/>
              <a:t>Pengantar</a:t>
            </a:r>
            <a:r>
              <a:rPr lang="en-US" dirty="0" smtClean="0"/>
              <a:t>(1)</a:t>
            </a:r>
            <a:endParaRPr lang="en-US" dirty="0"/>
          </a:p>
        </p:txBody>
      </p:sp>
      <p:sp>
        <p:nvSpPr>
          <p:cNvPr id="3" name="Content Placeholder 2"/>
          <p:cNvSpPr>
            <a:spLocks noGrp="1"/>
          </p:cNvSpPr>
          <p:nvPr>
            <p:ph idx="1"/>
          </p:nvPr>
        </p:nvSpPr>
        <p:spPr/>
        <p:txBody>
          <a:bodyPr>
            <a:normAutofit/>
          </a:bodyPr>
          <a:lstStyle/>
          <a:p>
            <a:r>
              <a:rPr lang="en-US" dirty="0" err="1" smtClean="0"/>
              <a:t>Hipotesis</a:t>
            </a:r>
            <a:r>
              <a:rPr lang="en-US" dirty="0" smtClean="0"/>
              <a:t> </a:t>
            </a:r>
            <a:r>
              <a:rPr lang="en-US" dirty="0" err="1" smtClean="0"/>
              <a:t>adalah</a:t>
            </a:r>
            <a:r>
              <a:rPr lang="en-US" dirty="0" smtClean="0"/>
              <a:t> </a:t>
            </a:r>
            <a:r>
              <a:rPr lang="en-US" dirty="0" err="1" smtClean="0"/>
              <a:t>pernyataan</a:t>
            </a:r>
            <a:r>
              <a:rPr lang="en-US" dirty="0" smtClean="0"/>
              <a:t> yang </a:t>
            </a:r>
            <a:r>
              <a:rPr lang="en-US" dirty="0" err="1" smtClean="0"/>
              <a:t>masih</a:t>
            </a:r>
            <a:r>
              <a:rPr lang="en-US" dirty="0" smtClean="0"/>
              <a:t> </a:t>
            </a:r>
            <a:r>
              <a:rPr lang="en-US" dirty="0" err="1" smtClean="0"/>
              <a:t>lemah</a:t>
            </a:r>
            <a:r>
              <a:rPr lang="en-US" dirty="0" smtClean="0"/>
              <a:t> </a:t>
            </a:r>
            <a:r>
              <a:rPr lang="en-US" dirty="0" err="1" smtClean="0"/>
              <a:t>tingkat</a:t>
            </a:r>
            <a:r>
              <a:rPr lang="en-US" dirty="0" smtClean="0"/>
              <a:t> </a:t>
            </a:r>
            <a:r>
              <a:rPr lang="en-US" dirty="0" err="1" smtClean="0"/>
              <a:t>kebenarannya</a:t>
            </a:r>
            <a:r>
              <a:rPr lang="en-US" dirty="0" smtClean="0"/>
              <a:t> </a:t>
            </a:r>
            <a:r>
              <a:rPr lang="en-US" dirty="0" err="1" smtClean="0"/>
              <a:t>sehingga</a:t>
            </a:r>
            <a:r>
              <a:rPr lang="en-US" dirty="0" smtClean="0"/>
              <a:t> </a:t>
            </a:r>
            <a:r>
              <a:rPr lang="en-US" dirty="0" err="1" smtClean="0"/>
              <a:t>masih</a:t>
            </a:r>
            <a:r>
              <a:rPr lang="en-US" dirty="0" smtClean="0"/>
              <a:t> </a:t>
            </a:r>
            <a:r>
              <a:rPr lang="en-US" dirty="0" err="1" smtClean="0"/>
              <a:t>harus</a:t>
            </a:r>
            <a:r>
              <a:rPr lang="en-US" dirty="0" smtClean="0"/>
              <a:t> </a:t>
            </a:r>
            <a:r>
              <a:rPr lang="en-US" dirty="0" err="1" smtClean="0"/>
              <a:t>diuji</a:t>
            </a:r>
            <a:r>
              <a:rPr lang="en-US" dirty="0" smtClean="0"/>
              <a:t> </a:t>
            </a:r>
            <a:r>
              <a:rPr lang="en-US" dirty="0" err="1" smtClean="0"/>
              <a:t>menggunakan</a:t>
            </a:r>
            <a:r>
              <a:rPr lang="en-US" dirty="0" smtClean="0"/>
              <a:t> </a:t>
            </a:r>
            <a:r>
              <a:rPr lang="en-US" dirty="0" err="1" smtClean="0"/>
              <a:t>teknik</a:t>
            </a:r>
            <a:r>
              <a:rPr lang="en-US" dirty="0" smtClean="0"/>
              <a:t> </a:t>
            </a:r>
            <a:r>
              <a:rPr lang="en-US" dirty="0" err="1" smtClean="0"/>
              <a:t>tertentu</a:t>
            </a:r>
            <a:r>
              <a:rPr lang="en-US" dirty="0" smtClean="0"/>
              <a:t>.</a:t>
            </a:r>
          </a:p>
          <a:p>
            <a:r>
              <a:rPr lang="en-US" dirty="0" err="1" smtClean="0"/>
              <a:t>Hipotesis</a:t>
            </a:r>
            <a:r>
              <a:rPr lang="en-US" dirty="0" smtClean="0"/>
              <a:t> </a:t>
            </a:r>
            <a:r>
              <a:rPr lang="en-US" dirty="0" err="1" smtClean="0"/>
              <a:t>adalah</a:t>
            </a:r>
            <a:r>
              <a:rPr lang="en-US" dirty="0" smtClean="0"/>
              <a:t> </a:t>
            </a:r>
            <a:r>
              <a:rPr lang="en-US" dirty="0" err="1" smtClean="0"/>
              <a:t>pernyataan</a:t>
            </a:r>
            <a:r>
              <a:rPr lang="en-US" dirty="0" smtClean="0"/>
              <a:t> </a:t>
            </a:r>
            <a:r>
              <a:rPr lang="en-US" dirty="0" err="1" smtClean="0"/>
              <a:t>keadaan</a:t>
            </a:r>
            <a:r>
              <a:rPr lang="en-US" dirty="0" smtClean="0"/>
              <a:t> </a:t>
            </a:r>
            <a:r>
              <a:rPr lang="en-US" dirty="0" err="1" smtClean="0"/>
              <a:t>populasi</a:t>
            </a:r>
            <a:r>
              <a:rPr lang="en-US" dirty="0" smtClean="0"/>
              <a:t> yang </a:t>
            </a:r>
            <a:r>
              <a:rPr lang="en-US" dirty="0" err="1" smtClean="0"/>
              <a:t>akan</a:t>
            </a:r>
            <a:r>
              <a:rPr lang="en-US" dirty="0" smtClean="0"/>
              <a:t> </a:t>
            </a:r>
            <a:r>
              <a:rPr lang="en-US" dirty="0" err="1" smtClean="0"/>
              <a:t>diuji</a:t>
            </a:r>
            <a:r>
              <a:rPr lang="en-US" dirty="0" smtClean="0"/>
              <a:t> </a:t>
            </a:r>
            <a:r>
              <a:rPr lang="en-US" dirty="0" err="1" smtClean="0"/>
              <a:t>kebenarannya</a:t>
            </a:r>
            <a:r>
              <a:rPr lang="en-US" dirty="0" smtClean="0"/>
              <a:t> </a:t>
            </a:r>
            <a:r>
              <a:rPr lang="en-US" dirty="0" err="1" smtClean="0"/>
              <a:t>menggunakan</a:t>
            </a:r>
            <a:r>
              <a:rPr lang="en-US" dirty="0" smtClean="0"/>
              <a:t> data/</a:t>
            </a:r>
            <a:r>
              <a:rPr lang="en-US" dirty="0" err="1" smtClean="0"/>
              <a:t>informasi</a:t>
            </a:r>
            <a:r>
              <a:rPr lang="en-US" dirty="0" smtClean="0"/>
              <a:t> yang </a:t>
            </a:r>
            <a:r>
              <a:rPr lang="en-US" dirty="0" err="1" smtClean="0"/>
              <a:t>dikumpulkan</a:t>
            </a:r>
            <a:r>
              <a:rPr lang="en-US" dirty="0" smtClean="0"/>
              <a:t> </a:t>
            </a:r>
            <a:r>
              <a:rPr lang="en-US" dirty="0" err="1" smtClean="0"/>
              <a:t>melalui</a:t>
            </a:r>
            <a:r>
              <a:rPr lang="en-US" dirty="0" smtClean="0"/>
              <a:t> </a:t>
            </a:r>
            <a:r>
              <a:rPr lang="en-US" dirty="0" err="1" smtClean="0"/>
              <a:t>sampel</a:t>
            </a:r>
            <a:r>
              <a:rPr lang="en-US" dirty="0" smtClean="0"/>
              <a:t>.</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468313" y="404813"/>
            <a:ext cx="8229600" cy="1223962"/>
          </a:xfrm>
        </p:spPr>
        <p:txBody>
          <a:bodyPr>
            <a:normAutofit/>
          </a:bodyPr>
          <a:lstStyle/>
          <a:p>
            <a:pPr>
              <a:buNone/>
            </a:pPr>
            <a:r>
              <a:rPr lang="en-US" sz="4400" dirty="0" err="1" smtClean="0"/>
              <a:t>Analisa</a:t>
            </a:r>
            <a:r>
              <a:rPr lang="en-US" sz="4400" dirty="0" smtClean="0"/>
              <a:t> </a:t>
            </a:r>
            <a:r>
              <a:rPr lang="en-US" sz="4400" dirty="0" err="1" smtClean="0"/>
              <a:t>Perbandingan</a:t>
            </a:r>
            <a:endParaRPr lang="en-US" sz="4400" dirty="0"/>
          </a:p>
        </p:txBody>
      </p:sp>
      <p:sp>
        <p:nvSpPr>
          <p:cNvPr id="9220" name="Line 4"/>
          <p:cNvSpPr>
            <a:spLocks noChangeShapeType="1"/>
          </p:cNvSpPr>
          <p:nvPr/>
        </p:nvSpPr>
        <p:spPr bwMode="auto">
          <a:xfrm>
            <a:off x="684213" y="4292600"/>
            <a:ext cx="7272337" cy="0"/>
          </a:xfrm>
          <a:prstGeom prst="line">
            <a:avLst/>
          </a:prstGeom>
          <a:noFill/>
          <a:ln w="9525">
            <a:solidFill>
              <a:schemeClr val="tx1"/>
            </a:solidFill>
            <a:round/>
            <a:headEnd/>
            <a:tailEnd/>
          </a:ln>
          <a:effectLst/>
        </p:spPr>
        <p:txBody>
          <a:bodyPr/>
          <a:lstStyle/>
          <a:p>
            <a:endParaRPr lang="en-US"/>
          </a:p>
        </p:txBody>
      </p:sp>
      <p:sp>
        <p:nvSpPr>
          <p:cNvPr id="9221" name="Freeform 5"/>
          <p:cNvSpPr>
            <a:spLocks/>
          </p:cNvSpPr>
          <p:nvPr/>
        </p:nvSpPr>
        <p:spPr bwMode="auto">
          <a:xfrm>
            <a:off x="1476375" y="3357563"/>
            <a:ext cx="5040313" cy="874712"/>
          </a:xfrm>
          <a:custGeom>
            <a:avLst/>
            <a:gdLst/>
            <a:ahLst/>
            <a:cxnLst>
              <a:cxn ang="0">
                <a:pos x="0" y="544"/>
              </a:cxn>
              <a:cxn ang="0">
                <a:pos x="499" y="499"/>
              </a:cxn>
              <a:cxn ang="0">
                <a:pos x="816" y="363"/>
              </a:cxn>
              <a:cxn ang="0">
                <a:pos x="997" y="181"/>
              </a:cxn>
              <a:cxn ang="0">
                <a:pos x="1224" y="45"/>
              </a:cxn>
              <a:cxn ang="0">
                <a:pos x="1587" y="0"/>
              </a:cxn>
              <a:cxn ang="0">
                <a:pos x="1995" y="45"/>
              </a:cxn>
              <a:cxn ang="0">
                <a:pos x="2222" y="226"/>
              </a:cxn>
              <a:cxn ang="0">
                <a:pos x="2404" y="363"/>
              </a:cxn>
              <a:cxn ang="0">
                <a:pos x="2585" y="453"/>
              </a:cxn>
              <a:cxn ang="0">
                <a:pos x="2766" y="499"/>
              </a:cxn>
              <a:cxn ang="0">
                <a:pos x="2993" y="544"/>
              </a:cxn>
              <a:cxn ang="0">
                <a:pos x="3175" y="544"/>
              </a:cxn>
            </a:cxnLst>
            <a:rect l="0" t="0" r="r" b="b"/>
            <a:pathLst>
              <a:path w="3175" h="551">
                <a:moveTo>
                  <a:pt x="0" y="544"/>
                </a:moveTo>
                <a:cubicBezTo>
                  <a:pt x="181" y="536"/>
                  <a:pt x="363" y="529"/>
                  <a:pt x="499" y="499"/>
                </a:cubicBezTo>
                <a:cubicBezTo>
                  <a:pt x="635" y="469"/>
                  <a:pt x="733" y="416"/>
                  <a:pt x="816" y="363"/>
                </a:cubicBezTo>
                <a:cubicBezTo>
                  <a:pt x="899" y="310"/>
                  <a:pt x="929" y="234"/>
                  <a:pt x="997" y="181"/>
                </a:cubicBezTo>
                <a:cubicBezTo>
                  <a:pt x="1065" y="128"/>
                  <a:pt x="1126" y="75"/>
                  <a:pt x="1224" y="45"/>
                </a:cubicBezTo>
                <a:cubicBezTo>
                  <a:pt x="1322" y="15"/>
                  <a:pt x="1459" y="0"/>
                  <a:pt x="1587" y="0"/>
                </a:cubicBezTo>
                <a:cubicBezTo>
                  <a:pt x="1715" y="0"/>
                  <a:pt x="1889" y="7"/>
                  <a:pt x="1995" y="45"/>
                </a:cubicBezTo>
                <a:cubicBezTo>
                  <a:pt x="2101" y="83"/>
                  <a:pt x="2154" y="173"/>
                  <a:pt x="2222" y="226"/>
                </a:cubicBezTo>
                <a:cubicBezTo>
                  <a:pt x="2290" y="279"/>
                  <a:pt x="2344" y="325"/>
                  <a:pt x="2404" y="363"/>
                </a:cubicBezTo>
                <a:cubicBezTo>
                  <a:pt x="2464" y="401"/>
                  <a:pt x="2525" y="430"/>
                  <a:pt x="2585" y="453"/>
                </a:cubicBezTo>
                <a:cubicBezTo>
                  <a:pt x="2645" y="476"/>
                  <a:pt x="2698" y="484"/>
                  <a:pt x="2766" y="499"/>
                </a:cubicBezTo>
                <a:cubicBezTo>
                  <a:pt x="2834" y="514"/>
                  <a:pt x="2925" y="537"/>
                  <a:pt x="2993" y="544"/>
                </a:cubicBezTo>
                <a:cubicBezTo>
                  <a:pt x="3061" y="551"/>
                  <a:pt x="3152" y="544"/>
                  <a:pt x="3175" y="544"/>
                </a:cubicBezTo>
              </a:path>
            </a:pathLst>
          </a:custGeom>
          <a:noFill/>
          <a:ln w="9525">
            <a:solidFill>
              <a:schemeClr val="tx1"/>
            </a:solidFill>
            <a:round/>
            <a:headEnd/>
            <a:tailEnd/>
          </a:ln>
          <a:effectLst/>
        </p:spPr>
        <p:txBody>
          <a:bodyPr/>
          <a:lstStyle/>
          <a:p>
            <a:endParaRPr lang="en-US"/>
          </a:p>
        </p:txBody>
      </p:sp>
      <p:sp>
        <p:nvSpPr>
          <p:cNvPr id="9222" name="Line 6"/>
          <p:cNvSpPr>
            <a:spLocks noChangeShapeType="1"/>
          </p:cNvSpPr>
          <p:nvPr/>
        </p:nvSpPr>
        <p:spPr bwMode="auto">
          <a:xfrm flipV="1">
            <a:off x="2843213" y="2205038"/>
            <a:ext cx="0" cy="2087562"/>
          </a:xfrm>
          <a:prstGeom prst="line">
            <a:avLst/>
          </a:prstGeom>
          <a:noFill/>
          <a:ln w="9525">
            <a:solidFill>
              <a:schemeClr val="tx1"/>
            </a:solidFill>
            <a:round/>
            <a:headEnd/>
            <a:tailEnd/>
          </a:ln>
          <a:effectLst/>
        </p:spPr>
        <p:txBody>
          <a:bodyPr/>
          <a:lstStyle/>
          <a:p>
            <a:endParaRPr lang="en-US"/>
          </a:p>
        </p:txBody>
      </p:sp>
      <p:sp>
        <p:nvSpPr>
          <p:cNvPr id="9224" name="Text Box 8"/>
          <p:cNvSpPr txBox="1">
            <a:spLocks noChangeArrowheads="1"/>
          </p:cNvSpPr>
          <p:nvPr/>
        </p:nvSpPr>
        <p:spPr bwMode="auto">
          <a:xfrm>
            <a:off x="2484438" y="4437063"/>
            <a:ext cx="1582737" cy="366712"/>
          </a:xfrm>
          <a:prstGeom prst="rect">
            <a:avLst/>
          </a:prstGeom>
          <a:noFill/>
          <a:ln w="9525">
            <a:noFill/>
            <a:miter lim="800000"/>
            <a:headEnd/>
            <a:tailEnd/>
          </a:ln>
          <a:effectLst/>
        </p:spPr>
        <p:txBody>
          <a:bodyPr>
            <a:spAutoFit/>
          </a:bodyPr>
          <a:lstStyle/>
          <a:p>
            <a:pPr>
              <a:spcBef>
                <a:spcPct val="50000"/>
              </a:spcBef>
            </a:pPr>
            <a:r>
              <a:rPr lang="en-US" b="1" dirty="0"/>
              <a:t>-</a:t>
            </a:r>
            <a:r>
              <a:rPr lang="en-US" b="1" dirty="0" smtClean="0"/>
              <a:t>2.33</a:t>
            </a:r>
            <a:endParaRPr lang="en-US" b="1" dirty="0"/>
          </a:p>
        </p:txBody>
      </p:sp>
      <p:sp>
        <p:nvSpPr>
          <p:cNvPr id="9225" name="Text Box 9"/>
          <p:cNvSpPr txBox="1">
            <a:spLocks noChangeArrowheads="1"/>
          </p:cNvSpPr>
          <p:nvPr/>
        </p:nvSpPr>
        <p:spPr bwMode="auto">
          <a:xfrm>
            <a:off x="3348038" y="3860800"/>
            <a:ext cx="2663825" cy="366713"/>
          </a:xfrm>
          <a:prstGeom prst="rect">
            <a:avLst/>
          </a:prstGeom>
          <a:noFill/>
          <a:ln w="9525">
            <a:noFill/>
            <a:miter lim="800000"/>
            <a:headEnd/>
            <a:tailEnd/>
          </a:ln>
          <a:effectLst/>
        </p:spPr>
        <p:txBody>
          <a:bodyPr>
            <a:spAutoFit/>
          </a:bodyPr>
          <a:lstStyle/>
          <a:p>
            <a:pPr>
              <a:spcBef>
                <a:spcPct val="50000"/>
              </a:spcBef>
            </a:pPr>
            <a:r>
              <a:rPr lang="en-US"/>
              <a:t>TERIMA Ho</a:t>
            </a:r>
          </a:p>
        </p:txBody>
      </p:sp>
      <p:sp>
        <p:nvSpPr>
          <p:cNvPr id="9227" name="Text Box 11"/>
          <p:cNvSpPr txBox="1">
            <a:spLocks noChangeArrowheads="1"/>
          </p:cNvSpPr>
          <p:nvPr/>
        </p:nvSpPr>
        <p:spPr bwMode="auto">
          <a:xfrm>
            <a:off x="827088" y="3573463"/>
            <a:ext cx="2663825" cy="366712"/>
          </a:xfrm>
          <a:prstGeom prst="rect">
            <a:avLst/>
          </a:prstGeom>
          <a:noFill/>
          <a:ln w="9525">
            <a:noFill/>
            <a:miter lim="800000"/>
            <a:headEnd/>
            <a:tailEnd/>
          </a:ln>
          <a:effectLst/>
        </p:spPr>
        <p:txBody>
          <a:bodyPr>
            <a:spAutoFit/>
          </a:bodyPr>
          <a:lstStyle/>
          <a:p>
            <a:pPr>
              <a:spcBef>
                <a:spcPct val="50000"/>
              </a:spcBef>
            </a:pPr>
            <a:r>
              <a:rPr lang="en-US"/>
              <a:t>Tolak  Ho</a:t>
            </a:r>
          </a:p>
        </p:txBody>
      </p:sp>
      <p:sp>
        <p:nvSpPr>
          <p:cNvPr id="9229" name="Text Box 13"/>
          <p:cNvSpPr txBox="1">
            <a:spLocks noChangeArrowheads="1"/>
          </p:cNvSpPr>
          <p:nvPr/>
        </p:nvSpPr>
        <p:spPr bwMode="auto">
          <a:xfrm>
            <a:off x="1979613" y="2997200"/>
            <a:ext cx="1800225" cy="646331"/>
          </a:xfrm>
          <a:prstGeom prst="rect">
            <a:avLst/>
          </a:prstGeom>
          <a:noFill/>
          <a:ln w="9525">
            <a:noFill/>
            <a:miter lim="800000"/>
            <a:headEnd/>
            <a:tailEnd/>
          </a:ln>
          <a:effectLst/>
        </p:spPr>
        <p:txBody>
          <a:bodyPr>
            <a:spAutoFit/>
          </a:bodyPr>
          <a:lstStyle/>
          <a:p>
            <a:pPr>
              <a:spcBef>
                <a:spcPct val="50000"/>
              </a:spcBef>
            </a:pPr>
            <a:r>
              <a:rPr lang="en-US" sz="3600" dirty="0" smtClean="0">
                <a:cs typeface="Arial" charset="0"/>
              </a:rPr>
              <a:t>z</a:t>
            </a:r>
            <a:r>
              <a:rPr lang="el-GR" dirty="0" smtClean="0">
                <a:cs typeface="Arial" charset="0"/>
              </a:rPr>
              <a:t>α</a:t>
            </a:r>
            <a:endParaRPr lang="el-GR" dirty="0">
              <a:cs typeface="Arial" charset="0"/>
            </a:endParaRPr>
          </a:p>
        </p:txBody>
      </p:sp>
      <p:sp>
        <p:nvSpPr>
          <p:cNvPr id="9231" name="Line 15"/>
          <p:cNvSpPr>
            <a:spLocks noChangeShapeType="1"/>
          </p:cNvSpPr>
          <p:nvPr/>
        </p:nvSpPr>
        <p:spPr bwMode="auto">
          <a:xfrm>
            <a:off x="2339975" y="3357563"/>
            <a:ext cx="360363" cy="792162"/>
          </a:xfrm>
          <a:prstGeom prst="line">
            <a:avLst/>
          </a:prstGeom>
          <a:noFill/>
          <a:ln w="9525">
            <a:solidFill>
              <a:schemeClr val="tx1"/>
            </a:solidFill>
            <a:round/>
            <a:headEnd/>
            <a:tailEnd type="triangle" w="med" len="med"/>
          </a:ln>
          <a:effectLst/>
        </p:spPr>
        <p:txBody>
          <a:bodyPr/>
          <a:lstStyle/>
          <a:p>
            <a:endParaRPr lang="en-US"/>
          </a:p>
        </p:txBody>
      </p:sp>
      <p:sp>
        <p:nvSpPr>
          <p:cNvPr id="9233" name="Text Box 17"/>
          <p:cNvSpPr txBox="1">
            <a:spLocks noChangeArrowheads="1"/>
          </p:cNvSpPr>
          <p:nvPr/>
        </p:nvSpPr>
        <p:spPr bwMode="auto">
          <a:xfrm>
            <a:off x="827088" y="4365625"/>
            <a:ext cx="1582737" cy="366713"/>
          </a:xfrm>
          <a:prstGeom prst="rect">
            <a:avLst/>
          </a:prstGeom>
          <a:noFill/>
          <a:ln w="9525">
            <a:noFill/>
            <a:miter lim="800000"/>
            <a:headEnd/>
            <a:tailEnd/>
          </a:ln>
          <a:effectLst/>
        </p:spPr>
        <p:txBody>
          <a:bodyPr>
            <a:spAutoFit/>
          </a:bodyPr>
          <a:lstStyle/>
          <a:p>
            <a:pPr>
              <a:spcBef>
                <a:spcPct val="50000"/>
              </a:spcBef>
            </a:pPr>
            <a:r>
              <a:rPr lang="en-US" b="1"/>
              <a:t>-2.8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1000"/>
                                        <p:tgtEl>
                                          <p:spTgt spid="9219">
                                            <p:txEl>
                                              <p:pRg st="0" end="0"/>
                                            </p:txEl>
                                          </p:spTgt>
                                        </p:tgtEl>
                                      </p:cBhvr>
                                    </p:animEffect>
                                    <p:anim calcmode="lin" valueType="num">
                                      <p:cBhvr>
                                        <p:cTn id="8" dur="1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9219">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9219">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Kesimpulan</a:t>
            </a:r>
            <a:r>
              <a:rPr lang="en-US" dirty="0" smtClean="0"/>
              <a:t> :</a:t>
            </a:r>
            <a:endParaRPr lang="en-US" dirty="0"/>
          </a:p>
        </p:txBody>
      </p:sp>
      <p:sp>
        <p:nvSpPr>
          <p:cNvPr id="3" name="Content Placeholder 2"/>
          <p:cNvSpPr>
            <a:spLocks noGrp="1"/>
          </p:cNvSpPr>
          <p:nvPr>
            <p:ph idx="1"/>
          </p:nvPr>
        </p:nvSpPr>
        <p:spPr/>
        <p:txBody>
          <a:bodyPr/>
          <a:lstStyle/>
          <a:p>
            <a:pPr>
              <a:buNone/>
            </a:pPr>
            <a:r>
              <a:rPr lang="en-US" dirty="0" smtClean="0"/>
              <a:t>	</a:t>
            </a:r>
            <a:r>
              <a:rPr lang="en-US" dirty="0" err="1" smtClean="0"/>
              <a:t>Tolak</a:t>
            </a:r>
            <a:r>
              <a:rPr lang="en-US" dirty="0" smtClean="0"/>
              <a:t> H</a:t>
            </a:r>
            <a:r>
              <a:rPr lang="en-US" sz="2400" dirty="0" smtClean="0"/>
              <a:t>0</a:t>
            </a:r>
            <a:r>
              <a:rPr lang="en-US" dirty="0" smtClean="0"/>
              <a:t> </a:t>
            </a:r>
            <a:r>
              <a:rPr lang="en-US" dirty="0" err="1" smtClean="0"/>
              <a:t>artinya</a:t>
            </a:r>
            <a:r>
              <a:rPr lang="en-US" dirty="0" smtClean="0"/>
              <a:t> </a:t>
            </a:r>
            <a:r>
              <a:rPr lang="en-US" dirty="0" err="1" smtClean="0"/>
              <a:t>kekuatan</a:t>
            </a:r>
            <a:r>
              <a:rPr lang="en-US" dirty="0" smtClean="0"/>
              <a:t> </a:t>
            </a:r>
            <a:r>
              <a:rPr lang="en-US" dirty="0" err="1" smtClean="0"/>
              <a:t>alat</a:t>
            </a:r>
            <a:r>
              <a:rPr lang="en-US" dirty="0" smtClean="0"/>
              <a:t> </a:t>
            </a:r>
            <a:r>
              <a:rPr lang="en-US" dirty="0" err="1" smtClean="0"/>
              <a:t>olahraga</a:t>
            </a:r>
            <a:r>
              <a:rPr lang="en-US" dirty="0" smtClean="0"/>
              <a:t> </a:t>
            </a:r>
            <a:r>
              <a:rPr lang="en-US" dirty="0" err="1" smtClean="0"/>
              <a:t>tersebut</a:t>
            </a:r>
            <a:r>
              <a:rPr lang="en-US" dirty="0" smtClean="0"/>
              <a:t> </a:t>
            </a:r>
            <a:r>
              <a:rPr lang="en-US" dirty="0" err="1" smtClean="0"/>
              <a:t>lebih</a:t>
            </a:r>
            <a:r>
              <a:rPr lang="en-US" dirty="0" smtClean="0"/>
              <a:t> </a:t>
            </a:r>
            <a:r>
              <a:rPr lang="en-US" dirty="0" err="1" smtClean="0"/>
              <a:t>kecil</a:t>
            </a:r>
            <a:r>
              <a:rPr lang="en-US" dirty="0" smtClean="0"/>
              <a:t> </a:t>
            </a:r>
            <a:r>
              <a:rPr lang="en-US" dirty="0" err="1" smtClean="0"/>
              <a:t>dari</a:t>
            </a:r>
            <a:r>
              <a:rPr lang="en-US" dirty="0" smtClean="0"/>
              <a:t> 15 kg. </a:t>
            </a:r>
          </a:p>
          <a:p>
            <a:pPr>
              <a:buNone/>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Kasus</a:t>
            </a:r>
            <a:r>
              <a:rPr lang="en-US" dirty="0" smtClean="0"/>
              <a:t> 2 :</a:t>
            </a:r>
            <a:endParaRPr lang="en-US" dirty="0"/>
          </a:p>
        </p:txBody>
      </p:sp>
      <p:sp>
        <p:nvSpPr>
          <p:cNvPr id="3" name="Content Placeholder 2"/>
          <p:cNvSpPr>
            <a:spLocks noGrp="1"/>
          </p:cNvSpPr>
          <p:nvPr>
            <p:ph idx="1"/>
          </p:nvPr>
        </p:nvSpPr>
        <p:spPr/>
        <p:txBody>
          <a:bodyPr/>
          <a:lstStyle/>
          <a:p>
            <a:pPr algn="just">
              <a:buNone/>
            </a:pPr>
            <a:r>
              <a:rPr lang="en-US" dirty="0" smtClean="0"/>
              <a:t>	</a:t>
            </a:r>
            <a:r>
              <a:rPr lang="en-US" sz="2800" dirty="0" err="1" smtClean="0"/>
              <a:t>Badan</a:t>
            </a:r>
            <a:r>
              <a:rPr lang="en-US" sz="2800" dirty="0" smtClean="0"/>
              <a:t> </a:t>
            </a:r>
            <a:r>
              <a:rPr lang="en-US" sz="2800" dirty="0" err="1" smtClean="0"/>
              <a:t>pusat</a:t>
            </a:r>
            <a:r>
              <a:rPr lang="en-US" sz="2800" dirty="0" smtClean="0"/>
              <a:t> </a:t>
            </a:r>
            <a:r>
              <a:rPr lang="en-US" sz="2800" dirty="0" err="1" smtClean="0"/>
              <a:t>statistik</a:t>
            </a:r>
            <a:r>
              <a:rPr lang="en-US" sz="2800" dirty="0" smtClean="0"/>
              <a:t> </a:t>
            </a:r>
            <a:r>
              <a:rPr lang="en-US" sz="2800" dirty="0" err="1" smtClean="0"/>
              <a:t>menyatakan</a:t>
            </a:r>
            <a:r>
              <a:rPr lang="en-US" sz="2800" dirty="0" smtClean="0"/>
              <a:t> </a:t>
            </a:r>
            <a:r>
              <a:rPr lang="en-US" sz="2800" dirty="0" err="1" smtClean="0"/>
              <a:t>bahwa</a:t>
            </a:r>
            <a:r>
              <a:rPr lang="en-US" sz="2800" dirty="0" smtClean="0"/>
              <a:t> </a:t>
            </a:r>
            <a:r>
              <a:rPr lang="en-US" sz="2800" dirty="0" err="1" smtClean="0"/>
              <a:t>dari</a:t>
            </a:r>
            <a:r>
              <a:rPr lang="en-US" sz="2800" dirty="0" smtClean="0"/>
              <a:t> 100 </a:t>
            </a:r>
            <a:r>
              <a:rPr lang="en-US" sz="2800" dirty="0" err="1" smtClean="0"/>
              <a:t>jumlah</a:t>
            </a:r>
            <a:r>
              <a:rPr lang="en-US" sz="2800" dirty="0" smtClean="0"/>
              <a:t> </a:t>
            </a:r>
            <a:r>
              <a:rPr lang="en-US" sz="2800" dirty="0" err="1" smtClean="0"/>
              <a:t>kematian</a:t>
            </a:r>
            <a:r>
              <a:rPr lang="en-US" sz="2800" dirty="0" smtClean="0"/>
              <a:t> </a:t>
            </a:r>
            <a:r>
              <a:rPr lang="en-US" sz="2800" dirty="0" err="1" smtClean="0"/>
              <a:t>di</a:t>
            </a:r>
            <a:r>
              <a:rPr lang="en-US" sz="2800" dirty="0" smtClean="0"/>
              <a:t> </a:t>
            </a:r>
            <a:r>
              <a:rPr lang="en-US" sz="2800" dirty="0" err="1" smtClean="0"/>
              <a:t>suatu</a:t>
            </a:r>
            <a:r>
              <a:rPr lang="en-US" sz="2800" dirty="0" smtClean="0"/>
              <a:t> </a:t>
            </a:r>
            <a:r>
              <a:rPr lang="en-US" sz="2800" dirty="0" err="1" smtClean="0"/>
              <a:t>daerah,ternyata</a:t>
            </a:r>
            <a:r>
              <a:rPr lang="en-US" sz="2800" dirty="0" smtClean="0"/>
              <a:t> </a:t>
            </a:r>
            <a:r>
              <a:rPr lang="en-US" sz="2800" dirty="0" err="1" smtClean="0"/>
              <a:t>menunjukkan</a:t>
            </a:r>
            <a:r>
              <a:rPr lang="en-US" sz="2800" dirty="0" smtClean="0"/>
              <a:t> rata-rata </a:t>
            </a:r>
            <a:r>
              <a:rPr lang="en-US" sz="2800" dirty="0" err="1" smtClean="0"/>
              <a:t>usia</a:t>
            </a:r>
            <a:r>
              <a:rPr lang="en-US" sz="2800" dirty="0" smtClean="0"/>
              <a:t> </a:t>
            </a:r>
            <a:r>
              <a:rPr lang="en-US" sz="2800" dirty="0" err="1" smtClean="0"/>
              <a:t>mereka</a:t>
            </a:r>
            <a:r>
              <a:rPr lang="en-US" sz="2800" dirty="0" smtClean="0"/>
              <a:t> 71,8 </a:t>
            </a:r>
            <a:r>
              <a:rPr lang="en-US" sz="2800" dirty="0" err="1" smtClean="0"/>
              <a:t>tahun</a:t>
            </a:r>
            <a:r>
              <a:rPr lang="en-US" sz="2800" dirty="0" smtClean="0"/>
              <a:t> </a:t>
            </a:r>
            <a:r>
              <a:rPr lang="en-US" sz="2800" dirty="0" err="1" smtClean="0"/>
              <a:t>dengan</a:t>
            </a:r>
            <a:r>
              <a:rPr lang="en-US" sz="2800" dirty="0" smtClean="0"/>
              <a:t> </a:t>
            </a:r>
            <a:r>
              <a:rPr lang="en-US" sz="2800" dirty="0" err="1" smtClean="0"/>
              <a:t>simpangan</a:t>
            </a:r>
            <a:r>
              <a:rPr lang="en-US" sz="2800" dirty="0" smtClean="0"/>
              <a:t> </a:t>
            </a:r>
            <a:r>
              <a:rPr lang="en-US" sz="2800" dirty="0" err="1" smtClean="0"/>
              <a:t>baku</a:t>
            </a:r>
            <a:r>
              <a:rPr lang="en-US" sz="2800" dirty="0" smtClean="0"/>
              <a:t> 8,9 </a:t>
            </a:r>
            <a:r>
              <a:rPr lang="en-US" sz="2800" dirty="0" err="1" smtClean="0"/>
              <a:t>tahun</a:t>
            </a:r>
            <a:r>
              <a:rPr lang="en-US" sz="2800" dirty="0" smtClean="0"/>
              <a:t>. </a:t>
            </a:r>
            <a:r>
              <a:rPr lang="en-US" sz="2800" dirty="0" err="1" smtClean="0"/>
              <a:t>Apakah</a:t>
            </a:r>
            <a:r>
              <a:rPr lang="en-US" sz="2800" dirty="0" smtClean="0"/>
              <a:t> </a:t>
            </a:r>
            <a:r>
              <a:rPr lang="en-US" sz="2800" dirty="0" err="1" smtClean="0"/>
              <a:t>pernyataan</a:t>
            </a:r>
            <a:r>
              <a:rPr lang="en-US" sz="2800" dirty="0" smtClean="0"/>
              <a:t> </a:t>
            </a:r>
            <a:r>
              <a:rPr lang="en-US" sz="2800" dirty="0" err="1" smtClean="0"/>
              <a:t>ini</a:t>
            </a:r>
            <a:r>
              <a:rPr lang="en-US" sz="2800" dirty="0" smtClean="0"/>
              <a:t> </a:t>
            </a:r>
            <a:r>
              <a:rPr lang="en-US" sz="2800" dirty="0" err="1" smtClean="0"/>
              <a:t>menunjukkan</a:t>
            </a:r>
            <a:r>
              <a:rPr lang="en-US" sz="2800" dirty="0" smtClean="0"/>
              <a:t> </a:t>
            </a:r>
            <a:r>
              <a:rPr lang="en-US" sz="2800" dirty="0" err="1" smtClean="0"/>
              <a:t>bahwa</a:t>
            </a:r>
            <a:r>
              <a:rPr lang="en-US" sz="2800" dirty="0" smtClean="0"/>
              <a:t> rata-rata </a:t>
            </a:r>
            <a:r>
              <a:rPr lang="en-US" sz="2800" dirty="0" err="1" smtClean="0"/>
              <a:t>usia</a:t>
            </a:r>
            <a:r>
              <a:rPr lang="en-US" sz="2800" dirty="0" smtClean="0"/>
              <a:t> </a:t>
            </a:r>
            <a:r>
              <a:rPr lang="en-US" sz="2800" dirty="0" err="1" smtClean="0"/>
              <a:t>dewasa</a:t>
            </a:r>
            <a:r>
              <a:rPr lang="en-US" sz="2800" dirty="0" smtClean="0"/>
              <a:t> </a:t>
            </a:r>
            <a:r>
              <a:rPr lang="en-US" sz="2800" dirty="0" err="1" smtClean="0"/>
              <a:t>tersebut</a:t>
            </a:r>
            <a:r>
              <a:rPr lang="en-US" sz="2800" dirty="0" smtClean="0"/>
              <a:t> </a:t>
            </a:r>
            <a:r>
              <a:rPr lang="en-US" sz="2800" dirty="0" err="1" smtClean="0"/>
              <a:t>lebih</a:t>
            </a:r>
            <a:r>
              <a:rPr lang="en-US" sz="2800" dirty="0" smtClean="0"/>
              <a:t> </a:t>
            </a:r>
            <a:r>
              <a:rPr lang="en-US" sz="2800" dirty="0" err="1" smtClean="0"/>
              <a:t>dari</a:t>
            </a:r>
            <a:r>
              <a:rPr lang="en-US" sz="2800" dirty="0" smtClean="0"/>
              <a:t> 70 </a:t>
            </a:r>
            <a:r>
              <a:rPr lang="en-US" sz="2800" dirty="0" err="1" smtClean="0"/>
              <a:t>tahun</a:t>
            </a:r>
            <a:r>
              <a:rPr lang="en-US" sz="2800" dirty="0" smtClean="0"/>
              <a:t> ? </a:t>
            </a:r>
            <a:r>
              <a:rPr lang="en-US" sz="2800" dirty="0" err="1" smtClean="0"/>
              <a:t>Gunakan</a:t>
            </a:r>
            <a:r>
              <a:rPr lang="en-US" sz="2800" dirty="0" smtClean="0"/>
              <a:t> </a:t>
            </a:r>
            <a:r>
              <a:rPr lang="en-US" sz="2800" dirty="0" err="1" smtClean="0"/>
              <a:t>taraf</a:t>
            </a:r>
            <a:r>
              <a:rPr lang="en-US" sz="2800" dirty="0" smtClean="0"/>
              <a:t> </a:t>
            </a:r>
            <a:r>
              <a:rPr lang="en-US" sz="2800" dirty="0" err="1" smtClean="0"/>
              <a:t>signifikansi</a:t>
            </a:r>
            <a:r>
              <a:rPr lang="en-US" sz="2800" dirty="0" smtClean="0"/>
              <a:t> 5%.</a:t>
            </a:r>
            <a:endParaRPr lang="en-US"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Solusi</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pPr>
              <a:buNone/>
            </a:pPr>
            <a:r>
              <a:rPr lang="en-US" dirty="0" err="1" smtClean="0"/>
              <a:t>Hipotesis</a:t>
            </a:r>
            <a:r>
              <a:rPr lang="en-US" dirty="0" smtClean="0"/>
              <a:t> :</a:t>
            </a:r>
          </a:p>
          <a:p>
            <a:pPr>
              <a:buNone/>
            </a:pPr>
            <a:r>
              <a:rPr lang="en-US" dirty="0" smtClean="0"/>
              <a:t>H</a:t>
            </a:r>
            <a:r>
              <a:rPr lang="en-US" sz="2400" dirty="0" smtClean="0"/>
              <a:t>0</a:t>
            </a:r>
            <a:r>
              <a:rPr lang="en-US" dirty="0" smtClean="0"/>
              <a:t> : </a:t>
            </a:r>
            <a:r>
              <a:rPr lang="el-GR" dirty="0" smtClean="0"/>
              <a:t>μ</a:t>
            </a:r>
            <a:r>
              <a:rPr lang="en-US" dirty="0" smtClean="0"/>
              <a:t> = 70 (rata-rata </a:t>
            </a:r>
            <a:r>
              <a:rPr lang="en-US" dirty="0" err="1" smtClean="0"/>
              <a:t>usia</a:t>
            </a:r>
            <a:r>
              <a:rPr lang="en-US" dirty="0" smtClean="0"/>
              <a:t> </a:t>
            </a:r>
            <a:r>
              <a:rPr lang="en-US" dirty="0" err="1" smtClean="0"/>
              <a:t>dewasa</a:t>
            </a:r>
            <a:r>
              <a:rPr lang="en-US" dirty="0" smtClean="0"/>
              <a:t> 70 </a:t>
            </a:r>
            <a:r>
              <a:rPr lang="en-US" dirty="0" err="1" smtClean="0"/>
              <a:t>tahun</a:t>
            </a:r>
            <a:r>
              <a:rPr lang="en-US" dirty="0" smtClean="0"/>
              <a:t>)  </a:t>
            </a:r>
          </a:p>
          <a:p>
            <a:pPr>
              <a:buNone/>
            </a:pPr>
            <a:r>
              <a:rPr lang="en-US" dirty="0" smtClean="0"/>
              <a:t>H</a:t>
            </a:r>
            <a:r>
              <a:rPr lang="en-US" sz="2400" dirty="0" smtClean="0"/>
              <a:t>1</a:t>
            </a:r>
            <a:r>
              <a:rPr lang="en-US" dirty="0" smtClean="0"/>
              <a:t> : </a:t>
            </a:r>
            <a:r>
              <a:rPr lang="el-GR" dirty="0" smtClean="0"/>
              <a:t>μ</a:t>
            </a:r>
            <a:r>
              <a:rPr lang="en-US" dirty="0" smtClean="0"/>
              <a:t> &gt; 70 (rata-rata </a:t>
            </a:r>
            <a:r>
              <a:rPr lang="en-US" dirty="0" err="1" smtClean="0"/>
              <a:t>usia</a:t>
            </a:r>
            <a:r>
              <a:rPr lang="en-US" dirty="0" smtClean="0"/>
              <a:t> </a:t>
            </a:r>
            <a:r>
              <a:rPr lang="en-US" dirty="0" err="1" smtClean="0"/>
              <a:t>dewasa</a:t>
            </a:r>
            <a:r>
              <a:rPr lang="en-US" dirty="0" smtClean="0"/>
              <a:t> </a:t>
            </a:r>
            <a:r>
              <a:rPr lang="en-US" dirty="0" err="1" smtClean="0"/>
              <a:t>diatas</a:t>
            </a:r>
            <a:r>
              <a:rPr lang="en-US" dirty="0" smtClean="0"/>
              <a:t> 70   		</a:t>
            </a:r>
            <a:r>
              <a:rPr lang="en-US" dirty="0" err="1" smtClean="0"/>
              <a:t>tahun</a:t>
            </a:r>
            <a:r>
              <a:rPr lang="en-US" dirty="0" smtClean="0"/>
              <a:t> )</a:t>
            </a:r>
          </a:p>
          <a:p>
            <a:pPr>
              <a:buNone/>
            </a:pPr>
            <a:endParaRPr lang="en-US" dirty="0" smtClean="0"/>
          </a:p>
          <a:p>
            <a:pPr>
              <a:buNone/>
            </a:pPr>
            <a:r>
              <a:rPr lang="en-US" dirty="0" smtClean="0"/>
              <a:t>Daerah </a:t>
            </a:r>
            <a:r>
              <a:rPr lang="en-US" dirty="0" err="1" smtClean="0"/>
              <a:t>kritis</a:t>
            </a:r>
            <a:r>
              <a:rPr lang="en-US" dirty="0" smtClean="0"/>
              <a:t> :</a:t>
            </a:r>
          </a:p>
          <a:p>
            <a:pPr>
              <a:buNone/>
            </a:pPr>
            <a:r>
              <a:rPr lang="en-US" dirty="0" err="1" smtClean="0"/>
              <a:t>Tolak</a:t>
            </a:r>
            <a:r>
              <a:rPr lang="en-US" dirty="0" smtClean="0"/>
              <a:t> Ho </a:t>
            </a:r>
            <a:r>
              <a:rPr lang="en-US" dirty="0" err="1" smtClean="0"/>
              <a:t>jika</a:t>
            </a:r>
            <a:r>
              <a:rPr lang="en-US" dirty="0" smtClean="0"/>
              <a:t>  Z hit &gt; Z</a:t>
            </a:r>
            <a:r>
              <a:rPr lang="el-GR" dirty="0" smtClean="0"/>
              <a:t>α</a:t>
            </a:r>
            <a:endParaRPr lang="en-US" dirty="0" smtClean="0"/>
          </a:p>
          <a:p>
            <a:pPr>
              <a:buNone/>
            </a:pPr>
            <a:r>
              <a:rPr lang="el-GR" dirty="0"/>
              <a:t>α</a:t>
            </a:r>
            <a:r>
              <a:rPr lang="en-US" dirty="0" smtClean="0"/>
              <a:t> = 0,05 ---</a:t>
            </a:r>
            <a:r>
              <a:rPr lang="en-US" dirty="0" smtClean="0">
                <a:sym typeface="Wingdings" pitchFamily="2" charset="2"/>
              </a:rPr>
              <a:t> Z</a:t>
            </a:r>
            <a:r>
              <a:rPr lang="el-GR" sz="2400" dirty="0" smtClean="0"/>
              <a:t> α </a:t>
            </a:r>
            <a:r>
              <a:rPr lang="en-US" sz="2400" dirty="0" smtClean="0"/>
              <a:t> = </a:t>
            </a:r>
            <a:r>
              <a:rPr lang="en-US" dirty="0" smtClean="0"/>
              <a:t>Z</a:t>
            </a:r>
            <a:r>
              <a:rPr lang="en-US" sz="2400" dirty="0" smtClean="0">
                <a:sym typeface="Wingdings" pitchFamily="2" charset="2"/>
              </a:rPr>
              <a:t>0.05</a:t>
            </a:r>
            <a:r>
              <a:rPr lang="en-US" dirty="0" smtClean="0">
                <a:sym typeface="Wingdings" pitchFamily="2" charset="2"/>
              </a:rPr>
              <a:t> = 1.65 </a:t>
            </a: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Solusi</a:t>
            </a:r>
            <a:r>
              <a:rPr lang="en-US" dirty="0" smtClean="0"/>
              <a:t> :</a:t>
            </a:r>
            <a:endParaRPr lang="en-US" dirty="0"/>
          </a:p>
        </p:txBody>
      </p:sp>
      <p:sp>
        <p:nvSpPr>
          <p:cNvPr id="3" name="Content Placeholder 2"/>
          <p:cNvSpPr>
            <a:spLocks noGrp="1"/>
          </p:cNvSpPr>
          <p:nvPr>
            <p:ph idx="1"/>
          </p:nvPr>
        </p:nvSpPr>
        <p:spPr/>
        <p:txBody>
          <a:bodyPr/>
          <a:lstStyle/>
          <a:p>
            <a:pPr>
              <a:buNone/>
            </a:pPr>
            <a:r>
              <a:rPr lang="en-US" dirty="0" err="1" smtClean="0"/>
              <a:t>Uji</a:t>
            </a:r>
            <a:r>
              <a:rPr lang="en-US" dirty="0" smtClean="0"/>
              <a:t> </a:t>
            </a:r>
            <a:r>
              <a:rPr lang="en-US" dirty="0" err="1" smtClean="0"/>
              <a:t>Statistik</a:t>
            </a:r>
            <a:r>
              <a:rPr lang="en-US" dirty="0" smtClean="0"/>
              <a:t> :</a:t>
            </a:r>
          </a:p>
          <a:p>
            <a:pPr>
              <a:buNone/>
            </a:pPr>
            <a:endParaRPr lang="en-US" dirty="0" smtClean="0"/>
          </a:p>
          <a:p>
            <a:pPr>
              <a:buNone/>
            </a:pPr>
            <a:endParaRPr lang="en-US" dirty="0"/>
          </a:p>
          <a:p>
            <a:pPr>
              <a:buNone/>
            </a:pPr>
            <a:endParaRPr lang="en-US" dirty="0" smtClean="0"/>
          </a:p>
          <a:p>
            <a:pPr>
              <a:buNone/>
            </a:pPr>
            <a:r>
              <a:rPr lang="en-US" dirty="0" smtClean="0"/>
              <a:t>Z = 2.02</a:t>
            </a:r>
            <a:endParaRPr lang="en-US" dirty="0"/>
          </a:p>
        </p:txBody>
      </p:sp>
      <p:sp>
        <p:nvSpPr>
          <p:cNvPr id="4" name="Text Box 7"/>
          <p:cNvSpPr txBox="1">
            <a:spLocks noChangeArrowheads="1"/>
          </p:cNvSpPr>
          <p:nvPr/>
        </p:nvSpPr>
        <p:spPr bwMode="auto">
          <a:xfrm>
            <a:off x="1524000" y="2514600"/>
            <a:ext cx="3657600" cy="1323439"/>
          </a:xfrm>
          <a:prstGeom prst="rect">
            <a:avLst/>
          </a:prstGeom>
          <a:noFill/>
          <a:ln w="9525">
            <a:noFill/>
            <a:miter lim="800000"/>
            <a:headEnd/>
            <a:tailEnd/>
          </a:ln>
          <a:effectLst/>
        </p:spPr>
        <p:txBody>
          <a:bodyPr wrap="square">
            <a:spAutoFit/>
          </a:bodyPr>
          <a:lstStyle/>
          <a:p>
            <a:pPr>
              <a:spcBef>
                <a:spcPct val="50000"/>
              </a:spcBef>
            </a:pPr>
            <a:r>
              <a:rPr lang="en-US" sz="3200" dirty="0"/>
              <a:t>Z = </a:t>
            </a:r>
            <a:r>
              <a:rPr lang="en-US" sz="3200" u="sng" dirty="0" smtClean="0"/>
              <a:t>71.8 </a:t>
            </a:r>
            <a:r>
              <a:rPr lang="en-US" sz="3200" u="sng" dirty="0"/>
              <a:t>– </a:t>
            </a:r>
            <a:r>
              <a:rPr lang="en-US" sz="3200" u="sng" dirty="0" smtClean="0"/>
              <a:t>70      </a:t>
            </a:r>
            <a:endParaRPr lang="en-US" sz="3200" u="sng" baseline="-25000" dirty="0"/>
          </a:p>
          <a:p>
            <a:pPr>
              <a:spcBef>
                <a:spcPct val="50000"/>
              </a:spcBef>
            </a:pPr>
            <a:r>
              <a:rPr lang="en-US" sz="3200" dirty="0"/>
              <a:t>       </a:t>
            </a:r>
            <a:r>
              <a:rPr lang="en-US" sz="3200" dirty="0" smtClean="0">
                <a:cs typeface="Arial" charset="0"/>
              </a:rPr>
              <a:t>8.9/ √100</a:t>
            </a:r>
            <a:endParaRPr lang="en-US" sz="3200" u="sng" dirty="0">
              <a:cs typeface="Arial"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468313" y="404813"/>
            <a:ext cx="8229600" cy="1223962"/>
          </a:xfrm>
        </p:spPr>
        <p:txBody>
          <a:bodyPr>
            <a:normAutofit/>
          </a:bodyPr>
          <a:lstStyle/>
          <a:p>
            <a:pPr>
              <a:buNone/>
            </a:pPr>
            <a:r>
              <a:rPr lang="en-US" sz="4400" dirty="0" err="1" smtClean="0"/>
              <a:t>Analisa</a:t>
            </a:r>
            <a:r>
              <a:rPr lang="en-US" sz="4400" dirty="0" smtClean="0"/>
              <a:t> </a:t>
            </a:r>
            <a:r>
              <a:rPr lang="en-US" sz="4400" dirty="0" err="1" smtClean="0"/>
              <a:t>Perbandingan</a:t>
            </a:r>
            <a:endParaRPr lang="en-US" sz="4400" dirty="0"/>
          </a:p>
        </p:txBody>
      </p:sp>
      <p:sp>
        <p:nvSpPr>
          <p:cNvPr id="9220" name="Line 4"/>
          <p:cNvSpPr>
            <a:spLocks noChangeShapeType="1"/>
          </p:cNvSpPr>
          <p:nvPr/>
        </p:nvSpPr>
        <p:spPr bwMode="auto">
          <a:xfrm>
            <a:off x="684213" y="4292600"/>
            <a:ext cx="7272337" cy="0"/>
          </a:xfrm>
          <a:prstGeom prst="line">
            <a:avLst/>
          </a:prstGeom>
          <a:noFill/>
          <a:ln w="9525">
            <a:solidFill>
              <a:schemeClr val="tx1"/>
            </a:solidFill>
            <a:round/>
            <a:headEnd/>
            <a:tailEnd/>
          </a:ln>
          <a:effectLst/>
        </p:spPr>
        <p:txBody>
          <a:bodyPr/>
          <a:lstStyle/>
          <a:p>
            <a:endParaRPr lang="en-US"/>
          </a:p>
        </p:txBody>
      </p:sp>
      <p:sp>
        <p:nvSpPr>
          <p:cNvPr id="9221" name="Freeform 5"/>
          <p:cNvSpPr>
            <a:spLocks/>
          </p:cNvSpPr>
          <p:nvPr/>
        </p:nvSpPr>
        <p:spPr bwMode="auto">
          <a:xfrm>
            <a:off x="1476375" y="3357563"/>
            <a:ext cx="5040313" cy="874712"/>
          </a:xfrm>
          <a:custGeom>
            <a:avLst/>
            <a:gdLst/>
            <a:ahLst/>
            <a:cxnLst>
              <a:cxn ang="0">
                <a:pos x="0" y="544"/>
              </a:cxn>
              <a:cxn ang="0">
                <a:pos x="499" y="499"/>
              </a:cxn>
              <a:cxn ang="0">
                <a:pos x="816" y="363"/>
              </a:cxn>
              <a:cxn ang="0">
                <a:pos x="997" y="181"/>
              </a:cxn>
              <a:cxn ang="0">
                <a:pos x="1224" y="45"/>
              </a:cxn>
              <a:cxn ang="0">
                <a:pos x="1587" y="0"/>
              </a:cxn>
              <a:cxn ang="0">
                <a:pos x="1995" y="45"/>
              </a:cxn>
              <a:cxn ang="0">
                <a:pos x="2222" y="226"/>
              </a:cxn>
              <a:cxn ang="0">
                <a:pos x="2404" y="363"/>
              </a:cxn>
              <a:cxn ang="0">
                <a:pos x="2585" y="453"/>
              </a:cxn>
              <a:cxn ang="0">
                <a:pos x="2766" y="499"/>
              </a:cxn>
              <a:cxn ang="0">
                <a:pos x="2993" y="544"/>
              </a:cxn>
              <a:cxn ang="0">
                <a:pos x="3175" y="544"/>
              </a:cxn>
            </a:cxnLst>
            <a:rect l="0" t="0" r="r" b="b"/>
            <a:pathLst>
              <a:path w="3175" h="551">
                <a:moveTo>
                  <a:pt x="0" y="544"/>
                </a:moveTo>
                <a:cubicBezTo>
                  <a:pt x="181" y="536"/>
                  <a:pt x="363" y="529"/>
                  <a:pt x="499" y="499"/>
                </a:cubicBezTo>
                <a:cubicBezTo>
                  <a:pt x="635" y="469"/>
                  <a:pt x="733" y="416"/>
                  <a:pt x="816" y="363"/>
                </a:cubicBezTo>
                <a:cubicBezTo>
                  <a:pt x="899" y="310"/>
                  <a:pt x="929" y="234"/>
                  <a:pt x="997" y="181"/>
                </a:cubicBezTo>
                <a:cubicBezTo>
                  <a:pt x="1065" y="128"/>
                  <a:pt x="1126" y="75"/>
                  <a:pt x="1224" y="45"/>
                </a:cubicBezTo>
                <a:cubicBezTo>
                  <a:pt x="1322" y="15"/>
                  <a:pt x="1459" y="0"/>
                  <a:pt x="1587" y="0"/>
                </a:cubicBezTo>
                <a:cubicBezTo>
                  <a:pt x="1715" y="0"/>
                  <a:pt x="1889" y="7"/>
                  <a:pt x="1995" y="45"/>
                </a:cubicBezTo>
                <a:cubicBezTo>
                  <a:pt x="2101" y="83"/>
                  <a:pt x="2154" y="173"/>
                  <a:pt x="2222" y="226"/>
                </a:cubicBezTo>
                <a:cubicBezTo>
                  <a:pt x="2290" y="279"/>
                  <a:pt x="2344" y="325"/>
                  <a:pt x="2404" y="363"/>
                </a:cubicBezTo>
                <a:cubicBezTo>
                  <a:pt x="2464" y="401"/>
                  <a:pt x="2525" y="430"/>
                  <a:pt x="2585" y="453"/>
                </a:cubicBezTo>
                <a:cubicBezTo>
                  <a:pt x="2645" y="476"/>
                  <a:pt x="2698" y="484"/>
                  <a:pt x="2766" y="499"/>
                </a:cubicBezTo>
                <a:cubicBezTo>
                  <a:pt x="2834" y="514"/>
                  <a:pt x="2925" y="537"/>
                  <a:pt x="2993" y="544"/>
                </a:cubicBezTo>
                <a:cubicBezTo>
                  <a:pt x="3061" y="551"/>
                  <a:pt x="3152" y="544"/>
                  <a:pt x="3175" y="544"/>
                </a:cubicBezTo>
              </a:path>
            </a:pathLst>
          </a:custGeom>
          <a:noFill/>
          <a:ln w="9525">
            <a:solidFill>
              <a:schemeClr val="tx1"/>
            </a:solidFill>
            <a:round/>
            <a:headEnd/>
            <a:tailEnd/>
          </a:ln>
          <a:effectLst/>
        </p:spPr>
        <p:txBody>
          <a:bodyPr/>
          <a:lstStyle/>
          <a:p>
            <a:endParaRPr lang="en-US"/>
          </a:p>
        </p:txBody>
      </p:sp>
      <p:sp>
        <p:nvSpPr>
          <p:cNvPr id="9222" name="Line 6"/>
          <p:cNvSpPr>
            <a:spLocks noChangeShapeType="1"/>
          </p:cNvSpPr>
          <p:nvPr/>
        </p:nvSpPr>
        <p:spPr bwMode="auto">
          <a:xfrm flipV="1">
            <a:off x="4876800" y="2209800"/>
            <a:ext cx="0" cy="2087562"/>
          </a:xfrm>
          <a:prstGeom prst="line">
            <a:avLst/>
          </a:prstGeom>
          <a:noFill/>
          <a:ln w="9525">
            <a:solidFill>
              <a:schemeClr val="tx1"/>
            </a:solidFill>
            <a:round/>
            <a:headEnd/>
            <a:tailEnd/>
          </a:ln>
          <a:effectLst/>
        </p:spPr>
        <p:txBody>
          <a:bodyPr/>
          <a:lstStyle/>
          <a:p>
            <a:endParaRPr lang="en-US"/>
          </a:p>
        </p:txBody>
      </p:sp>
      <p:sp>
        <p:nvSpPr>
          <p:cNvPr id="9225" name="Text Box 9"/>
          <p:cNvSpPr txBox="1">
            <a:spLocks noChangeArrowheads="1"/>
          </p:cNvSpPr>
          <p:nvPr/>
        </p:nvSpPr>
        <p:spPr bwMode="auto">
          <a:xfrm>
            <a:off x="3348038" y="3860800"/>
            <a:ext cx="2663825" cy="366713"/>
          </a:xfrm>
          <a:prstGeom prst="rect">
            <a:avLst/>
          </a:prstGeom>
          <a:noFill/>
          <a:ln w="9525">
            <a:noFill/>
            <a:miter lim="800000"/>
            <a:headEnd/>
            <a:tailEnd/>
          </a:ln>
          <a:effectLst/>
        </p:spPr>
        <p:txBody>
          <a:bodyPr>
            <a:spAutoFit/>
          </a:bodyPr>
          <a:lstStyle/>
          <a:p>
            <a:pPr>
              <a:spcBef>
                <a:spcPct val="50000"/>
              </a:spcBef>
            </a:pPr>
            <a:r>
              <a:rPr lang="en-US"/>
              <a:t>TERIMA Ho</a:t>
            </a:r>
          </a:p>
        </p:txBody>
      </p:sp>
      <p:sp>
        <p:nvSpPr>
          <p:cNvPr id="9226" name="Text Box 10"/>
          <p:cNvSpPr txBox="1">
            <a:spLocks noChangeArrowheads="1"/>
          </p:cNvSpPr>
          <p:nvPr/>
        </p:nvSpPr>
        <p:spPr bwMode="auto">
          <a:xfrm>
            <a:off x="4665663" y="4437063"/>
            <a:ext cx="1582737" cy="366712"/>
          </a:xfrm>
          <a:prstGeom prst="rect">
            <a:avLst/>
          </a:prstGeom>
          <a:noFill/>
          <a:ln w="9525">
            <a:noFill/>
            <a:miter lim="800000"/>
            <a:headEnd/>
            <a:tailEnd/>
          </a:ln>
          <a:effectLst/>
        </p:spPr>
        <p:txBody>
          <a:bodyPr>
            <a:spAutoFit/>
          </a:bodyPr>
          <a:lstStyle/>
          <a:p>
            <a:pPr>
              <a:spcBef>
                <a:spcPct val="50000"/>
              </a:spcBef>
            </a:pPr>
            <a:r>
              <a:rPr lang="en-US" b="1" dirty="0" smtClean="0"/>
              <a:t>1.65</a:t>
            </a:r>
            <a:endParaRPr lang="en-US" b="1" dirty="0"/>
          </a:p>
        </p:txBody>
      </p:sp>
      <p:sp>
        <p:nvSpPr>
          <p:cNvPr id="9227" name="Text Box 11"/>
          <p:cNvSpPr txBox="1">
            <a:spLocks noChangeArrowheads="1"/>
          </p:cNvSpPr>
          <p:nvPr/>
        </p:nvSpPr>
        <p:spPr bwMode="auto">
          <a:xfrm>
            <a:off x="5029200" y="3505200"/>
            <a:ext cx="2663825" cy="366712"/>
          </a:xfrm>
          <a:prstGeom prst="rect">
            <a:avLst/>
          </a:prstGeom>
          <a:noFill/>
          <a:ln w="9525">
            <a:noFill/>
            <a:miter lim="800000"/>
            <a:headEnd/>
            <a:tailEnd/>
          </a:ln>
          <a:effectLst/>
        </p:spPr>
        <p:txBody>
          <a:bodyPr>
            <a:spAutoFit/>
          </a:bodyPr>
          <a:lstStyle/>
          <a:p>
            <a:pPr>
              <a:spcBef>
                <a:spcPct val="50000"/>
              </a:spcBef>
            </a:pPr>
            <a:r>
              <a:rPr lang="en-US" dirty="0" err="1"/>
              <a:t>Tolak</a:t>
            </a:r>
            <a:r>
              <a:rPr lang="en-US" dirty="0"/>
              <a:t>  Ho</a:t>
            </a:r>
          </a:p>
        </p:txBody>
      </p:sp>
      <p:sp>
        <p:nvSpPr>
          <p:cNvPr id="9229" name="Text Box 13"/>
          <p:cNvSpPr txBox="1">
            <a:spLocks noChangeArrowheads="1"/>
          </p:cNvSpPr>
          <p:nvPr/>
        </p:nvSpPr>
        <p:spPr bwMode="auto">
          <a:xfrm>
            <a:off x="4038600" y="2590800"/>
            <a:ext cx="1800225" cy="646331"/>
          </a:xfrm>
          <a:prstGeom prst="rect">
            <a:avLst/>
          </a:prstGeom>
          <a:noFill/>
          <a:ln w="9525">
            <a:noFill/>
            <a:miter lim="800000"/>
            <a:headEnd/>
            <a:tailEnd/>
          </a:ln>
          <a:effectLst/>
        </p:spPr>
        <p:txBody>
          <a:bodyPr>
            <a:spAutoFit/>
          </a:bodyPr>
          <a:lstStyle/>
          <a:p>
            <a:pPr>
              <a:spcBef>
                <a:spcPct val="50000"/>
              </a:spcBef>
            </a:pPr>
            <a:r>
              <a:rPr lang="en-US" sz="3600" dirty="0" smtClean="0">
                <a:cs typeface="Arial" charset="0"/>
              </a:rPr>
              <a:t>z</a:t>
            </a:r>
            <a:r>
              <a:rPr lang="el-GR" dirty="0" smtClean="0">
                <a:cs typeface="Arial" charset="0"/>
              </a:rPr>
              <a:t>α</a:t>
            </a:r>
            <a:endParaRPr lang="el-GR" dirty="0">
              <a:cs typeface="Arial" charset="0"/>
            </a:endParaRPr>
          </a:p>
        </p:txBody>
      </p:sp>
      <p:sp>
        <p:nvSpPr>
          <p:cNvPr id="9231" name="Line 15"/>
          <p:cNvSpPr>
            <a:spLocks noChangeShapeType="1"/>
          </p:cNvSpPr>
          <p:nvPr/>
        </p:nvSpPr>
        <p:spPr bwMode="auto">
          <a:xfrm>
            <a:off x="4343400" y="3124200"/>
            <a:ext cx="360363" cy="792162"/>
          </a:xfrm>
          <a:prstGeom prst="line">
            <a:avLst/>
          </a:prstGeom>
          <a:noFill/>
          <a:ln w="9525">
            <a:solidFill>
              <a:schemeClr val="tx1"/>
            </a:solidFill>
            <a:round/>
            <a:headEnd/>
            <a:tailEnd type="triangle" w="med" len="med"/>
          </a:ln>
          <a:effectLst/>
        </p:spPr>
        <p:txBody>
          <a:bodyPr/>
          <a:lstStyle/>
          <a:p>
            <a:endParaRPr lang="en-US"/>
          </a:p>
        </p:txBody>
      </p:sp>
      <p:sp>
        <p:nvSpPr>
          <p:cNvPr id="9233" name="Text Box 17"/>
          <p:cNvSpPr txBox="1">
            <a:spLocks noChangeArrowheads="1"/>
          </p:cNvSpPr>
          <p:nvPr/>
        </p:nvSpPr>
        <p:spPr bwMode="auto">
          <a:xfrm>
            <a:off x="5503863" y="4433887"/>
            <a:ext cx="1582737" cy="366713"/>
          </a:xfrm>
          <a:prstGeom prst="rect">
            <a:avLst/>
          </a:prstGeom>
          <a:noFill/>
          <a:ln w="9525">
            <a:noFill/>
            <a:miter lim="800000"/>
            <a:headEnd/>
            <a:tailEnd/>
          </a:ln>
          <a:effectLst/>
        </p:spPr>
        <p:txBody>
          <a:bodyPr>
            <a:spAutoFit/>
          </a:bodyPr>
          <a:lstStyle/>
          <a:p>
            <a:pPr>
              <a:spcBef>
                <a:spcPct val="50000"/>
              </a:spcBef>
            </a:pPr>
            <a:r>
              <a:rPr lang="en-US" b="1" dirty="0" smtClean="0"/>
              <a:t>2.02</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1000"/>
                                        <p:tgtEl>
                                          <p:spTgt spid="9219">
                                            <p:txEl>
                                              <p:pRg st="0" end="0"/>
                                            </p:txEl>
                                          </p:spTgt>
                                        </p:tgtEl>
                                      </p:cBhvr>
                                    </p:animEffect>
                                    <p:anim calcmode="lin" valueType="num">
                                      <p:cBhvr>
                                        <p:cTn id="8" dur="1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9219">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9219">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Kesimpulan</a:t>
            </a:r>
            <a:r>
              <a:rPr lang="en-US" dirty="0" smtClean="0"/>
              <a:t> :</a:t>
            </a:r>
            <a:endParaRPr lang="en-US" dirty="0"/>
          </a:p>
        </p:txBody>
      </p:sp>
      <p:sp>
        <p:nvSpPr>
          <p:cNvPr id="3" name="Content Placeholder 2"/>
          <p:cNvSpPr>
            <a:spLocks noGrp="1"/>
          </p:cNvSpPr>
          <p:nvPr>
            <p:ph idx="1"/>
          </p:nvPr>
        </p:nvSpPr>
        <p:spPr/>
        <p:txBody>
          <a:bodyPr/>
          <a:lstStyle/>
          <a:p>
            <a:pPr>
              <a:buNone/>
            </a:pPr>
            <a:r>
              <a:rPr lang="en-US" dirty="0" smtClean="0"/>
              <a:t>	</a:t>
            </a:r>
            <a:r>
              <a:rPr lang="en-US" dirty="0" err="1" smtClean="0"/>
              <a:t>Tolak</a:t>
            </a:r>
            <a:r>
              <a:rPr lang="en-US" dirty="0" smtClean="0"/>
              <a:t> H</a:t>
            </a:r>
            <a:r>
              <a:rPr lang="en-US" sz="2400" dirty="0" smtClean="0"/>
              <a:t>0</a:t>
            </a:r>
            <a:r>
              <a:rPr lang="en-US" dirty="0" smtClean="0"/>
              <a:t> </a:t>
            </a:r>
            <a:r>
              <a:rPr lang="en-US" dirty="0" err="1" smtClean="0"/>
              <a:t>artinya</a:t>
            </a:r>
            <a:r>
              <a:rPr lang="en-US" dirty="0" smtClean="0"/>
              <a:t> rata-rata </a:t>
            </a:r>
            <a:r>
              <a:rPr lang="en-US" dirty="0" err="1" smtClean="0"/>
              <a:t>usia</a:t>
            </a:r>
            <a:r>
              <a:rPr lang="en-US" dirty="0" smtClean="0"/>
              <a:t> </a:t>
            </a:r>
            <a:r>
              <a:rPr lang="en-US" dirty="0" err="1" smtClean="0"/>
              <a:t>dewasa</a:t>
            </a:r>
            <a:r>
              <a:rPr lang="en-US" dirty="0" smtClean="0"/>
              <a:t> </a:t>
            </a:r>
            <a:r>
              <a:rPr lang="en-US" dirty="0" err="1" smtClean="0"/>
              <a:t>ini</a:t>
            </a:r>
            <a:r>
              <a:rPr lang="en-US" dirty="0" smtClean="0"/>
              <a:t> </a:t>
            </a:r>
            <a:r>
              <a:rPr lang="en-US" dirty="0" err="1" smtClean="0"/>
              <a:t>melebihi</a:t>
            </a:r>
            <a:r>
              <a:rPr lang="en-US" dirty="0" smtClean="0"/>
              <a:t> 70 </a:t>
            </a:r>
            <a:r>
              <a:rPr lang="en-US" dirty="0" err="1" smtClean="0"/>
              <a:t>tahun</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Kasus</a:t>
            </a:r>
            <a:r>
              <a:rPr lang="en-US" dirty="0" smtClean="0"/>
              <a:t> 3 :</a:t>
            </a:r>
            <a:endParaRPr lang="en-US" dirty="0"/>
          </a:p>
        </p:txBody>
      </p:sp>
      <p:sp>
        <p:nvSpPr>
          <p:cNvPr id="3" name="Content Placeholder 2"/>
          <p:cNvSpPr>
            <a:spLocks noGrp="1"/>
          </p:cNvSpPr>
          <p:nvPr>
            <p:ph idx="1"/>
          </p:nvPr>
        </p:nvSpPr>
        <p:spPr/>
        <p:txBody>
          <a:bodyPr>
            <a:normAutofit/>
          </a:bodyPr>
          <a:lstStyle/>
          <a:p>
            <a:pPr>
              <a:buNone/>
            </a:pPr>
            <a:r>
              <a:rPr lang="en-US" sz="2400" dirty="0" smtClean="0"/>
              <a:t>	</a:t>
            </a:r>
            <a:r>
              <a:rPr lang="en-US" dirty="0" smtClean="0"/>
              <a:t>Rata-rata </a:t>
            </a:r>
            <a:r>
              <a:rPr lang="en-US" dirty="0" err="1" smtClean="0"/>
              <a:t>tingi</a:t>
            </a:r>
            <a:r>
              <a:rPr lang="en-US" dirty="0" smtClean="0"/>
              <a:t> </a:t>
            </a:r>
            <a:r>
              <a:rPr lang="en-US" dirty="0" err="1" smtClean="0"/>
              <a:t>badan</a:t>
            </a:r>
            <a:r>
              <a:rPr lang="en-US" dirty="0" smtClean="0"/>
              <a:t> </a:t>
            </a:r>
            <a:r>
              <a:rPr lang="en-US" dirty="0" err="1" smtClean="0"/>
              <a:t>mahasiswi</a:t>
            </a:r>
            <a:r>
              <a:rPr lang="en-US" dirty="0" smtClean="0"/>
              <a:t> </a:t>
            </a:r>
            <a:r>
              <a:rPr lang="en-US" dirty="0" err="1" smtClean="0"/>
              <a:t>disebuah</a:t>
            </a:r>
            <a:r>
              <a:rPr lang="en-US" dirty="0" smtClean="0"/>
              <a:t> </a:t>
            </a:r>
            <a:r>
              <a:rPr lang="en-US" dirty="0" err="1" smtClean="0"/>
              <a:t>perguruan</a:t>
            </a:r>
            <a:r>
              <a:rPr lang="en-US" dirty="0" smtClean="0"/>
              <a:t> </a:t>
            </a:r>
            <a:r>
              <a:rPr lang="en-US" dirty="0" err="1" smtClean="0"/>
              <a:t>tinggi</a:t>
            </a:r>
            <a:r>
              <a:rPr lang="en-US" dirty="0" smtClean="0"/>
              <a:t> </a:t>
            </a:r>
            <a:r>
              <a:rPr lang="en-US" dirty="0" err="1" smtClean="0"/>
              <a:t>adalah</a:t>
            </a:r>
            <a:r>
              <a:rPr lang="en-US" dirty="0" smtClean="0"/>
              <a:t> 162,5 cm </a:t>
            </a:r>
            <a:r>
              <a:rPr lang="en-US" dirty="0" err="1" smtClean="0"/>
              <a:t>dengan</a:t>
            </a:r>
            <a:r>
              <a:rPr lang="en-US" dirty="0" smtClean="0"/>
              <a:t> </a:t>
            </a:r>
            <a:r>
              <a:rPr lang="en-US" dirty="0" err="1" smtClean="0"/>
              <a:t>simpangan</a:t>
            </a:r>
            <a:r>
              <a:rPr lang="en-US" dirty="0" smtClean="0"/>
              <a:t> </a:t>
            </a:r>
            <a:r>
              <a:rPr lang="en-US" dirty="0" err="1" smtClean="0"/>
              <a:t>baku</a:t>
            </a:r>
            <a:r>
              <a:rPr lang="en-US" dirty="0" smtClean="0"/>
              <a:t> 6,9 cm. </a:t>
            </a:r>
            <a:r>
              <a:rPr lang="en-US" dirty="0" err="1" smtClean="0"/>
              <a:t>Apakah</a:t>
            </a:r>
            <a:r>
              <a:rPr lang="en-US" dirty="0" smtClean="0"/>
              <a:t> </a:t>
            </a:r>
            <a:r>
              <a:rPr lang="en-US" dirty="0" err="1" smtClean="0"/>
              <a:t>ada</a:t>
            </a:r>
            <a:r>
              <a:rPr lang="en-US" dirty="0" smtClean="0"/>
              <a:t> </a:t>
            </a:r>
            <a:r>
              <a:rPr lang="en-US" dirty="0" err="1" smtClean="0"/>
              <a:t>alasan</a:t>
            </a:r>
            <a:r>
              <a:rPr lang="en-US" dirty="0" smtClean="0"/>
              <a:t> </a:t>
            </a:r>
            <a:r>
              <a:rPr lang="en-US" dirty="0" err="1" smtClean="0"/>
              <a:t>mempercayai</a:t>
            </a:r>
            <a:r>
              <a:rPr lang="en-US" dirty="0" smtClean="0"/>
              <a:t> </a:t>
            </a:r>
            <a:r>
              <a:rPr lang="en-US" dirty="0" err="1" smtClean="0"/>
              <a:t>bahwa</a:t>
            </a:r>
            <a:r>
              <a:rPr lang="en-US" dirty="0" smtClean="0"/>
              <a:t> </a:t>
            </a:r>
            <a:r>
              <a:rPr lang="en-US" dirty="0" err="1" smtClean="0"/>
              <a:t>telah</a:t>
            </a:r>
            <a:r>
              <a:rPr lang="en-US" dirty="0" smtClean="0"/>
              <a:t> </a:t>
            </a:r>
            <a:r>
              <a:rPr lang="en-US" dirty="0" err="1" smtClean="0"/>
              <a:t>ada</a:t>
            </a:r>
            <a:r>
              <a:rPr lang="en-US" dirty="0" smtClean="0"/>
              <a:t> </a:t>
            </a:r>
            <a:r>
              <a:rPr lang="en-US" dirty="0" err="1" smtClean="0"/>
              <a:t>perbedaan</a:t>
            </a:r>
            <a:r>
              <a:rPr lang="en-US" dirty="0" smtClean="0"/>
              <a:t> </a:t>
            </a:r>
            <a:r>
              <a:rPr lang="en-US" dirty="0" err="1" smtClean="0"/>
              <a:t>dalam</a:t>
            </a:r>
            <a:r>
              <a:rPr lang="en-US" dirty="0" smtClean="0"/>
              <a:t> rata-rata </a:t>
            </a:r>
            <a:r>
              <a:rPr lang="en-US" dirty="0" err="1" smtClean="0"/>
              <a:t>tinggi</a:t>
            </a:r>
            <a:r>
              <a:rPr lang="en-US" dirty="0" smtClean="0"/>
              <a:t> </a:t>
            </a:r>
            <a:r>
              <a:rPr lang="en-US" dirty="0" err="1" smtClean="0"/>
              <a:t>badan</a:t>
            </a:r>
            <a:r>
              <a:rPr lang="en-US" dirty="0" smtClean="0"/>
              <a:t> </a:t>
            </a:r>
            <a:r>
              <a:rPr lang="en-US" dirty="0" err="1" smtClean="0"/>
              <a:t>tersebut</a:t>
            </a:r>
            <a:r>
              <a:rPr lang="en-US" dirty="0" smtClean="0"/>
              <a:t> </a:t>
            </a:r>
            <a:r>
              <a:rPr lang="en-US" dirty="0" err="1" smtClean="0"/>
              <a:t>jika</a:t>
            </a:r>
            <a:r>
              <a:rPr lang="en-US" dirty="0" smtClean="0"/>
              <a:t> </a:t>
            </a:r>
            <a:r>
              <a:rPr lang="en-US" dirty="0" err="1" smtClean="0"/>
              <a:t>diambil</a:t>
            </a:r>
            <a:r>
              <a:rPr lang="en-US" dirty="0" smtClean="0"/>
              <a:t> </a:t>
            </a:r>
            <a:r>
              <a:rPr lang="en-US" dirty="0" err="1" smtClean="0"/>
              <a:t>sampel</a:t>
            </a:r>
            <a:r>
              <a:rPr lang="en-US" dirty="0" smtClean="0"/>
              <a:t> 50 </a:t>
            </a:r>
            <a:r>
              <a:rPr lang="en-US" dirty="0" err="1" smtClean="0"/>
              <a:t>orang</a:t>
            </a:r>
            <a:r>
              <a:rPr lang="en-US" dirty="0" smtClean="0"/>
              <a:t> </a:t>
            </a:r>
            <a:r>
              <a:rPr lang="en-US" dirty="0" err="1" smtClean="0"/>
              <a:t>mahasiswi</a:t>
            </a:r>
            <a:r>
              <a:rPr lang="en-US" dirty="0" smtClean="0"/>
              <a:t> yang </a:t>
            </a:r>
            <a:r>
              <a:rPr lang="en-US" dirty="0" err="1" smtClean="0"/>
              <a:t>setelah</a:t>
            </a:r>
            <a:r>
              <a:rPr lang="en-US" dirty="0" smtClean="0"/>
              <a:t> </a:t>
            </a:r>
            <a:r>
              <a:rPr lang="en-US" dirty="0" err="1" smtClean="0"/>
              <a:t>diukur</a:t>
            </a:r>
            <a:r>
              <a:rPr lang="en-US" dirty="0" smtClean="0"/>
              <a:t> </a:t>
            </a:r>
            <a:r>
              <a:rPr lang="en-US" dirty="0" err="1" smtClean="0"/>
              <a:t>ternyata</a:t>
            </a:r>
            <a:r>
              <a:rPr lang="en-US" dirty="0" smtClean="0"/>
              <a:t> rata-rata </a:t>
            </a:r>
            <a:r>
              <a:rPr lang="en-US" dirty="0" err="1" smtClean="0"/>
              <a:t>tinggi</a:t>
            </a:r>
            <a:r>
              <a:rPr lang="en-US" dirty="0" smtClean="0"/>
              <a:t> </a:t>
            </a:r>
            <a:r>
              <a:rPr lang="en-US" dirty="0" err="1" smtClean="0"/>
              <a:t>badannya</a:t>
            </a:r>
            <a:r>
              <a:rPr lang="en-US" dirty="0" smtClean="0"/>
              <a:t> 165,2 cm ?</a:t>
            </a:r>
            <a:r>
              <a:rPr lang="en-US" dirty="0" err="1" smtClean="0"/>
              <a:t>Gunakan</a:t>
            </a:r>
            <a:r>
              <a:rPr lang="en-US" dirty="0" smtClean="0"/>
              <a:t> </a:t>
            </a:r>
            <a:r>
              <a:rPr lang="en-US" dirty="0" err="1" smtClean="0"/>
              <a:t>tingkat</a:t>
            </a:r>
            <a:r>
              <a:rPr lang="en-US" dirty="0" smtClean="0"/>
              <a:t> </a:t>
            </a:r>
            <a:r>
              <a:rPr lang="en-US" dirty="0" err="1" smtClean="0"/>
              <a:t>ketelitian</a:t>
            </a:r>
            <a:r>
              <a:rPr lang="en-US" dirty="0" smtClean="0"/>
              <a:t> </a:t>
            </a:r>
            <a:r>
              <a:rPr lang="en-US" dirty="0" err="1" smtClean="0"/>
              <a:t>sebesar</a:t>
            </a:r>
            <a:r>
              <a:rPr lang="en-US" dirty="0" smtClean="0"/>
              <a:t> 10%.</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Solusi</a:t>
            </a:r>
            <a:r>
              <a:rPr lang="en-US" dirty="0" smtClean="0"/>
              <a:t> :</a:t>
            </a:r>
            <a:endParaRPr lang="en-US" dirty="0"/>
          </a:p>
        </p:txBody>
      </p:sp>
      <p:sp>
        <p:nvSpPr>
          <p:cNvPr id="3" name="Content Placeholder 2"/>
          <p:cNvSpPr>
            <a:spLocks noGrp="1"/>
          </p:cNvSpPr>
          <p:nvPr>
            <p:ph idx="1"/>
          </p:nvPr>
        </p:nvSpPr>
        <p:spPr/>
        <p:txBody>
          <a:bodyPr>
            <a:normAutofit/>
          </a:bodyPr>
          <a:lstStyle/>
          <a:p>
            <a:pPr>
              <a:buNone/>
            </a:pPr>
            <a:r>
              <a:rPr lang="en-US" dirty="0" err="1" smtClean="0"/>
              <a:t>Hipotesis</a:t>
            </a:r>
            <a:r>
              <a:rPr lang="en-US" dirty="0" smtClean="0"/>
              <a:t> :</a:t>
            </a:r>
          </a:p>
          <a:p>
            <a:pPr>
              <a:buNone/>
            </a:pPr>
            <a:r>
              <a:rPr lang="en-US" dirty="0" smtClean="0"/>
              <a:t>H</a:t>
            </a:r>
            <a:r>
              <a:rPr lang="en-US" sz="2400" dirty="0" smtClean="0"/>
              <a:t>0</a:t>
            </a:r>
            <a:r>
              <a:rPr lang="en-US" dirty="0" smtClean="0"/>
              <a:t> : </a:t>
            </a:r>
            <a:r>
              <a:rPr lang="el-GR" dirty="0" smtClean="0"/>
              <a:t>μ</a:t>
            </a:r>
            <a:r>
              <a:rPr lang="en-US" dirty="0" smtClean="0"/>
              <a:t> = </a:t>
            </a:r>
            <a:r>
              <a:rPr lang="en-US" dirty="0" smtClean="0"/>
              <a:t>162,5</a:t>
            </a:r>
            <a:endParaRPr lang="en-US" dirty="0" smtClean="0"/>
          </a:p>
          <a:p>
            <a:pPr>
              <a:buNone/>
            </a:pPr>
            <a:r>
              <a:rPr lang="en-US" dirty="0" smtClean="0"/>
              <a:t>H</a:t>
            </a:r>
            <a:r>
              <a:rPr lang="en-US" sz="2400" dirty="0" smtClean="0"/>
              <a:t>1</a:t>
            </a:r>
            <a:r>
              <a:rPr lang="en-US" dirty="0" smtClean="0"/>
              <a:t> : </a:t>
            </a:r>
            <a:r>
              <a:rPr lang="el-GR" dirty="0" smtClean="0"/>
              <a:t>μ</a:t>
            </a:r>
            <a:r>
              <a:rPr lang="en-US" dirty="0" smtClean="0"/>
              <a:t> </a:t>
            </a:r>
            <a:r>
              <a:rPr lang="en-US" dirty="0" smtClean="0"/>
              <a:t>≠ 162,5</a:t>
            </a:r>
            <a:endParaRPr lang="en-US" dirty="0" smtClean="0"/>
          </a:p>
          <a:p>
            <a:pPr>
              <a:buNone/>
            </a:pPr>
            <a:r>
              <a:rPr lang="en-US" dirty="0" smtClean="0"/>
              <a:t>Daerah </a:t>
            </a:r>
            <a:r>
              <a:rPr lang="en-US" dirty="0" err="1" smtClean="0"/>
              <a:t>kritis</a:t>
            </a:r>
            <a:r>
              <a:rPr lang="en-US" dirty="0" smtClean="0"/>
              <a:t> :</a:t>
            </a:r>
          </a:p>
          <a:p>
            <a:pPr>
              <a:buNone/>
            </a:pPr>
            <a:r>
              <a:rPr lang="en-US" dirty="0" err="1" smtClean="0"/>
              <a:t>Tolak</a:t>
            </a:r>
            <a:r>
              <a:rPr lang="en-US" dirty="0" smtClean="0"/>
              <a:t> Ho </a:t>
            </a:r>
            <a:r>
              <a:rPr lang="en-US" dirty="0" err="1" smtClean="0"/>
              <a:t>jika</a:t>
            </a:r>
            <a:r>
              <a:rPr lang="en-US" dirty="0" smtClean="0"/>
              <a:t>  Z hit &lt; -Z</a:t>
            </a:r>
            <a:r>
              <a:rPr lang="el-GR" dirty="0" smtClean="0"/>
              <a:t>α</a:t>
            </a:r>
            <a:r>
              <a:rPr lang="en-US" sz="2400" dirty="0" smtClean="0"/>
              <a:t>/2</a:t>
            </a:r>
            <a:r>
              <a:rPr lang="en-US" dirty="0" smtClean="0"/>
              <a:t> </a:t>
            </a:r>
            <a:r>
              <a:rPr lang="en-US" dirty="0" err="1" smtClean="0"/>
              <a:t>atau</a:t>
            </a:r>
            <a:r>
              <a:rPr lang="en-US" dirty="0" smtClean="0"/>
              <a:t> Z hit &gt; Z</a:t>
            </a:r>
            <a:r>
              <a:rPr lang="el-GR" dirty="0" smtClean="0"/>
              <a:t>α</a:t>
            </a:r>
            <a:r>
              <a:rPr lang="en-US" sz="2400" dirty="0" smtClean="0"/>
              <a:t>/2</a:t>
            </a:r>
            <a:r>
              <a:rPr lang="en-US" dirty="0" smtClean="0"/>
              <a:t> </a:t>
            </a:r>
          </a:p>
          <a:p>
            <a:pPr>
              <a:buNone/>
            </a:pPr>
            <a:r>
              <a:rPr lang="el-GR" dirty="0" smtClean="0"/>
              <a:t>α</a:t>
            </a:r>
            <a:r>
              <a:rPr lang="en-US" dirty="0" smtClean="0"/>
              <a:t> </a:t>
            </a:r>
            <a:r>
              <a:rPr lang="en-US" dirty="0" smtClean="0"/>
              <a:t>= </a:t>
            </a:r>
            <a:r>
              <a:rPr lang="en-US" dirty="0" smtClean="0"/>
              <a:t>0,1 </a:t>
            </a:r>
            <a:r>
              <a:rPr lang="en-US" dirty="0" smtClean="0"/>
              <a:t>---</a:t>
            </a:r>
            <a:r>
              <a:rPr lang="en-US" dirty="0" smtClean="0">
                <a:sym typeface="Wingdings" pitchFamily="2" charset="2"/>
              </a:rPr>
              <a:t> Z</a:t>
            </a:r>
            <a:r>
              <a:rPr lang="el-GR" sz="2400" dirty="0" smtClean="0"/>
              <a:t> </a:t>
            </a:r>
            <a:r>
              <a:rPr lang="el-GR" sz="2400" dirty="0" smtClean="0"/>
              <a:t>α</a:t>
            </a:r>
            <a:r>
              <a:rPr lang="en-US" sz="2400" dirty="0" smtClean="0"/>
              <a:t>/2</a:t>
            </a:r>
            <a:r>
              <a:rPr lang="el-GR" sz="2400" dirty="0" smtClean="0"/>
              <a:t> </a:t>
            </a:r>
            <a:r>
              <a:rPr lang="en-US" sz="2400" dirty="0" smtClean="0"/>
              <a:t> </a:t>
            </a:r>
            <a:r>
              <a:rPr lang="en-US" sz="2400" dirty="0" smtClean="0"/>
              <a:t>= </a:t>
            </a:r>
            <a:r>
              <a:rPr lang="en-US" dirty="0" smtClean="0"/>
              <a:t>Z</a:t>
            </a:r>
            <a:r>
              <a:rPr lang="en-US" sz="2400" dirty="0" smtClean="0">
                <a:sym typeface="Wingdings" pitchFamily="2" charset="2"/>
              </a:rPr>
              <a:t>0.05</a:t>
            </a:r>
            <a:r>
              <a:rPr lang="en-US" dirty="0" smtClean="0">
                <a:sym typeface="Wingdings" pitchFamily="2" charset="2"/>
              </a:rPr>
              <a:t> = 1.65 </a:t>
            </a: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Solusi</a:t>
            </a:r>
            <a:r>
              <a:rPr lang="en-US" dirty="0" smtClean="0"/>
              <a:t> :</a:t>
            </a:r>
            <a:endParaRPr lang="en-US" dirty="0"/>
          </a:p>
        </p:txBody>
      </p:sp>
      <p:sp>
        <p:nvSpPr>
          <p:cNvPr id="3" name="Content Placeholder 2"/>
          <p:cNvSpPr>
            <a:spLocks noGrp="1"/>
          </p:cNvSpPr>
          <p:nvPr>
            <p:ph idx="1"/>
          </p:nvPr>
        </p:nvSpPr>
        <p:spPr/>
        <p:txBody>
          <a:bodyPr/>
          <a:lstStyle/>
          <a:p>
            <a:pPr>
              <a:buNone/>
            </a:pPr>
            <a:r>
              <a:rPr lang="en-US" dirty="0" err="1" smtClean="0"/>
              <a:t>Uji</a:t>
            </a:r>
            <a:r>
              <a:rPr lang="en-US" dirty="0" smtClean="0"/>
              <a:t> </a:t>
            </a:r>
            <a:r>
              <a:rPr lang="en-US" dirty="0" err="1" smtClean="0"/>
              <a:t>Statistik</a:t>
            </a:r>
            <a:r>
              <a:rPr lang="en-US" dirty="0" smtClean="0"/>
              <a:t> :</a:t>
            </a:r>
          </a:p>
          <a:p>
            <a:pPr>
              <a:buNone/>
            </a:pPr>
            <a:endParaRPr lang="en-US" dirty="0" smtClean="0"/>
          </a:p>
          <a:p>
            <a:pPr>
              <a:buNone/>
            </a:pPr>
            <a:endParaRPr lang="en-US" dirty="0"/>
          </a:p>
          <a:p>
            <a:pPr>
              <a:buNone/>
            </a:pPr>
            <a:endParaRPr lang="en-US" dirty="0" smtClean="0"/>
          </a:p>
          <a:p>
            <a:pPr>
              <a:buNone/>
            </a:pPr>
            <a:r>
              <a:rPr lang="en-US" dirty="0" smtClean="0"/>
              <a:t>Z = </a:t>
            </a:r>
            <a:r>
              <a:rPr lang="en-US" dirty="0" smtClean="0"/>
              <a:t>2.75</a:t>
            </a:r>
            <a:endParaRPr lang="en-US" dirty="0"/>
          </a:p>
        </p:txBody>
      </p:sp>
      <p:sp>
        <p:nvSpPr>
          <p:cNvPr id="4" name="Text Box 7"/>
          <p:cNvSpPr txBox="1">
            <a:spLocks noChangeArrowheads="1"/>
          </p:cNvSpPr>
          <p:nvPr/>
        </p:nvSpPr>
        <p:spPr bwMode="auto">
          <a:xfrm>
            <a:off x="1524000" y="2514600"/>
            <a:ext cx="3657600" cy="1323439"/>
          </a:xfrm>
          <a:prstGeom prst="rect">
            <a:avLst/>
          </a:prstGeom>
          <a:noFill/>
          <a:ln w="9525">
            <a:noFill/>
            <a:miter lim="800000"/>
            <a:headEnd/>
            <a:tailEnd/>
          </a:ln>
          <a:effectLst/>
        </p:spPr>
        <p:txBody>
          <a:bodyPr wrap="square">
            <a:spAutoFit/>
          </a:bodyPr>
          <a:lstStyle/>
          <a:p>
            <a:pPr>
              <a:spcBef>
                <a:spcPct val="50000"/>
              </a:spcBef>
            </a:pPr>
            <a:r>
              <a:rPr lang="en-US" sz="3200" dirty="0"/>
              <a:t>Z = </a:t>
            </a:r>
            <a:r>
              <a:rPr lang="en-US" sz="3200" u="sng" dirty="0" smtClean="0"/>
              <a:t>165</a:t>
            </a:r>
            <a:r>
              <a:rPr lang="en-US" sz="3200" u="sng" dirty="0" smtClean="0"/>
              <a:t>.2 </a:t>
            </a:r>
            <a:r>
              <a:rPr lang="en-US" sz="3200" u="sng" dirty="0"/>
              <a:t>– </a:t>
            </a:r>
            <a:r>
              <a:rPr lang="en-US" sz="3200" u="sng" dirty="0" smtClean="0"/>
              <a:t>162.5</a:t>
            </a:r>
            <a:r>
              <a:rPr lang="en-US" sz="3200" u="sng" dirty="0" smtClean="0"/>
              <a:t>      </a:t>
            </a:r>
            <a:endParaRPr lang="en-US" sz="3200" u="sng" baseline="-25000" dirty="0"/>
          </a:p>
          <a:p>
            <a:pPr>
              <a:spcBef>
                <a:spcPct val="50000"/>
              </a:spcBef>
            </a:pPr>
            <a:r>
              <a:rPr lang="en-US" sz="3200" dirty="0"/>
              <a:t>       </a:t>
            </a:r>
            <a:r>
              <a:rPr lang="en-US" sz="3200" dirty="0" smtClean="0">
                <a:cs typeface="Arial" charset="0"/>
              </a:rPr>
              <a:t>6</a:t>
            </a:r>
            <a:r>
              <a:rPr lang="en-US" sz="3200" dirty="0" smtClean="0">
                <a:cs typeface="Arial" charset="0"/>
              </a:rPr>
              <a:t>.9</a:t>
            </a:r>
            <a:r>
              <a:rPr lang="en-US" sz="3200" dirty="0" smtClean="0">
                <a:cs typeface="Arial" charset="0"/>
              </a:rPr>
              <a:t>/ </a:t>
            </a:r>
            <a:r>
              <a:rPr lang="en-US" sz="3200" dirty="0" smtClean="0">
                <a:cs typeface="Arial" charset="0"/>
              </a:rPr>
              <a:t>√</a:t>
            </a:r>
            <a:r>
              <a:rPr lang="en-US" sz="3200" dirty="0" smtClean="0">
                <a:cs typeface="Arial" charset="0"/>
              </a:rPr>
              <a:t>5</a:t>
            </a:r>
            <a:r>
              <a:rPr lang="en-US" sz="3200" dirty="0" smtClean="0">
                <a:cs typeface="Arial" charset="0"/>
              </a:rPr>
              <a:t>0</a:t>
            </a:r>
            <a:endParaRPr lang="en-US" sz="3200" u="sng" dirty="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Pengantar</a:t>
            </a:r>
            <a:r>
              <a:rPr lang="en-US" dirty="0" smtClean="0"/>
              <a:t> (2)</a:t>
            </a:r>
            <a:endParaRPr lang="en-US" dirty="0"/>
          </a:p>
        </p:txBody>
      </p:sp>
      <p:sp>
        <p:nvSpPr>
          <p:cNvPr id="3" name="Content Placeholder 2"/>
          <p:cNvSpPr>
            <a:spLocks noGrp="1"/>
          </p:cNvSpPr>
          <p:nvPr>
            <p:ph idx="1"/>
          </p:nvPr>
        </p:nvSpPr>
        <p:spPr/>
        <p:txBody>
          <a:bodyPr>
            <a:normAutofit/>
          </a:bodyPr>
          <a:lstStyle/>
          <a:p>
            <a:pPr algn="just"/>
            <a:r>
              <a:rPr lang="en-US" dirty="0" err="1" smtClean="0"/>
              <a:t>Hipotesis</a:t>
            </a:r>
            <a:r>
              <a:rPr lang="en-US" dirty="0" smtClean="0"/>
              <a:t> </a:t>
            </a:r>
            <a:r>
              <a:rPr lang="en-US" dirty="0" err="1" smtClean="0"/>
              <a:t>dirumuskan</a:t>
            </a:r>
            <a:r>
              <a:rPr lang="en-US" dirty="0" smtClean="0"/>
              <a:t> </a:t>
            </a:r>
            <a:r>
              <a:rPr lang="en-US" dirty="0" err="1" smtClean="0"/>
              <a:t>berdasarkan</a:t>
            </a:r>
            <a:r>
              <a:rPr lang="en-US" dirty="0" smtClean="0"/>
              <a:t> </a:t>
            </a:r>
            <a:r>
              <a:rPr lang="en-US" dirty="0" err="1" smtClean="0"/>
              <a:t>teori</a:t>
            </a:r>
            <a:r>
              <a:rPr lang="en-US" dirty="0" smtClean="0"/>
              <a:t>, </a:t>
            </a:r>
            <a:r>
              <a:rPr lang="en-US" dirty="0" err="1" smtClean="0"/>
              <a:t>dugaan</a:t>
            </a:r>
            <a:r>
              <a:rPr lang="en-US" dirty="0" smtClean="0"/>
              <a:t>, </a:t>
            </a:r>
            <a:r>
              <a:rPr lang="en-US" dirty="0" err="1" smtClean="0"/>
              <a:t>pengalaman,kesan</a:t>
            </a:r>
            <a:r>
              <a:rPr lang="en-US" dirty="0" smtClean="0"/>
              <a:t> </a:t>
            </a:r>
            <a:r>
              <a:rPr lang="en-US" dirty="0" err="1" smtClean="0"/>
              <a:t>umum,kesimpulan</a:t>
            </a:r>
            <a:r>
              <a:rPr lang="en-US" dirty="0" smtClean="0"/>
              <a:t> yang </a:t>
            </a:r>
            <a:r>
              <a:rPr lang="en-US" dirty="0" err="1" smtClean="0"/>
              <a:t>masih</a:t>
            </a:r>
            <a:r>
              <a:rPr lang="en-US" dirty="0" smtClean="0"/>
              <a:t> </a:t>
            </a:r>
            <a:r>
              <a:rPr lang="en-US" dirty="0" err="1" smtClean="0"/>
              <a:t>sangat</a:t>
            </a:r>
            <a:r>
              <a:rPr lang="en-US" dirty="0" smtClean="0"/>
              <a:t> </a:t>
            </a:r>
            <a:r>
              <a:rPr lang="en-US" dirty="0" err="1" smtClean="0"/>
              <a:t>sementara</a:t>
            </a:r>
            <a:r>
              <a:rPr lang="en-US" dirty="0" smtClean="0"/>
              <a:t>.</a:t>
            </a:r>
          </a:p>
          <a:p>
            <a:pPr algn="just"/>
            <a:r>
              <a:rPr lang="en-US" dirty="0" err="1" smtClean="0"/>
              <a:t>Hipotesis</a:t>
            </a:r>
            <a:r>
              <a:rPr lang="en-US" dirty="0" smtClean="0"/>
              <a:t> </a:t>
            </a:r>
            <a:r>
              <a:rPr lang="en-US" dirty="0" err="1" smtClean="0"/>
              <a:t>adalah</a:t>
            </a:r>
            <a:r>
              <a:rPr lang="en-US" dirty="0" smtClean="0"/>
              <a:t> </a:t>
            </a:r>
            <a:r>
              <a:rPr lang="en-US" dirty="0" err="1" smtClean="0"/>
              <a:t>jawaban</a:t>
            </a:r>
            <a:r>
              <a:rPr lang="en-US" dirty="0" smtClean="0"/>
              <a:t> </a:t>
            </a:r>
            <a:r>
              <a:rPr lang="en-US" dirty="0" err="1" smtClean="0"/>
              <a:t>teoritik</a:t>
            </a:r>
            <a:r>
              <a:rPr lang="en-US" dirty="0" smtClean="0"/>
              <a:t> </a:t>
            </a:r>
            <a:r>
              <a:rPr lang="en-US" dirty="0" err="1" smtClean="0"/>
              <a:t>atau</a:t>
            </a:r>
            <a:r>
              <a:rPr lang="en-US" dirty="0" smtClean="0"/>
              <a:t> </a:t>
            </a:r>
            <a:r>
              <a:rPr lang="en-US" dirty="0" err="1" smtClean="0"/>
              <a:t>deduktif</a:t>
            </a:r>
            <a:r>
              <a:rPr lang="en-US" dirty="0" smtClean="0"/>
              <a:t> yang </a:t>
            </a:r>
            <a:r>
              <a:rPr lang="en-US" dirty="0" err="1" smtClean="0"/>
              <a:t>bersifat</a:t>
            </a:r>
            <a:r>
              <a:rPr lang="en-US" dirty="0" smtClean="0"/>
              <a:t> </a:t>
            </a:r>
            <a:r>
              <a:rPr lang="en-US" dirty="0" err="1" smtClean="0"/>
              <a:t>sementara</a:t>
            </a:r>
            <a:r>
              <a:rPr lang="en-US" dirty="0" smtClean="0"/>
              <a:t>.</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468313" y="404813"/>
            <a:ext cx="8229600" cy="1223962"/>
          </a:xfrm>
        </p:spPr>
        <p:txBody>
          <a:bodyPr>
            <a:normAutofit/>
          </a:bodyPr>
          <a:lstStyle/>
          <a:p>
            <a:pPr>
              <a:buNone/>
            </a:pPr>
            <a:r>
              <a:rPr lang="en-US" sz="4400" dirty="0" err="1" smtClean="0"/>
              <a:t>Analisa</a:t>
            </a:r>
            <a:r>
              <a:rPr lang="en-US" sz="4400" dirty="0" smtClean="0"/>
              <a:t> </a:t>
            </a:r>
            <a:r>
              <a:rPr lang="en-US" sz="4400" dirty="0" err="1" smtClean="0"/>
              <a:t>Perbandingan</a:t>
            </a:r>
            <a:endParaRPr lang="en-US" sz="4400" dirty="0"/>
          </a:p>
        </p:txBody>
      </p:sp>
      <p:sp>
        <p:nvSpPr>
          <p:cNvPr id="9220" name="Line 4"/>
          <p:cNvSpPr>
            <a:spLocks noChangeShapeType="1"/>
          </p:cNvSpPr>
          <p:nvPr/>
        </p:nvSpPr>
        <p:spPr bwMode="auto">
          <a:xfrm>
            <a:off x="684213" y="4292600"/>
            <a:ext cx="7272337" cy="0"/>
          </a:xfrm>
          <a:prstGeom prst="line">
            <a:avLst/>
          </a:prstGeom>
          <a:noFill/>
          <a:ln w="9525">
            <a:solidFill>
              <a:schemeClr val="tx1"/>
            </a:solidFill>
            <a:round/>
            <a:headEnd/>
            <a:tailEnd/>
          </a:ln>
          <a:effectLst/>
        </p:spPr>
        <p:txBody>
          <a:bodyPr/>
          <a:lstStyle/>
          <a:p>
            <a:endParaRPr lang="en-US"/>
          </a:p>
        </p:txBody>
      </p:sp>
      <p:sp>
        <p:nvSpPr>
          <p:cNvPr id="9221" name="Freeform 5"/>
          <p:cNvSpPr>
            <a:spLocks/>
          </p:cNvSpPr>
          <p:nvPr/>
        </p:nvSpPr>
        <p:spPr bwMode="auto">
          <a:xfrm>
            <a:off x="1476375" y="3357563"/>
            <a:ext cx="5040313" cy="874712"/>
          </a:xfrm>
          <a:custGeom>
            <a:avLst/>
            <a:gdLst/>
            <a:ahLst/>
            <a:cxnLst>
              <a:cxn ang="0">
                <a:pos x="0" y="544"/>
              </a:cxn>
              <a:cxn ang="0">
                <a:pos x="499" y="499"/>
              </a:cxn>
              <a:cxn ang="0">
                <a:pos x="816" y="363"/>
              </a:cxn>
              <a:cxn ang="0">
                <a:pos x="997" y="181"/>
              </a:cxn>
              <a:cxn ang="0">
                <a:pos x="1224" y="45"/>
              </a:cxn>
              <a:cxn ang="0">
                <a:pos x="1587" y="0"/>
              </a:cxn>
              <a:cxn ang="0">
                <a:pos x="1995" y="45"/>
              </a:cxn>
              <a:cxn ang="0">
                <a:pos x="2222" y="226"/>
              </a:cxn>
              <a:cxn ang="0">
                <a:pos x="2404" y="363"/>
              </a:cxn>
              <a:cxn ang="0">
                <a:pos x="2585" y="453"/>
              </a:cxn>
              <a:cxn ang="0">
                <a:pos x="2766" y="499"/>
              </a:cxn>
              <a:cxn ang="0">
                <a:pos x="2993" y="544"/>
              </a:cxn>
              <a:cxn ang="0">
                <a:pos x="3175" y="544"/>
              </a:cxn>
            </a:cxnLst>
            <a:rect l="0" t="0" r="r" b="b"/>
            <a:pathLst>
              <a:path w="3175" h="551">
                <a:moveTo>
                  <a:pt x="0" y="544"/>
                </a:moveTo>
                <a:cubicBezTo>
                  <a:pt x="181" y="536"/>
                  <a:pt x="363" y="529"/>
                  <a:pt x="499" y="499"/>
                </a:cubicBezTo>
                <a:cubicBezTo>
                  <a:pt x="635" y="469"/>
                  <a:pt x="733" y="416"/>
                  <a:pt x="816" y="363"/>
                </a:cubicBezTo>
                <a:cubicBezTo>
                  <a:pt x="899" y="310"/>
                  <a:pt x="929" y="234"/>
                  <a:pt x="997" y="181"/>
                </a:cubicBezTo>
                <a:cubicBezTo>
                  <a:pt x="1065" y="128"/>
                  <a:pt x="1126" y="75"/>
                  <a:pt x="1224" y="45"/>
                </a:cubicBezTo>
                <a:cubicBezTo>
                  <a:pt x="1322" y="15"/>
                  <a:pt x="1459" y="0"/>
                  <a:pt x="1587" y="0"/>
                </a:cubicBezTo>
                <a:cubicBezTo>
                  <a:pt x="1715" y="0"/>
                  <a:pt x="1889" y="7"/>
                  <a:pt x="1995" y="45"/>
                </a:cubicBezTo>
                <a:cubicBezTo>
                  <a:pt x="2101" y="83"/>
                  <a:pt x="2154" y="173"/>
                  <a:pt x="2222" y="226"/>
                </a:cubicBezTo>
                <a:cubicBezTo>
                  <a:pt x="2290" y="279"/>
                  <a:pt x="2344" y="325"/>
                  <a:pt x="2404" y="363"/>
                </a:cubicBezTo>
                <a:cubicBezTo>
                  <a:pt x="2464" y="401"/>
                  <a:pt x="2525" y="430"/>
                  <a:pt x="2585" y="453"/>
                </a:cubicBezTo>
                <a:cubicBezTo>
                  <a:pt x="2645" y="476"/>
                  <a:pt x="2698" y="484"/>
                  <a:pt x="2766" y="499"/>
                </a:cubicBezTo>
                <a:cubicBezTo>
                  <a:pt x="2834" y="514"/>
                  <a:pt x="2925" y="537"/>
                  <a:pt x="2993" y="544"/>
                </a:cubicBezTo>
                <a:cubicBezTo>
                  <a:pt x="3061" y="551"/>
                  <a:pt x="3152" y="544"/>
                  <a:pt x="3175" y="544"/>
                </a:cubicBezTo>
              </a:path>
            </a:pathLst>
          </a:custGeom>
          <a:noFill/>
          <a:ln w="9525">
            <a:solidFill>
              <a:schemeClr val="tx1"/>
            </a:solidFill>
            <a:round/>
            <a:headEnd/>
            <a:tailEnd/>
          </a:ln>
          <a:effectLst/>
        </p:spPr>
        <p:txBody>
          <a:bodyPr/>
          <a:lstStyle/>
          <a:p>
            <a:endParaRPr lang="en-US"/>
          </a:p>
        </p:txBody>
      </p:sp>
      <p:sp>
        <p:nvSpPr>
          <p:cNvPr id="9222" name="Line 6"/>
          <p:cNvSpPr>
            <a:spLocks noChangeShapeType="1"/>
          </p:cNvSpPr>
          <p:nvPr/>
        </p:nvSpPr>
        <p:spPr bwMode="auto">
          <a:xfrm flipV="1">
            <a:off x="4876800" y="2209800"/>
            <a:ext cx="0" cy="2087562"/>
          </a:xfrm>
          <a:prstGeom prst="line">
            <a:avLst/>
          </a:prstGeom>
          <a:noFill/>
          <a:ln w="9525">
            <a:solidFill>
              <a:schemeClr val="tx1"/>
            </a:solidFill>
            <a:round/>
            <a:headEnd/>
            <a:tailEnd/>
          </a:ln>
          <a:effectLst/>
        </p:spPr>
        <p:txBody>
          <a:bodyPr/>
          <a:lstStyle/>
          <a:p>
            <a:endParaRPr lang="en-US"/>
          </a:p>
        </p:txBody>
      </p:sp>
      <p:sp>
        <p:nvSpPr>
          <p:cNvPr id="9225" name="Text Box 9"/>
          <p:cNvSpPr txBox="1">
            <a:spLocks noChangeArrowheads="1"/>
          </p:cNvSpPr>
          <p:nvPr/>
        </p:nvSpPr>
        <p:spPr bwMode="auto">
          <a:xfrm>
            <a:off x="3348038" y="3860800"/>
            <a:ext cx="2663825" cy="366713"/>
          </a:xfrm>
          <a:prstGeom prst="rect">
            <a:avLst/>
          </a:prstGeom>
          <a:noFill/>
          <a:ln w="9525">
            <a:noFill/>
            <a:miter lim="800000"/>
            <a:headEnd/>
            <a:tailEnd/>
          </a:ln>
          <a:effectLst/>
        </p:spPr>
        <p:txBody>
          <a:bodyPr>
            <a:spAutoFit/>
          </a:bodyPr>
          <a:lstStyle/>
          <a:p>
            <a:pPr>
              <a:spcBef>
                <a:spcPct val="50000"/>
              </a:spcBef>
            </a:pPr>
            <a:r>
              <a:rPr lang="en-US"/>
              <a:t>TERIMA Ho</a:t>
            </a:r>
          </a:p>
        </p:txBody>
      </p:sp>
      <p:sp>
        <p:nvSpPr>
          <p:cNvPr id="9226" name="Text Box 10"/>
          <p:cNvSpPr txBox="1">
            <a:spLocks noChangeArrowheads="1"/>
          </p:cNvSpPr>
          <p:nvPr/>
        </p:nvSpPr>
        <p:spPr bwMode="auto">
          <a:xfrm>
            <a:off x="4665663" y="4437063"/>
            <a:ext cx="1582737" cy="366712"/>
          </a:xfrm>
          <a:prstGeom prst="rect">
            <a:avLst/>
          </a:prstGeom>
          <a:noFill/>
          <a:ln w="9525">
            <a:noFill/>
            <a:miter lim="800000"/>
            <a:headEnd/>
            <a:tailEnd/>
          </a:ln>
          <a:effectLst/>
        </p:spPr>
        <p:txBody>
          <a:bodyPr>
            <a:spAutoFit/>
          </a:bodyPr>
          <a:lstStyle/>
          <a:p>
            <a:pPr>
              <a:spcBef>
                <a:spcPct val="50000"/>
              </a:spcBef>
            </a:pPr>
            <a:r>
              <a:rPr lang="en-US" b="1" dirty="0" smtClean="0"/>
              <a:t>1.65</a:t>
            </a:r>
            <a:endParaRPr lang="en-US" b="1" dirty="0"/>
          </a:p>
        </p:txBody>
      </p:sp>
      <p:sp>
        <p:nvSpPr>
          <p:cNvPr id="9227" name="Text Box 11"/>
          <p:cNvSpPr txBox="1">
            <a:spLocks noChangeArrowheads="1"/>
          </p:cNvSpPr>
          <p:nvPr/>
        </p:nvSpPr>
        <p:spPr bwMode="auto">
          <a:xfrm>
            <a:off x="5029200" y="3505200"/>
            <a:ext cx="2663825" cy="366712"/>
          </a:xfrm>
          <a:prstGeom prst="rect">
            <a:avLst/>
          </a:prstGeom>
          <a:noFill/>
          <a:ln w="9525">
            <a:noFill/>
            <a:miter lim="800000"/>
            <a:headEnd/>
            <a:tailEnd/>
          </a:ln>
          <a:effectLst/>
        </p:spPr>
        <p:txBody>
          <a:bodyPr>
            <a:spAutoFit/>
          </a:bodyPr>
          <a:lstStyle/>
          <a:p>
            <a:pPr>
              <a:spcBef>
                <a:spcPct val="50000"/>
              </a:spcBef>
            </a:pPr>
            <a:r>
              <a:rPr lang="en-US" dirty="0" err="1"/>
              <a:t>Tolak</a:t>
            </a:r>
            <a:r>
              <a:rPr lang="en-US" dirty="0"/>
              <a:t>  Ho</a:t>
            </a:r>
          </a:p>
        </p:txBody>
      </p:sp>
      <p:sp>
        <p:nvSpPr>
          <p:cNvPr id="9229" name="Text Box 13"/>
          <p:cNvSpPr txBox="1">
            <a:spLocks noChangeArrowheads="1"/>
          </p:cNvSpPr>
          <p:nvPr/>
        </p:nvSpPr>
        <p:spPr bwMode="auto">
          <a:xfrm>
            <a:off x="4038600" y="2590800"/>
            <a:ext cx="1800225" cy="646331"/>
          </a:xfrm>
          <a:prstGeom prst="rect">
            <a:avLst/>
          </a:prstGeom>
          <a:noFill/>
          <a:ln w="9525">
            <a:noFill/>
            <a:miter lim="800000"/>
            <a:headEnd/>
            <a:tailEnd/>
          </a:ln>
          <a:effectLst/>
        </p:spPr>
        <p:txBody>
          <a:bodyPr>
            <a:spAutoFit/>
          </a:bodyPr>
          <a:lstStyle/>
          <a:p>
            <a:pPr>
              <a:spcBef>
                <a:spcPct val="50000"/>
              </a:spcBef>
            </a:pPr>
            <a:r>
              <a:rPr lang="en-US" sz="3600" dirty="0" smtClean="0">
                <a:cs typeface="Arial" charset="0"/>
              </a:rPr>
              <a:t>z</a:t>
            </a:r>
            <a:r>
              <a:rPr lang="el-GR" dirty="0" smtClean="0">
                <a:cs typeface="Arial" charset="0"/>
              </a:rPr>
              <a:t>α</a:t>
            </a:r>
            <a:endParaRPr lang="el-GR" dirty="0">
              <a:cs typeface="Arial" charset="0"/>
            </a:endParaRPr>
          </a:p>
        </p:txBody>
      </p:sp>
      <p:sp>
        <p:nvSpPr>
          <p:cNvPr id="9231" name="Line 15"/>
          <p:cNvSpPr>
            <a:spLocks noChangeShapeType="1"/>
          </p:cNvSpPr>
          <p:nvPr/>
        </p:nvSpPr>
        <p:spPr bwMode="auto">
          <a:xfrm>
            <a:off x="4343400" y="3124200"/>
            <a:ext cx="360363" cy="792162"/>
          </a:xfrm>
          <a:prstGeom prst="line">
            <a:avLst/>
          </a:prstGeom>
          <a:noFill/>
          <a:ln w="9525">
            <a:solidFill>
              <a:schemeClr val="tx1"/>
            </a:solidFill>
            <a:round/>
            <a:headEnd/>
            <a:tailEnd type="triangle" w="med" len="med"/>
          </a:ln>
          <a:effectLst/>
        </p:spPr>
        <p:txBody>
          <a:bodyPr/>
          <a:lstStyle/>
          <a:p>
            <a:endParaRPr lang="en-US"/>
          </a:p>
        </p:txBody>
      </p:sp>
      <p:sp>
        <p:nvSpPr>
          <p:cNvPr id="9233" name="Text Box 17"/>
          <p:cNvSpPr txBox="1">
            <a:spLocks noChangeArrowheads="1"/>
          </p:cNvSpPr>
          <p:nvPr/>
        </p:nvSpPr>
        <p:spPr bwMode="auto">
          <a:xfrm>
            <a:off x="5503863" y="4433887"/>
            <a:ext cx="1582737" cy="366713"/>
          </a:xfrm>
          <a:prstGeom prst="rect">
            <a:avLst/>
          </a:prstGeom>
          <a:noFill/>
          <a:ln w="9525">
            <a:noFill/>
            <a:miter lim="800000"/>
            <a:headEnd/>
            <a:tailEnd/>
          </a:ln>
          <a:effectLst/>
        </p:spPr>
        <p:txBody>
          <a:bodyPr>
            <a:spAutoFit/>
          </a:bodyPr>
          <a:lstStyle/>
          <a:p>
            <a:pPr>
              <a:spcBef>
                <a:spcPct val="50000"/>
              </a:spcBef>
            </a:pPr>
            <a:r>
              <a:rPr lang="en-US" b="1" dirty="0" smtClean="0"/>
              <a:t>2.75</a:t>
            </a:r>
            <a:endParaRPr lang="en-US" b="1" dirty="0"/>
          </a:p>
        </p:txBody>
      </p:sp>
      <p:sp>
        <p:nvSpPr>
          <p:cNvPr id="12" name="Line 6"/>
          <p:cNvSpPr>
            <a:spLocks noChangeShapeType="1"/>
          </p:cNvSpPr>
          <p:nvPr/>
        </p:nvSpPr>
        <p:spPr bwMode="auto">
          <a:xfrm flipV="1">
            <a:off x="3124200" y="2209800"/>
            <a:ext cx="0" cy="2087562"/>
          </a:xfrm>
          <a:prstGeom prst="line">
            <a:avLst/>
          </a:prstGeom>
          <a:noFill/>
          <a:ln w="9525">
            <a:solidFill>
              <a:schemeClr val="tx1"/>
            </a:solidFill>
            <a:round/>
            <a:headEnd/>
            <a:tailEnd/>
          </a:ln>
          <a:effectLst/>
        </p:spPr>
        <p:txBody>
          <a:bodyPr/>
          <a:lstStyle/>
          <a:p>
            <a:endParaRPr lang="en-US"/>
          </a:p>
        </p:txBody>
      </p:sp>
      <p:sp>
        <p:nvSpPr>
          <p:cNvPr id="13" name="Rectangle 12"/>
          <p:cNvSpPr/>
          <p:nvPr/>
        </p:nvSpPr>
        <p:spPr>
          <a:xfrm>
            <a:off x="2819400" y="4419600"/>
            <a:ext cx="667170" cy="369332"/>
          </a:xfrm>
          <a:prstGeom prst="rect">
            <a:avLst/>
          </a:prstGeom>
        </p:spPr>
        <p:txBody>
          <a:bodyPr wrap="none">
            <a:spAutoFit/>
          </a:bodyPr>
          <a:lstStyle/>
          <a:p>
            <a:pPr>
              <a:spcBef>
                <a:spcPct val="50000"/>
              </a:spcBef>
            </a:pPr>
            <a:r>
              <a:rPr lang="en-US" b="1" dirty="0" smtClean="0"/>
              <a:t>-1.65</a:t>
            </a:r>
            <a:endParaRPr lang="en-US" b="1" dirty="0"/>
          </a:p>
        </p:txBody>
      </p:sp>
      <p:sp>
        <p:nvSpPr>
          <p:cNvPr id="14" name="Rectangle 13"/>
          <p:cNvSpPr/>
          <p:nvPr/>
        </p:nvSpPr>
        <p:spPr>
          <a:xfrm>
            <a:off x="1981200" y="3429000"/>
            <a:ext cx="1037785" cy="369332"/>
          </a:xfrm>
          <a:prstGeom prst="rect">
            <a:avLst/>
          </a:prstGeom>
        </p:spPr>
        <p:txBody>
          <a:bodyPr wrap="none">
            <a:spAutoFit/>
          </a:bodyPr>
          <a:lstStyle/>
          <a:p>
            <a:pPr>
              <a:spcBef>
                <a:spcPct val="50000"/>
              </a:spcBef>
            </a:pPr>
            <a:r>
              <a:rPr lang="en-US" dirty="0" err="1" smtClean="0"/>
              <a:t>Tolak</a:t>
            </a:r>
            <a:r>
              <a:rPr lang="en-US" dirty="0" smtClean="0"/>
              <a:t>  Ho</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1000"/>
                                        <p:tgtEl>
                                          <p:spTgt spid="9219">
                                            <p:txEl>
                                              <p:pRg st="0" end="0"/>
                                            </p:txEl>
                                          </p:spTgt>
                                        </p:tgtEl>
                                      </p:cBhvr>
                                    </p:animEffect>
                                    <p:anim calcmode="lin" valueType="num">
                                      <p:cBhvr>
                                        <p:cTn id="8" dur="1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9219">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9219">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Kesimpulan</a:t>
            </a:r>
            <a:r>
              <a:rPr lang="en-US" dirty="0" smtClean="0"/>
              <a:t> :</a:t>
            </a:r>
            <a:endParaRPr lang="en-US" dirty="0"/>
          </a:p>
        </p:txBody>
      </p:sp>
      <p:sp>
        <p:nvSpPr>
          <p:cNvPr id="3" name="Content Placeholder 2"/>
          <p:cNvSpPr>
            <a:spLocks noGrp="1"/>
          </p:cNvSpPr>
          <p:nvPr>
            <p:ph idx="1"/>
          </p:nvPr>
        </p:nvSpPr>
        <p:spPr/>
        <p:txBody>
          <a:bodyPr/>
          <a:lstStyle/>
          <a:p>
            <a:pPr>
              <a:buNone/>
            </a:pPr>
            <a:r>
              <a:rPr lang="en-US" dirty="0" smtClean="0"/>
              <a:t>	</a:t>
            </a:r>
            <a:r>
              <a:rPr lang="en-US" dirty="0" err="1" smtClean="0"/>
              <a:t>Tolak</a:t>
            </a:r>
            <a:r>
              <a:rPr lang="en-US" dirty="0" smtClean="0"/>
              <a:t> H</a:t>
            </a:r>
            <a:r>
              <a:rPr lang="en-US" sz="2400" dirty="0" smtClean="0"/>
              <a:t>0</a:t>
            </a:r>
            <a:r>
              <a:rPr lang="en-US" dirty="0" smtClean="0"/>
              <a:t> </a:t>
            </a:r>
            <a:r>
              <a:rPr lang="en-US" dirty="0" err="1" smtClean="0"/>
              <a:t>artinya</a:t>
            </a:r>
            <a:r>
              <a:rPr lang="en-US" dirty="0" smtClean="0"/>
              <a:t> </a:t>
            </a:r>
            <a:r>
              <a:rPr lang="en-US" dirty="0" err="1" smtClean="0"/>
              <a:t>telah</a:t>
            </a:r>
            <a:r>
              <a:rPr lang="en-US" dirty="0" smtClean="0"/>
              <a:t> </a:t>
            </a:r>
            <a:r>
              <a:rPr lang="en-US" dirty="0" err="1" smtClean="0"/>
              <a:t>terdapat</a:t>
            </a:r>
            <a:r>
              <a:rPr lang="en-US" dirty="0" smtClean="0"/>
              <a:t> </a:t>
            </a:r>
            <a:r>
              <a:rPr lang="en-US" dirty="0" err="1" smtClean="0"/>
              <a:t>perbedaan</a:t>
            </a:r>
            <a:r>
              <a:rPr lang="en-US" dirty="0" smtClean="0"/>
              <a:t> </a:t>
            </a:r>
            <a:r>
              <a:rPr lang="en-US" dirty="0" err="1" smtClean="0"/>
              <a:t>dalam</a:t>
            </a:r>
            <a:r>
              <a:rPr lang="en-US" dirty="0" smtClean="0"/>
              <a:t> </a:t>
            </a:r>
            <a:r>
              <a:rPr lang="en-US" dirty="0" err="1" smtClean="0"/>
              <a:t>pengukuran</a:t>
            </a:r>
            <a:r>
              <a:rPr lang="en-US" dirty="0" smtClean="0"/>
              <a:t> </a:t>
            </a:r>
            <a:r>
              <a:rPr lang="en-US" dirty="0" err="1" smtClean="0"/>
              <a:t>tinggi</a:t>
            </a:r>
            <a:r>
              <a:rPr lang="en-US" dirty="0" smtClean="0"/>
              <a:t> </a:t>
            </a:r>
            <a:r>
              <a:rPr lang="en-US" dirty="0" err="1" smtClean="0"/>
              <a:t>badan</a:t>
            </a:r>
            <a:r>
              <a:rPr lang="en-US" dirty="0" smtClean="0"/>
              <a:t> </a:t>
            </a:r>
            <a:r>
              <a:rPr lang="en-US" dirty="0" err="1" smtClean="0"/>
              <a:t>tersebut</a:t>
            </a:r>
            <a:r>
              <a:rPr lang="en-US" dirty="0" smtClean="0"/>
              <a:t>.</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Perumusan</a:t>
            </a:r>
            <a:r>
              <a:rPr lang="en-US" dirty="0" smtClean="0"/>
              <a:t> </a:t>
            </a:r>
            <a:r>
              <a:rPr lang="en-US" dirty="0" err="1" smtClean="0"/>
              <a:t>Hipotesis</a:t>
            </a:r>
            <a:r>
              <a:rPr lang="en-US" dirty="0" smtClean="0"/>
              <a:t> (1)</a:t>
            </a:r>
            <a:endParaRPr lang="en-US" dirty="0"/>
          </a:p>
        </p:txBody>
      </p:sp>
      <p:sp>
        <p:nvSpPr>
          <p:cNvPr id="3" name="Content Placeholder 2"/>
          <p:cNvSpPr>
            <a:spLocks noGrp="1"/>
          </p:cNvSpPr>
          <p:nvPr>
            <p:ph idx="1"/>
          </p:nvPr>
        </p:nvSpPr>
        <p:spPr/>
        <p:txBody>
          <a:bodyPr>
            <a:normAutofit lnSpcReduction="10000"/>
          </a:bodyPr>
          <a:lstStyle/>
          <a:p>
            <a:pPr>
              <a:lnSpc>
                <a:spcPct val="120000"/>
              </a:lnSpc>
            </a:pPr>
            <a:r>
              <a:rPr lang="en-US" dirty="0" err="1" smtClean="0"/>
              <a:t>Rumusan</a:t>
            </a:r>
            <a:r>
              <a:rPr lang="en-US" dirty="0" smtClean="0"/>
              <a:t> </a:t>
            </a:r>
            <a:r>
              <a:rPr lang="en-US" dirty="0" err="1" smtClean="0"/>
              <a:t>Hipotesis</a:t>
            </a:r>
            <a:r>
              <a:rPr lang="en-US" dirty="0" smtClean="0"/>
              <a:t> </a:t>
            </a:r>
            <a:r>
              <a:rPr lang="en-US" dirty="0" err="1" smtClean="0"/>
              <a:t>sebenarnya</a:t>
            </a:r>
            <a:r>
              <a:rPr lang="en-US" dirty="0" smtClean="0"/>
              <a:t> </a:t>
            </a:r>
            <a:r>
              <a:rPr lang="en-US" dirty="0" err="1" smtClean="0"/>
              <a:t>dapat</a:t>
            </a:r>
            <a:r>
              <a:rPr lang="en-US" dirty="0" smtClean="0"/>
              <a:t>  </a:t>
            </a:r>
            <a:r>
              <a:rPr lang="en-US" dirty="0" err="1" smtClean="0"/>
              <a:t>ditentukan</a:t>
            </a:r>
            <a:r>
              <a:rPr lang="en-US" dirty="0" smtClean="0"/>
              <a:t> </a:t>
            </a:r>
            <a:r>
              <a:rPr lang="en-US" dirty="0" err="1" smtClean="0"/>
              <a:t>setelah</a:t>
            </a:r>
            <a:r>
              <a:rPr lang="en-US" dirty="0" smtClean="0"/>
              <a:t> </a:t>
            </a:r>
            <a:r>
              <a:rPr lang="en-US" dirty="0" err="1" smtClean="0"/>
              <a:t>kita</a:t>
            </a:r>
            <a:r>
              <a:rPr lang="en-US" dirty="0" smtClean="0"/>
              <a:t> </a:t>
            </a:r>
            <a:r>
              <a:rPr lang="en-US" dirty="0" err="1" smtClean="0"/>
              <a:t>mengetahui</a:t>
            </a:r>
            <a:r>
              <a:rPr lang="en-US" dirty="0" smtClean="0"/>
              <a:t> </a:t>
            </a:r>
            <a:r>
              <a:rPr lang="en-US" dirty="0" err="1" smtClean="0"/>
              <a:t>permasalahan</a:t>
            </a:r>
            <a:r>
              <a:rPr lang="en-US" dirty="0" smtClean="0"/>
              <a:t> </a:t>
            </a:r>
            <a:r>
              <a:rPr lang="en-US" dirty="0" err="1" smtClean="0"/>
              <a:t>serta</a:t>
            </a:r>
            <a:r>
              <a:rPr lang="en-US" dirty="0" smtClean="0"/>
              <a:t> </a:t>
            </a:r>
            <a:r>
              <a:rPr lang="en-US" dirty="0" err="1" smtClean="0"/>
              <a:t>tujuan</a:t>
            </a:r>
            <a:r>
              <a:rPr lang="en-US" dirty="0" smtClean="0"/>
              <a:t> </a:t>
            </a:r>
            <a:r>
              <a:rPr lang="en-US" dirty="0" err="1" smtClean="0"/>
              <a:t>dari</a:t>
            </a:r>
            <a:r>
              <a:rPr lang="en-US" dirty="0" smtClean="0"/>
              <a:t> </a:t>
            </a:r>
            <a:r>
              <a:rPr lang="en-US" dirty="0" err="1" smtClean="0"/>
              <a:t>suatu</a:t>
            </a:r>
            <a:r>
              <a:rPr lang="en-US" dirty="0" smtClean="0"/>
              <a:t> </a:t>
            </a:r>
            <a:r>
              <a:rPr lang="en-US" dirty="0" err="1" smtClean="0"/>
              <a:t>penelitian</a:t>
            </a:r>
            <a:r>
              <a:rPr lang="en-US" dirty="0" smtClean="0"/>
              <a:t>.</a:t>
            </a:r>
          </a:p>
          <a:p>
            <a:pPr>
              <a:lnSpc>
                <a:spcPct val="120000"/>
              </a:lnSpc>
            </a:pPr>
            <a:r>
              <a:rPr lang="en-US" dirty="0" err="1" smtClean="0"/>
              <a:t>Rumusan</a:t>
            </a:r>
            <a:r>
              <a:rPr lang="en-US" dirty="0" smtClean="0"/>
              <a:t> </a:t>
            </a:r>
            <a:r>
              <a:rPr lang="en-US" dirty="0" err="1" smtClean="0"/>
              <a:t>hipotesis</a:t>
            </a:r>
            <a:r>
              <a:rPr lang="en-US" dirty="0" smtClean="0"/>
              <a:t> </a:t>
            </a:r>
            <a:r>
              <a:rPr lang="en-US" dirty="0" err="1" smtClean="0"/>
              <a:t>dapat</a:t>
            </a:r>
            <a:r>
              <a:rPr lang="en-US" dirty="0" smtClean="0"/>
              <a:t> </a:t>
            </a:r>
            <a:r>
              <a:rPr lang="en-US" dirty="0" err="1" smtClean="0"/>
              <a:t>dijadikan</a:t>
            </a:r>
            <a:r>
              <a:rPr lang="en-US" dirty="0" smtClean="0"/>
              <a:t> </a:t>
            </a:r>
            <a:r>
              <a:rPr lang="en-US" dirty="0" err="1" smtClean="0"/>
              <a:t>sebagai</a:t>
            </a:r>
            <a:r>
              <a:rPr lang="en-US" dirty="0" smtClean="0"/>
              <a:t> </a:t>
            </a:r>
            <a:r>
              <a:rPr lang="en-US" dirty="0" err="1" smtClean="0"/>
              <a:t>petunjuk</a:t>
            </a:r>
            <a:r>
              <a:rPr lang="en-US" dirty="0" smtClean="0"/>
              <a:t> </a:t>
            </a:r>
            <a:r>
              <a:rPr lang="en-US" dirty="0" err="1" smtClean="0"/>
              <a:t>arah</a:t>
            </a:r>
            <a:r>
              <a:rPr lang="en-US" dirty="0" smtClean="0"/>
              <a:t> </a:t>
            </a:r>
            <a:r>
              <a:rPr lang="en-US" dirty="0" err="1" smtClean="0"/>
              <a:t>dalam</a:t>
            </a:r>
            <a:r>
              <a:rPr lang="en-US" dirty="0" smtClean="0"/>
              <a:t> </a:t>
            </a:r>
            <a:r>
              <a:rPr lang="en-US" dirty="0" err="1" smtClean="0"/>
              <a:t>rancangan</a:t>
            </a:r>
            <a:r>
              <a:rPr lang="en-US" dirty="0" smtClean="0"/>
              <a:t> </a:t>
            </a:r>
            <a:r>
              <a:rPr lang="en-US" dirty="0" err="1" smtClean="0"/>
              <a:t>sebuah</a:t>
            </a:r>
            <a:r>
              <a:rPr lang="en-US" dirty="0" smtClean="0"/>
              <a:t> </a:t>
            </a:r>
            <a:r>
              <a:rPr lang="en-US" dirty="0" err="1" smtClean="0"/>
              <a:t>penelitian</a:t>
            </a:r>
            <a:r>
              <a:rPr lang="en-US" dirty="0"/>
              <a:t> </a:t>
            </a:r>
            <a:r>
              <a:rPr lang="en-US" dirty="0" err="1" smtClean="0"/>
              <a:t>sehingga</a:t>
            </a:r>
            <a:r>
              <a:rPr lang="en-US" dirty="0" smtClean="0"/>
              <a:t> </a:t>
            </a:r>
            <a:r>
              <a:rPr lang="en-US" dirty="0" err="1" smtClean="0"/>
              <a:t>dapat</a:t>
            </a:r>
            <a:r>
              <a:rPr lang="en-US" dirty="0" smtClean="0"/>
              <a:t> </a:t>
            </a:r>
            <a:r>
              <a:rPr lang="en-US" dirty="0" err="1" smtClean="0"/>
              <a:t>ditarik</a:t>
            </a:r>
            <a:r>
              <a:rPr lang="en-US" dirty="0" smtClean="0"/>
              <a:t> </a:t>
            </a:r>
            <a:r>
              <a:rPr lang="en-US" dirty="0" err="1" smtClean="0"/>
              <a:t>sebuah</a:t>
            </a:r>
            <a:r>
              <a:rPr lang="en-US" dirty="0" smtClean="0"/>
              <a:t> </a:t>
            </a:r>
            <a:r>
              <a:rPr lang="en-US" dirty="0" err="1" smtClean="0"/>
              <a:t>kesimpulan</a:t>
            </a:r>
            <a:r>
              <a:rPr lang="en-US" dirty="0" smtClean="0"/>
              <a:t> yang </a:t>
            </a:r>
            <a:r>
              <a:rPr lang="en-US" dirty="0" err="1" smtClean="0"/>
              <a:t>berdasarkan</a:t>
            </a:r>
            <a:r>
              <a:rPr lang="en-US" dirty="0" smtClean="0"/>
              <a:t> </a:t>
            </a:r>
            <a:r>
              <a:rPr lang="en-US" dirty="0" err="1" smtClean="0"/>
              <a:t>fakta</a:t>
            </a:r>
            <a:r>
              <a:rPr lang="en-US" dirty="0" smtClean="0"/>
              <a:t> yang </a:t>
            </a:r>
            <a:r>
              <a:rPr lang="en-US" dirty="0" err="1" smtClean="0"/>
              <a:t>ada</a:t>
            </a:r>
            <a:r>
              <a:rPr lang="en-US" dirty="0" smtClean="0"/>
              <a:t>.</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Perumusan</a:t>
            </a:r>
            <a:r>
              <a:rPr lang="en-US" dirty="0" smtClean="0"/>
              <a:t> </a:t>
            </a:r>
            <a:r>
              <a:rPr lang="en-US" dirty="0" err="1" smtClean="0"/>
              <a:t>Hipotesis</a:t>
            </a:r>
            <a:r>
              <a:rPr lang="en-US" dirty="0" smtClean="0"/>
              <a:t> (2)</a:t>
            </a:r>
            <a:endParaRPr lang="en-US" dirty="0"/>
          </a:p>
        </p:txBody>
      </p:sp>
      <p:sp>
        <p:nvSpPr>
          <p:cNvPr id="3" name="Content Placeholder 2"/>
          <p:cNvSpPr>
            <a:spLocks noGrp="1"/>
          </p:cNvSpPr>
          <p:nvPr>
            <p:ph idx="1"/>
          </p:nvPr>
        </p:nvSpPr>
        <p:spPr/>
        <p:txBody>
          <a:bodyPr/>
          <a:lstStyle/>
          <a:p>
            <a:pPr>
              <a:lnSpc>
                <a:spcPct val="120000"/>
              </a:lnSpc>
            </a:pPr>
            <a:r>
              <a:rPr lang="en-US" dirty="0" err="1" smtClean="0"/>
              <a:t>Dinyatakan</a:t>
            </a:r>
            <a:r>
              <a:rPr lang="en-US" dirty="0" smtClean="0"/>
              <a:t> </a:t>
            </a:r>
            <a:r>
              <a:rPr lang="en-US" dirty="0" err="1" smtClean="0"/>
              <a:t>sebagai</a:t>
            </a:r>
            <a:r>
              <a:rPr lang="en-US" dirty="0" smtClean="0"/>
              <a:t> </a:t>
            </a:r>
            <a:r>
              <a:rPr lang="en-US" dirty="0" err="1" smtClean="0"/>
              <a:t>kalimat</a:t>
            </a:r>
            <a:r>
              <a:rPr lang="en-US" dirty="0" smtClean="0"/>
              <a:t> </a:t>
            </a:r>
            <a:r>
              <a:rPr lang="en-US" dirty="0" err="1" smtClean="0"/>
              <a:t>pernyataan</a:t>
            </a:r>
            <a:r>
              <a:rPr lang="en-US" dirty="0" smtClean="0"/>
              <a:t> (</a:t>
            </a:r>
            <a:r>
              <a:rPr lang="en-US" dirty="0" err="1" smtClean="0"/>
              <a:t>deklaratif</a:t>
            </a:r>
            <a:r>
              <a:rPr lang="en-US" dirty="0" smtClean="0"/>
              <a:t>)</a:t>
            </a:r>
          </a:p>
          <a:p>
            <a:pPr>
              <a:lnSpc>
                <a:spcPct val="120000"/>
              </a:lnSpc>
            </a:pPr>
            <a:r>
              <a:rPr lang="en-US" dirty="0" err="1" smtClean="0"/>
              <a:t>Isi</a:t>
            </a:r>
            <a:r>
              <a:rPr lang="en-US" dirty="0" smtClean="0"/>
              <a:t> </a:t>
            </a:r>
            <a:r>
              <a:rPr lang="en-US" dirty="0" err="1" smtClean="0"/>
              <a:t>penyataan</a:t>
            </a:r>
            <a:r>
              <a:rPr lang="en-US" dirty="0" smtClean="0"/>
              <a:t> </a:t>
            </a:r>
            <a:r>
              <a:rPr lang="en-US" dirty="0" err="1" smtClean="0"/>
              <a:t>berisikan</a:t>
            </a:r>
            <a:r>
              <a:rPr lang="en-US" dirty="0" smtClean="0"/>
              <a:t> </a:t>
            </a:r>
            <a:r>
              <a:rPr lang="en-US" dirty="0" err="1" smtClean="0"/>
              <a:t>sebuah</a:t>
            </a:r>
            <a:r>
              <a:rPr lang="en-US" dirty="0" smtClean="0"/>
              <a:t> </a:t>
            </a:r>
            <a:r>
              <a:rPr lang="en-US" dirty="0" err="1" smtClean="0"/>
              <a:t>prediksi</a:t>
            </a:r>
            <a:endParaRPr lang="en-US" dirty="0" smtClean="0"/>
          </a:p>
          <a:p>
            <a:pPr>
              <a:lnSpc>
                <a:spcPct val="120000"/>
              </a:lnSpc>
            </a:pPr>
            <a:r>
              <a:rPr lang="en-US" dirty="0" err="1" smtClean="0"/>
              <a:t>Pernyataan</a:t>
            </a:r>
            <a:r>
              <a:rPr lang="en-US" dirty="0" smtClean="0"/>
              <a:t> yang </a:t>
            </a:r>
            <a:r>
              <a:rPr lang="en-US" dirty="0" err="1" smtClean="0"/>
              <a:t>dimunculkan</a:t>
            </a:r>
            <a:r>
              <a:rPr lang="en-US" dirty="0" smtClean="0"/>
              <a:t> </a:t>
            </a:r>
            <a:r>
              <a:rPr lang="en-US" dirty="0" err="1" smtClean="0"/>
              <a:t>harus</a:t>
            </a:r>
            <a:r>
              <a:rPr lang="en-US" dirty="0" smtClean="0"/>
              <a:t> </a:t>
            </a:r>
            <a:r>
              <a:rPr lang="en-US" dirty="0" err="1" smtClean="0"/>
              <a:t>dapat</a:t>
            </a:r>
            <a:r>
              <a:rPr lang="en-US" dirty="0" smtClean="0"/>
              <a:t> </a:t>
            </a:r>
            <a:r>
              <a:rPr lang="en-US" dirty="0" err="1" smtClean="0"/>
              <a:t>diuji</a:t>
            </a:r>
            <a:r>
              <a:rPr lang="en-US" dirty="0" smtClean="0"/>
              <a: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Jenis</a:t>
            </a:r>
            <a:r>
              <a:rPr lang="en-US" dirty="0" smtClean="0"/>
              <a:t> </a:t>
            </a:r>
            <a:r>
              <a:rPr lang="en-US" dirty="0" err="1" smtClean="0"/>
              <a:t>Hipotesis</a:t>
            </a:r>
            <a:r>
              <a:rPr lang="en-US" dirty="0" smtClean="0"/>
              <a:t> </a:t>
            </a:r>
            <a:endParaRPr lang="en-US" dirty="0"/>
          </a:p>
        </p:txBody>
      </p:sp>
      <p:sp>
        <p:nvSpPr>
          <p:cNvPr id="3" name="Content Placeholder 2"/>
          <p:cNvSpPr>
            <a:spLocks noGrp="1"/>
          </p:cNvSpPr>
          <p:nvPr>
            <p:ph idx="1"/>
          </p:nvPr>
        </p:nvSpPr>
        <p:spPr/>
        <p:txBody>
          <a:bodyPr>
            <a:normAutofit/>
          </a:bodyPr>
          <a:lstStyle/>
          <a:p>
            <a:pPr>
              <a:lnSpc>
                <a:spcPct val="130000"/>
              </a:lnSpc>
            </a:pPr>
            <a:r>
              <a:rPr lang="en-US" dirty="0" err="1" smtClean="0"/>
              <a:t>Hipotesis</a:t>
            </a:r>
            <a:r>
              <a:rPr lang="en-US" dirty="0" smtClean="0"/>
              <a:t> </a:t>
            </a:r>
            <a:r>
              <a:rPr lang="en-US" dirty="0" err="1" smtClean="0"/>
              <a:t>Korelatif</a:t>
            </a:r>
            <a:r>
              <a:rPr lang="en-US" dirty="0" smtClean="0"/>
              <a:t> </a:t>
            </a:r>
            <a:r>
              <a:rPr lang="en-US" dirty="0" err="1" smtClean="0"/>
              <a:t>yaitu</a:t>
            </a:r>
            <a:r>
              <a:rPr lang="en-US" dirty="0" smtClean="0"/>
              <a:t> </a:t>
            </a:r>
            <a:r>
              <a:rPr lang="en-US" dirty="0" err="1" smtClean="0"/>
              <a:t>pernyataan</a:t>
            </a:r>
            <a:r>
              <a:rPr lang="en-US" dirty="0" smtClean="0"/>
              <a:t> </a:t>
            </a:r>
            <a:r>
              <a:rPr lang="en-US" dirty="0" err="1" smtClean="0"/>
              <a:t>tentang</a:t>
            </a:r>
            <a:r>
              <a:rPr lang="en-US" dirty="0" smtClean="0"/>
              <a:t> </a:t>
            </a:r>
            <a:r>
              <a:rPr lang="en-US" dirty="0" err="1" smtClean="0"/>
              <a:t>ada</a:t>
            </a:r>
            <a:r>
              <a:rPr lang="en-US" dirty="0" smtClean="0"/>
              <a:t> </a:t>
            </a:r>
            <a:r>
              <a:rPr lang="en-US" dirty="0" err="1" smtClean="0"/>
              <a:t>atau</a:t>
            </a:r>
            <a:r>
              <a:rPr lang="en-US" dirty="0" smtClean="0"/>
              <a:t> </a:t>
            </a:r>
            <a:r>
              <a:rPr lang="en-US" dirty="0" err="1" smtClean="0"/>
              <a:t>tidak</a:t>
            </a:r>
            <a:r>
              <a:rPr lang="en-US" dirty="0" smtClean="0"/>
              <a:t> </a:t>
            </a:r>
            <a:r>
              <a:rPr lang="en-US" dirty="0" err="1" smtClean="0"/>
              <a:t>adanya</a:t>
            </a:r>
            <a:r>
              <a:rPr lang="en-US" dirty="0" smtClean="0"/>
              <a:t> </a:t>
            </a:r>
            <a:r>
              <a:rPr lang="en-US" dirty="0" err="1" smtClean="0"/>
              <a:t>hubungan</a:t>
            </a:r>
            <a:r>
              <a:rPr lang="en-US" dirty="0" smtClean="0"/>
              <a:t> </a:t>
            </a:r>
            <a:r>
              <a:rPr lang="en-US" dirty="0" err="1" smtClean="0"/>
              <a:t>antara</a:t>
            </a:r>
            <a:r>
              <a:rPr lang="en-US" dirty="0" smtClean="0"/>
              <a:t> </a:t>
            </a:r>
            <a:r>
              <a:rPr lang="en-US" dirty="0" err="1" smtClean="0"/>
              <a:t>dua</a:t>
            </a:r>
            <a:r>
              <a:rPr lang="en-US" dirty="0" smtClean="0"/>
              <a:t> </a:t>
            </a:r>
            <a:r>
              <a:rPr lang="en-US" dirty="0" err="1" smtClean="0"/>
              <a:t>variabel</a:t>
            </a:r>
            <a:r>
              <a:rPr lang="en-US" dirty="0" smtClean="0"/>
              <a:t> </a:t>
            </a:r>
            <a:r>
              <a:rPr lang="en-US" dirty="0" err="1" smtClean="0"/>
              <a:t>atau</a:t>
            </a:r>
            <a:r>
              <a:rPr lang="en-US" dirty="0" smtClean="0"/>
              <a:t> </a:t>
            </a:r>
            <a:r>
              <a:rPr lang="en-US" dirty="0" err="1" smtClean="0"/>
              <a:t>lebih</a:t>
            </a:r>
            <a:r>
              <a:rPr lang="en-US" dirty="0" smtClean="0"/>
              <a:t>.</a:t>
            </a:r>
          </a:p>
          <a:p>
            <a:pPr>
              <a:lnSpc>
                <a:spcPct val="130000"/>
              </a:lnSpc>
            </a:pPr>
            <a:r>
              <a:rPr lang="en-US" dirty="0" err="1" smtClean="0"/>
              <a:t>Hipotesis</a:t>
            </a:r>
            <a:r>
              <a:rPr lang="en-US" dirty="0" smtClean="0"/>
              <a:t> </a:t>
            </a:r>
            <a:r>
              <a:rPr lang="en-US" dirty="0" err="1" smtClean="0"/>
              <a:t>Komparatif</a:t>
            </a:r>
            <a:r>
              <a:rPr lang="en-US" dirty="0" smtClean="0"/>
              <a:t> </a:t>
            </a:r>
            <a:r>
              <a:rPr lang="en-US" dirty="0" err="1" smtClean="0"/>
              <a:t>yaitu</a:t>
            </a:r>
            <a:r>
              <a:rPr lang="en-US" dirty="0" smtClean="0"/>
              <a:t> </a:t>
            </a:r>
            <a:r>
              <a:rPr lang="en-US" dirty="0" err="1" smtClean="0"/>
              <a:t>pernyataan</a:t>
            </a:r>
            <a:r>
              <a:rPr lang="en-US" dirty="0" smtClean="0"/>
              <a:t> </a:t>
            </a:r>
            <a:r>
              <a:rPr lang="en-US" dirty="0" err="1" smtClean="0"/>
              <a:t>tentang</a:t>
            </a:r>
            <a:r>
              <a:rPr lang="en-US" dirty="0" smtClean="0"/>
              <a:t> </a:t>
            </a:r>
            <a:r>
              <a:rPr lang="en-US" dirty="0" err="1" smtClean="0"/>
              <a:t>ada</a:t>
            </a:r>
            <a:r>
              <a:rPr lang="en-US" dirty="0" smtClean="0"/>
              <a:t> </a:t>
            </a:r>
            <a:r>
              <a:rPr lang="en-US" dirty="0" err="1" smtClean="0"/>
              <a:t>atau</a:t>
            </a:r>
            <a:r>
              <a:rPr lang="en-US" dirty="0" smtClean="0"/>
              <a:t> </a:t>
            </a:r>
            <a:r>
              <a:rPr lang="en-US" dirty="0" err="1" smtClean="0"/>
              <a:t>tidak</a:t>
            </a:r>
            <a:r>
              <a:rPr lang="en-US" dirty="0" smtClean="0"/>
              <a:t> </a:t>
            </a:r>
            <a:r>
              <a:rPr lang="en-US" dirty="0" err="1" smtClean="0"/>
              <a:t>adanya</a:t>
            </a:r>
            <a:r>
              <a:rPr lang="en-US" dirty="0" smtClean="0"/>
              <a:t> </a:t>
            </a:r>
            <a:r>
              <a:rPr lang="en-US" dirty="0" err="1" smtClean="0"/>
              <a:t>perbedaan</a:t>
            </a:r>
            <a:r>
              <a:rPr lang="en-US" dirty="0" smtClean="0"/>
              <a:t> </a:t>
            </a:r>
            <a:r>
              <a:rPr lang="en-US" dirty="0" err="1" smtClean="0"/>
              <a:t>antara</a:t>
            </a:r>
            <a:r>
              <a:rPr lang="en-US" dirty="0" smtClean="0"/>
              <a:t> </a:t>
            </a:r>
            <a:r>
              <a:rPr lang="en-US" dirty="0" err="1" smtClean="0"/>
              <a:t>dua</a:t>
            </a:r>
            <a:r>
              <a:rPr lang="en-US" dirty="0" smtClean="0"/>
              <a:t> </a:t>
            </a:r>
            <a:r>
              <a:rPr lang="en-US" dirty="0" err="1" smtClean="0"/>
              <a:t>kelompok</a:t>
            </a:r>
            <a:r>
              <a:rPr lang="en-US" dirty="0" smtClean="0"/>
              <a:t> </a:t>
            </a:r>
            <a:r>
              <a:rPr lang="en-US" dirty="0" err="1" smtClean="0"/>
              <a:t>atau</a:t>
            </a:r>
            <a:r>
              <a:rPr lang="en-US" dirty="0" smtClean="0"/>
              <a:t> </a:t>
            </a:r>
            <a:r>
              <a:rPr lang="en-US" dirty="0" err="1" smtClean="0"/>
              <a:t>lebih</a:t>
            </a:r>
            <a:r>
              <a:rPr lang="en-US" dirty="0" smtClean="0"/>
              <a:t>.</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Tipe</a:t>
            </a:r>
            <a:r>
              <a:rPr lang="en-US" dirty="0" smtClean="0"/>
              <a:t> </a:t>
            </a:r>
            <a:r>
              <a:rPr lang="en-US" dirty="0" err="1" smtClean="0"/>
              <a:t>Hipotesis</a:t>
            </a:r>
            <a:endParaRPr lang="en-US" dirty="0"/>
          </a:p>
        </p:txBody>
      </p:sp>
      <p:sp>
        <p:nvSpPr>
          <p:cNvPr id="3" name="Content Placeholder 2"/>
          <p:cNvSpPr>
            <a:spLocks noGrp="1"/>
          </p:cNvSpPr>
          <p:nvPr>
            <p:ph idx="1"/>
          </p:nvPr>
        </p:nvSpPr>
        <p:spPr/>
        <p:txBody>
          <a:bodyPr>
            <a:normAutofit fontScale="92500" lnSpcReduction="20000"/>
          </a:bodyPr>
          <a:lstStyle/>
          <a:p>
            <a:pPr>
              <a:lnSpc>
                <a:spcPct val="110000"/>
              </a:lnSpc>
            </a:pPr>
            <a:r>
              <a:rPr lang="en-US" dirty="0" smtClean="0">
                <a:solidFill>
                  <a:srgbClr val="FF0000"/>
                </a:solidFill>
              </a:rPr>
              <a:t>HIPOTESIS NIHIL</a:t>
            </a:r>
            <a:r>
              <a:rPr lang="en-US" dirty="0" smtClean="0"/>
              <a:t>/</a:t>
            </a:r>
            <a:r>
              <a:rPr lang="en-US" dirty="0" smtClean="0">
                <a:solidFill>
                  <a:srgbClr val="FF0000"/>
                </a:solidFill>
              </a:rPr>
              <a:t>NOL (</a:t>
            </a:r>
            <a:r>
              <a:rPr lang="en-US" dirty="0" smtClean="0"/>
              <a:t>H</a:t>
            </a:r>
            <a:r>
              <a:rPr lang="en-US" sz="2600" dirty="0"/>
              <a:t>0</a:t>
            </a:r>
            <a:r>
              <a:rPr lang="en-US" dirty="0" smtClean="0">
                <a:solidFill>
                  <a:srgbClr val="FF0000"/>
                </a:solidFill>
              </a:rPr>
              <a:t>)</a:t>
            </a:r>
            <a:r>
              <a:rPr lang="en-US" dirty="0" smtClean="0"/>
              <a:t> YAITU HIPOTESIS YANG MENYATAKAN TIDAK ADANYA HUBUNGAN ANTARA DUA VARIABEL ATAU LEBIH ATAU TIDAK ADANYA PERBEDAAN ANTARA DUA KELOMPOK ATAU LEBIH</a:t>
            </a:r>
          </a:p>
          <a:p>
            <a:pPr>
              <a:lnSpc>
                <a:spcPct val="110000"/>
              </a:lnSpc>
            </a:pPr>
            <a:r>
              <a:rPr lang="en-US" dirty="0" smtClean="0">
                <a:solidFill>
                  <a:srgbClr val="FF0000"/>
                </a:solidFill>
              </a:rPr>
              <a:t>HIPOTESIS ALTERNATIF</a:t>
            </a:r>
            <a:r>
              <a:rPr lang="en-US" dirty="0" smtClean="0"/>
              <a:t> (H</a:t>
            </a:r>
            <a:r>
              <a:rPr lang="en-US" sz="2600" dirty="0" smtClean="0"/>
              <a:t>1</a:t>
            </a:r>
            <a:r>
              <a:rPr lang="en-US" dirty="0" smtClean="0"/>
              <a:t>) YAITU HIPOTESIS YANG MENYATAKAN ADANYA HUBUNGAN ANTARA DUA VARIABEL ATAU LEBIH ATAU ADANYA PERBEDAAN ANTARA DUA KELOMPOK ATAU LEBIH</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Jenis</a:t>
            </a:r>
            <a:r>
              <a:rPr lang="en-US" dirty="0" smtClean="0"/>
              <a:t> </a:t>
            </a:r>
            <a:r>
              <a:rPr lang="en-US" dirty="0" err="1" smtClean="0"/>
              <a:t>Kesalahan</a:t>
            </a:r>
            <a:r>
              <a:rPr lang="en-US" dirty="0" smtClean="0"/>
              <a:t> (1)</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Kesalahan</a:t>
            </a:r>
            <a:r>
              <a:rPr lang="en-US" dirty="0" smtClean="0"/>
              <a:t> </a:t>
            </a:r>
            <a:r>
              <a:rPr lang="en-US" dirty="0" err="1" smtClean="0"/>
              <a:t>jenis</a:t>
            </a:r>
            <a:r>
              <a:rPr lang="en-US" dirty="0" smtClean="0"/>
              <a:t> I (</a:t>
            </a:r>
            <a:r>
              <a:rPr lang="en-US" dirty="0" err="1" smtClean="0"/>
              <a:t>galat</a:t>
            </a:r>
            <a:r>
              <a:rPr lang="en-US" dirty="0" smtClean="0"/>
              <a:t> I) </a:t>
            </a:r>
            <a:r>
              <a:rPr lang="en-US" dirty="0" err="1" smtClean="0"/>
              <a:t>adalah</a:t>
            </a:r>
            <a:r>
              <a:rPr lang="en-US" dirty="0" smtClean="0"/>
              <a:t> </a:t>
            </a:r>
            <a:r>
              <a:rPr lang="en-US" dirty="0" err="1" smtClean="0"/>
              <a:t>kesalahan</a:t>
            </a:r>
            <a:r>
              <a:rPr lang="en-US" dirty="0" smtClean="0"/>
              <a:t> </a:t>
            </a:r>
            <a:r>
              <a:rPr lang="en-US" dirty="0" err="1" smtClean="0"/>
              <a:t>yg</a:t>
            </a:r>
            <a:r>
              <a:rPr lang="en-US" dirty="0" smtClean="0"/>
              <a:t> </a:t>
            </a:r>
            <a:r>
              <a:rPr lang="en-US" dirty="0" err="1" smtClean="0"/>
              <a:t>dibuat</a:t>
            </a:r>
            <a:r>
              <a:rPr lang="en-US" dirty="0" smtClean="0"/>
              <a:t> pd </a:t>
            </a:r>
            <a:r>
              <a:rPr lang="en-US" dirty="0" err="1" smtClean="0"/>
              <a:t>waktu</a:t>
            </a:r>
            <a:r>
              <a:rPr lang="en-US" dirty="0" smtClean="0"/>
              <a:t> </a:t>
            </a:r>
            <a:r>
              <a:rPr lang="en-US" dirty="0" err="1" smtClean="0"/>
              <a:t>menguji</a:t>
            </a:r>
            <a:r>
              <a:rPr lang="en-US" dirty="0" smtClean="0"/>
              <a:t> </a:t>
            </a:r>
            <a:r>
              <a:rPr lang="en-US" dirty="0" err="1" smtClean="0"/>
              <a:t>hipotesis</a:t>
            </a:r>
            <a:r>
              <a:rPr lang="en-US" dirty="0" smtClean="0"/>
              <a:t> </a:t>
            </a:r>
            <a:r>
              <a:rPr lang="en-US" dirty="0" err="1" smtClean="0"/>
              <a:t>di</a:t>
            </a:r>
            <a:r>
              <a:rPr lang="en-US" dirty="0" smtClean="0"/>
              <a:t> </a:t>
            </a:r>
            <a:r>
              <a:rPr lang="en-US" dirty="0" err="1" smtClean="0"/>
              <a:t>mana</a:t>
            </a:r>
            <a:r>
              <a:rPr lang="en-US" dirty="0" smtClean="0"/>
              <a:t> </a:t>
            </a:r>
            <a:r>
              <a:rPr lang="en-US" dirty="0" err="1" smtClean="0"/>
              <a:t>kita</a:t>
            </a:r>
            <a:r>
              <a:rPr lang="en-US" dirty="0" smtClean="0"/>
              <a:t> </a:t>
            </a:r>
            <a:r>
              <a:rPr lang="en-US" dirty="0" err="1" smtClean="0"/>
              <a:t>menolak</a:t>
            </a:r>
            <a:r>
              <a:rPr lang="en-US" dirty="0" smtClean="0"/>
              <a:t> Ho pd </a:t>
            </a:r>
            <a:r>
              <a:rPr lang="en-US" dirty="0" err="1" smtClean="0"/>
              <a:t>hal</a:t>
            </a:r>
            <a:r>
              <a:rPr lang="en-US" dirty="0" smtClean="0"/>
              <a:t> </a:t>
            </a:r>
            <a:r>
              <a:rPr lang="en-US" dirty="0" err="1" smtClean="0"/>
              <a:t>sesungguhnya</a:t>
            </a:r>
            <a:r>
              <a:rPr lang="en-US" dirty="0" smtClean="0"/>
              <a:t> Ho </a:t>
            </a:r>
            <a:r>
              <a:rPr lang="en-US" dirty="0" err="1" smtClean="0"/>
              <a:t>itu</a:t>
            </a:r>
            <a:r>
              <a:rPr lang="en-US" dirty="0" smtClean="0"/>
              <a:t> </a:t>
            </a:r>
            <a:r>
              <a:rPr lang="en-US" dirty="0" err="1" smtClean="0"/>
              <a:t>benar</a:t>
            </a:r>
            <a:r>
              <a:rPr lang="en-US" dirty="0" smtClean="0"/>
              <a:t>. </a:t>
            </a:r>
            <a:r>
              <a:rPr lang="en-US" dirty="0" err="1" smtClean="0"/>
              <a:t>Dengan</a:t>
            </a:r>
            <a:r>
              <a:rPr lang="en-US" dirty="0" smtClean="0"/>
              <a:t> </a:t>
            </a:r>
            <a:r>
              <a:rPr lang="en-US" dirty="0" err="1" smtClean="0"/>
              <a:t>kata</a:t>
            </a:r>
            <a:r>
              <a:rPr lang="en-US" dirty="0" smtClean="0"/>
              <a:t> lain </a:t>
            </a:r>
            <a:r>
              <a:rPr lang="en-US" dirty="0" err="1" smtClean="0"/>
              <a:t>adalah</a:t>
            </a:r>
            <a:r>
              <a:rPr lang="en-US" dirty="0" smtClean="0"/>
              <a:t> </a:t>
            </a:r>
            <a:r>
              <a:rPr lang="en-US" dirty="0" err="1" smtClean="0"/>
              <a:t>peluang</a:t>
            </a:r>
            <a:r>
              <a:rPr lang="en-US" dirty="0" smtClean="0"/>
              <a:t> </a:t>
            </a:r>
            <a:r>
              <a:rPr lang="en-US" dirty="0" err="1" smtClean="0"/>
              <a:t>menolak</a:t>
            </a:r>
            <a:r>
              <a:rPr lang="en-US" dirty="0" smtClean="0"/>
              <a:t> Ho </a:t>
            </a:r>
            <a:r>
              <a:rPr lang="en-US" dirty="0" err="1" smtClean="0"/>
              <a:t>yg</a:t>
            </a:r>
            <a:r>
              <a:rPr lang="en-US" dirty="0" smtClean="0"/>
              <a:t> </a:t>
            </a:r>
            <a:r>
              <a:rPr lang="en-US" dirty="0" err="1" smtClean="0"/>
              <a:t>benar</a:t>
            </a:r>
            <a:endParaRPr lang="en-US" dirty="0" smtClean="0"/>
          </a:p>
          <a:p>
            <a:r>
              <a:rPr lang="en-US" dirty="0" err="1" smtClean="0"/>
              <a:t>Kesalahan</a:t>
            </a:r>
            <a:r>
              <a:rPr lang="en-US" dirty="0" smtClean="0"/>
              <a:t> </a:t>
            </a:r>
            <a:r>
              <a:rPr lang="en-US" dirty="0" err="1" smtClean="0"/>
              <a:t>jenis</a:t>
            </a:r>
            <a:r>
              <a:rPr lang="en-US" dirty="0" smtClean="0"/>
              <a:t> II (</a:t>
            </a:r>
            <a:r>
              <a:rPr lang="en-US" dirty="0" err="1" smtClean="0"/>
              <a:t>galat</a:t>
            </a:r>
            <a:r>
              <a:rPr lang="en-US" dirty="0" smtClean="0"/>
              <a:t> II) </a:t>
            </a:r>
            <a:r>
              <a:rPr lang="en-US" dirty="0" err="1" smtClean="0"/>
              <a:t>adalah</a:t>
            </a:r>
            <a:r>
              <a:rPr lang="en-US" dirty="0" smtClean="0"/>
              <a:t> </a:t>
            </a:r>
            <a:r>
              <a:rPr lang="en-US" dirty="0" err="1" smtClean="0"/>
              <a:t>kesalahan</a:t>
            </a:r>
            <a:r>
              <a:rPr lang="en-US" dirty="0" smtClean="0"/>
              <a:t> </a:t>
            </a:r>
            <a:r>
              <a:rPr lang="en-US" dirty="0" err="1" smtClean="0"/>
              <a:t>yg</a:t>
            </a:r>
            <a:r>
              <a:rPr lang="en-US" dirty="0" smtClean="0"/>
              <a:t> </a:t>
            </a:r>
            <a:r>
              <a:rPr lang="en-US" dirty="0" err="1" smtClean="0"/>
              <a:t>dibuat</a:t>
            </a:r>
            <a:r>
              <a:rPr lang="en-US" dirty="0" smtClean="0"/>
              <a:t> pd </a:t>
            </a:r>
            <a:r>
              <a:rPr lang="en-US" dirty="0" err="1" smtClean="0"/>
              <a:t>waktu</a:t>
            </a:r>
            <a:r>
              <a:rPr lang="en-US" dirty="0" smtClean="0"/>
              <a:t> </a:t>
            </a:r>
            <a:r>
              <a:rPr lang="en-US" dirty="0" err="1" smtClean="0"/>
              <a:t>menguji</a:t>
            </a:r>
            <a:r>
              <a:rPr lang="en-US" dirty="0" smtClean="0"/>
              <a:t> </a:t>
            </a:r>
            <a:r>
              <a:rPr lang="en-US" dirty="0" err="1" smtClean="0"/>
              <a:t>hipotesis</a:t>
            </a:r>
            <a:r>
              <a:rPr lang="en-US" dirty="0" smtClean="0"/>
              <a:t> </a:t>
            </a:r>
            <a:r>
              <a:rPr lang="en-US" dirty="0" err="1" smtClean="0"/>
              <a:t>di</a:t>
            </a:r>
            <a:r>
              <a:rPr lang="en-US" dirty="0" smtClean="0"/>
              <a:t> </a:t>
            </a:r>
            <a:r>
              <a:rPr lang="en-US" dirty="0" err="1" smtClean="0"/>
              <a:t>mana</a:t>
            </a:r>
            <a:r>
              <a:rPr lang="en-US" dirty="0" smtClean="0"/>
              <a:t> </a:t>
            </a:r>
            <a:r>
              <a:rPr lang="en-US" dirty="0" err="1" smtClean="0"/>
              <a:t>kita</a:t>
            </a:r>
            <a:r>
              <a:rPr lang="en-US" dirty="0" smtClean="0"/>
              <a:t> </a:t>
            </a:r>
            <a:r>
              <a:rPr lang="en-US" dirty="0" err="1" smtClean="0"/>
              <a:t>menerima</a:t>
            </a:r>
            <a:r>
              <a:rPr lang="en-US" dirty="0" smtClean="0"/>
              <a:t> Ho pd </a:t>
            </a:r>
            <a:r>
              <a:rPr lang="en-US" dirty="0" err="1" smtClean="0"/>
              <a:t>hal</a:t>
            </a:r>
            <a:r>
              <a:rPr lang="en-US" dirty="0" smtClean="0"/>
              <a:t> </a:t>
            </a:r>
            <a:r>
              <a:rPr lang="en-US" dirty="0" err="1" smtClean="0"/>
              <a:t>sesungguhnya</a:t>
            </a:r>
            <a:r>
              <a:rPr lang="en-US" dirty="0" smtClean="0"/>
              <a:t> Ho </a:t>
            </a:r>
            <a:r>
              <a:rPr lang="en-US" dirty="0" err="1" smtClean="0"/>
              <a:t>itu</a:t>
            </a:r>
            <a:r>
              <a:rPr lang="en-US" dirty="0" smtClean="0"/>
              <a:t> </a:t>
            </a:r>
            <a:r>
              <a:rPr lang="en-US" dirty="0" err="1" smtClean="0"/>
              <a:t>salah</a:t>
            </a:r>
            <a:r>
              <a:rPr lang="en-US" dirty="0" smtClean="0"/>
              <a:t>. </a:t>
            </a:r>
            <a:r>
              <a:rPr lang="en-US" dirty="0" err="1" smtClean="0"/>
              <a:t>Dengan</a:t>
            </a:r>
            <a:r>
              <a:rPr lang="en-US" dirty="0" smtClean="0"/>
              <a:t> </a:t>
            </a:r>
            <a:r>
              <a:rPr lang="en-US" dirty="0" err="1" smtClean="0"/>
              <a:t>kata</a:t>
            </a:r>
            <a:r>
              <a:rPr lang="en-US" dirty="0" smtClean="0"/>
              <a:t> lain </a:t>
            </a:r>
            <a:r>
              <a:rPr lang="en-US" dirty="0" err="1" smtClean="0"/>
              <a:t>adalah</a:t>
            </a:r>
            <a:r>
              <a:rPr lang="en-US" dirty="0" smtClean="0"/>
              <a:t> </a:t>
            </a:r>
            <a:r>
              <a:rPr lang="en-US" dirty="0" err="1" smtClean="0"/>
              <a:t>peluang</a:t>
            </a:r>
            <a:r>
              <a:rPr lang="en-US" dirty="0" smtClean="0"/>
              <a:t> </a:t>
            </a:r>
            <a:r>
              <a:rPr lang="en-US" dirty="0" err="1" smtClean="0"/>
              <a:t>menolak</a:t>
            </a:r>
            <a:r>
              <a:rPr lang="en-US" dirty="0" smtClean="0"/>
              <a:t> Ho </a:t>
            </a:r>
            <a:r>
              <a:rPr lang="en-US" dirty="0" err="1" smtClean="0"/>
              <a:t>yg</a:t>
            </a:r>
            <a:r>
              <a:rPr lang="en-US" dirty="0" smtClean="0"/>
              <a:t> </a:t>
            </a:r>
            <a:r>
              <a:rPr lang="en-US" dirty="0" err="1" smtClean="0"/>
              <a:t>salah</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Jenis</a:t>
            </a:r>
            <a:r>
              <a:rPr lang="en-US" dirty="0" smtClean="0"/>
              <a:t> </a:t>
            </a:r>
            <a:r>
              <a:rPr lang="en-US" dirty="0" err="1" smtClean="0"/>
              <a:t>Kesalahan</a:t>
            </a:r>
            <a:r>
              <a:rPr lang="en-US" dirty="0" smtClean="0"/>
              <a:t> (2)</a:t>
            </a:r>
            <a:endParaRPr lang="en-US" dirty="0"/>
          </a:p>
        </p:txBody>
      </p:sp>
      <p:sp>
        <p:nvSpPr>
          <p:cNvPr id="3" name="Content Placeholder 2"/>
          <p:cNvSpPr>
            <a:spLocks noGrp="1"/>
          </p:cNvSpPr>
          <p:nvPr>
            <p:ph idx="1"/>
          </p:nvPr>
        </p:nvSpPr>
        <p:spPr/>
        <p:txBody>
          <a:bodyPr/>
          <a:lstStyle/>
          <a:p>
            <a:endParaRPr lang="en-US"/>
          </a:p>
        </p:txBody>
      </p:sp>
      <p:graphicFrame>
        <p:nvGraphicFramePr>
          <p:cNvPr id="5" name="Group 25"/>
          <p:cNvGraphicFramePr>
            <a:graphicFrameLocks/>
          </p:cNvGraphicFramePr>
          <p:nvPr/>
        </p:nvGraphicFramePr>
        <p:xfrm>
          <a:off x="304800" y="1752600"/>
          <a:ext cx="8458200" cy="2057401"/>
        </p:xfrm>
        <a:graphic>
          <a:graphicData uri="http://schemas.openxmlformats.org/drawingml/2006/table">
            <a:tbl>
              <a:tblPr/>
              <a:tblGrid>
                <a:gridCol w="2819400"/>
                <a:gridCol w="2819400"/>
                <a:gridCol w="2819400"/>
              </a:tblGrid>
              <a:tr h="68503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Arial" charset="0"/>
                        </a:rPr>
                        <a:t>keputusan</a:t>
                      </a:r>
                      <a:endParaRPr kumimoji="0" lang="en-US" sz="2000" b="1"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Ho </a:t>
                      </a:r>
                      <a:r>
                        <a:rPr kumimoji="0" lang="en-US" sz="2000" b="1" i="0" u="none" strike="noStrike" cap="none" normalizeH="0" baseline="0" dirty="0" err="1" smtClean="0">
                          <a:ln>
                            <a:noFill/>
                          </a:ln>
                          <a:solidFill>
                            <a:schemeClr val="tx1"/>
                          </a:solidFill>
                          <a:effectLst/>
                          <a:latin typeface="Arial" charset="0"/>
                        </a:rPr>
                        <a:t>benar</a:t>
                      </a:r>
                      <a:endParaRPr kumimoji="0" lang="en-US" sz="20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Ho salah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732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Arial" charset="0"/>
                        </a:rPr>
                        <a:t>Terima</a:t>
                      </a:r>
                      <a:r>
                        <a:rPr kumimoji="0" lang="en-US" sz="2000" b="1" i="0" u="none" strike="noStrike" cap="none" normalizeH="0" baseline="0" dirty="0" smtClean="0">
                          <a:ln>
                            <a:noFill/>
                          </a:ln>
                          <a:solidFill>
                            <a:schemeClr val="tx1"/>
                          </a:solidFill>
                          <a:effectLst/>
                          <a:latin typeface="Arial" charset="0"/>
                        </a:rPr>
                        <a:t> Ho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Tepat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Arial" charset="0"/>
                        </a:rPr>
                        <a:t>Salah</a:t>
                      </a:r>
                      <a:r>
                        <a:rPr kumimoji="0" lang="en-US" sz="2000" b="1" i="0" u="none" strike="noStrike" cap="none" normalizeH="0" baseline="0" dirty="0" smtClean="0">
                          <a:ln>
                            <a:noFill/>
                          </a:ln>
                          <a:solidFill>
                            <a:schemeClr val="tx1"/>
                          </a:solidFill>
                          <a:effectLst/>
                          <a:latin typeface="Arial" charset="0"/>
                        </a:rPr>
                        <a:t> </a:t>
                      </a:r>
                      <a:r>
                        <a:rPr kumimoji="0" lang="en-US" sz="2000" b="1" i="0" u="none" strike="noStrike" cap="none" normalizeH="0" baseline="0" dirty="0" err="1" smtClean="0">
                          <a:ln>
                            <a:noFill/>
                          </a:ln>
                          <a:solidFill>
                            <a:schemeClr val="tx1"/>
                          </a:solidFill>
                          <a:effectLst/>
                          <a:latin typeface="Arial" charset="0"/>
                        </a:rPr>
                        <a:t>jenis</a:t>
                      </a:r>
                      <a:r>
                        <a:rPr kumimoji="0" lang="en-US" sz="2000" b="1" i="0" u="none" strike="noStrike" cap="none" normalizeH="0" baseline="0" dirty="0" smtClean="0">
                          <a:ln>
                            <a:noFill/>
                          </a:ln>
                          <a:solidFill>
                            <a:schemeClr val="tx1"/>
                          </a:solidFill>
                          <a:effectLst/>
                          <a:latin typeface="Arial" charset="0"/>
                        </a:rPr>
                        <a:t> II (</a:t>
                      </a:r>
                      <a:r>
                        <a:rPr kumimoji="0" lang="el-GR" sz="2000" b="1" i="0" u="none" strike="noStrike" cap="none" normalizeH="0" baseline="0" dirty="0" smtClean="0">
                          <a:ln>
                            <a:noFill/>
                          </a:ln>
                          <a:solidFill>
                            <a:schemeClr val="tx1"/>
                          </a:solidFill>
                          <a:effectLst/>
                          <a:latin typeface="Arial" charset="0"/>
                          <a:cs typeface="Arial" charset="0"/>
                        </a:rPr>
                        <a:t>β</a:t>
                      </a:r>
                      <a:r>
                        <a:rPr kumimoji="0" lang="en-US" sz="2000" b="1" i="0" u="none" strike="noStrike" cap="none" normalizeH="0" baseline="0" dirty="0" smtClean="0">
                          <a:ln>
                            <a:noFill/>
                          </a:ln>
                          <a:solidFill>
                            <a:schemeClr val="tx1"/>
                          </a:solidFill>
                          <a:effectLst/>
                          <a:latin typeface="Arial" charset="0"/>
                          <a:cs typeface="Arial" charset="0"/>
                        </a:rPr>
                        <a:t>)</a:t>
                      </a:r>
                      <a:endParaRPr kumimoji="0" lang="el-GR" sz="2000" b="1"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03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Tolak Ho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Salah jenis I (</a:t>
                      </a:r>
                      <a:r>
                        <a:rPr kumimoji="0" lang="el-GR" sz="2000" b="1" i="0" u="none" strike="noStrike" cap="none" normalizeH="0" baseline="0" smtClean="0">
                          <a:ln>
                            <a:noFill/>
                          </a:ln>
                          <a:solidFill>
                            <a:schemeClr val="tx1"/>
                          </a:solidFill>
                          <a:effectLst/>
                          <a:latin typeface="Arial" charset="0"/>
                          <a:cs typeface="Arial" charset="0"/>
                        </a:rPr>
                        <a:t>α</a:t>
                      </a:r>
                      <a:r>
                        <a:rPr kumimoji="0" lang="en-US" sz="2000" b="1" i="0" u="none" strike="noStrike" cap="none" normalizeH="0" baseline="0" smtClean="0">
                          <a:ln>
                            <a:noFill/>
                          </a:ln>
                          <a:solidFill>
                            <a:schemeClr val="tx1"/>
                          </a:solidFill>
                          <a:effectLst/>
                          <a:latin typeface="Arial" charset="0"/>
                          <a:cs typeface="Arial" charset="0"/>
                        </a:rPr>
                        <a:t>)</a:t>
                      </a:r>
                      <a:endParaRPr kumimoji="0" lang="el-GR" sz="20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Arial" charset="0"/>
                        </a:rPr>
                        <a:t>tepat</a:t>
                      </a:r>
                      <a:endParaRPr kumimoji="0" lang="en-US" sz="20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TotalTime>
  <Words>852</Words>
  <Application>Microsoft Office PowerPoint</Application>
  <PresentationFormat>On-screen Show (4:3)</PresentationFormat>
  <Paragraphs>170</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Uji Hipotesis (1)</vt:lpstr>
      <vt:lpstr> Pengantar(1)</vt:lpstr>
      <vt:lpstr>Pengantar (2)</vt:lpstr>
      <vt:lpstr>Perumusan Hipotesis (1)</vt:lpstr>
      <vt:lpstr>Perumusan Hipotesis (2)</vt:lpstr>
      <vt:lpstr>Jenis Hipotesis </vt:lpstr>
      <vt:lpstr>Tipe Hipotesis</vt:lpstr>
      <vt:lpstr>Jenis Kesalahan (1)</vt:lpstr>
      <vt:lpstr>Jenis Kesalahan (2)</vt:lpstr>
      <vt:lpstr>Prosedur Uji Hipotesis</vt:lpstr>
      <vt:lpstr>Jenis Uji Hipotesis</vt:lpstr>
      <vt:lpstr>Uji satu mean (n ≥ 30) (1)</vt:lpstr>
      <vt:lpstr>Uji satu mean (n ≥ 30) (2)</vt:lpstr>
      <vt:lpstr>Uji satu mean (n ≥ 30) (3)</vt:lpstr>
      <vt:lpstr>Uji satu mean (n ≥ 30) (4)</vt:lpstr>
      <vt:lpstr>Uji satu mean (n ≥ 30) (5)</vt:lpstr>
      <vt:lpstr>CONTOH KASUS (1):</vt:lpstr>
      <vt:lpstr>Solusi :</vt:lpstr>
      <vt:lpstr>Solusi :</vt:lpstr>
      <vt:lpstr>Slide 20</vt:lpstr>
      <vt:lpstr>Kesimpulan :</vt:lpstr>
      <vt:lpstr>Kasus 2 :</vt:lpstr>
      <vt:lpstr>Solusi :</vt:lpstr>
      <vt:lpstr>Solusi :</vt:lpstr>
      <vt:lpstr>Slide 25</vt:lpstr>
      <vt:lpstr>Kesimpulan :</vt:lpstr>
      <vt:lpstr>Kasus 3 :</vt:lpstr>
      <vt:lpstr>Solusi :</vt:lpstr>
      <vt:lpstr>Solusi :</vt:lpstr>
      <vt:lpstr>Slide 30</vt:lpstr>
      <vt:lpstr>Kesimpulan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Uji Hipotesis</dc:title>
  <dc:creator>Teknik Industri</dc:creator>
  <cp:lastModifiedBy>Teknik Industri</cp:lastModifiedBy>
  <cp:revision>12</cp:revision>
  <dcterms:created xsi:type="dcterms:W3CDTF">2011-05-04T01:41:33Z</dcterms:created>
  <dcterms:modified xsi:type="dcterms:W3CDTF">2013-06-10T07:09:18Z</dcterms:modified>
</cp:coreProperties>
</file>