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6" r:id="rId3"/>
    <p:sldId id="260" r:id="rId4"/>
    <p:sldId id="291" r:id="rId5"/>
    <p:sldId id="295" r:id="rId6"/>
    <p:sldId id="327" r:id="rId7"/>
    <p:sldId id="317" r:id="rId8"/>
    <p:sldId id="314" r:id="rId9"/>
    <p:sldId id="297" r:id="rId10"/>
    <p:sldId id="319" r:id="rId11"/>
    <p:sldId id="320" r:id="rId12"/>
    <p:sldId id="321" r:id="rId13"/>
    <p:sldId id="322" r:id="rId14"/>
    <p:sldId id="329" r:id="rId15"/>
    <p:sldId id="323" r:id="rId16"/>
    <p:sldId id="325" r:id="rId17"/>
    <p:sldId id="326" r:id="rId18"/>
    <p:sldId id="324" r:id="rId19"/>
    <p:sldId id="330" r:id="rId20"/>
    <p:sldId id="331" r:id="rId21"/>
    <p:sldId id="277" r:id="rId22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006600"/>
    <a:srgbClr val="FF9900"/>
    <a:srgbClr val="FF9933"/>
    <a:srgbClr val="FFFF00"/>
    <a:srgbClr val="FF33CC"/>
    <a:srgbClr val="0099FF"/>
    <a:srgbClr val="33CC33"/>
    <a:srgbClr val="3399FF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36" autoAdjust="0"/>
    <p:restoredTop sz="94660" autoAdjust="0"/>
  </p:normalViewPr>
  <p:slideViewPr>
    <p:cSldViewPr>
      <p:cViewPr varScale="1">
        <p:scale>
          <a:sx n="67" d="100"/>
          <a:sy n="67" d="100"/>
        </p:scale>
        <p:origin x="123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white">
          <a:xfrm>
            <a:off x="3048000" y="457200"/>
            <a:ext cx="5867400" cy="1752600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98AA65-ABB0-4D6D-89FA-38DF6F59E1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21E6E-F456-4642-9E85-AC6F76BB9F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67400" y="6443663"/>
            <a:ext cx="2895600" cy="2905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29000" y="644683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fld id="{6E291647-3AA8-4FEB-B916-3315AA1DB0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D0866C-2963-4FF9-A573-B210EAC166B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54199-2E72-4E3A-9524-3AFF08B48B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5406A-BEFD-47DA-B8C1-06D69154C8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90AFF5-7856-4E06-B61D-31187EF4605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7FCB2B-CA6D-46EE-BB7A-D85E5F3596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D87006-E7C4-4E2D-BFD6-AA42A47091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7B7B39-5C05-4BC1-B9DC-1F68093F3B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F673B4-0A8C-4440-95C8-8878C8309A7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42" name="Object 18"/>
          <p:cNvGraphicFramePr>
            <a:graphicFrameLocks noChangeAspect="1"/>
          </p:cNvGraphicFramePr>
          <p:nvPr/>
        </p:nvGraphicFramePr>
        <p:xfrm>
          <a:off x="0" y="-26988"/>
          <a:ext cx="9144000" cy="93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Image" r:id="rId15" imgW="6450794" imgH="952045" progId="">
                  <p:embed/>
                </p:oleObj>
              </mc:Choice>
              <mc:Fallback>
                <p:oleObj name="Image" r:id="rId15" imgW="6450794" imgH="952045" progId="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-26988"/>
                        <a:ext cx="9144000" cy="93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1B9AD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1D528D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C0C0C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43663"/>
            <a:ext cx="28956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429000" y="6446838"/>
            <a:ext cx="2133600" cy="25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solidFill>
                  <a:schemeClr val="tx2"/>
                </a:solidFill>
                <a:latin typeface="+mn-lt"/>
              </a:defRPr>
            </a:lvl1pPr>
          </a:lstStyle>
          <a:p>
            <a:fld id="{8837B74C-B29D-4F0C-8DCD-BF64092FA47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457200" y="152400"/>
            <a:ext cx="82296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CCB8C-10EC-4958-B727-F8CF0AAB6B31}" type="datetimeFigureOut">
              <a:rPr lang="en-US" smtClean="0"/>
              <a:pPr/>
              <a:t>5/30/2014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FA6E1-E19A-4D79-ADC8-1740E8663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0" y="457200"/>
            <a:ext cx="9144000" cy="6858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200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Struktur</a:t>
            </a:r>
            <a:r>
              <a:rPr lang="en-US" sz="32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Data</a:t>
            </a:r>
            <a:r>
              <a:rPr lang="en-US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endParaRPr lang="en-US" sz="6600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14400" y="5105400"/>
            <a:ext cx="7315200" cy="10668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2060"/>
                </a:solidFill>
              </a:rPr>
              <a:t>Tim </a:t>
            </a:r>
            <a:r>
              <a:rPr lang="en-US" dirty="0" err="1" smtClean="0">
                <a:solidFill>
                  <a:srgbClr val="002060"/>
                </a:solidFill>
              </a:rPr>
              <a:t>Struktur</a:t>
            </a:r>
            <a:r>
              <a:rPr lang="en-US" dirty="0" smtClean="0">
                <a:solidFill>
                  <a:srgbClr val="002060"/>
                </a:solidFill>
              </a:rPr>
              <a:t> Data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2060"/>
                </a:solidFill>
              </a:rPr>
              <a:t>Program </a:t>
            </a:r>
            <a:r>
              <a:rPr lang="en-US" dirty="0" err="1" smtClean="0">
                <a:solidFill>
                  <a:srgbClr val="002060"/>
                </a:solidFill>
              </a:rPr>
              <a:t>Studi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Teknik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en-US" dirty="0" err="1" smtClean="0">
                <a:solidFill>
                  <a:srgbClr val="002060"/>
                </a:solidFill>
              </a:rPr>
              <a:t>Informatika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solidFill>
                  <a:srgbClr val="002060"/>
                </a:solidFill>
              </a:rPr>
              <a:t>UNIKOM</a:t>
            </a:r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400" y="2895600"/>
            <a:ext cx="1981200" cy="1981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WordArt 5"/>
          <p:cNvSpPr>
            <a:spLocks noChangeArrowheads="1" noChangeShapeType="1" noTextEdit="1"/>
          </p:cNvSpPr>
          <p:nvPr/>
        </p:nvSpPr>
        <p:spPr bwMode="gray">
          <a:xfrm>
            <a:off x="1066800" y="1371600"/>
            <a:ext cx="6858000" cy="914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b="1" kern="1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Tree (</a:t>
            </a:r>
            <a:r>
              <a:rPr lang="en-US" sz="3600" b="1" kern="1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Pohon</a:t>
            </a:r>
            <a:r>
              <a:rPr lang="en-US" sz="3600" b="1" kern="1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)</a:t>
            </a:r>
            <a:endParaRPr lang="en-US" sz="3600" b="1" kern="1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Data </a:t>
            </a:r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Masukan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Binary Tree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3000"/>
            <a:ext cx="8001000" cy="4419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“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simpul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disisipkan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lebih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besar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simpul</a:t>
            </a:r>
            <a:r>
              <a:rPr lang="en-US" dirty="0" smtClean="0"/>
              <a:t> </a:t>
            </a:r>
            <a:r>
              <a:rPr lang="en-US" i="1" dirty="0" smtClean="0"/>
              <a:t>parent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simpul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ditempatkan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C00000"/>
                </a:solidFill>
              </a:rPr>
              <a:t>subtree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kanan</a:t>
            </a:r>
            <a:r>
              <a:rPr lang="en-US" dirty="0" smtClean="0"/>
              <a:t>.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C00000"/>
                </a:solidFill>
              </a:rPr>
              <a:t>lebih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kecil</a:t>
            </a:r>
            <a:r>
              <a:rPr lang="en-US" dirty="0" smtClean="0">
                <a:solidFill>
                  <a:srgbClr val="C00000"/>
                </a:solidFill>
              </a:rPr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simpul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disimpan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i="1" dirty="0" err="1" smtClean="0">
                <a:solidFill>
                  <a:srgbClr val="C00000"/>
                </a:solidFill>
              </a:rPr>
              <a:t>subtree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kiri</a:t>
            </a:r>
            <a:r>
              <a:rPr lang="en-US" dirty="0" smtClean="0"/>
              <a:t>”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Binary Search Tree</a:t>
            </a:r>
            <a:endParaRPr lang="en-US" i="1" dirty="0" smtClean="0"/>
          </a:p>
          <a:p>
            <a:pPr marL="514350" indent="-514350">
              <a:buNone/>
            </a:pPr>
            <a:endParaRPr lang="en-US" b="0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b="0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5410200" y="357850"/>
            <a:ext cx="381000" cy="228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990600"/>
            <a:ext cx="8001000" cy="4419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 err="1" smtClean="0"/>
              <a:t>Contoh</a:t>
            </a:r>
            <a:r>
              <a:rPr lang="en-US" sz="2400" dirty="0" smtClean="0"/>
              <a:t> :</a:t>
            </a:r>
            <a:endParaRPr lang="en-US" sz="2400" dirty="0" smtClean="0">
              <a:solidFill>
                <a:srgbClr val="C00000"/>
              </a:solidFill>
            </a:endParaRPr>
          </a:p>
          <a:p>
            <a:pPr lvl="0">
              <a:spcBef>
                <a:spcPts val="0"/>
              </a:spcBef>
            </a:pP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r>
              <a:rPr lang="en-US" sz="2000" dirty="0" smtClean="0"/>
              <a:t> </a:t>
            </a:r>
            <a:r>
              <a:rPr lang="en-US" sz="2000" dirty="0" err="1" smtClean="0"/>
              <a:t>dijadikan</a:t>
            </a:r>
            <a:r>
              <a:rPr lang="en-US" sz="2000" dirty="0" smtClean="0"/>
              <a:t> </a:t>
            </a:r>
            <a:r>
              <a:rPr lang="en-US" sz="2000" dirty="0" err="1" smtClean="0"/>
              <a:t>sebagai</a:t>
            </a:r>
            <a:r>
              <a:rPr lang="en-US" sz="2000" dirty="0" smtClean="0"/>
              <a:t> </a:t>
            </a:r>
            <a:r>
              <a:rPr lang="en-US" sz="2000" b="1" i="1" dirty="0" smtClean="0"/>
              <a:t>root</a:t>
            </a:r>
          </a:p>
          <a:p>
            <a:pPr lvl="0">
              <a:spcBef>
                <a:spcPts val="0"/>
              </a:spcBef>
            </a:pPr>
            <a:r>
              <a:rPr lang="en-US" sz="2000" b="1" dirty="0" smtClean="0">
                <a:solidFill>
                  <a:srgbClr val="FF9933"/>
                </a:solidFill>
              </a:rPr>
              <a:t>A</a:t>
            </a:r>
            <a:r>
              <a:rPr lang="en-US" sz="2000" dirty="0" smtClean="0"/>
              <a:t> &lt;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r>
              <a:rPr lang="en-US" sz="2000" dirty="0" smtClean="0"/>
              <a:t> :  </a:t>
            </a:r>
          </a:p>
          <a:p>
            <a:pPr lvl="0" indent="-3175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9933"/>
                </a:solidFill>
              </a:rPr>
              <a:t>A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b="1" dirty="0" err="1" smtClean="0"/>
              <a:t>anak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kiri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dirty="0" smtClean="0"/>
          </a:p>
          <a:p>
            <a:pPr lvl="0">
              <a:spcBef>
                <a:spcPts val="0"/>
              </a:spcBef>
            </a:pPr>
            <a:r>
              <a:rPr lang="en-US" sz="2000" b="1" dirty="0" smtClean="0">
                <a:solidFill>
                  <a:srgbClr val="7030A0"/>
                </a:solidFill>
              </a:rPr>
              <a:t>K</a:t>
            </a:r>
            <a:r>
              <a:rPr lang="en-US" sz="2000" dirty="0" smtClean="0"/>
              <a:t> &gt;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r>
              <a:rPr lang="en-US" sz="2000" dirty="0" smtClean="0"/>
              <a:t> : </a:t>
            </a:r>
          </a:p>
          <a:p>
            <a:pPr lvl="0" indent="-3175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K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b="1" dirty="0" err="1" smtClean="0"/>
              <a:t>anak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kanan</a:t>
            </a:r>
            <a:r>
              <a:rPr lang="en-US" sz="2000" b="1" dirty="0" smtClean="0"/>
              <a:t>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endParaRPr lang="en-US" sz="2000" dirty="0" smtClean="0"/>
          </a:p>
          <a:p>
            <a:pPr lvl="0">
              <a:spcBef>
                <a:spcPts val="0"/>
              </a:spcBef>
            </a:pPr>
            <a:r>
              <a:rPr lang="en-US" sz="2000" b="1" dirty="0" smtClean="0">
                <a:solidFill>
                  <a:srgbClr val="33CC33"/>
                </a:solidFill>
              </a:rPr>
              <a:t>C</a:t>
            </a:r>
            <a:r>
              <a:rPr lang="en-US" sz="2000" dirty="0" smtClean="0"/>
              <a:t> &lt;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/>
              </a:rPr>
              <a:t>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33CC33"/>
                </a:solidFill>
              </a:rPr>
              <a:t>C</a:t>
            </a:r>
            <a:r>
              <a:rPr lang="en-US" sz="2000" dirty="0" smtClean="0"/>
              <a:t> &gt; </a:t>
            </a:r>
            <a:r>
              <a:rPr lang="en-US" sz="2000" b="1" dirty="0" smtClean="0">
                <a:solidFill>
                  <a:srgbClr val="FF9933"/>
                </a:solidFill>
              </a:rPr>
              <a:t>A</a:t>
            </a:r>
            <a:r>
              <a:rPr lang="en-US" sz="2000" dirty="0" smtClean="0"/>
              <a:t> :</a:t>
            </a:r>
          </a:p>
          <a:p>
            <a:pPr lvl="0" indent="-3175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33CC33"/>
                </a:solidFill>
              </a:rPr>
              <a:t>C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b="1" dirty="0" err="1" smtClean="0"/>
              <a:t>anak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kanan</a:t>
            </a:r>
            <a:r>
              <a:rPr lang="en-US" sz="2000" b="1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FF9933"/>
                </a:solidFill>
              </a:rPr>
              <a:t>A</a:t>
            </a:r>
            <a:endParaRPr lang="en-US" sz="2000" dirty="0" smtClean="0"/>
          </a:p>
          <a:p>
            <a:pPr lvl="0">
              <a:spcBef>
                <a:spcPts val="0"/>
              </a:spcBef>
            </a:pPr>
            <a:r>
              <a:rPr lang="en-US" sz="2000" b="1" dirty="0" smtClean="0">
                <a:solidFill>
                  <a:srgbClr val="CC3300"/>
                </a:solidFill>
              </a:rPr>
              <a:t>B</a:t>
            </a:r>
            <a:r>
              <a:rPr lang="en-US" sz="2000" dirty="0" smtClean="0"/>
              <a:t> &lt;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/>
              </a:rPr>
              <a:t>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CC3300"/>
                </a:solidFill>
              </a:rPr>
              <a:t>B</a:t>
            </a:r>
            <a:r>
              <a:rPr lang="en-US" sz="2000" dirty="0" smtClean="0"/>
              <a:t> &gt; </a:t>
            </a:r>
            <a:r>
              <a:rPr lang="en-US" sz="2000" b="1" dirty="0" smtClean="0">
                <a:solidFill>
                  <a:srgbClr val="FF9933"/>
                </a:solidFill>
              </a:rPr>
              <a:t>A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/>
              </a:rPr>
              <a:t>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CC3300"/>
                </a:solidFill>
              </a:rPr>
              <a:t>B</a:t>
            </a:r>
            <a:r>
              <a:rPr lang="en-US" sz="2000" dirty="0" smtClean="0"/>
              <a:t> &lt; </a:t>
            </a:r>
            <a:r>
              <a:rPr lang="en-US" sz="2000" b="1" dirty="0" smtClean="0">
                <a:solidFill>
                  <a:srgbClr val="33CC33"/>
                </a:solidFill>
              </a:rPr>
              <a:t>C</a:t>
            </a:r>
            <a:r>
              <a:rPr lang="en-US" sz="2000" dirty="0" smtClean="0"/>
              <a:t> :  </a:t>
            </a:r>
          </a:p>
          <a:p>
            <a:pPr lvl="0" indent="-3175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C3300"/>
                </a:solidFill>
              </a:rPr>
              <a:t>B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b="1" dirty="0" err="1" smtClean="0"/>
              <a:t>anak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kiri</a:t>
            </a:r>
            <a:r>
              <a:rPr lang="en-US" sz="2000" b="1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33CC33"/>
                </a:solidFill>
              </a:rPr>
              <a:t>C</a:t>
            </a:r>
            <a:endParaRPr lang="en-US" sz="2000" dirty="0" smtClean="0"/>
          </a:p>
          <a:p>
            <a:pPr lvl="0">
              <a:spcBef>
                <a:spcPts val="0"/>
              </a:spcBef>
            </a:pPr>
            <a:r>
              <a:rPr lang="en-US" sz="2000" b="1" dirty="0" smtClean="0">
                <a:solidFill>
                  <a:srgbClr val="0099FF"/>
                </a:solidFill>
              </a:rPr>
              <a:t>L</a:t>
            </a:r>
            <a:r>
              <a:rPr lang="en-US" sz="2000" dirty="0" smtClean="0"/>
              <a:t> &gt;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/>
              </a:rPr>
              <a:t>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0099FF"/>
                </a:solidFill>
              </a:rPr>
              <a:t>L</a:t>
            </a:r>
            <a:r>
              <a:rPr lang="en-US" sz="2000" dirty="0" smtClean="0"/>
              <a:t> &gt; </a:t>
            </a:r>
            <a:r>
              <a:rPr lang="en-US" sz="2000" b="1" dirty="0" smtClean="0">
                <a:solidFill>
                  <a:srgbClr val="7030A0"/>
                </a:solidFill>
              </a:rPr>
              <a:t>K</a:t>
            </a:r>
            <a:r>
              <a:rPr lang="en-US" sz="2000" dirty="0" smtClean="0"/>
              <a:t> : </a:t>
            </a:r>
          </a:p>
          <a:p>
            <a:pPr lvl="0" indent="4763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0099FF"/>
                </a:solidFill>
              </a:rPr>
              <a:t>L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b="1" dirty="0" err="1" smtClean="0"/>
              <a:t>anak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kanan</a:t>
            </a:r>
            <a:r>
              <a:rPr lang="en-US" sz="2000" b="1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7030A0"/>
                </a:solidFill>
              </a:rPr>
              <a:t>K</a:t>
            </a:r>
            <a:endParaRPr lang="en-US" sz="2000" dirty="0" smtClean="0"/>
          </a:p>
          <a:p>
            <a:pPr lvl="0">
              <a:spcBef>
                <a:spcPts val="0"/>
              </a:spcBef>
            </a:pPr>
            <a:r>
              <a:rPr lang="en-US" sz="2000" b="1" dirty="0" smtClean="0">
                <a:solidFill>
                  <a:srgbClr val="FF33CC"/>
                </a:solidFill>
              </a:rPr>
              <a:t>J</a:t>
            </a:r>
            <a:r>
              <a:rPr lang="en-US" sz="2000" dirty="0" smtClean="0"/>
              <a:t> &gt; </a:t>
            </a:r>
            <a:r>
              <a:rPr lang="en-US" sz="2000" b="1" dirty="0" smtClean="0">
                <a:solidFill>
                  <a:srgbClr val="FF0000"/>
                </a:solidFill>
              </a:rPr>
              <a:t>H</a:t>
            </a:r>
            <a:r>
              <a:rPr lang="en-US" sz="2000" dirty="0" smtClean="0"/>
              <a:t> </a:t>
            </a:r>
            <a:r>
              <a:rPr lang="en-US" sz="2000" dirty="0" smtClean="0">
                <a:sym typeface="Wingdings"/>
              </a:rPr>
              <a:t>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FF33CC"/>
                </a:solidFill>
              </a:rPr>
              <a:t>J</a:t>
            </a:r>
            <a:r>
              <a:rPr lang="en-US" sz="2000" dirty="0" smtClean="0"/>
              <a:t> &lt; </a:t>
            </a:r>
            <a:r>
              <a:rPr lang="en-US" sz="2000" b="1" dirty="0" smtClean="0">
                <a:solidFill>
                  <a:srgbClr val="7030A0"/>
                </a:solidFill>
              </a:rPr>
              <a:t>K</a:t>
            </a:r>
            <a:r>
              <a:rPr lang="en-US" sz="2000" dirty="0" smtClean="0"/>
              <a:t> : </a:t>
            </a:r>
          </a:p>
          <a:p>
            <a:pPr lvl="0" indent="4763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FF33CC"/>
                </a:solidFill>
              </a:rPr>
              <a:t>J</a:t>
            </a:r>
            <a:r>
              <a:rPr lang="en-US" sz="2000" dirty="0" smtClean="0"/>
              <a:t> </a:t>
            </a:r>
            <a:r>
              <a:rPr lang="en-US" sz="2000" dirty="0" err="1" smtClean="0"/>
              <a:t>menjadi</a:t>
            </a:r>
            <a:r>
              <a:rPr lang="en-US" sz="2000" dirty="0" smtClean="0"/>
              <a:t> </a:t>
            </a:r>
            <a:r>
              <a:rPr lang="en-US" sz="2000" b="1" dirty="0" err="1" smtClean="0"/>
              <a:t>anak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kiri</a:t>
            </a:r>
            <a:r>
              <a:rPr lang="en-US" sz="2000" b="1" dirty="0" smtClean="0"/>
              <a:t> </a:t>
            </a:r>
            <a:r>
              <a:rPr lang="en-US" sz="2000" dirty="0" err="1" smtClean="0"/>
              <a:t>dari</a:t>
            </a:r>
            <a:r>
              <a:rPr lang="en-US" sz="2000" dirty="0" smtClean="0"/>
              <a:t> </a:t>
            </a:r>
            <a:r>
              <a:rPr lang="en-US" sz="2000" b="1" dirty="0" smtClean="0">
                <a:solidFill>
                  <a:srgbClr val="7030A0"/>
                </a:solidFill>
              </a:rPr>
              <a:t>K</a:t>
            </a: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514350" indent="-514350">
              <a:spcBef>
                <a:spcPts val="0"/>
              </a:spcBef>
              <a:buNone/>
            </a:pPr>
            <a:endParaRPr lang="en-US" b="0" dirty="0" smtClean="0">
              <a:solidFill>
                <a:schemeClr val="tx1"/>
              </a:solidFill>
            </a:endParaRPr>
          </a:p>
          <a:p>
            <a:pPr marL="514350" indent="-514350">
              <a:spcBef>
                <a:spcPts val="0"/>
              </a:spcBef>
              <a:buAutoNum type="arabicPeriod"/>
            </a:pPr>
            <a:endParaRPr lang="en-US" b="0" i="1" dirty="0" smtClean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buNone/>
            </a:pP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6347312" y="1524000"/>
            <a:ext cx="457200" cy="45720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FF0000"/>
                </a:solidFill>
                <a:latin typeface="Arial" charset="0"/>
              </a:rPr>
              <a:t>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5432912" y="22098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FFC000"/>
                </a:solidFill>
              </a:rPr>
              <a:t>A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C000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8099912" y="31242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3399FF"/>
                </a:solidFill>
                <a:effectLst/>
                <a:latin typeface="Arial" charset="0"/>
              </a:rPr>
              <a:t>L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7337912" y="22098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charset="0"/>
              </a:rPr>
              <a:t>K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5181600" y="3947652"/>
            <a:ext cx="457200" cy="4572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6042512" y="31242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33CC33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6652112" y="31242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33CC"/>
                </a:solidFill>
                <a:effectLst/>
                <a:latin typeface="Arial" charset="0"/>
              </a:rPr>
              <a:t>J</a:t>
            </a:r>
          </a:p>
        </p:txBody>
      </p:sp>
      <p:cxnSp>
        <p:nvCxnSpPr>
          <p:cNvPr id="17" name="Straight Connector 16"/>
          <p:cNvCxnSpPr>
            <a:stCxn id="10" idx="3"/>
            <a:endCxn id="11" idx="0"/>
          </p:cNvCxnSpPr>
          <p:nvPr/>
        </p:nvCxnSpPr>
        <p:spPr bwMode="auto">
          <a:xfrm rot="5400000">
            <a:off x="5890113" y="1685645"/>
            <a:ext cx="295555" cy="752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10" idx="5"/>
            <a:endCxn id="13" idx="0"/>
          </p:cNvCxnSpPr>
          <p:nvPr/>
        </p:nvCxnSpPr>
        <p:spPr bwMode="auto">
          <a:xfrm rot="16200000" flipH="1">
            <a:off x="7004257" y="1647544"/>
            <a:ext cx="295555" cy="828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endCxn id="14" idx="0"/>
          </p:cNvCxnSpPr>
          <p:nvPr/>
        </p:nvCxnSpPr>
        <p:spPr bwMode="auto">
          <a:xfrm rot="5400000">
            <a:off x="5524501" y="3385397"/>
            <a:ext cx="447955" cy="676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1" idx="5"/>
            <a:endCxn id="15" idx="0"/>
          </p:cNvCxnSpPr>
          <p:nvPr/>
        </p:nvCxnSpPr>
        <p:spPr bwMode="auto">
          <a:xfrm rot="16200000" flipH="1">
            <a:off x="5785057" y="2638144"/>
            <a:ext cx="524155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3" idx="3"/>
            <a:endCxn id="16" idx="0"/>
          </p:cNvCxnSpPr>
          <p:nvPr/>
        </p:nvCxnSpPr>
        <p:spPr bwMode="auto">
          <a:xfrm rot="5400000">
            <a:off x="6880713" y="2600045"/>
            <a:ext cx="524155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3" idx="5"/>
            <a:endCxn id="12" idx="0"/>
          </p:cNvCxnSpPr>
          <p:nvPr/>
        </p:nvCxnSpPr>
        <p:spPr bwMode="auto">
          <a:xfrm rot="16200000" flipH="1">
            <a:off x="7766257" y="2561944"/>
            <a:ext cx="524155" cy="6003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2122953" y="986135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C000"/>
                </a:solidFill>
                <a:latin typeface="+mn-lt"/>
              </a:rPr>
              <a:t>A</a:t>
            </a:r>
            <a:endParaRPr lang="en-US" sz="2400" b="1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905000" y="990600"/>
            <a:ext cx="2613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+mn-lt"/>
              </a:rPr>
              <a:t>H</a:t>
            </a:r>
            <a:endParaRPr lang="en-US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51379" y="990600"/>
            <a:ext cx="365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7030A0"/>
                </a:solidFill>
                <a:latin typeface="+mn-lt"/>
              </a:rPr>
              <a:t>K</a:t>
            </a:r>
            <a:endParaRPr lang="en-US" sz="2400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2568009" y="990600"/>
            <a:ext cx="2841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3CC33"/>
                </a:solidFill>
                <a:latin typeface="+mn-lt"/>
              </a:rPr>
              <a:t>C</a:t>
            </a:r>
            <a:endParaRPr lang="en-US" sz="2400" b="1" dirty="0">
              <a:solidFill>
                <a:srgbClr val="33CC33"/>
              </a:solidFill>
              <a:latin typeface="+mn-lt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86137" y="990600"/>
            <a:ext cx="418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C3300"/>
                </a:solidFill>
                <a:latin typeface="+mn-lt"/>
              </a:rPr>
              <a:t>B</a:t>
            </a:r>
            <a:endParaRPr lang="en-US" sz="2400" b="1" dirty="0">
              <a:solidFill>
                <a:srgbClr val="CC3300"/>
              </a:solidFill>
              <a:latin typeface="+mn-lt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76261" y="990600"/>
            <a:ext cx="3802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3399FF"/>
                </a:solidFill>
                <a:latin typeface="+mn-lt"/>
              </a:rPr>
              <a:t>L</a:t>
            </a:r>
            <a:endParaRPr lang="en-US" sz="2400" b="1" dirty="0">
              <a:solidFill>
                <a:srgbClr val="3399FF"/>
              </a:solidFill>
              <a:latin typeface="+mn-lt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146036" y="990600"/>
            <a:ext cx="2878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33CC"/>
                </a:solidFill>
                <a:latin typeface="+mn-lt"/>
              </a:rPr>
              <a:t>J</a:t>
            </a:r>
            <a:endParaRPr lang="en-US" sz="2400" b="1" dirty="0">
              <a:solidFill>
                <a:srgbClr val="FF33CC"/>
              </a:solidFill>
              <a:latin typeface="+mn-lt"/>
            </a:endParaRP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Data </a:t>
            </a:r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Masukan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Binary Tree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3" name="Right Arrow 32"/>
          <p:cNvSpPr/>
          <p:nvPr/>
        </p:nvSpPr>
        <p:spPr bwMode="auto">
          <a:xfrm>
            <a:off x="5410200" y="357850"/>
            <a:ext cx="381000" cy="228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50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7500"/>
                            </p:stCondLst>
                            <p:childTnLst>
                              <p:par>
                                <p:cTn id="36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500"/>
                            </p:stCondLst>
                            <p:childTnLst>
                              <p:par>
                                <p:cTn id="42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500"/>
                            </p:stCondLst>
                            <p:childTnLst>
                              <p:par>
                                <p:cTn id="4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500"/>
                            </p:stCondLst>
                            <p:childTnLst>
                              <p:par>
                                <p:cTn id="60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2500"/>
                            </p:stCondLst>
                            <p:childTnLst>
                              <p:par>
                                <p:cTn id="6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8000"/>
                            </p:stCondLst>
                            <p:childTnLst>
                              <p:par>
                                <p:cTn id="7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9000"/>
                            </p:stCondLst>
                            <p:childTnLst>
                              <p:par>
                                <p:cTn id="77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0000"/>
                            </p:stCondLst>
                            <p:childTnLst>
                              <p:par>
                                <p:cTn id="8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2500"/>
                            </p:stCondLst>
                            <p:childTnLst>
                              <p:par>
                                <p:cTn id="8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27000"/>
                            </p:stCondLst>
                            <p:childTnLst>
                              <p:par>
                                <p:cTn id="9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28000"/>
                            </p:stCondLst>
                            <p:childTnLst>
                              <p:par>
                                <p:cTn id="9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9000"/>
                            </p:stCondLst>
                            <p:childTnLst>
                              <p:par>
                                <p:cTn id="103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0000"/>
                            </p:stCondLst>
                            <p:childTnLst>
                              <p:par>
                                <p:cTn id="10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2500"/>
                            </p:stCondLst>
                            <p:childTnLst>
                              <p:par>
                                <p:cTn id="1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7250"/>
                            </p:stCondLst>
                            <p:childTnLst>
                              <p:par>
                                <p:cTn id="1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8250"/>
                            </p:stCondLst>
                            <p:childTnLst>
                              <p:par>
                                <p:cTn id="1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9250"/>
                            </p:stCondLst>
                            <p:childTnLst>
                              <p:par>
                                <p:cTn id="129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40250"/>
                            </p:stCondLst>
                            <p:childTnLst>
                              <p:par>
                                <p:cTn id="13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4750"/>
                            </p:stCondLst>
                            <p:childTnLst>
                              <p:par>
                                <p:cTn id="14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50500"/>
                            </p:stCondLst>
                            <p:childTnLst>
                              <p:par>
                                <p:cTn id="14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1500"/>
                            </p:stCondLst>
                            <p:childTnLst>
                              <p:par>
                                <p:cTn id="15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2500"/>
                            </p:stCondLst>
                            <p:childTnLst>
                              <p:par>
                                <p:cTn id="155" presetID="3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900" decel="100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3500"/>
                            </p:stCondLst>
                            <p:childTnLst>
                              <p:par>
                                <p:cTn id="16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6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60000"/>
                            </p:stCondLst>
                            <p:childTnLst>
                              <p:par>
                                <p:cTn id="16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65500"/>
                            </p:stCondLst>
                            <p:childTnLst>
                              <p:par>
                                <p:cTn id="17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66500"/>
                            </p:stCondLst>
                            <p:childTnLst>
                              <p:par>
                                <p:cTn id="178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67500"/>
                            </p:stCondLst>
                            <p:childTnLst>
                              <p:par>
                                <p:cTn id="182" presetID="47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68500"/>
                            </p:stCondLst>
                            <p:childTnLst>
                              <p:par>
                                <p:cTn id="18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1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73000"/>
                            </p:stCondLst>
                            <p:childTnLst>
                              <p:par>
                                <p:cTn id="19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78750"/>
                            </p:stCondLst>
                            <p:childTnLst>
                              <p:par>
                                <p:cTn id="2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79750"/>
                            </p:stCondLst>
                            <p:childTnLst>
                              <p:par>
                                <p:cTn id="20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80750"/>
                            </p:stCondLst>
                            <p:childTnLst>
                              <p:par>
                                <p:cTn id="208" presetID="53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>
                            <p:stCondLst>
                              <p:cond delay="81750"/>
                            </p:stCondLst>
                            <p:childTnLst>
                              <p:par>
                                <p:cTn id="21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86250"/>
                            </p:stCondLst>
                            <p:childTnLst>
                              <p:par>
                                <p:cTn id="22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3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91750"/>
                            </p:stCondLst>
                            <p:childTnLst>
                              <p:par>
                                <p:cTn id="2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92750"/>
                            </p:stCondLst>
                            <p:childTnLst>
                              <p:par>
                                <p:cTn id="230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23" grpId="0"/>
      <p:bldP spid="23" grpId="1"/>
      <p:bldP spid="24" grpId="0"/>
      <p:bldP spid="24" grpId="1"/>
      <p:bldP spid="25" grpId="0"/>
      <p:bldP spid="25" grpId="1"/>
      <p:bldP spid="28" grpId="0"/>
      <p:bldP spid="28" grpId="1"/>
      <p:bldP spid="29" grpId="0"/>
      <p:bldP spid="29" grpId="1"/>
      <p:bldP spid="30" grpId="0"/>
      <p:bldP spid="30" grpId="1"/>
      <p:bldP spid="31" grpId="0"/>
      <p:bldP spid="31" grpId="1"/>
      <p:bldP spid="32" grpId="0"/>
      <p:bldP spid="3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3000"/>
            <a:ext cx="8001000" cy="4419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err="1" smtClean="0">
                <a:solidFill>
                  <a:srgbClr val="C00000"/>
                </a:solidFill>
              </a:rPr>
              <a:t>Latihan</a:t>
            </a:r>
            <a:r>
              <a:rPr lang="en-US" dirty="0" smtClean="0"/>
              <a:t> :</a:t>
            </a:r>
          </a:p>
          <a:p>
            <a:pPr marL="514350" indent="-514350">
              <a:buAutoNum type="alphaLcPeriod"/>
            </a:pPr>
            <a:r>
              <a:rPr lang="en-US" dirty="0" smtClean="0"/>
              <a:t>GHCKJALBEFD</a:t>
            </a:r>
          </a:p>
          <a:p>
            <a:pPr marL="514350" indent="-514350">
              <a:buAutoNum type="alphaLcPeriod"/>
            </a:pPr>
            <a:r>
              <a:rPr lang="en-US" dirty="0" smtClean="0"/>
              <a:t>KGMDLSBRJP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Buatlah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pohon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binernya</a:t>
            </a:r>
            <a:r>
              <a:rPr lang="en-US" b="1" dirty="0" smtClean="0">
                <a:solidFill>
                  <a:srgbClr val="FF0000"/>
                </a:solidFill>
              </a:rPr>
              <a:t>!</a:t>
            </a:r>
          </a:p>
          <a:p>
            <a:pPr marL="514350" indent="-514350">
              <a:buNone/>
            </a:pPr>
            <a:endParaRPr lang="en-US" b="0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b="0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Data </a:t>
            </a:r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Masukan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   Binary Tree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2" name="Right Arrow 11"/>
          <p:cNvSpPr/>
          <p:nvPr/>
        </p:nvSpPr>
        <p:spPr bwMode="auto">
          <a:xfrm>
            <a:off x="5410200" y="357850"/>
            <a:ext cx="381000" cy="228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General Tree    Binary Tree 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143000"/>
            <a:ext cx="8001000" cy="4419600"/>
          </a:xfrm>
        </p:spPr>
        <p:txBody>
          <a:bodyPr/>
          <a:lstStyle/>
          <a:p>
            <a:pPr marL="0" indent="0">
              <a:buNone/>
            </a:pPr>
            <a:r>
              <a:rPr lang="en-US" b="1" u="sng" dirty="0" err="1" smtClean="0">
                <a:solidFill>
                  <a:srgbClr val="C00000"/>
                </a:solidFill>
              </a:rPr>
              <a:t>Aturan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pertama</a:t>
            </a:r>
            <a:r>
              <a:rPr lang="en-US" dirty="0" smtClean="0"/>
              <a:t> (</a:t>
            </a:r>
            <a:r>
              <a:rPr lang="en-US" i="1" dirty="0" smtClean="0">
                <a:solidFill>
                  <a:srgbClr val="FF0000"/>
                </a:solidFill>
              </a:rPr>
              <a:t>first son</a:t>
            </a:r>
            <a:r>
              <a:rPr lang="en-US" dirty="0" smtClean="0"/>
              <a:t>)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i="1" dirty="0" smtClean="0"/>
              <a:t>general tree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(</a:t>
            </a:r>
            <a:r>
              <a:rPr lang="en-US" i="1" dirty="0" smtClean="0">
                <a:solidFill>
                  <a:srgbClr val="FF0000"/>
                </a:solidFill>
              </a:rPr>
              <a:t>left son</a:t>
            </a:r>
            <a:r>
              <a:rPr lang="en-US" dirty="0" smtClean="0"/>
              <a:t>)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i="1" dirty="0" smtClean="0"/>
              <a:t>binary tree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Saudaranya</a:t>
            </a:r>
            <a:r>
              <a:rPr lang="en-US" dirty="0" smtClean="0"/>
              <a:t> (</a:t>
            </a:r>
            <a:r>
              <a:rPr lang="en-US" i="1" dirty="0" smtClean="0">
                <a:solidFill>
                  <a:srgbClr val="FF0000"/>
                </a:solidFill>
              </a:rPr>
              <a:t>next brother</a:t>
            </a:r>
            <a:r>
              <a:rPr lang="en-US" dirty="0" smtClean="0"/>
              <a:t>)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i="1" dirty="0" smtClean="0"/>
              <a:t>general tree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anak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(</a:t>
            </a:r>
            <a:r>
              <a:rPr lang="en-US" i="1" dirty="0" smtClean="0">
                <a:solidFill>
                  <a:srgbClr val="FF0000"/>
                </a:solidFill>
              </a:rPr>
              <a:t>right son</a:t>
            </a:r>
            <a:r>
              <a:rPr lang="en-US" dirty="0" smtClean="0"/>
              <a:t>)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i="1" dirty="0" smtClean="0"/>
              <a:t>binary tree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endParaRPr lang="en-US" b="0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b="0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en-US" b="0" dirty="0">
              <a:solidFill>
                <a:schemeClr val="tx1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Right Arrow 9"/>
          <p:cNvSpPr/>
          <p:nvPr/>
        </p:nvSpPr>
        <p:spPr bwMode="auto">
          <a:xfrm>
            <a:off x="5403854" y="357850"/>
            <a:ext cx="381000" cy="228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04800" y="1219200"/>
            <a:ext cx="4267200" cy="4800600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 Tree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724400" y="1219200"/>
            <a:ext cx="4267200" cy="4800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 Tree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9" name="Oval 88"/>
          <p:cNvSpPr/>
          <p:nvPr/>
        </p:nvSpPr>
        <p:spPr bwMode="auto">
          <a:xfrm>
            <a:off x="2209800" y="1905000"/>
            <a:ext cx="457200" cy="48006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90" name="Oval 89"/>
          <p:cNvSpPr/>
          <p:nvPr/>
        </p:nvSpPr>
        <p:spPr bwMode="auto">
          <a:xfrm>
            <a:off x="1295400" y="25908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91" name="Oval 90"/>
          <p:cNvSpPr/>
          <p:nvPr/>
        </p:nvSpPr>
        <p:spPr bwMode="auto">
          <a:xfrm>
            <a:off x="3962400" y="35052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8000"/>
                </a:solidFill>
              </a:rPr>
              <a:t>H</a:t>
            </a:r>
          </a:p>
        </p:txBody>
      </p:sp>
      <p:sp>
        <p:nvSpPr>
          <p:cNvPr id="92" name="Oval 91"/>
          <p:cNvSpPr/>
          <p:nvPr/>
        </p:nvSpPr>
        <p:spPr bwMode="auto">
          <a:xfrm>
            <a:off x="3200400" y="25908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3300"/>
                </a:solidFill>
              </a:rPr>
              <a:t>C</a:t>
            </a:r>
          </a:p>
        </p:txBody>
      </p:sp>
      <p:sp>
        <p:nvSpPr>
          <p:cNvPr id="93" name="Oval 92"/>
          <p:cNvSpPr/>
          <p:nvPr/>
        </p:nvSpPr>
        <p:spPr bwMode="auto">
          <a:xfrm>
            <a:off x="457200" y="3429000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660066"/>
                </a:solidFill>
              </a:rPr>
              <a:t>D</a:t>
            </a:r>
          </a:p>
        </p:txBody>
      </p:sp>
      <p:sp>
        <p:nvSpPr>
          <p:cNvPr id="94" name="Oval 93"/>
          <p:cNvSpPr/>
          <p:nvPr/>
        </p:nvSpPr>
        <p:spPr bwMode="auto">
          <a:xfrm>
            <a:off x="1905000" y="35052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6600"/>
                </a:solidFill>
              </a:rPr>
              <a:t>E</a:t>
            </a:r>
          </a:p>
        </p:txBody>
      </p:sp>
      <p:sp>
        <p:nvSpPr>
          <p:cNvPr id="95" name="Oval 94"/>
          <p:cNvSpPr/>
          <p:nvPr/>
        </p:nvSpPr>
        <p:spPr bwMode="auto">
          <a:xfrm>
            <a:off x="2514600" y="350520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CC3300"/>
                </a:solidFill>
              </a:rPr>
              <a:t>F</a:t>
            </a:r>
          </a:p>
        </p:txBody>
      </p:sp>
      <p:cxnSp>
        <p:nvCxnSpPr>
          <p:cNvPr id="96" name="Straight Connector 95"/>
          <p:cNvCxnSpPr>
            <a:stCxn id="89" idx="3"/>
            <a:endCxn id="90" idx="0"/>
          </p:cNvCxnSpPr>
          <p:nvPr/>
        </p:nvCxnSpPr>
        <p:spPr bwMode="auto">
          <a:xfrm rot="5400000">
            <a:off x="1762357" y="2076401"/>
            <a:ext cx="276043" cy="752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stCxn id="89" idx="5"/>
            <a:endCxn id="92" idx="0"/>
          </p:cNvCxnSpPr>
          <p:nvPr/>
        </p:nvCxnSpPr>
        <p:spPr bwMode="auto">
          <a:xfrm rot="16200000" flipH="1">
            <a:off x="2876501" y="2038300"/>
            <a:ext cx="276043" cy="828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90" idx="3"/>
            <a:endCxn id="93" idx="0"/>
          </p:cNvCxnSpPr>
          <p:nvPr/>
        </p:nvCxnSpPr>
        <p:spPr bwMode="auto">
          <a:xfrm rot="5400000">
            <a:off x="809857" y="2876501"/>
            <a:ext cx="428443" cy="676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90" idx="5"/>
            <a:endCxn id="94" idx="0"/>
          </p:cNvCxnSpPr>
          <p:nvPr/>
        </p:nvCxnSpPr>
        <p:spPr bwMode="auto">
          <a:xfrm rot="16200000" flipH="1">
            <a:off x="1657301" y="3028900"/>
            <a:ext cx="5046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Straight Connector 99"/>
          <p:cNvCxnSpPr>
            <a:stCxn id="92" idx="3"/>
            <a:endCxn id="95" idx="0"/>
          </p:cNvCxnSpPr>
          <p:nvPr/>
        </p:nvCxnSpPr>
        <p:spPr bwMode="auto">
          <a:xfrm rot="5400000">
            <a:off x="2752957" y="2990801"/>
            <a:ext cx="504643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92" idx="5"/>
            <a:endCxn id="91" idx="0"/>
          </p:cNvCxnSpPr>
          <p:nvPr/>
        </p:nvCxnSpPr>
        <p:spPr bwMode="auto">
          <a:xfrm rot="16200000" flipH="1">
            <a:off x="3638501" y="2952700"/>
            <a:ext cx="504643" cy="6003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Oval 101"/>
          <p:cNvSpPr/>
          <p:nvPr/>
        </p:nvSpPr>
        <p:spPr bwMode="auto">
          <a:xfrm>
            <a:off x="3212103" y="3495956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990099"/>
                </a:solidFill>
              </a:rPr>
              <a:t>G</a:t>
            </a:r>
          </a:p>
        </p:txBody>
      </p:sp>
      <p:cxnSp>
        <p:nvCxnSpPr>
          <p:cNvPr id="103" name="Straight Connector 102"/>
          <p:cNvCxnSpPr>
            <a:stCxn id="92" idx="4"/>
            <a:endCxn id="102" idx="0"/>
          </p:cNvCxnSpPr>
          <p:nvPr/>
        </p:nvCxnSpPr>
        <p:spPr bwMode="auto">
          <a:xfrm rot="16200000" flipH="1">
            <a:off x="3222303" y="3277556"/>
            <a:ext cx="425096" cy="117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Oval 103"/>
          <p:cNvSpPr/>
          <p:nvPr/>
        </p:nvSpPr>
        <p:spPr bwMode="auto">
          <a:xfrm>
            <a:off x="1905000" y="441960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00CC"/>
                </a:solidFill>
              </a:rPr>
              <a:t>I</a:t>
            </a:r>
          </a:p>
        </p:txBody>
      </p:sp>
      <p:cxnSp>
        <p:nvCxnSpPr>
          <p:cNvPr id="105" name="Straight Connector 104"/>
          <p:cNvCxnSpPr>
            <a:stCxn id="94" idx="4"/>
            <a:endCxn id="104" idx="0"/>
          </p:cNvCxnSpPr>
          <p:nvPr/>
        </p:nvCxnSpPr>
        <p:spPr bwMode="auto">
          <a:xfrm rot="5400000">
            <a:off x="1916430" y="4202430"/>
            <a:ext cx="43434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6" name="Oval 105"/>
          <p:cNvSpPr/>
          <p:nvPr/>
        </p:nvSpPr>
        <p:spPr bwMode="auto">
          <a:xfrm>
            <a:off x="6705600" y="1958340"/>
            <a:ext cx="457200" cy="48006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07" name="Oval 106"/>
          <p:cNvSpPr/>
          <p:nvPr/>
        </p:nvSpPr>
        <p:spPr bwMode="auto">
          <a:xfrm>
            <a:off x="5791200" y="25679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08" name="Oval 107"/>
          <p:cNvSpPr/>
          <p:nvPr/>
        </p:nvSpPr>
        <p:spPr bwMode="auto">
          <a:xfrm>
            <a:off x="7543800" y="52349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8000"/>
                </a:solidFill>
              </a:rPr>
              <a:t>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6781800" y="31775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3300"/>
                </a:solidFill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Arial" charset="0"/>
            </a:endParaRPr>
          </a:p>
        </p:txBody>
      </p:sp>
      <p:sp>
        <p:nvSpPr>
          <p:cNvPr id="110" name="Oval 109"/>
          <p:cNvSpPr/>
          <p:nvPr/>
        </p:nvSpPr>
        <p:spPr bwMode="auto">
          <a:xfrm>
            <a:off x="4953000" y="3177540"/>
            <a:ext cx="457200" cy="48006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660066"/>
                </a:solidFill>
              </a:rPr>
              <a:t>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5638800" y="39395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6600"/>
                </a:solidFill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charset="0"/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6248400" y="3939540"/>
            <a:ext cx="457200" cy="48006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113" name="Oval 112"/>
          <p:cNvSpPr/>
          <p:nvPr/>
        </p:nvSpPr>
        <p:spPr bwMode="auto">
          <a:xfrm>
            <a:off x="6858000" y="4549140"/>
            <a:ext cx="457200" cy="48006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990099"/>
                </a:solidFill>
              </a:rPr>
              <a:t>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5105400" y="4549140"/>
            <a:ext cx="457200" cy="48006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115" name="Straight Connector 114"/>
          <p:cNvCxnSpPr>
            <a:endCxn id="107" idx="0"/>
          </p:cNvCxnSpPr>
          <p:nvPr/>
        </p:nvCxnSpPr>
        <p:spPr bwMode="auto">
          <a:xfrm rot="10800000" flipV="1">
            <a:off x="6019800" y="2339340"/>
            <a:ext cx="762000" cy="2286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>
            <a:stCxn id="107" idx="2"/>
            <a:endCxn id="110" idx="0"/>
          </p:cNvCxnSpPr>
          <p:nvPr/>
        </p:nvCxnSpPr>
        <p:spPr bwMode="auto">
          <a:xfrm rot="10800000" flipV="1">
            <a:off x="5181600" y="2807970"/>
            <a:ext cx="6096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Connector 116"/>
          <p:cNvCxnSpPr>
            <a:endCxn id="111" idx="0"/>
          </p:cNvCxnSpPr>
          <p:nvPr/>
        </p:nvCxnSpPr>
        <p:spPr bwMode="auto">
          <a:xfrm>
            <a:off x="5334000" y="3558540"/>
            <a:ext cx="533400" cy="381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8" name="Straight Connector 117"/>
          <p:cNvCxnSpPr>
            <a:stCxn id="111" idx="3"/>
            <a:endCxn id="114" idx="0"/>
          </p:cNvCxnSpPr>
          <p:nvPr/>
        </p:nvCxnSpPr>
        <p:spPr bwMode="auto">
          <a:xfrm rot="5400000">
            <a:off x="5419957" y="4263341"/>
            <a:ext cx="1998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9" name="Straight Connector 118"/>
          <p:cNvCxnSpPr>
            <a:stCxn id="107" idx="6"/>
            <a:endCxn id="109" idx="0"/>
          </p:cNvCxnSpPr>
          <p:nvPr/>
        </p:nvCxnSpPr>
        <p:spPr bwMode="auto">
          <a:xfrm>
            <a:off x="6248400" y="2807970"/>
            <a:ext cx="762000" cy="36957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0" name="Straight Connector 119"/>
          <p:cNvCxnSpPr>
            <a:stCxn id="109" idx="3"/>
            <a:endCxn id="112" idx="0"/>
          </p:cNvCxnSpPr>
          <p:nvPr/>
        </p:nvCxnSpPr>
        <p:spPr bwMode="auto">
          <a:xfrm rot="5400000">
            <a:off x="6486757" y="3577541"/>
            <a:ext cx="352243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stCxn id="112" idx="5"/>
            <a:endCxn id="113" idx="0"/>
          </p:cNvCxnSpPr>
          <p:nvPr/>
        </p:nvCxnSpPr>
        <p:spPr bwMode="auto">
          <a:xfrm rot="16200000" flipH="1">
            <a:off x="6762701" y="4225240"/>
            <a:ext cx="199843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2" name="Straight Connector 121"/>
          <p:cNvCxnSpPr>
            <a:stCxn id="113" idx="5"/>
            <a:endCxn id="108" idx="0"/>
          </p:cNvCxnSpPr>
          <p:nvPr/>
        </p:nvCxnSpPr>
        <p:spPr bwMode="auto">
          <a:xfrm rot="16200000" flipH="1">
            <a:off x="7372301" y="4834840"/>
            <a:ext cx="276043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General Tree    Binary Tree 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48" name="Right Arrow 47"/>
          <p:cNvSpPr/>
          <p:nvPr/>
        </p:nvSpPr>
        <p:spPr bwMode="auto">
          <a:xfrm>
            <a:off x="5403854" y="357850"/>
            <a:ext cx="381000" cy="228600"/>
          </a:xfrm>
          <a:prstGeom prst="rightArrow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normalizeH="0" baseline="0" smtClean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500"/>
                            </p:stCondLst>
                            <p:childTnLst>
                              <p:par>
                                <p:cTn id="2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9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2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500"/>
                            </p:stCondLst>
                            <p:childTnLst>
                              <p:par>
                                <p:cTn id="4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500"/>
                            </p:stCondLst>
                            <p:childTnLst>
                              <p:par>
                                <p:cTn id="4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5500"/>
                            </p:stCondLst>
                            <p:childTnLst>
                              <p:par>
                                <p:cTn id="4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7500"/>
                            </p:stCondLst>
                            <p:childTnLst>
                              <p:par>
                                <p:cTn id="5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9500"/>
                            </p:stCondLst>
                            <p:childTnLst>
                              <p:par>
                                <p:cTn id="5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1500"/>
                            </p:stCondLst>
                            <p:childTnLst>
                              <p:par>
                                <p:cTn id="6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3500"/>
                            </p:stCondLst>
                            <p:childTnLst>
                              <p:par>
                                <p:cTn id="6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2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500"/>
                            </p:stCondLst>
                            <p:childTnLst>
                              <p:par>
                                <p:cTn id="6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7500"/>
                            </p:stCondLst>
                            <p:childTnLst>
                              <p:par>
                                <p:cTn id="7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9500"/>
                            </p:stCondLst>
                            <p:childTnLst>
                              <p:par>
                                <p:cTn id="7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8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31500"/>
                            </p:stCondLst>
                            <p:childTnLst>
                              <p:par>
                                <p:cTn id="8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2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33500"/>
                            </p:stCondLst>
                            <p:childTnLst>
                              <p:par>
                                <p:cTn id="8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35500"/>
                            </p:stCondLst>
                            <p:childTnLst>
                              <p:par>
                                <p:cTn id="8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0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37500"/>
                            </p:stCondLst>
                            <p:childTnLst>
                              <p:par>
                                <p:cTn id="9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39500"/>
                            </p:stCondLst>
                            <p:childTnLst>
                              <p:par>
                                <p:cTn id="9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8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41500"/>
                            </p:stCondLst>
                            <p:childTnLst>
                              <p:par>
                                <p:cTn id="10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2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43500"/>
                            </p:stCondLst>
                            <p:childTnLst>
                              <p:par>
                                <p:cTn id="10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6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45500"/>
                            </p:stCondLst>
                            <p:childTnLst>
                              <p:par>
                                <p:cTn id="10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0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47500"/>
                            </p:stCondLst>
                            <p:childTnLst>
                              <p:par>
                                <p:cTn id="11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4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49500"/>
                            </p:stCondLst>
                            <p:childTnLst>
                              <p:par>
                                <p:cTn id="11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8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51500"/>
                            </p:stCondLst>
                            <p:childTnLst>
                              <p:par>
                                <p:cTn id="120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2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53500"/>
                            </p:stCondLst>
                            <p:childTnLst>
                              <p:par>
                                <p:cTn id="12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6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5500"/>
                            </p:stCondLst>
                            <p:childTnLst>
                              <p:par>
                                <p:cTn id="12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0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57500"/>
                            </p:stCondLst>
                            <p:childTnLst>
                              <p:par>
                                <p:cTn id="13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4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9500"/>
                            </p:stCondLst>
                            <p:childTnLst>
                              <p:par>
                                <p:cTn id="136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8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61500"/>
                            </p:stCondLst>
                            <p:childTnLst>
                              <p:par>
                                <p:cTn id="14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2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63500"/>
                            </p:stCondLst>
                            <p:childTnLst>
                              <p:par>
                                <p:cTn id="14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6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65500"/>
                            </p:stCondLst>
                            <p:childTnLst>
                              <p:par>
                                <p:cTn id="14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0" dur="2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67500"/>
                            </p:stCondLst>
                            <p:childTnLst>
                              <p:par>
                                <p:cTn id="15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4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102" grpId="0" animBg="1"/>
      <p:bldP spid="104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47" grpId="0"/>
      <p:bldP spid="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Implementasi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di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Program (1)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304800" y="1447800"/>
            <a:ext cx="4267200" cy="4114800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200" b="1" kern="0" dirty="0" err="1" smtClean="0">
                <a:solidFill>
                  <a:srgbClr val="002060"/>
                </a:solidFill>
              </a:rPr>
              <a:t>Satu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Simpul</a:t>
            </a:r>
            <a:r>
              <a:rPr kumimoji="0" lang="en-US" sz="2200" b="1" i="0" u="none" strike="noStrike" kern="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 Tree</a:t>
            </a:r>
          </a:p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 </a:t>
            </a:r>
            <a:endParaRPr kumimoji="0" lang="en-US" sz="2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4724400" y="1447800"/>
            <a:ext cx="4267200" cy="4114800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Satu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Simpul</a:t>
            </a: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Binary Tree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81" name="Group 36"/>
          <p:cNvGrpSpPr/>
          <p:nvPr/>
        </p:nvGrpSpPr>
        <p:grpSpPr>
          <a:xfrm>
            <a:off x="1523999" y="2539425"/>
            <a:ext cx="1447800" cy="609600"/>
            <a:chOff x="5519056" y="2361406"/>
            <a:chExt cx="1137557" cy="38179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5519056" y="2361406"/>
              <a:ext cx="1137557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endParaRP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 rot="5400000">
              <a:off x="5628708" y="25519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rot="5400000">
              <a:off x="5928065" y="2551112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88" name="Straight Arrow Connector 87"/>
          <p:cNvCxnSpPr>
            <a:endCxn id="90" idx="0"/>
          </p:cNvCxnSpPr>
          <p:nvPr/>
        </p:nvCxnSpPr>
        <p:spPr bwMode="auto">
          <a:xfrm rot="10800000" flipV="1">
            <a:off x="1028700" y="2920425"/>
            <a:ext cx="647700" cy="609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B9AD9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sp>
        <p:nvSpPr>
          <p:cNvPr id="90" name="TextBox 89"/>
          <p:cNvSpPr txBox="1"/>
          <p:nvPr/>
        </p:nvSpPr>
        <p:spPr>
          <a:xfrm>
            <a:off x="457200" y="35300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i="1" dirty="0" smtClean="0">
                <a:solidFill>
                  <a:srgbClr val="0070C0"/>
                </a:solidFill>
              </a:rPr>
              <a:t>First Son</a:t>
            </a:r>
          </a:p>
          <a:p>
            <a:pPr algn="l"/>
            <a:r>
              <a:rPr lang="en-US" sz="1600" b="1" dirty="0" smtClean="0">
                <a:solidFill>
                  <a:srgbClr val="0070C0"/>
                </a:solidFill>
              </a:rPr>
              <a:t>(FS)</a:t>
            </a:r>
            <a:endParaRPr lang="en-US" sz="1600" b="1" dirty="0">
              <a:solidFill>
                <a:srgbClr val="0070C0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 bwMode="auto">
          <a:xfrm rot="5400000">
            <a:off x="1829594" y="3224431"/>
            <a:ext cx="609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sp>
        <p:nvSpPr>
          <p:cNvPr id="94" name="TextBox 93"/>
          <p:cNvSpPr txBox="1"/>
          <p:nvPr/>
        </p:nvSpPr>
        <p:spPr>
          <a:xfrm>
            <a:off x="1600200" y="3530025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i="1" dirty="0" smtClean="0">
                <a:solidFill>
                  <a:srgbClr val="00B050"/>
                </a:solidFill>
              </a:rPr>
              <a:t>Next Brother</a:t>
            </a:r>
          </a:p>
          <a:p>
            <a:pPr algn="l"/>
            <a:r>
              <a:rPr lang="en-US" sz="1600" b="1" dirty="0" smtClean="0">
                <a:solidFill>
                  <a:srgbClr val="00B050"/>
                </a:solidFill>
              </a:rPr>
              <a:t>(NB)</a:t>
            </a:r>
            <a:endParaRPr lang="en-US" sz="1600" b="1" dirty="0">
              <a:solidFill>
                <a:srgbClr val="00B050"/>
              </a:solidFill>
            </a:endParaRPr>
          </a:p>
        </p:txBody>
      </p:sp>
      <p:cxnSp>
        <p:nvCxnSpPr>
          <p:cNvPr id="96" name="Straight Arrow Connector 95"/>
          <p:cNvCxnSpPr/>
          <p:nvPr/>
        </p:nvCxnSpPr>
        <p:spPr bwMode="auto">
          <a:xfrm>
            <a:off x="2590800" y="2920425"/>
            <a:ext cx="838200" cy="609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9933FF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sp>
        <p:nvSpPr>
          <p:cNvPr id="98" name="TextBox 97"/>
          <p:cNvSpPr txBox="1"/>
          <p:nvPr/>
        </p:nvSpPr>
        <p:spPr>
          <a:xfrm>
            <a:off x="3048000" y="35300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9933FF"/>
                </a:solidFill>
              </a:rPr>
              <a:t>Medan Data</a:t>
            </a:r>
          </a:p>
          <a:p>
            <a:pPr algn="l"/>
            <a:r>
              <a:rPr lang="en-US" sz="1600" b="1" dirty="0" smtClean="0">
                <a:solidFill>
                  <a:srgbClr val="9933FF"/>
                </a:solidFill>
              </a:rPr>
              <a:t>(Info)</a:t>
            </a:r>
            <a:endParaRPr lang="en-US" sz="1600" b="1" dirty="0">
              <a:solidFill>
                <a:srgbClr val="9933FF"/>
              </a:solidFill>
            </a:endParaRPr>
          </a:p>
        </p:txBody>
      </p:sp>
      <p:grpSp>
        <p:nvGrpSpPr>
          <p:cNvPr id="183" name="Group 36"/>
          <p:cNvGrpSpPr/>
          <p:nvPr/>
        </p:nvGrpSpPr>
        <p:grpSpPr>
          <a:xfrm>
            <a:off x="5943599" y="2539425"/>
            <a:ext cx="1447800" cy="609600"/>
            <a:chOff x="5519056" y="2361406"/>
            <a:chExt cx="1137557" cy="381794"/>
          </a:xfrm>
        </p:grpSpPr>
        <p:sp>
          <p:nvSpPr>
            <p:cNvPr id="184" name="Rectangle 183"/>
            <p:cNvSpPr/>
            <p:nvPr/>
          </p:nvSpPr>
          <p:spPr bwMode="auto">
            <a:xfrm>
              <a:off x="5519056" y="2361406"/>
              <a:ext cx="1137557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85" name="Straight Connector 184"/>
            <p:cNvCxnSpPr/>
            <p:nvPr/>
          </p:nvCxnSpPr>
          <p:spPr bwMode="auto">
            <a:xfrm rot="5400000">
              <a:off x="5628708" y="25519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6" name="Straight Connector 185"/>
            <p:cNvCxnSpPr/>
            <p:nvPr/>
          </p:nvCxnSpPr>
          <p:spPr bwMode="auto">
            <a:xfrm rot="5400000">
              <a:off x="6160521" y="2551112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87" name="Straight Arrow Connector 186"/>
          <p:cNvCxnSpPr>
            <a:endCxn id="188" idx="0"/>
          </p:cNvCxnSpPr>
          <p:nvPr/>
        </p:nvCxnSpPr>
        <p:spPr bwMode="auto">
          <a:xfrm rot="10800000" flipV="1">
            <a:off x="5448300" y="2920425"/>
            <a:ext cx="647700" cy="609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1B9AD9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4876800" y="3530025"/>
            <a:ext cx="1143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i="1" dirty="0" smtClean="0">
                <a:solidFill>
                  <a:srgbClr val="0070C0"/>
                </a:solidFill>
              </a:rPr>
              <a:t>Left Son</a:t>
            </a:r>
          </a:p>
          <a:p>
            <a:pPr algn="l"/>
            <a:r>
              <a:rPr lang="en-US" sz="1600" b="1" dirty="0" smtClean="0">
                <a:solidFill>
                  <a:srgbClr val="0070C0"/>
                </a:solidFill>
              </a:rPr>
              <a:t>(LS)</a:t>
            </a:r>
            <a:endParaRPr lang="en-US" sz="1600" b="1" dirty="0">
              <a:solidFill>
                <a:srgbClr val="0070C0"/>
              </a:solidFill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7467600" y="352835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i="1" dirty="0" smtClean="0">
                <a:solidFill>
                  <a:srgbClr val="00B050"/>
                </a:solidFill>
              </a:rPr>
              <a:t>Right Son</a:t>
            </a:r>
          </a:p>
          <a:p>
            <a:pPr algn="l"/>
            <a:r>
              <a:rPr lang="en-US" sz="1600" b="1" dirty="0" smtClean="0">
                <a:solidFill>
                  <a:srgbClr val="00B050"/>
                </a:solidFill>
              </a:rPr>
              <a:t>(RS)</a:t>
            </a:r>
            <a:endParaRPr lang="en-US" sz="1600" b="1" dirty="0">
              <a:solidFill>
                <a:srgbClr val="00B050"/>
              </a:solidFill>
            </a:endParaRPr>
          </a:p>
        </p:txBody>
      </p:sp>
      <p:cxnSp>
        <p:nvCxnSpPr>
          <p:cNvPr id="191" name="Straight Arrow Connector 190"/>
          <p:cNvCxnSpPr/>
          <p:nvPr/>
        </p:nvCxnSpPr>
        <p:spPr bwMode="auto">
          <a:xfrm>
            <a:off x="7197525" y="2895600"/>
            <a:ext cx="651075" cy="60960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sp>
        <p:nvSpPr>
          <p:cNvPr id="192" name="TextBox 191"/>
          <p:cNvSpPr txBox="1"/>
          <p:nvPr/>
        </p:nvSpPr>
        <p:spPr>
          <a:xfrm>
            <a:off x="5943600" y="3530025"/>
            <a:ext cx="152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b="1" dirty="0" smtClean="0">
                <a:solidFill>
                  <a:srgbClr val="9933FF"/>
                </a:solidFill>
              </a:rPr>
              <a:t>Medan Data</a:t>
            </a:r>
          </a:p>
          <a:p>
            <a:pPr algn="l"/>
            <a:r>
              <a:rPr lang="en-US" sz="1600" b="1" dirty="0" smtClean="0">
                <a:solidFill>
                  <a:srgbClr val="9933FF"/>
                </a:solidFill>
              </a:rPr>
              <a:t>(Info)</a:t>
            </a:r>
            <a:endParaRPr lang="en-US" sz="1600" b="1" dirty="0">
              <a:solidFill>
                <a:srgbClr val="9933FF"/>
              </a:solidFill>
            </a:endParaRPr>
          </a:p>
        </p:txBody>
      </p:sp>
      <p:cxnSp>
        <p:nvCxnSpPr>
          <p:cNvPr id="31" name="Straight Arrow Connector 30"/>
          <p:cNvCxnSpPr/>
          <p:nvPr/>
        </p:nvCxnSpPr>
        <p:spPr bwMode="auto">
          <a:xfrm rot="5400000">
            <a:off x="6325394" y="3199606"/>
            <a:ext cx="609600" cy="1588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7030A0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65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2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4500"/>
                            </p:stCondLst>
                            <p:childTnLst>
                              <p:par>
                                <p:cTn id="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6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2500"/>
                            </p:stCondLst>
                            <p:childTnLst>
                              <p:par>
                                <p:cTn id="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4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65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8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500"/>
                            </p:stCondLst>
                            <p:childTnLst>
                              <p:par>
                                <p:cTn id="6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29" grpId="0" animBg="1"/>
      <p:bldP spid="90" grpId="0"/>
      <p:bldP spid="94" grpId="0"/>
      <p:bldP spid="98" grpId="0"/>
      <p:bldP spid="188" grpId="0"/>
      <p:bldP spid="190" grpId="0"/>
      <p:bldP spid="19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Implementasi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di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Program (2)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28600" y="990600"/>
            <a:ext cx="4343400" cy="5105400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General Tree</a:t>
            </a:r>
          </a:p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2209800" y="2057400"/>
            <a:ext cx="457200" cy="45720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1295400" y="27432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B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3962400" y="36576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8000"/>
                </a:solidFill>
              </a:rPr>
              <a:t>H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200400" y="27432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3300"/>
                </a:solidFill>
              </a:rPr>
              <a:t>C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457200" y="3581400"/>
            <a:ext cx="457200" cy="4572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660066"/>
                </a:solidFill>
              </a:rPr>
              <a:t>D</a:t>
            </a:r>
          </a:p>
        </p:txBody>
      </p:sp>
      <p:sp>
        <p:nvSpPr>
          <p:cNvPr id="17" name="Oval 16"/>
          <p:cNvSpPr/>
          <p:nvPr/>
        </p:nvSpPr>
        <p:spPr bwMode="auto">
          <a:xfrm>
            <a:off x="1905000" y="36576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6600"/>
                </a:solidFill>
              </a:rPr>
              <a:t>E</a:t>
            </a:r>
          </a:p>
        </p:txBody>
      </p:sp>
      <p:sp>
        <p:nvSpPr>
          <p:cNvPr id="18" name="Oval 17"/>
          <p:cNvSpPr/>
          <p:nvPr/>
        </p:nvSpPr>
        <p:spPr bwMode="auto">
          <a:xfrm>
            <a:off x="2514600" y="36576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CC3300"/>
                </a:solidFill>
              </a:rPr>
              <a:t>F</a:t>
            </a:r>
          </a:p>
        </p:txBody>
      </p:sp>
      <p:cxnSp>
        <p:nvCxnSpPr>
          <p:cNvPr id="19" name="Straight Connector 18"/>
          <p:cNvCxnSpPr>
            <a:stCxn id="12" idx="3"/>
            <a:endCxn id="13" idx="0"/>
          </p:cNvCxnSpPr>
          <p:nvPr/>
        </p:nvCxnSpPr>
        <p:spPr bwMode="auto">
          <a:xfrm rot="5400000">
            <a:off x="1752601" y="2219045"/>
            <a:ext cx="295555" cy="752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2" idx="5"/>
            <a:endCxn id="15" idx="0"/>
          </p:cNvCxnSpPr>
          <p:nvPr/>
        </p:nvCxnSpPr>
        <p:spPr bwMode="auto">
          <a:xfrm rot="16200000" flipH="1">
            <a:off x="2866745" y="2180944"/>
            <a:ext cx="295555" cy="828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3" idx="3"/>
            <a:endCxn id="16" idx="0"/>
          </p:cNvCxnSpPr>
          <p:nvPr/>
        </p:nvCxnSpPr>
        <p:spPr bwMode="auto">
          <a:xfrm rot="5400000">
            <a:off x="800101" y="3019145"/>
            <a:ext cx="447955" cy="676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3" idx="5"/>
            <a:endCxn id="17" idx="0"/>
          </p:cNvCxnSpPr>
          <p:nvPr/>
        </p:nvCxnSpPr>
        <p:spPr bwMode="auto">
          <a:xfrm rot="16200000" flipH="1">
            <a:off x="1647545" y="3171544"/>
            <a:ext cx="524155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5" idx="3"/>
            <a:endCxn id="18" idx="0"/>
          </p:cNvCxnSpPr>
          <p:nvPr/>
        </p:nvCxnSpPr>
        <p:spPr bwMode="auto">
          <a:xfrm rot="5400000">
            <a:off x="2743201" y="3133445"/>
            <a:ext cx="524155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5" idx="5"/>
            <a:endCxn id="14" idx="0"/>
          </p:cNvCxnSpPr>
          <p:nvPr/>
        </p:nvCxnSpPr>
        <p:spPr bwMode="auto">
          <a:xfrm rot="16200000" flipH="1">
            <a:off x="3628745" y="3095344"/>
            <a:ext cx="524155" cy="6003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3212103" y="3648356"/>
            <a:ext cx="457200" cy="45720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990099"/>
                </a:solidFill>
              </a:rPr>
              <a:t>G</a:t>
            </a:r>
          </a:p>
        </p:txBody>
      </p:sp>
      <p:cxnSp>
        <p:nvCxnSpPr>
          <p:cNvPr id="26" name="Straight Connector 25"/>
          <p:cNvCxnSpPr>
            <a:stCxn id="15" idx="4"/>
            <a:endCxn id="25" idx="0"/>
          </p:cNvCxnSpPr>
          <p:nvPr/>
        </p:nvCxnSpPr>
        <p:spPr bwMode="auto">
          <a:xfrm rot="16200000" flipH="1">
            <a:off x="3210873" y="3418526"/>
            <a:ext cx="447956" cy="117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1905000" y="4572000"/>
            <a:ext cx="457200" cy="45720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b="1" dirty="0" smtClean="0">
                <a:solidFill>
                  <a:srgbClr val="0000CC"/>
                </a:solidFill>
              </a:rPr>
              <a:t>I</a:t>
            </a:r>
          </a:p>
        </p:txBody>
      </p:sp>
      <p:cxnSp>
        <p:nvCxnSpPr>
          <p:cNvPr id="28" name="Straight Connector 27"/>
          <p:cNvCxnSpPr>
            <a:stCxn id="17" idx="4"/>
            <a:endCxn id="27" idx="0"/>
          </p:cNvCxnSpPr>
          <p:nvPr/>
        </p:nvCxnSpPr>
        <p:spPr bwMode="auto">
          <a:xfrm rot="5400000">
            <a:off x="1905000" y="4343400"/>
            <a:ext cx="4572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Content Placeholder 2"/>
          <p:cNvSpPr txBox="1">
            <a:spLocks/>
          </p:cNvSpPr>
          <p:nvPr/>
        </p:nvSpPr>
        <p:spPr bwMode="auto">
          <a:xfrm>
            <a:off x="4724400" y="990600"/>
            <a:ext cx="4267200" cy="5105400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General Tree</a:t>
            </a:r>
          </a:p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(Linked List)</a:t>
            </a:r>
            <a:endParaRPr kumimoji="0" lang="en-US" sz="2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178" name="Group 177"/>
          <p:cNvGrpSpPr/>
          <p:nvPr/>
        </p:nvGrpSpPr>
        <p:grpSpPr>
          <a:xfrm>
            <a:off x="7010400" y="2133600"/>
            <a:ext cx="838200" cy="381794"/>
            <a:chOff x="7010400" y="2133600"/>
            <a:chExt cx="838200" cy="38179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7010400" y="2133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A</a:t>
              </a: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 rot="5400000">
              <a:off x="7048500" y="2324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rot="5400000">
              <a:off x="7259765" y="2323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9" name="Group 178"/>
          <p:cNvGrpSpPr/>
          <p:nvPr/>
        </p:nvGrpSpPr>
        <p:grpSpPr>
          <a:xfrm>
            <a:off x="6172200" y="2819400"/>
            <a:ext cx="838200" cy="381794"/>
            <a:chOff x="6172200" y="2819400"/>
            <a:chExt cx="838200" cy="381794"/>
          </a:xfrm>
        </p:grpSpPr>
        <p:sp>
          <p:nvSpPr>
            <p:cNvPr id="87" name="Rectangle 86"/>
            <p:cNvSpPr/>
            <p:nvPr/>
          </p:nvSpPr>
          <p:spPr bwMode="auto">
            <a:xfrm>
              <a:off x="6172200" y="28194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B</a:t>
              </a:r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 rot="5400000">
              <a:off x="6210300" y="30099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 rot="5400000">
              <a:off x="6439694" y="30091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91" name="Straight Connector 90"/>
          <p:cNvCxnSpPr/>
          <p:nvPr/>
        </p:nvCxnSpPr>
        <p:spPr bwMode="auto">
          <a:xfrm rot="5400000">
            <a:off x="7155426" y="22171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8229600" y="1752600"/>
            <a:ext cx="76200" cy="76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4" name="Elbow Connector 93"/>
          <p:cNvCxnSpPr>
            <a:stCxn id="92" idx="2"/>
            <a:endCxn id="82" idx="0"/>
          </p:cNvCxnSpPr>
          <p:nvPr/>
        </p:nvCxnSpPr>
        <p:spPr bwMode="auto">
          <a:xfrm rot="5400000">
            <a:off x="7696200" y="1562100"/>
            <a:ext cx="304800" cy="838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8229600" y="16002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Head</a:t>
            </a:r>
            <a:endParaRPr lang="en-US" sz="1600" dirty="0">
              <a:solidFill>
                <a:srgbClr val="C00000"/>
              </a:solidFill>
            </a:endParaRPr>
          </a:p>
        </p:txBody>
      </p:sp>
      <p:grpSp>
        <p:nvGrpSpPr>
          <p:cNvPr id="136" name="Group 135"/>
          <p:cNvGrpSpPr/>
          <p:nvPr/>
        </p:nvGrpSpPr>
        <p:grpSpPr>
          <a:xfrm>
            <a:off x="5410200" y="3048794"/>
            <a:ext cx="876300" cy="379412"/>
            <a:chOff x="5410200" y="2667794"/>
            <a:chExt cx="876300" cy="379412"/>
          </a:xfrm>
        </p:grpSpPr>
        <p:cxnSp>
          <p:nvCxnSpPr>
            <p:cNvPr id="137" name="Straight Connector 136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38" name="Shape 137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39" name="Group 138"/>
          <p:cNvGrpSpPr/>
          <p:nvPr/>
        </p:nvGrpSpPr>
        <p:grpSpPr>
          <a:xfrm>
            <a:off x="7010400" y="3659188"/>
            <a:ext cx="419100" cy="455612"/>
            <a:chOff x="5410200" y="2667794"/>
            <a:chExt cx="876300" cy="379412"/>
          </a:xfrm>
        </p:grpSpPr>
        <p:cxnSp>
          <p:nvCxnSpPr>
            <p:cNvPr id="140" name="Straight Connector 139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1" name="Shape 140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2" name="Group 141"/>
          <p:cNvGrpSpPr/>
          <p:nvPr/>
        </p:nvGrpSpPr>
        <p:grpSpPr>
          <a:xfrm>
            <a:off x="5334000" y="4344988"/>
            <a:ext cx="419100" cy="455612"/>
            <a:chOff x="5410200" y="2667794"/>
            <a:chExt cx="876300" cy="379412"/>
          </a:xfrm>
        </p:grpSpPr>
        <p:cxnSp>
          <p:nvCxnSpPr>
            <p:cNvPr id="143" name="Straight Connector 142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4" name="Shape 143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5" name="Group 144"/>
          <p:cNvGrpSpPr/>
          <p:nvPr/>
        </p:nvGrpSpPr>
        <p:grpSpPr>
          <a:xfrm>
            <a:off x="6477000" y="2362200"/>
            <a:ext cx="647700" cy="455612"/>
            <a:chOff x="5410200" y="2667794"/>
            <a:chExt cx="876300" cy="379412"/>
          </a:xfrm>
        </p:grpSpPr>
        <p:cxnSp>
          <p:nvCxnSpPr>
            <p:cNvPr id="146" name="Straight Connector 145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7" name="Shape 146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8" name="Group 147"/>
          <p:cNvGrpSpPr/>
          <p:nvPr/>
        </p:nvGrpSpPr>
        <p:grpSpPr>
          <a:xfrm flipH="1">
            <a:off x="5372100" y="3657600"/>
            <a:ext cx="647700" cy="455612"/>
            <a:chOff x="5410200" y="2667794"/>
            <a:chExt cx="876300" cy="379412"/>
          </a:xfrm>
        </p:grpSpPr>
        <p:cxnSp>
          <p:nvCxnSpPr>
            <p:cNvPr id="149" name="Straight Connector 148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50" name="Shape 149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51" name="Group 150"/>
          <p:cNvGrpSpPr/>
          <p:nvPr/>
        </p:nvGrpSpPr>
        <p:grpSpPr>
          <a:xfrm flipH="1">
            <a:off x="6972300" y="4344988"/>
            <a:ext cx="647700" cy="455612"/>
            <a:chOff x="5410200" y="2667794"/>
            <a:chExt cx="876300" cy="379412"/>
          </a:xfrm>
        </p:grpSpPr>
        <p:cxnSp>
          <p:nvCxnSpPr>
            <p:cNvPr id="152" name="Straight Connector 151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53" name="Shape 152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54" name="Group 153"/>
          <p:cNvGrpSpPr/>
          <p:nvPr/>
        </p:nvGrpSpPr>
        <p:grpSpPr>
          <a:xfrm flipH="1">
            <a:off x="7505700" y="5030788"/>
            <a:ext cx="647700" cy="455612"/>
            <a:chOff x="5410200" y="2667794"/>
            <a:chExt cx="876300" cy="379412"/>
          </a:xfrm>
        </p:grpSpPr>
        <p:cxnSp>
          <p:nvCxnSpPr>
            <p:cNvPr id="155" name="Straight Connector 154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56" name="Shape 155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57" name="Group 156"/>
          <p:cNvGrpSpPr/>
          <p:nvPr/>
        </p:nvGrpSpPr>
        <p:grpSpPr>
          <a:xfrm flipH="1">
            <a:off x="6526388" y="3048000"/>
            <a:ext cx="1169811" cy="381000"/>
            <a:chOff x="5410200" y="2667794"/>
            <a:chExt cx="876300" cy="379412"/>
          </a:xfrm>
        </p:grpSpPr>
        <p:cxnSp>
          <p:nvCxnSpPr>
            <p:cNvPr id="158" name="Straight Connector 157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59" name="Shape 158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60" name="Straight Connector 159"/>
          <p:cNvCxnSpPr/>
          <p:nvPr/>
        </p:nvCxnSpPr>
        <p:spPr bwMode="auto">
          <a:xfrm rot="5400000">
            <a:off x="4945626" y="35125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 rot="5400000">
            <a:off x="7460226" y="35125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/>
          <p:cNvCxnSpPr/>
          <p:nvPr/>
        </p:nvCxnSpPr>
        <p:spPr bwMode="auto">
          <a:xfrm rot="5400000">
            <a:off x="5783826" y="41983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3" name="Straight Connector 162"/>
          <p:cNvCxnSpPr/>
          <p:nvPr/>
        </p:nvCxnSpPr>
        <p:spPr bwMode="auto">
          <a:xfrm rot="5400000">
            <a:off x="6557115" y="41983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/>
          <p:nvPr/>
        </p:nvCxnSpPr>
        <p:spPr bwMode="auto">
          <a:xfrm rot="5400000">
            <a:off x="4956915" y="48841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/>
          <p:nvPr/>
        </p:nvCxnSpPr>
        <p:spPr bwMode="auto">
          <a:xfrm rot="5400000">
            <a:off x="5174226" y="48841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Straight Connector 165"/>
          <p:cNvCxnSpPr/>
          <p:nvPr/>
        </p:nvCxnSpPr>
        <p:spPr bwMode="auto">
          <a:xfrm rot="5400000">
            <a:off x="7090515" y="48841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Straight Connector 166"/>
          <p:cNvCxnSpPr/>
          <p:nvPr/>
        </p:nvCxnSpPr>
        <p:spPr bwMode="auto">
          <a:xfrm rot="5400000">
            <a:off x="7698351" y="55699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/>
          <p:cNvCxnSpPr/>
          <p:nvPr/>
        </p:nvCxnSpPr>
        <p:spPr bwMode="auto">
          <a:xfrm rot="5400000">
            <a:off x="7907901" y="55699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05" name="Group 104"/>
          <p:cNvGrpSpPr/>
          <p:nvPr/>
        </p:nvGrpSpPr>
        <p:grpSpPr>
          <a:xfrm>
            <a:off x="7315200" y="3429000"/>
            <a:ext cx="838200" cy="381794"/>
            <a:chOff x="7315200" y="3429000"/>
            <a:chExt cx="838200" cy="381794"/>
          </a:xfrm>
        </p:grpSpPr>
        <p:grpSp>
          <p:nvGrpSpPr>
            <p:cNvPr id="101" name="Group 100"/>
            <p:cNvGrpSpPr/>
            <p:nvPr/>
          </p:nvGrpSpPr>
          <p:grpSpPr>
            <a:xfrm>
              <a:off x="7315200" y="3429000"/>
              <a:ext cx="838200" cy="381794"/>
              <a:chOff x="6172200" y="2971006"/>
              <a:chExt cx="838200" cy="381794"/>
            </a:xfrm>
          </p:grpSpPr>
          <p:sp>
            <p:nvSpPr>
              <p:cNvPr id="111" name="Rectangle 110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14" name="Straight Connector 113"/>
              <p:cNvCxnSpPr/>
              <p:nvPr/>
            </p:nvCxnSpPr>
            <p:spPr bwMode="auto">
              <a:xfrm rot="5400000">
                <a:off x="6210300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 rot="5400000">
                <a:off x="6417116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69" name="TextBox 168"/>
            <p:cNvSpPr txBox="1"/>
            <p:nvPr/>
          </p:nvSpPr>
          <p:spPr>
            <a:xfrm>
              <a:off x="7772400" y="3429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3300"/>
                  </a:solidFill>
                </a:rPr>
                <a:t>C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5029200" y="3428206"/>
            <a:ext cx="838200" cy="381794"/>
            <a:chOff x="5029200" y="3428206"/>
            <a:chExt cx="838200" cy="381794"/>
          </a:xfrm>
        </p:grpSpPr>
        <p:grpSp>
          <p:nvGrpSpPr>
            <p:cNvPr id="96" name="Group 95"/>
            <p:cNvGrpSpPr/>
            <p:nvPr/>
          </p:nvGrpSpPr>
          <p:grpSpPr>
            <a:xfrm>
              <a:off x="5029200" y="3428206"/>
              <a:ext cx="838200" cy="381794"/>
              <a:chOff x="6172200" y="2971006"/>
              <a:chExt cx="838200" cy="381794"/>
            </a:xfrm>
          </p:grpSpPr>
          <p:sp>
            <p:nvSpPr>
              <p:cNvPr id="97" name="Rectangle 96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8" name="Straight Connector 97"/>
              <p:cNvCxnSpPr/>
              <p:nvPr/>
            </p:nvCxnSpPr>
            <p:spPr bwMode="auto">
              <a:xfrm rot="5400000">
                <a:off x="6199011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9" name="Straight Connector 98"/>
              <p:cNvCxnSpPr/>
              <p:nvPr/>
            </p:nvCxnSpPr>
            <p:spPr bwMode="auto">
              <a:xfrm rot="5400000">
                <a:off x="6439694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0" name="TextBox 169"/>
            <p:cNvSpPr txBox="1"/>
            <p:nvPr/>
          </p:nvSpPr>
          <p:spPr>
            <a:xfrm>
              <a:off x="5508434" y="3429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660066"/>
                  </a:solidFill>
                </a:rPr>
                <a:t>D</a:t>
              </a:r>
            </a:p>
          </p:txBody>
        </p:sp>
      </p:grpSp>
      <p:grpSp>
        <p:nvGrpSpPr>
          <p:cNvPr id="109" name="Group 108"/>
          <p:cNvGrpSpPr/>
          <p:nvPr/>
        </p:nvGrpSpPr>
        <p:grpSpPr>
          <a:xfrm>
            <a:off x="6629400" y="4114800"/>
            <a:ext cx="838200" cy="381794"/>
            <a:chOff x="6629400" y="4114800"/>
            <a:chExt cx="838200" cy="381794"/>
          </a:xfrm>
        </p:grpSpPr>
        <p:grpSp>
          <p:nvGrpSpPr>
            <p:cNvPr id="120" name="Group 119"/>
            <p:cNvGrpSpPr/>
            <p:nvPr/>
          </p:nvGrpSpPr>
          <p:grpSpPr>
            <a:xfrm>
              <a:off x="6629400" y="4114800"/>
              <a:ext cx="838200" cy="381794"/>
              <a:chOff x="6172200" y="2971006"/>
              <a:chExt cx="838200" cy="381794"/>
            </a:xfrm>
          </p:grpSpPr>
          <p:sp>
            <p:nvSpPr>
              <p:cNvPr id="121" name="Rectangle 120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22" name="Straight Connector 121"/>
              <p:cNvCxnSpPr/>
              <p:nvPr/>
            </p:nvCxnSpPr>
            <p:spPr bwMode="auto">
              <a:xfrm rot="5400000">
                <a:off x="6199011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 rot="5400000">
                <a:off x="6439694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1" name="TextBox 170"/>
            <p:cNvSpPr txBox="1"/>
            <p:nvPr/>
          </p:nvSpPr>
          <p:spPr>
            <a:xfrm>
              <a:off x="7119651" y="41264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C3300"/>
                  </a:solidFill>
                </a:rPr>
                <a:t>F</a:t>
              </a: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7162800" y="4799806"/>
            <a:ext cx="838200" cy="381794"/>
            <a:chOff x="7162800" y="4799806"/>
            <a:chExt cx="838200" cy="381794"/>
          </a:xfrm>
        </p:grpSpPr>
        <p:grpSp>
          <p:nvGrpSpPr>
            <p:cNvPr id="124" name="Group 123"/>
            <p:cNvGrpSpPr/>
            <p:nvPr/>
          </p:nvGrpSpPr>
          <p:grpSpPr>
            <a:xfrm>
              <a:off x="7162800" y="4799806"/>
              <a:ext cx="838200" cy="381794"/>
              <a:chOff x="6172200" y="2971006"/>
              <a:chExt cx="838200" cy="381794"/>
            </a:xfrm>
          </p:grpSpPr>
          <p:sp>
            <p:nvSpPr>
              <p:cNvPr id="125" name="Rectangle 124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26" name="Straight Connector 125"/>
              <p:cNvCxnSpPr/>
              <p:nvPr/>
            </p:nvCxnSpPr>
            <p:spPr bwMode="auto">
              <a:xfrm rot="5400000">
                <a:off x="6210300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Connector 126"/>
              <p:cNvCxnSpPr/>
              <p:nvPr/>
            </p:nvCxnSpPr>
            <p:spPr bwMode="auto">
              <a:xfrm rot="5400000">
                <a:off x="6439694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2" name="TextBox 171"/>
            <p:cNvSpPr txBox="1"/>
            <p:nvPr/>
          </p:nvSpPr>
          <p:spPr>
            <a:xfrm>
              <a:off x="7652132" y="48122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990099"/>
                  </a:solidFill>
                </a:rPr>
                <a:t>G</a:t>
              </a:r>
            </a:p>
          </p:txBody>
        </p:sp>
      </p:grpSp>
      <p:grpSp>
        <p:nvGrpSpPr>
          <p:cNvPr id="112" name="Group 111"/>
          <p:cNvGrpSpPr/>
          <p:nvPr/>
        </p:nvGrpSpPr>
        <p:grpSpPr>
          <a:xfrm>
            <a:off x="7772400" y="5485606"/>
            <a:ext cx="838200" cy="381794"/>
            <a:chOff x="7772400" y="5485606"/>
            <a:chExt cx="838200" cy="381794"/>
          </a:xfrm>
        </p:grpSpPr>
        <p:grpSp>
          <p:nvGrpSpPr>
            <p:cNvPr id="128" name="Group 127"/>
            <p:cNvGrpSpPr/>
            <p:nvPr/>
          </p:nvGrpSpPr>
          <p:grpSpPr>
            <a:xfrm>
              <a:off x="7772400" y="5485606"/>
              <a:ext cx="838200" cy="381794"/>
              <a:chOff x="6172200" y="2971006"/>
              <a:chExt cx="838200" cy="381794"/>
            </a:xfrm>
          </p:grpSpPr>
          <p:sp>
            <p:nvSpPr>
              <p:cNvPr id="129" name="Rectangle 128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30" name="Straight Connector 129"/>
              <p:cNvCxnSpPr/>
              <p:nvPr/>
            </p:nvCxnSpPr>
            <p:spPr bwMode="auto">
              <a:xfrm rot="5400000">
                <a:off x="6199297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1" name="Straight Connector 130"/>
              <p:cNvCxnSpPr/>
              <p:nvPr/>
            </p:nvCxnSpPr>
            <p:spPr bwMode="auto">
              <a:xfrm rot="5400000">
                <a:off x="6411119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3" name="TextBox 172"/>
            <p:cNvSpPr txBox="1"/>
            <p:nvPr/>
          </p:nvSpPr>
          <p:spPr>
            <a:xfrm>
              <a:off x="8229600" y="54980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8000"/>
                  </a:solidFill>
                </a:rPr>
                <a:t>H</a:t>
              </a:r>
            </a:p>
          </p:txBody>
        </p:sp>
      </p:grpSp>
      <p:grpSp>
        <p:nvGrpSpPr>
          <p:cNvPr id="108" name="Group 107"/>
          <p:cNvGrpSpPr/>
          <p:nvPr/>
        </p:nvGrpSpPr>
        <p:grpSpPr>
          <a:xfrm>
            <a:off x="5029200" y="4799806"/>
            <a:ext cx="838200" cy="381794"/>
            <a:chOff x="5029200" y="4799806"/>
            <a:chExt cx="838200" cy="381794"/>
          </a:xfrm>
        </p:grpSpPr>
        <p:grpSp>
          <p:nvGrpSpPr>
            <p:cNvPr id="132" name="Group 131"/>
            <p:cNvGrpSpPr/>
            <p:nvPr/>
          </p:nvGrpSpPr>
          <p:grpSpPr>
            <a:xfrm>
              <a:off x="5029200" y="4799806"/>
              <a:ext cx="838200" cy="381794"/>
              <a:chOff x="6172200" y="2971006"/>
              <a:chExt cx="838200" cy="381794"/>
            </a:xfrm>
          </p:grpSpPr>
          <p:sp>
            <p:nvSpPr>
              <p:cNvPr id="133" name="Rectangle 132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34" name="Straight Connector 133"/>
              <p:cNvCxnSpPr/>
              <p:nvPr/>
            </p:nvCxnSpPr>
            <p:spPr bwMode="auto">
              <a:xfrm rot="5400000">
                <a:off x="6199011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5" name="Straight Connector 134"/>
              <p:cNvCxnSpPr/>
              <p:nvPr/>
            </p:nvCxnSpPr>
            <p:spPr bwMode="auto">
              <a:xfrm rot="5400000">
                <a:off x="6417116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4" name="TextBox 173"/>
            <p:cNvSpPr txBox="1"/>
            <p:nvPr/>
          </p:nvSpPr>
          <p:spPr>
            <a:xfrm>
              <a:off x="5508434" y="48122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00CC"/>
                  </a:solidFill>
                </a:rPr>
                <a:t>I</a:t>
              </a: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5638800" y="4114006"/>
            <a:ext cx="838200" cy="381794"/>
            <a:chOff x="5638800" y="4114006"/>
            <a:chExt cx="838200" cy="381794"/>
          </a:xfrm>
        </p:grpSpPr>
        <p:grpSp>
          <p:nvGrpSpPr>
            <p:cNvPr id="116" name="Group 115"/>
            <p:cNvGrpSpPr/>
            <p:nvPr/>
          </p:nvGrpSpPr>
          <p:grpSpPr>
            <a:xfrm>
              <a:off x="5638800" y="4114006"/>
              <a:ext cx="838200" cy="381794"/>
              <a:chOff x="6172200" y="2971006"/>
              <a:chExt cx="838200" cy="381794"/>
            </a:xfrm>
          </p:grpSpPr>
          <p:sp>
            <p:nvSpPr>
              <p:cNvPr id="117" name="Rectangle 116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18" name="Straight Connector 117"/>
              <p:cNvCxnSpPr/>
              <p:nvPr/>
            </p:nvCxnSpPr>
            <p:spPr bwMode="auto">
              <a:xfrm rot="5400000">
                <a:off x="6210300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 rot="5400000">
                <a:off x="6417116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5" name="TextBox 174"/>
            <p:cNvSpPr txBox="1"/>
            <p:nvPr/>
          </p:nvSpPr>
          <p:spPr>
            <a:xfrm>
              <a:off x="6117115" y="4114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6600"/>
                  </a:solidFill>
                </a:rPr>
                <a:t>E</a:t>
              </a:r>
            </a:p>
          </p:txBody>
        </p:sp>
      </p:grp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500"/>
                            </p:stCondLst>
                            <p:childTnLst>
                              <p:par>
                                <p:cTn id="3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2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5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10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500"/>
                            </p:stCondLst>
                            <p:childTnLst>
                              <p:par>
                                <p:cTn id="5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8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9500"/>
                            </p:stCondLst>
                            <p:childTnLst>
                              <p:par>
                                <p:cTn id="6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1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1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2500"/>
                            </p:stCondLst>
                            <p:childTnLst>
                              <p:par>
                                <p:cTn id="6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45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5500"/>
                            </p:stCondLst>
                            <p:childTnLst>
                              <p:par>
                                <p:cTn id="7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75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1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8500"/>
                            </p:stCondLst>
                            <p:childTnLst>
                              <p:par>
                                <p:cTn id="8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7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0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1500"/>
                            </p:stCondLst>
                            <p:childTnLst>
                              <p:par>
                                <p:cTn id="9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35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4500"/>
                            </p:stCondLst>
                            <p:childTnLst>
                              <p:par>
                                <p:cTn id="10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3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6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9500"/>
                            </p:stCondLst>
                            <p:childTnLst>
                              <p:par>
                                <p:cTn id="1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10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0500"/>
                            </p:stCondLst>
                            <p:childTnLst>
                              <p:par>
                                <p:cTn id="117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2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2500"/>
                            </p:stCondLst>
                            <p:childTnLst>
                              <p:par>
                                <p:cTn id="1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3500"/>
                            </p:stCondLst>
                            <p:childTnLst>
                              <p:par>
                                <p:cTn id="1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5500"/>
                            </p:stCondLst>
                            <p:childTnLst>
                              <p:par>
                                <p:cTn id="1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6500"/>
                            </p:stCondLst>
                            <p:childTnLst>
                              <p:par>
                                <p:cTn id="133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5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8500"/>
                            </p:stCondLst>
                            <p:childTnLst>
                              <p:par>
                                <p:cTn id="1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9500"/>
                            </p:stCondLst>
                            <p:childTnLst>
                              <p:par>
                                <p:cTn id="1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1500"/>
                            </p:stCondLst>
                            <p:childTnLst>
                              <p:par>
                                <p:cTn id="1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10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2500"/>
                            </p:stCondLst>
                            <p:childTnLst>
                              <p:par>
                                <p:cTn id="149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1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4500"/>
                            </p:stCondLst>
                            <p:childTnLst>
                              <p:par>
                                <p:cTn id="1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5500"/>
                            </p:stCondLst>
                            <p:childTnLst>
                              <p:par>
                                <p:cTn id="1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6500"/>
                            </p:stCondLst>
                            <p:childTnLst>
                              <p:par>
                                <p:cTn id="1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7500"/>
                            </p:stCondLst>
                            <p:childTnLst>
                              <p:par>
                                <p:cTn id="1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58500"/>
                            </p:stCondLst>
                            <p:childTnLst>
                              <p:par>
                                <p:cTn id="1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9500"/>
                            </p:stCondLst>
                            <p:childTnLst>
                              <p:par>
                                <p:cTn id="1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60500"/>
                            </p:stCondLst>
                            <p:childTnLst>
                              <p:par>
                                <p:cTn id="1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61500"/>
                            </p:stCondLst>
                            <p:childTnLst>
                              <p:par>
                                <p:cTn id="1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62500"/>
                            </p:stCondLst>
                            <p:childTnLst>
                              <p:par>
                                <p:cTn id="1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63500"/>
                            </p:stCondLst>
                            <p:childTnLst>
                              <p:par>
                                <p:cTn id="1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64500"/>
                            </p:stCondLst>
                            <p:childTnLst>
                              <p:par>
                                <p:cTn id="1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66500"/>
                            </p:stCondLst>
                            <p:childTnLst>
                              <p:par>
                                <p:cTn id="1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68500"/>
                            </p:stCondLst>
                            <p:childTnLst>
                              <p:par>
                                <p:cTn id="2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5" grpId="0" animBg="1"/>
      <p:bldP spid="27" grpId="0" animBg="1"/>
      <p:bldP spid="81" grpId="0" animBg="1"/>
      <p:bldP spid="92" grpId="0" animBg="1"/>
      <p:bldP spid="9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Implementasi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di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Program (3)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4724400" y="1143000"/>
            <a:ext cx="4267200" cy="5029200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 Tree</a:t>
            </a:r>
          </a:p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(Linked List)</a:t>
            </a:r>
            <a:endParaRPr kumimoji="0" lang="en-US" sz="2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6" name="Group 55"/>
          <p:cNvGrpSpPr/>
          <p:nvPr/>
        </p:nvGrpSpPr>
        <p:grpSpPr>
          <a:xfrm>
            <a:off x="7010400" y="2362200"/>
            <a:ext cx="838200" cy="381794"/>
            <a:chOff x="6248400" y="1752600"/>
            <a:chExt cx="838200" cy="381794"/>
          </a:xfrm>
        </p:grpSpPr>
        <p:sp>
          <p:nvSpPr>
            <p:cNvPr id="30" name="Rectangle 29"/>
            <p:cNvSpPr/>
            <p:nvPr/>
          </p:nvSpPr>
          <p:spPr bwMode="auto">
            <a:xfrm>
              <a:off x="6248400" y="1752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</a:rPr>
                <a:t>A</a:t>
              </a:r>
            </a:p>
          </p:txBody>
        </p:sp>
        <p:cxnSp>
          <p:nvCxnSpPr>
            <p:cNvPr id="32" name="Straight Connector 31"/>
            <p:cNvCxnSpPr/>
            <p:nvPr/>
          </p:nvCxnSpPr>
          <p:spPr bwMode="auto">
            <a:xfrm rot="5400000">
              <a:off x="6286500" y="1943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/>
            <p:nvPr/>
          </p:nvCxnSpPr>
          <p:spPr bwMode="auto">
            <a:xfrm rot="5400000">
              <a:off x="6697790" y="1942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37" name="Group 36"/>
          <p:cNvGrpSpPr/>
          <p:nvPr/>
        </p:nvGrpSpPr>
        <p:grpSpPr>
          <a:xfrm>
            <a:off x="6172200" y="3045500"/>
            <a:ext cx="838200" cy="381794"/>
            <a:chOff x="5638800" y="2361406"/>
            <a:chExt cx="838200" cy="38179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5638800" y="2361406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rPr>
                <a:t>B</a:t>
              </a:r>
            </a:p>
          </p:txBody>
        </p:sp>
        <p:cxnSp>
          <p:nvCxnSpPr>
            <p:cNvPr id="35" name="Straight Connector 34"/>
            <p:cNvCxnSpPr/>
            <p:nvPr/>
          </p:nvCxnSpPr>
          <p:spPr bwMode="auto">
            <a:xfrm rot="5400000">
              <a:off x="5676900" y="25519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Connector 35"/>
            <p:cNvCxnSpPr/>
            <p:nvPr/>
          </p:nvCxnSpPr>
          <p:spPr bwMode="auto">
            <a:xfrm rot="5400000">
              <a:off x="6088190" y="2551112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2" name="Group 41"/>
          <p:cNvGrpSpPr/>
          <p:nvPr/>
        </p:nvGrpSpPr>
        <p:grpSpPr>
          <a:xfrm>
            <a:off x="5029200" y="3657600"/>
            <a:ext cx="838200" cy="381794"/>
            <a:chOff x="5638800" y="2361406"/>
            <a:chExt cx="838200" cy="381794"/>
          </a:xfrm>
        </p:grpSpPr>
        <p:sp>
          <p:nvSpPr>
            <p:cNvPr id="43" name="Rectangle 42"/>
            <p:cNvSpPr/>
            <p:nvPr/>
          </p:nvSpPr>
          <p:spPr bwMode="auto">
            <a:xfrm>
              <a:off x="5638800" y="2361406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" charset="0"/>
                </a:rPr>
                <a:t>D</a:t>
              </a:r>
            </a:p>
          </p:txBody>
        </p:sp>
        <p:cxnSp>
          <p:nvCxnSpPr>
            <p:cNvPr id="44" name="Straight Connector 43"/>
            <p:cNvCxnSpPr/>
            <p:nvPr/>
          </p:nvCxnSpPr>
          <p:spPr bwMode="auto">
            <a:xfrm rot="5400000">
              <a:off x="5676900" y="25519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 bwMode="auto">
            <a:xfrm rot="5400000">
              <a:off x="6088190" y="2551112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6" name="Group 45"/>
          <p:cNvGrpSpPr/>
          <p:nvPr/>
        </p:nvGrpSpPr>
        <p:grpSpPr>
          <a:xfrm>
            <a:off x="5562600" y="4266406"/>
            <a:ext cx="838200" cy="381794"/>
            <a:chOff x="5638800" y="2361406"/>
            <a:chExt cx="838200" cy="381794"/>
          </a:xfrm>
        </p:grpSpPr>
        <p:sp>
          <p:nvSpPr>
            <p:cNvPr id="47" name="Rectangle 46"/>
            <p:cNvSpPr/>
            <p:nvPr/>
          </p:nvSpPr>
          <p:spPr bwMode="auto">
            <a:xfrm>
              <a:off x="5638800" y="2361406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Arial" charset="0"/>
                </a:rPr>
                <a:t>E</a:t>
              </a: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 rot="5400000">
              <a:off x="5676900" y="25519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 rot="5400000">
              <a:off x="6088190" y="2551112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0" name="Group 49"/>
          <p:cNvGrpSpPr/>
          <p:nvPr/>
        </p:nvGrpSpPr>
        <p:grpSpPr>
          <a:xfrm>
            <a:off x="6629400" y="4267994"/>
            <a:ext cx="838200" cy="381794"/>
            <a:chOff x="5638800" y="2361406"/>
            <a:chExt cx="838200" cy="381794"/>
          </a:xfrm>
        </p:grpSpPr>
        <p:sp>
          <p:nvSpPr>
            <p:cNvPr id="51" name="Rectangle 50"/>
            <p:cNvSpPr/>
            <p:nvPr/>
          </p:nvSpPr>
          <p:spPr bwMode="auto">
            <a:xfrm>
              <a:off x="5638800" y="2361406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C3300"/>
                  </a:solidFill>
                  <a:effectLst/>
                  <a:latin typeface="Arial" charset="0"/>
                </a:rPr>
                <a:t>F</a:t>
              </a:r>
            </a:p>
          </p:txBody>
        </p:sp>
        <p:cxnSp>
          <p:nvCxnSpPr>
            <p:cNvPr id="52" name="Straight Connector 51"/>
            <p:cNvCxnSpPr/>
            <p:nvPr/>
          </p:nvCxnSpPr>
          <p:spPr bwMode="auto">
            <a:xfrm rot="5400000">
              <a:off x="5676900" y="25519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53" name="Straight Connector 52"/>
            <p:cNvCxnSpPr/>
            <p:nvPr/>
          </p:nvCxnSpPr>
          <p:spPr bwMode="auto">
            <a:xfrm rot="5400000">
              <a:off x="6088190" y="2551112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7" name="Group 56"/>
          <p:cNvGrpSpPr/>
          <p:nvPr/>
        </p:nvGrpSpPr>
        <p:grpSpPr>
          <a:xfrm>
            <a:off x="7315200" y="3659188"/>
            <a:ext cx="838200" cy="381794"/>
            <a:chOff x="6248400" y="1752600"/>
            <a:chExt cx="838200" cy="381794"/>
          </a:xfrm>
        </p:grpSpPr>
        <p:sp>
          <p:nvSpPr>
            <p:cNvPr id="58" name="Rectangle 57"/>
            <p:cNvSpPr/>
            <p:nvPr/>
          </p:nvSpPr>
          <p:spPr bwMode="auto">
            <a:xfrm>
              <a:off x="6248400" y="1752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Arial" charset="0"/>
                </a:rPr>
                <a:t>C</a:t>
              </a: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 rot="5400000">
              <a:off x="6286500" y="1943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0" name="Straight Connector 59"/>
            <p:cNvCxnSpPr/>
            <p:nvPr/>
          </p:nvCxnSpPr>
          <p:spPr bwMode="auto">
            <a:xfrm rot="5400000">
              <a:off x="6697790" y="1942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1" name="Group 60"/>
          <p:cNvGrpSpPr/>
          <p:nvPr/>
        </p:nvGrpSpPr>
        <p:grpSpPr>
          <a:xfrm>
            <a:off x="4953000" y="4952206"/>
            <a:ext cx="838200" cy="381794"/>
            <a:chOff x="6248400" y="1752600"/>
            <a:chExt cx="838200" cy="381794"/>
          </a:xfrm>
        </p:grpSpPr>
        <p:sp>
          <p:nvSpPr>
            <p:cNvPr id="62" name="Rectangle 61"/>
            <p:cNvSpPr/>
            <p:nvPr/>
          </p:nvSpPr>
          <p:spPr bwMode="auto">
            <a:xfrm>
              <a:off x="6248400" y="1752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CC"/>
                  </a:solidFill>
                  <a:effectLst/>
                  <a:latin typeface="Arial" charset="0"/>
                </a:rPr>
                <a:t>I</a:t>
              </a:r>
            </a:p>
          </p:txBody>
        </p:sp>
        <p:cxnSp>
          <p:nvCxnSpPr>
            <p:cNvPr id="63" name="Straight Connector 62"/>
            <p:cNvCxnSpPr/>
            <p:nvPr/>
          </p:nvCxnSpPr>
          <p:spPr bwMode="auto">
            <a:xfrm rot="5400000">
              <a:off x="6286500" y="1943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 bwMode="auto">
            <a:xfrm rot="5400000">
              <a:off x="6697790" y="1942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5" name="Group 64"/>
          <p:cNvGrpSpPr/>
          <p:nvPr/>
        </p:nvGrpSpPr>
        <p:grpSpPr>
          <a:xfrm>
            <a:off x="7239000" y="4876800"/>
            <a:ext cx="838200" cy="381794"/>
            <a:chOff x="6248400" y="1752600"/>
            <a:chExt cx="838200" cy="381794"/>
          </a:xfrm>
        </p:grpSpPr>
        <p:sp>
          <p:nvSpPr>
            <p:cNvPr id="66" name="Rectangle 65"/>
            <p:cNvSpPr/>
            <p:nvPr/>
          </p:nvSpPr>
          <p:spPr bwMode="auto">
            <a:xfrm>
              <a:off x="6248400" y="1752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990099"/>
                  </a:solidFill>
                  <a:effectLst/>
                  <a:latin typeface="Arial" charset="0"/>
                </a:rPr>
                <a:t>G</a:t>
              </a:r>
            </a:p>
          </p:txBody>
        </p:sp>
        <p:cxnSp>
          <p:nvCxnSpPr>
            <p:cNvPr id="67" name="Straight Connector 66"/>
            <p:cNvCxnSpPr/>
            <p:nvPr/>
          </p:nvCxnSpPr>
          <p:spPr bwMode="auto">
            <a:xfrm rot="5400000">
              <a:off x="6286500" y="1943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8" name="Straight Connector 67"/>
            <p:cNvCxnSpPr/>
            <p:nvPr/>
          </p:nvCxnSpPr>
          <p:spPr bwMode="auto">
            <a:xfrm rot="5400000">
              <a:off x="6697790" y="1942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9" name="Group 68"/>
          <p:cNvGrpSpPr/>
          <p:nvPr/>
        </p:nvGrpSpPr>
        <p:grpSpPr>
          <a:xfrm>
            <a:off x="7924800" y="5505802"/>
            <a:ext cx="838200" cy="381794"/>
            <a:chOff x="6248400" y="1752600"/>
            <a:chExt cx="838200" cy="381794"/>
          </a:xfrm>
        </p:grpSpPr>
        <p:sp>
          <p:nvSpPr>
            <p:cNvPr id="70" name="Rectangle 69"/>
            <p:cNvSpPr/>
            <p:nvPr/>
          </p:nvSpPr>
          <p:spPr bwMode="auto">
            <a:xfrm>
              <a:off x="6248400" y="1752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" charset="0"/>
                </a:rPr>
                <a:t>H</a:t>
              </a:r>
            </a:p>
          </p:txBody>
        </p:sp>
        <p:cxnSp>
          <p:nvCxnSpPr>
            <p:cNvPr id="71" name="Straight Connector 70"/>
            <p:cNvCxnSpPr/>
            <p:nvPr/>
          </p:nvCxnSpPr>
          <p:spPr bwMode="auto">
            <a:xfrm rot="5400000">
              <a:off x="6286500" y="1943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 rot="5400000">
              <a:off x="6697790" y="1942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83" name="Elbow Connector 82"/>
          <p:cNvCxnSpPr/>
          <p:nvPr/>
        </p:nvCxnSpPr>
        <p:spPr bwMode="auto">
          <a:xfrm rot="5400000">
            <a:off x="6990953" y="3829447"/>
            <a:ext cx="457994" cy="419100"/>
          </a:xfrm>
          <a:prstGeom prst="bentConnector3">
            <a:avLst>
              <a:gd name="adj1" fmla="val 69187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100" name="Straight Connector 99"/>
          <p:cNvCxnSpPr/>
          <p:nvPr/>
        </p:nvCxnSpPr>
        <p:spPr bwMode="auto">
          <a:xfrm rot="5400000">
            <a:off x="7555476" y="24457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 rot="5400000">
            <a:off x="7855974" y="37411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rot="5400000">
            <a:off x="7846448" y="5590170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4" name="Straight Connector 103"/>
          <p:cNvCxnSpPr/>
          <p:nvPr/>
        </p:nvCxnSpPr>
        <p:spPr bwMode="auto">
          <a:xfrm rot="5400000">
            <a:off x="8465574" y="5590170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5" name="Straight Connector 104"/>
          <p:cNvCxnSpPr/>
          <p:nvPr/>
        </p:nvCxnSpPr>
        <p:spPr bwMode="auto">
          <a:xfrm rot="5400000">
            <a:off x="6107676" y="4349980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Straight Connector 105"/>
          <p:cNvCxnSpPr/>
          <p:nvPr/>
        </p:nvCxnSpPr>
        <p:spPr bwMode="auto">
          <a:xfrm rot="5400000">
            <a:off x="6564876" y="43507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 rot="5400000">
            <a:off x="4878951" y="5035780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8" name="Straight Connector 107"/>
          <p:cNvCxnSpPr/>
          <p:nvPr/>
        </p:nvCxnSpPr>
        <p:spPr bwMode="auto">
          <a:xfrm rot="5400000">
            <a:off x="5498076" y="5035780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Straight Connector 108"/>
          <p:cNvCxnSpPr/>
          <p:nvPr/>
        </p:nvCxnSpPr>
        <p:spPr bwMode="auto">
          <a:xfrm rot="5400000">
            <a:off x="7164951" y="49603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0" name="Rectangle 109"/>
          <p:cNvSpPr/>
          <p:nvPr/>
        </p:nvSpPr>
        <p:spPr bwMode="auto">
          <a:xfrm>
            <a:off x="8229600" y="1981200"/>
            <a:ext cx="76200" cy="76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2" name="Elbow Connector 111"/>
          <p:cNvCxnSpPr>
            <a:stCxn id="110" idx="2"/>
          </p:cNvCxnSpPr>
          <p:nvPr/>
        </p:nvCxnSpPr>
        <p:spPr bwMode="auto">
          <a:xfrm rot="5400000">
            <a:off x="7696200" y="1790700"/>
            <a:ext cx="304800" cy="838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3" name="TextBox 112"/>
          <p:cNvSpPr txBox="1"/>
          <p:nvPr/>
        </p:nvSpPr>
        <p:spPr>
          <a:xfrm>
            <a:off x="8229600" y="18288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/>
              <a:t>Head</a:t>
            </a:r>
            <a:endParaRPr lang="en-US" sz="1600" dirty="0"/>
          </a:p>
        </p:txBody>
      </p:sp>
      <p:sp>
        <p:nvSpPr>
          <p:cNvPr id="81" name="Content Placeholder 2"/>
          <p:cNvSpPr txBox="1">
            <a:spLocks/>
          </p:cNvSpPr>
          <p:nvPr/>
        </p:nvSpPr>
        <p:spPr bwMode="auto">
          <a:xfrm>
            <a:off x="228600" y="1143000"/>
            <a:ext cx="4267200" cy="50292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 Tree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2" name="Oval 81"/>
          <p:cNvSpPr/>
          <p:nvPr/>
        </p:nvSpPr>
        <p:spPr bwMode="auto">
          <a:xfrm>
            <a:off x="2057400" y="1752600"/>
            <a:ext cx="457200" cy="45720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84" name="Oval 83"/>
          <p:cNvSpPr/>
          <p:nvPr/>
        </p:nvSpPr>
        <p:spPr bwMode="auto">
          <a:xfrm>
            <a:off x="1371600" y="24384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85" name="Oval 84"/>
          <p:cNvSpPr/>
          <p:nvPr/>
        </p:nvSpPr>
        <p:spPr bwMode="auto">
          <a:xfrm>
            <a:off x="3200400" y="51054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8000"/>
                </a:solidFill>
              </a:rPr>
              <a:t>H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charset="0"/>
            </a:endParaRPr>
          </a:p>
        </p:txBody>
      </p:sp>
      <p:sp>
        <p:nvSpPr>
          <p:cNvPr id="87" name="Oval 86"/>
          <p:cNvSpPr/>
          <p:nvPr/>
        </p:nvSpPr>
        <p:spPr bwMode="auto">
          <a:xfrm>
            <a:off x="2362200" y="30480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3300"/>
                </a:solidFill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3300"/>
              </a:solidFill>
              <a:effectLst/>
              <a:latin typeface="Arial" charset="0"/>
            </a:endParaRPr>
          </a:p>
        </p:txBody>
      </p:sp>
      <p:sp>
        <p:nvSpPr>
          <p:cNvPr id="88" name="Oval 87"/>
          <p:cNvSpPr/>
          <p:nvPr/>
        </p:nvSpPr>
        <p:spPr bwMode="auto">
          <a:xfrm>
            <a:off x="533400" y="3048000"/>
            <a:ext cx="457200" cy="4572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660066"/>
                </a:solidFill>
              </a:rPr>
              <a:t>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660066"/>
              </a:solidFill>
              <a:effectLst/>
              <a:latin typeface="Arial" charset="0"/>
            </a:endParaRPr>
          </a:p>
        </p:txBody>
      </p:sp>
      <p:sp>
        <p:nvSpPr>
          <p:cNvPr id="90" name="Oval 89"/>
          <p:cNvSpPr/>
          <p:nvPr/>
        </p:nvSpPr>
        <p:spPr bwMode="auto">
          <a:xfrm>
            <a:off x="1219200" y="38100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6600"/>
                </a:solidFill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6600"/>
              </a:solidFill>
              <a:effectLst/>
              <a:latin typeface="Arial" charset="0"/>
            </a:endParaRPr>
          </a:p>
        </p:txBody>
      </p:sp>
      <p:sp>
        <p:nvSpPr>
          <p:cNvPr id="91" name="Oval 90"/>
          <p:cNvSpPr/>
          <p:nvPr/>
        </p:nvSpPr>
        <p:spPr bwMode="auto">
          <a:xfrm>
            <a:off x="1828800" y="38100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C330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92" name="Oval 91"/>
          <p:cNvSpPr/>
          <p:nvPr/>
        </p:nvSpPr>
        <p:spPr bwMode="auto">
          <a:xfrm>
            <a:off x="2514600" y="4419600"/>
            <a:ext cx="457200" cy="457200"/>
          </a:xfrm>
          <a:prstGeom prst="ellipse">
            <a:avLst/>
          </a:prstGeom>
          <a:solidFill>
            <a:srgbClr val="DF6A1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990099"/>
                </a:solidFill>
              </a:rPr>
              <a:t>G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990099"/>
              </a:solidFill>
              <a:effectLst/>
              <a:latin typeface="Arial" charset="0"/>
            </a:endParaRPr>
          </a:p>
        </p:txBody>
      </p:sp>
      <p:sp>
        <p:nvSpPr>
          <p:cNvPr id="94" name="Oval 93"/>
          <p:cNvSpPr/>
          <p:nvPr/>
        </p:nvSpPr>
        <p:spPr bwMode="auto">
          <a:xfrm>
            <a:off x="533400" y="4419600"/>
            <a:ext cx="457200" cy="45720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Arial" charset="0"/>
              </a:rPr>
              <a:t>I</a:t>
            </a:r>
          </a:p>
        </p:txBody>
      </p:sp>
      <p:cxnSp>
        <p:nvCxnSpPr>
          <p:cNvPr id="95" name="Straight Connector 94"/>
          <p:cNvCxnSpPr>
            <a:stCxn id="82" idx="3"/>
            <a:endCxn id="84" idx="0"/>
          </p:cNvCxnSpPr>
          <p:nvPr/>
        </p:nvCxnSpPr>
        <p:spPr bwMode="auto">
          <a:xfrm rot="5400000">
            <a:off x="1714501" y="2028545"/>
            <a:ext cx="295555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/>
          <p:cNvCxnSpPr>
            <a:stCxn id="84" idx="2"/>
            <a:endCxn id="88" idx="0"/>
          </p:cNvCxnSpPr>
          <p:nvPr/>
        </p:nvCxnSpPr>
        <p:spPr bwMode="auto">
          <a:xfrm rot="10800000" flipV="1">
            <a:off x="762000" y="2667000"/>
            <a:ext cx="609600" cy="381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/>
          <p:cNvCxnSpPr>
            <a:endCxn id="90" idx="0"/>
          </p:cNvCxnSpPr>
          <p:nvPr/>
        </p:nvCxnSpPr>
        <p:spPr bwMode="auto">
          <a:xfrm>
            <a:off x="914400" y="3429000"/>
            <a:ext cx="533400" cy="381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/>
          <p:cNvCxnSpPr>
            <a:stCxn id="90" idx="3"/>
            <a:endCxn id="94" idx="0"/>
          </p:cNvCxnSpPr>
          <p:nvPr/>
        </p:nvCxnSpPr>
        <p:spPr bwMode="auto">
          <a:xfrm rot="5400000">
            <a:off x="914401" y="4047845"/>
            <a:ext cx="219355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Straight Connector 98"/>
          <p:cNvCxnSpPr>
            <a:stCxn id="84" idx="6"/>
            <a:endCxn id="87" idx="0"/>
          </p:cNvCxnSpPr>
          <p:nvPr/>
        </p:nvCxnSpPr>
        <p:spPr bwMode="auto">
          <a:xfrm>
            <a:off x="1828800" y="2667000"/>
            <a:ext cx="762000" cy="3810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1" name="Straight Connector 100"/>
          <p:cNvCxnSpPr>
            <a:stCxn id="87" idx="3"/>
            <a:endCxn id="91" idx="0"/>
          </p:cNvCxnSpPr>
          <p:nvPr/>
        </p:nvCxnSpPr>
        <p:spPr bwMode="auto">
          <a:xfrm rot="5400000">
            <a:off x="2057401" y="3438245"/>
            <a:ext cx="371755" cy="371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Connector 110"/>
          <p:cNvCxnSpPr>
            <a:stCxn id="91" idx="5"/>
            <a:endCxn id="92" idx="0"/>
          </p:cNvCxnSpPr>
          <p:nvPr/>
        </p:nvCxnSpPr>
        <p:spPr bwMode="auto">
          <a:xfrm rot="16200000" flipH="1">
            <a:off x="2371445" y="4047844"/>
            <a:ext cx="219355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4" name="Straight Connector 113"/>
          <p:cNvCxnSpPr>
            <a:stCxn id="92" idx="5"/>
            <a:endCxn id="85" idx="0"/>
          </p:cNvCxnSpPr>
          <p:nvPr/>
        </p:nvCxnSpPr>
        <p:spPr bwMode="auto">
          <a:xfrm rot="16200000" flipH="1">
            <a:off x="3019145" y="4695544"/>
            <a:ext cx="295555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8" name="Group 127"/>
          <p:cNvGrpSpPr/>
          <p:nvPr/>
        </p:nvGrpSpPr>
        <p:grpSpPr>
          <a:xfrm flipH="1">
            <a:off x="6896100" y="3276600"/>
            <a:ext cx="647700" cy="381000"/>
            <a:chOff x="5410200" y="2667794"/>
            <a:chExt cx="876300" cy="379412"/>
          </a:xfrm>
        </p:grpSpPr>
        <p:cxnSp>
          <p:nvCxnSpPr>
            <p:cNvPr id="129" name="Straight Connector 128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30" name="Shape 129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31" name="Group 130"/>
          <p:cNvGrpSpPr/>
          <p:nvPr/>
        </p:nvGrpSpPr>
        <p:grpSpPr>
          <a:xfrm flipH="1">
            <a:off x="7962900" y="5128353"/>
            <a:ext cx="419100" cy="381000"/>
            <a:chOff x="5410200" y="2667794"/>
            <a:chExt cx="876300" cy="379412"/>
          </a:xfrm>
        </p:grpSpPr>
        <p:cxnSp>
          <p:nvCxnSpPr>
            <p:cNvPr id="132" name="Straight Connector 131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33" name="Shape 132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34" name="Group 133"/>
          <p:cNvGrpSpPr/>
          <p:nvPr/>
        </p:nvGrpSpPr>
        <p:grpSpPr>
          <a:xfrm flipH="1">
            <a:off x="7375334" y="4495800"/>
            <a:ext cx="419100" cy="381000"/>
            <a:chOff x="5410200" y="2667794"/>
            <a:chExt cx="876300" cy="379412"/>
          </a:xfrm>
        </p:grpSpPr>
        <p:cxnSp>
          <p:nvCxnSpPr>
            <p:cNvPr id="135" name="Straight Connector 134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36" name="Shape 135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37" name="Group 136"/>
          <p:cNvGrpSpPr/>
          <p:nvPr/>
        </p:nvGrpSpPr>
        <p:grpSpPr>
          <a:xfrm flipH="1">
            <a:off x="5780183" y="3887906"/>
            <a:ext cx="315817" cy="381000"/>
            <a:chOff x="5410200" y="2667794"/>
            <a:chExt cx="876300" cy="379412"/>
          </a:xfrm>
        </p:grpSpPr>
        <p:cxnSp>
          <p:nvCxnSpPr>
            <p:cNvPr id="138" name="Straight Connector 137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39" name="Shape 138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0" name="Group 139"/>
          <p:cNvGrpSpPr/>
          <p:nvPr/>
        </p:nvGrpSpPr>
        <p:grpSpPr>
          <a:xfrm>
            <a:off x="5562600" y="3276600"/>
            <a:ext cx="723900" cy="381000"/>
            <a:chOff x="5410200" y="2667794"/>
            <a:chExt cx="876300" cy="379412"/>
          </a:xfrm>
        </p:grpSpPr>
        <p:cxnSp>
          <p:nvCxnSpPr>
            <p:cNvPr id="141" name="Straight Connector 140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2" name="Shape 141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3" name="Group 142"/>
          <p:cNvGrpSpPr/>
          <p:nvPr/>
        </p:nvGrpSpPr>
        <p:grpSpPr>
          <a:xfrm>
            <a:off x="5257800" y="4495800"/>
            <a:ext cx="419100" cy="455612"/>
            <a:chOff x="5410200" y="2667794"/>
            <a:chExt cx="876300" cy="379412"/>
          </a:xfrm>
        </p:grpSpPr>
        <p:cxnSp>
          <p:nvCxnSpPr>
            <p:cNvPr id="144" name="Straight Connector 143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5" name="Shape 144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146" name="Group 145"/>
          <p:cNvGrpSpPr/>
          <p:nvPr/>
        </p:nvGrpSpPr>
        <p:grpSpPr>
          <a:xfrm>
            <a:off x="6553200" y="2590800"/>
            <a:ext cx="576549" cy="455612"/>
            <a:chOff x="5410200" y="2667794"/>
            <a:chExt cx="876300" cy="379412"/>
          </a:xfrm>
        </p:grpSpPr>
        <p:cxnSp>
          <p:nvCxnSpPr>
            <p:cNvPr id="147" name="Straight Connector 146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8" name="Shape 147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49" name="Straight Connector 148"/>
          <p:cNvCxnSpPr/>
          <p:nvPr/>
        </p:nvCxnSpPr>
        <p:spPr bwMode="auto">
          <a:xfrm rot="5400000">
            <a:off x="4962879" y="3734679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500"/>
                            </p:stCondLst>
                            <p:childTnLst>
                              <p:par>
                                <p:cTn id="2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2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2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4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2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6500"/>
                            </p:stCondLst>
                            <p:childTnLst>
                              <p:par>
                                <p:cTn id="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8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0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2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4500"/>
                            </p:stCondLst>
                            <p:childTnLst>
                              <p:par>
                                <p:cTn id="6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6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8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5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2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2500"/>
                            </p:stCondLst>
                            <p:childTnLst>
                              <p:par>
                                <p:cTn id="7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45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2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6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8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05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25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45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46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2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8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500"/>
                            </p:stCondLst>
                            <p:childTnLst>
                              <p:par>
                                <p:cTn id="1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20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2500"/>
                            </p:stCondLst>
                            <p:childTnLst>
                              <p:par>
                                <p:cTn id="1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4500"/>
                            </p:stCondLst>
                            <p:childTnLst>
                              <p:par>
                                <p:cTn id="1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2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6500"/>
                            </p:stCondLst>
                            <p:childTnLst>
                              <p:par>
                                <p:cTn id="1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2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58500"/>
                            </p:stCondLst>
                            <p:childTnLst>
                              <p:par>
                                <p:cTn id="1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20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60500"/>
                            </p:stCondLst>
                            <p:childTnLst>
                              <p:par>
                                <p:cTn id="1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62500"/>
                            </p:stCondLst>
                            <p:childTnLst>
                              <p:par>
                                <p:cTn id="1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2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64500"/>
                            </p:stCondLst>
                            <p:childTnLst>
                              <p:par>
                                <p:cTn id="1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66500"/>
                            </p:stCondLst>
                            <p:childTnLst>
                              <p:par>
                                <p:cTn id="1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20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68500"/>
                            </p:stCondLst>
                            <p:childTnLst>
                              <p:par>
                                <p:cTn id="1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70500"/>
                            </p:stCondLst>
                            <p:childTnLst>
                              <p:par>
                                <p:cTn id="1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71000"/>
                            </p:stCondLst>
                            <p:childTnLst>
                              <p:par>
                                <p:cTn id="1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71500"/>
                            </p:stCondLst>
                            <p:childTnLst>
                              <p:par>
                                <p:cTn id="1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72000"/>
                            </p:stCondLst>
                            <p:childTnLst>
                              <p:par>
                                <p:cTn id="1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74000"/>
                            </p:stCondLst>
                            <p:childTnLst>
                              <p:par>
                                <p:cTn id="1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74500"/>
                            </p:stCondLst>
                            <p:childTnLst>
                              <p:par>
                                <p:cTn id="1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75000"/>
                            </p:stCondLst>
                            <p:childTnLst>
                              <p:par>
                                <p:cTn id="1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75500"/>
                            </p:stCondLst>
                            <p:childTnLst>
                              <p:par>
                                <p:cTn id="1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76000"/>
                            </p:stCondLst>
                            <p:childTnLst>
                              <p:par>
                                <p:cTn id="1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76500"/>
                            </p:stCondLst>
                            <p:childTnLst>
                              <p:par>
                                <p:cTn id="1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77000"/>
                            </p:stCondLst>
                            <p:childTnLst>
                              <p:par>
                                <p:cTn id="1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2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79000"/>
                            </p:stCondLst>
                            <p:childTnLst>
                              <p:par>
                                <p:cTn id="1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81000"/>
                            </p:stCondLst>
                            <p:childTnLst>
                              <p:par>
                                <p:cTn id="2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" grpId="0" animBg="1"/>
      <p:bldP spid="110" grpId="0" animBg="1"/>
      <p:bldP spid="113" grpId="0"/>
      <p:bldP spid="81" grpId="0" animBg="1"/>
      <p:bldP spid="82" grpId="0" animBg="1"/>
      <p:bldP spid="84" grpId="0" animBg="1"/>
      <p:bldP spid="85" grpId="0" animBg="1"/>
      <p:bldP spid="87" grpId="0" animBg="1"/>
      <p:bldP spid="88" grpId="0" animBg="1"/>
      <p:bldP spid="90" grpId="0" animBg="1"/>
      <p:bldP spid="91" grpId="0" animBg="1"/>
      <p:bldP spid="92" grpId="0" animBg="1"/>
      <p:bldP spid="9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82296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Implementasi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36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di</a:t>
            </a:r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Program (4)</a:t>
            </a:r>
            <a:endParaRPr lang="en-US" sz="3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1" name="Content Placeholder 2"/>
          <p:cNvSpPr txBox="1">
            <a:spLocks/>
          </p:cNvSpPr>
          <p:nvPr/>
        </p:nvSpPr>
        <p:spPr bwMode="auto">
          <a:xfrm>
            <a:off x="228600" y="990600"/>
            <a:ext cx="4267200" cy="5105400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rPr>
              <a:t>General Tree</a:t>
            </a:r>
          </a:p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(Linked List)</a:t>
            </a:r>
            <a:endParaRPr kumimoji="0" lang="en-US" sz="2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3" name="Group 177"/>
          <p:cNvGrpSpPr/>
          <p:nvPr/>
        </p:nvGrpSpPr>
        <p:grpSpPr>
          <a:xfrm>
            <a:off x="2514600" y="2133600"/>
            <a:ext cx="838200" cy="381794"/>
            <a:chOff x="7010400" y="2133600"/>
            <a:chExt cx="838200" cy="38179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7010400" y="2133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</a:rPr>
                <a:t>A</a:t>
              </a:r>
            </a:p>
          </p:txBody>
        </p:sp>
        <p:cxnSp>
          <p:nvCxnSpPr>
            <p:cNvPr id="84" name="Straight Connector 83"/>
            <p:cNvCxnSpPr/>
            <p:nvPr/>
          </p:nvCxnSpPr>
          <p:spPr bwMode="auto">
            <a:xfrm rot="5400000">
              <a:off x="7048500" y="2324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5" name="Straight Connector 84"/>
            <p:cNvCxnSpPr/>
            <p:nvPr/>
          </p:nvCxnSpPr>
          <p:spPr bwMode="auto">
            <a:xfrm rot="5400000">
              <a:off x="7259765" y="2323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Group 178"/>
          <p:cNvGrpSpPr/>
          <p:nvPr/>
        </p:nvGrpSpPr>
        <p:grpSpPr>
          <a:xfrm>
            <a:off x="1676400" y="2819400"/>
            <a:ext cx="838200" cy="381794"/>
            <a:chOff x="6172200" y="2819400"/>
            <a:chExt cx="838200" cy="381794"/>
          </a:xfrm>
        </p:grpSpPr>
        <p:sp>
          <p:nvSpPr>
            <p:cNvPr id="87" name="Rectangle 86"/>
            <p:cNvSpPr/>
            <p:nvPr/>
          </p:nvSpPr>
          <p:spPr bwMode="auto">
            <a:xfrm>
              <a:off x="6172200" y="28194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r>
                <a:rPr lang="en-US" b="1" dirty="0" smtClean="0">
                  <a:solidFill>
                    <a:srgbClr val="FFC000"/>
                  </a:solidFill>
                </a:rPr>
                <a:t>B</a:t>
              </a:r>
            </a:p>
          </p:txBody>
        </p:sp>
        <p:cxnSp>
          <p:nvCxnSpPr>
            <p:cNvPr id="88" name="Straight Connector 87"/>
            <p:cNvCxnSpPr/>
            <p:nvPr/>
          </p:nvCxnSpPr>
          <p:spPr bwMode="auto">
            <a:xfrm rot="5400000">
              <a:off x="6210300" y="30099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0" name="Straight Connector 89"/>
            <p:cNvCxnSpPr/>
            <p:nvPr/>
          </p:nvCxnSpPr>
          <p:spPr bwMode="auto">
            <a:xfrm rot="5400000">
              <a:off x="6439694" y="30091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91" name="Straight Connector 90"/>
          <p:cNvCxnSpPr/>
          <p:nvPr/>
        </p:nvCxnSpPr>
        <p:spPr bwMode="auto">
          <a:xfrm rot="5400000">
            <a:off x="2659626" y="22171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3733800" y="1752600"/>
            <a:ext cx="76200" cy="76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4" name="Elbow Connector 93"/>
          <p:cNvCxnSpPr>
            <a:stCxn id="92" idx="2"/>
          </p:cNvCxnSpPr>
          <p:nvPr/>
        </p:nvCxnSpPr>
        <p:spPr bwMode="auto">
          <a:xfrm rot="5400000">
            <a:off x="3200400" y="1562100"/>
            <a:ext cx="304800" cy="838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5" name="TextBox 94"/>
          <p:cNvSpPr txBox="1"/>
          <p:nvPr/>
        </p:nvSpPr>
        <p:spPr>
          <a:xfrm>
            <a:off x="3733800" y="16002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C00000"/>
                </a:solidFill>
              </a:rPr>
              <a:t>Head</a:t>
            </a:r>
            <a:endParaRPr lang="en-US" sz="1600" dirty="0">
              <a:solidFill>
                <a:srgbClr val="C00000"/>
              </a:solidFill>
            </a:endParaRPr>
          </a:p>
        </p:txBody>
      </p:sp>
      <p:grpSp>
        <p:nvGrpSpPr>
          <p:cNvPr id="64" name="Group 131"/>
          <p:cNvGrpSpPr/>
          <p:nvPr/>
        </p:nvGrpSpPr>
        <p:grpSpPr>
          <a:xfrm>
            <a:off x="533400" y="4799806"/>
            <a:ext cx="838200" cy="381794"/>
            <a:chOff x="6172200" y="2971006"/>
            <a:chExt cx="838200" cy="381794"/>
          </a:xfrm>
        </p:grpSpPr>
        <p:sp>
          <p:nvSpPr>
            <p:cNvPr id="133" name="Rectangle 132"/>
            <p:cNvSpPr/>
            <p:nvPr/>
          </p:nvSpPr>
          <p:spPr bwMode="auto">
            <a:xfrm>
              <a:off x="6172200" y="2971006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endParaRPr>
            </a:p>
          </p:txBody>
        </p:sp>
        <p:cxnSp>
          <p:nvCxnSpPr>
            <p:cNvPr id="134" name="Straight Connector 133"/>
            <p:cNvCxnSpPr/>
            <p:nvPr/>
          </p:nvCxnSpPr>
          <p:spPr bwMode="auto">
            <a:xfrm rot="5400000">
              <a:off x="6199011" y="31615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5" name="Straight Connector 134"/>
            <p:cNvCxnSpPr/>
            <p:nvPr/>
          </p:nvCxnSpPr>
          <p:spPr bwMode="auto">
            <a:xfrm rot="5400000">
              <a:off x="6417116" y="3160712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5" name="Group 135"/>
          <p:cNvGrpSpPr/>
          <p:nvPr/>
        </p:nvGrpSpPr>
        <p:grpSpPr>
          <a:xfrm>
            <a:off x="914400" y="3048794"/>
            <a:ext cx="876300" cy="379412"/>
            <a:chOff x="5410200" y="2667794"/>
            <a:chExt cx="876300" cy="379412"/>
          </a:xfrm>
        </p:grpSpPr>
        <p:cxnSp>
          <p:nvCxnSpPr>
            <p:cNvPr id="137" name="Straight Connector 136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38" name="Shape 137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6" name="Group 138"/>
          <p:cNvGrpSpPr/>
          <p:nvPr/>
        </p:nvGrpSpPr>
        <p:grpSpPr>
          <a:xfrm>
            <a:off x="2514600" y="3659188"/>
            <a:ext cx="419100" cy="455612"/>
            <a:chOff x="5410200" y="2667794"/>
            <a:chExt cx="876300" cy="379412"/>
          </a:xfrm>
        </p:grpSpPr>
        <p:cxnSp>
          <p:nvCxnSpPr>
            <p:cNvPr id="140" name="Straight Connector 139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1" name="Shape 140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7" name="Group 141"/>
          <p:cNvGrpSpPr/>
          <p:nvPr/>
        </p:nvGrpSpPr>
        <p:grpSpPr>
          <a:xfrm>
            <a:off x="838200" y="4344988"/>
            <a:ext cx="419100" cy="455612"/>
            <a:chOff x="5410200" y="2667794"/>
            <a:chExt cx="876300" cy="379412"/>
          </a:xfrm>
        </p:grpSpPr>
        <p:cxnSp>
          <p:nvCxnSpPr>
            <p:cNvPr id="143" name="Straight Connector 142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4" name="Shape 143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8" name="Group 144"/>
          <p:cNvGrpSpPr/>
          <p:nvPr/>
        </p:nvGrpSpPr>
        <p:grpSpPr>
          <a:xfrm>
            <a:off x="1981200" y="2362200"/>
            <a:ext cx="647700" cy="455612"/>
            <a:chOff x="5410200" y="2667794"/>
            <a:chExt cx="876300" cy="379412"/>
          </a:xfrm>
        </p:grpSpPr>
        <p:cxnSp>
          <p:nvCxnSpPr>
            <p:cNvPr id="146" name="Straight Connector 145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47" name="Shape 146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69" name="Group 147"/>
          <p:cNvGrpSpPr/>
          <p:nvPr/>
        </p:nvGrpSpPr>
        <p:grpSpPr>
          <a:xfrm flipH="1">
            <a:off x="876300" y="3657600"/>
            <a:ext cx="647700" cy="455612"/>
            <a:chOff x="5410200" y="2667794"/>
            <a:chExt cx="876300" cy="379412"/>
          </a:xfrm>
        </p:grpSpPr>
        <p:cxnSp>
          <p:nvCxnSpPr>
            <p:cNvPr id="149" name="Straight Connector 148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50" name="Shape 149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0" name="Group 150"/>
          <p:cNvGrpSpPr/>
          <p:nvPr/>
        </p:nvGrpSpPr>
        <p:grpSpPr>
          <a:xfrm flipH="1">
            <a:off x="2476500" y="4344988"/>
            <a:ext cx="647700" cy="455612"/>
            <a:chOff x="5410200" y="2667794"/>
            <a:chExt cx="876300" cy="379412"/>
          </a:xfrm>
        </p:grpSpPr>
        <p:cxnSp>
          <p:nvCxnSpPr>
            <p:cNvPr id="152" name="Straight Connector 151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53" name="Shape 152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1" name="Group 153"/>
          <p:cNvGrpSpPr/>
          <p:nvPr/>
        </p:nvGrpSpPr>
        <p:grpSpPr>
          <a:xfrm flipH="1">
            <a:off x="3009900" y="5030788"/>
            <a:ext cx="647700" cy="455612"/>
            <a:chOff x="5410200" y="2667794"/>
            <a:chExt cx="876300" cy="379412"/>
          </a:xfrm>
        </p:grpSpPr>
        <p:cxnSp>
          <p:nvCxnSpPr>
            <p:cNvPr id="155" name="Straight Connector 154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56" name="Shape 155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72" name="Group 156"/>
          <p:cNvGrpSpPr/>
          <p:nvPr/>
        </p:nvGrpSpPr>
        <p:grpSpPr>
          <a:xfrm flipH="1">
            <a:off x="2030588" y="3048000"/>
            <a:ext cx="1169811" cy="381000"/>
            <a:chOff x="5410200" y="2667794"/>
            <a:chExt cx="876300" cy="379412"/>
          </a:xfrm>
        </p:grpSpPr>
        <p:cxnSp>
          <p:nvCxnSpPr>
            <p:cNvPr id="158" name="Straight Connector 157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159" name="Shape 158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160" name="Straight Connector 159"/>
          <p:cNvCxnSpPr/>
          <p:nvPr/>
        </p:nvCxnSpPr>
        <p:spPr bwMode="auto">
          <a:xfrm rot="5400000">
            <a:off x="449826" y="35125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 rot="5400000">
            <a:off x="2964426" y="35125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/>
          <p:cNvCxnSpPr/>
          <p:nvPr/>
        </p:nvCxnSpPr>
        <p:spPr bwMode="auto">
          <a:xfrm rot="5400000">
            <a:off x="1288026" y="41983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3" name="Straight Connector 162"/>
          <p:cNvCxnSpPr/>
          <p:nvPr/>
        </p:nvCxnSpPr>
        <p:spPr bwMode="auto">
          <a:xfrm rot="5400000">
            <a:off x="2061315" y="41983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4" name="Straight Connector 163"/>
          <p:cNvCxnSpPr/>
          <p:nvPr/>
        </p:nvCxnSpPr>
        <p:spPr bwMode="auto">
          <a:xfrm rot="5400000">
            <a:off x="461115" y="48841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5" name="Straight Connector 164"/>
          <p:cNvCxnSpPr/>
          <p:nvPr/>
        </p:nvCxnSpPr>
        <p:spPr bwMode="auto">
          <a:xfrm rot="5400000">
            <a:off x="678426" y="48841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6" name="Straight Connector 165"/>
          <p:cNvCxnSpPr/>
          <p:nvPr/>
        </p:nvCxnSpPr>
        <p:spPr bwMode="auto">
          <a:xfrm rot="5400000">
            <a:off x="2594715" y="48841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7" name="Straight Connector 166"/>
          <p:cNvCxnSpPr/>
          <p:nvPr/>
        </p:nvCxnSpPr>
        <p:spPr bwMode="auto">
          <a:xfrm rot="5400000">
            <a:off x="3202551" y="55699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8" name="Straight Connector 167"/>
          <p:cNvCxnSpPr/>
          <p:nvPr/>
        </p:nvCxnSpPr>
        <p:spPr bwMode="auto">
          <a:xfrm rot="5400000">
            <a:off x="3412101" y="55699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28" name="Group 227"/>
          <p:cNvGrpSpPr/>
          <p:nvPr/>
        </p:nvGrpSpPr>
        <p:grpSpPr>
          <a:xfrm>
            <a:off x="2819400" y="3429000"/>
            <a:ext cx="838200" cy="381794"/>
            <a:chOff x="2819400" y="3429000"/>
            <a:chExt cx="838200" cy="381794"/>
          </a:xfrm>
        </p:grpSpPr>
        <p:grpSp>
          <p:nvGrpSpPr>
            <p:cNvPr id="6" name="Group 100"/>
            <p:cNvGrpSpPr/>
            <p:nvPr/>
          </p:nvGrpSpPr>
          <p:grpSpPr>
            <a:xfrm>
              <a:off x="2819400" y="3429000"/>
              <a:ext cx="838200" cy="381794"/>
              <a:chOff x="6172200" y="2971006"/>
              <a:chExt cx="838200" cy="381794"/>
            </a:xfrm>
          </p:grpSpPr>
          <p:sp>
            <p:nvSpPr>
              <p:cNvPr id="111" name="Rectangle 110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14" name="Straight Connector 113"/>
              <p:cNvCxnSpPr/>
              <p:nvPr/>
            </p:nvCxnSpPr>
            <p:spPr bwMode="auto">
              <a:xfrm rot="5400000">
                <a:off x="6210300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5" name="Straight Connector 114"/>
              <p:cNvCxnSpPr/>
              <p:nvPr/>
            </p:nvCxnSpPr>
            <p:spPr bwMode="auto">
              <a:xfrm rot="5400000">
                <a:off x="6417116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69" name="TextBox 168"/>
            <p:cNvSpPr txBox="1"/>
            <p:nvPr/>
          </p:nvSpPr>
          <p:spPr>
            <a:xfrm>
              <a:off x="3276600" y="3429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3300"/>
                  </a:solidFill>
                </a:rPr>
                <a:t>C</a:t>
              </a:r>
            </a:p>
          </p:txBody>
        </p:sp>
      </p:grpSp>
      <p:grpSp>
        <p:nvGrpSpPr>
          <p:cNvPr id="227" name="Group 226"/>
          <p:cNvGrpSpPr/>
          <p:nvPr/>
        </p:nvGrpSpPr>
        <p:grpSpPr>
          <a:xfrm>
            <a:off x="533400" y="3428206"/>
            <a:ext cx="838200" cy="381794"/>
            <a:chOff x="533400" y="3428206"/>
            <a:chExt cx="838200" cy="381794"/>
          </a:xfrm>
        </p:grpSpPr>
        <p:grpSp>
          <p:nvGrpSpPr>
            <p:cNvPr id="5" name="Group 95"/>
            <p:cNvGrpSpPr/>
            <p:nvPr/>
          </p:nvGrpSpPr>
          <p:grpSpPr>
            <a:xfrm>
              <a:off x="533400" y="3428206"/>
              <a:ext cx="838200" cy="381794"/>
              <a:chOff x="6172200" y="2971006"/>
              <a:chExt cx="838200" cy="381794"/>
            </a:xfrm>
          </p:grpSpPr>
          <p:sp>
            <p:nvSpPr>
              <p:cNvPr id="97" name="Rectangle 96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98" name="Straight Connector 97"/>
              <p:cNvCxnSpPr/>
              <p:nvPr/>
            </p:nvCxnSpPr>
            <p:spPr bwMode="auto">
              <a:xfrm rot="5400000">
                <a:off x="6199011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99" name="Straight Connector 98"/>
              <p:cNvCxnSpPr/>
              <p:nvPr/>
            </p:nvCxnSpPr>
            <p:spPr bwMode="auto">
              <a:xfrm rot="5400000">
                <a:off x="6439694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0" name="TextBox 169"/>
            <p:cNvSpPr txBox="1"/>
            <p:nvPr/>
          </p:nvSpPr>
          <p:spPr>
            <a:xfrm>
              <a:off x="1012634" y="34290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660066"/>
                  </a:solidFill>
                </a:rPr>
                <a:t>D</a:t>
              </a:r>
            </a:p>
          </p:txBody>
        </p:sp>
      </p:grpSp>
      <p:grpSp>
        <p:nvGrpSpPr>
          <p:cNvPr id="231" name="Group 230"/>
          <p:cNvGrpSpPr/>
          <p:nvPr/>
        </p:nvGrpSpPr>
        <p:grpSpPr>
          <a:xfrm>
            <a:off x="2133600" y="4114800"/>
            <a:ext cx="838200" cy="381794"/>
            <a:chOff x="2133600" y="4114800"/>
            <a:chExt cx="838200" cy="381794"/>
          </a:xfrm>
        </p:grpSpPr>
        <p:grpSp>
          <p:nvGrpSpPr>
            <p:cNvPr id="29" name="Group 119"/>
            <p:cNvGrpSpPr/>
            <p:nvPr/>
          </p:nvGrpSpPr>
          <p:grpSpPr>
            <a:xfrm>
              <a:off x="2133600" y="4114800"/>
              <a:ext cx="838200" cy="381794"/>
              <a:chOff x="6172200" y="2971006"/>
              <a:chExt cx="838200" cy="381794"/>
            </a:xfrm>
          </p:grpSpPr>
          <p:sp>
            <p:nvSpPr>
              <p:cNvPr id="121" name="Rectangle 120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22" name="Straight Connector 121"/>
              <p:cNvCxnSpPr/>
              <p:nvPr/>
            </p:nvCxnSpPr>
            <p:spPr bwMode="auto">
              <a:xfrm rot="5400000">
                <a:off x="6199011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3" name="Straight Connector 122"/>
              <p:cNvCxnSpPr/>
              <p:nvPr/>
            </p:nvCxnSpPr>
            <p:spPr bwMode="auto">
              <a:xfrm rot="5400000">
                <a:off x="6439694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1" name="TextBox 170"/>
            <p:cNvSpPr txBox="1"/>
            <p:nvPr/>
          </p:nvSpPr>
          <p:spPr>
            <a:xfrm>
              <a:off x="2623851" y="41264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CC3300"/>
                  </a:solidFill>
                </a:rPr>
                <a:t>F</a:t>
              </a:r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2667000" y="4799806"/>
            <a:ext cx="838200" cy="381794"/>
            <a:chOff x="2667000" y="4799806"/>
            <a:chExt cx="838200" cy="381794"/>
          </a:xfrm>
        </p:grpSpPr>
        <p:grpSp>
          <p:nvGrpSpPr>
            <p:cNvPr id="30" name="Group 123"/>
            <p:cNvGrpSpPr/>
            <p:nvPr/>
          </p:nvGrpSpPr>
          <p:grpSpPr>
            <a:xfrm>
              <a:off x="2667000" y="4799806"/>
              <a:ext cx="838200" cy="381794"/>
              <a:chOff x="6172200" y="2971006"/>
              <a:chExt cx="838200" cy="381794"/>
            </a:xfrm>
          </p:grpSpPr>
          <p:sp>
            <p:nvSpPr>
              <p:cNvPr id="125" name="Rectangle 124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26" name="Straight Connector 125"/>
              <p:cNvCxnSpPr/>
              <p:nvPr/>
            </p:nvCxnSpPr>
            <p:spPr bwMode="auto">
              <a:xfrm rot="5400000">
                <a:off x="6210300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27" name="Straight Connector 126"/>
              <p:cNvCxnSpPr/>
              <p:nvPr/>
            </p:nvCxnSpPr>
            <p:spPr bwMode="auto">
              <a:xfrm rot="5400000">
                <a:off x="6439694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2" name="TextBox 171"/>
            <p:cNvSpPr txBox="1"/>
            <p:nvPr/>
          </p:nvSpPr>
          <p:spPr>
            <a:xfrm>
              <a:off x="3156332" y="48122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990099"/>
                  </a:solidFill>
                </a:rPr>
                <a:t>G</a:t>
              </a:r>
            </a:p>
          </p:txBody>
        </p:sp>
      </p:grpSp>
      <p:grpSp>
        <p:nvGrpSpPr>
          <p:cNvPr id="233" name="Group 232"/>
          <p:cNvGrpSpPr/>
          <p:nvPr/>
        </p:nvGrpSpPr>
        <p:grpSpPr>
          <a:xfrm>
            <a:off x="3276600" y="5485606"/>
            <a:ext cx="838200" cy="381794"/>
            <a:chOff x="3276600" y="5485606"/>
            <a:chExt cx="838200" cy="381794"/>
          </a:xfrm>
        </p:grpSpPr>
        <p:grpSp>
          <p:nvGrpSpPr>
            <p:cNvPr id="31" name="Group 127"/>
            <p:cNvGrpSpPr/>
            <p:nvPr/>
          </p:nvGrpSpPr>
          <p:grpSpPr>
            <a:xfrm>
              <a:off x="3276600" y="5485606"/>
              <a:ext cx="838200" cy="381794"/>
              <a:chOff x="6172200" y="2971006"/>
              <a:chExt cx="838200" cy="381794"/>
            </a:xfrm>
          </p:grpSpPr>
          <p:sp>
            <p:nvSpPr>
              <p:cNvPr id="129" name="Rectangle 128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30" name="Straight Connector 129"/>
              <p:cNvCxnSpPr/>
              <p:nvPr/>
            </p:nvCxnSpPr>
            <p:spPr bwMode="auto">
              <a:xfrm rot="5400000">
                <a:off x="6199297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31" name="Straight Connector 130"/>
              <p:cNvCxnSpPr/>
              <p:nvPr/>
            </p:nvCxnSpPr>
            <p:spPr bwMode="auto">
              <a:xfrm rot="5400000">
                <a:off x="6411119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3" name="TextBox 172"/>
            <p:cNvSpPr txBox="1"/>
            <p:nvPr/>
          </p:nvSpPr>
          <p:spPr>
            <a:xfrm>
              <a:off x="3733800" y="5498068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8000"/>
                  </a:solidFill>
                </a:rPr>
                <a:t>H</a:t>
              </a:r>
            </a:p>
          </p:txBody>
        </p:sp>
      </p:grpSp>
      <p:sp>
        <p:nvSpPr>
          <p:cNvPr id="174" name="TextBox 173"/>
          <p:cNvSpPr txBox="1"/>
          <p:nvPr/>
        </p:nvSpPr>
        <p:spPr>
          <a:xfrm>
            <a:off x="1012634" y="4812268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00CC"/>
                </a:solidFill>
              </a:rPr>
              <a:t>I</a:t>
            </a:r>
          </a:p>
        </p:txBody>
      </p:sp>
      <p:grpSp>
        <p:nvGrpSpPr>
          <p:cNvPr id="229" name="Group 228"/>
          <p:cNvGrpSpPr/>
          <p:nvPr/>
        </p:nvGrpSpPr>
        <p:grpSpPr>
          <a:xfrm>
            <a:off x="1143000" y="4114006"/>
            <a:ext cx="838200" cy="381794"/>
            <a:chOff x="1143000" y="4114006"/>
            <a:chExt cx="838200" cy="381794"/>
          </a:xfrm>
        </p:grpSpPr>
        <p:grpSp>
          <p:nvGrpSpPr>
            <p:cNvPr id="10" name="Group 115"/>
            <p:cNvGrpSpPr/>
            <p:nvPr/>
          </p:nvGrpSpPr>
          <p:grpSpPr>
            <a:xfrm>
              <a:off x="1143000" y="4114006"/>
              <a:ext cx="838200" cy="381794"/>
              <a:chOff x="6172200" y="2971006"/>
              <a:chExt cx="838200" cy="381794"/>
            </a:xfrm>
          </p:grpSpPr>
          <p:sp>
            <p:nvSpPr>
              <p:cNvPr id="117" name="Rectangle 116"/>
              <p:cNvSpPr/>
              <p:nvPr/>
            </p:nvSpPr>
            <p:spPr bwMode="auto">
              <a:xfrm>
                <a:off x="6172200" y="2971006"/>
                <a:ext cx="838200" cy="381000"/>
              </a:xfrm>
              <a:prstGeom prst="rect">
                <a:avLst/>
              </a:prstGeom>
              <a:noFill/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118" name="Straight Connector 117"/>
              <p:cNvCxnSpPr/>
              <p:nvPr/>
            </p:nvCxnSpPr>
            <p:spPr bwMode="auto">
              <a:xfrm rot="5400000">
                <a:off x="6210300" y="3161506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19" name="Straight Connector 118"/>
              <p:cNvCxnSpPr/>
              <p:nvPr/>
            </p:nvCxnSpPr>
            <p:spPr bwMode="auto">
              <a:xfrm rot="5400000">
                <a:off x="6417116" y="3160712"/>
                <a:ext cx="381000" cy="1588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75" name="TextBox 174"/>
            <p:cNvSpPr txBox="1"/>
            <p:nvPr/>
          </p:nvSpPr>
          <p:spPr>
            <a:xfrm>
              <a:off x="1621315" y="4114800"/>
              <a:ext cx="304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006600"/>
                  </a:solidFill>
                </a:rPr>
                <a:t>E</a:t>
              </a:r>
            </a:p>
          </p:txBody>
        </p:sp>
      </p:grpSp>
      <p:sp>
        <p:nvSpPr>
          <p:cNvPr id="105" name="Content Placeholder 2"/>
          <p:cNvSpPr txBox="1">
            <a:spLocks/>
          </p:cNvSpPr>
          <p:nvPr/>
        </p:nvSpPr>
        <p:spPr bwMode="auto">
          <a:xfrm>
            <a:off x="4648200" y="990600"/>
            <a:ext cx="4267200" cy="5105400"/>
          </a:xfrm>
          <a:prstGeom prst="rect">
            <a:avLst/>
          </a:prstGeom>
          <a:ln w="25400" cap="flat" cmpd="sng" algn="ctr">
            <a:solidFill>
              <a:schemeClr val="accent1"/>
            </a:solidFill>
            <a:prstDash val="solid"/>
            <a:miter lim="800000"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200" b="1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Binary Tree</a:t>
            </a:r>
          </a:p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200" b="1" kern="0" dirty="0" smtClean="0">
                <a:solidFill>
                  <a:srgbClr val="002060"/>
                </a:solidFill>
              </a:rPr>
              <a:t>(Linked List)</a:t>
            </a:r>
            <a:endParaRPr kumimoji="0" lang="en-US" sz="2200" b="1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04" name="TextBox 203"/>
          <p:cNvSpPr txBox="1"/>
          <p:nvPr/>
        </p:nvSpPr>
        <p:spPr>
          <a:xfrm>
            <a:off x="8153400" y="1676400"/>
            <a:ext cx="762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600" dirty="0" smtClean="0"/>
              <a:t>Head</a:t>
            </a:r>
            <a:endParaRPr lang="en-US" sz="1600" dirty="0"/>
          </a:p>
        </p:txBody>
      </p:sp>
      <p:grpSp>
        <p:nvGrpSpPr>
          <p:cNvPr id="106" name="Group 105"/>
          <p:cNvGrpSpPr/>
          <p:nvPr/>
        </p:nvGrpSpPr>
        <p:grpSpPr>
          <a:xfrm>
            <a:off x="6934200" y="2209800"/>
            <a:ext cx="838200" cy="381794"/>
            <a:chOff x="6248400" y="1752600"/>
            <a:chExt cx="838200" cy="381794"/>
          </a:xfrm>
        </p:grpSpPr>
        <p:sp>
          <p:nvSpPr>
            <p:cNvPr id="107" name="Rectangle 106"/>
            <p:cNvSpPr/>
            <p:nvPr/>
          </p:nvSpPr>
          <p:spPr bwMode="auto">
            <a:xfrm>
              <a:off x="6248400" y="1752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Arial" charset="0"/>
                </a:rPr>
                <a:t>A</a:t>
              </a:r>
            </a:p>
          </p:txBody>
        </p:sp>
        <p:cxnSp>
          <p:nvCxnSpPr>
            <p:cNvPr id="108" name="Straight Connector 107"/>
            <p:cNvCxnSpPr/>
            <p:nvPr/>
          </p:nvCxnSpPr>
          <p:spPr bwMode="auto">
            <a:xfrm rot="5400000">
              <a:off x="6286500" y="1943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9" name="Straight Connector 108"/>
            <p:cNvCxnSpPr/>
            <p:nvPr/>
          </p:nvCxnSpPr>
          <p:spPr bwMode="auto">
            <a:xfrm rot="5400000">
              <a:off x="6697790" y="1942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10" name="Group 109"/>
          <p:cNvGrpSpPr/>
          <p:nvPr/>
        </p:nvGrpSpPr>
        <p:grpSpPr>
          <a:xfrm>
            <a:off x="6096000" y="2893100"/>
            <a:ext cx="838200" cy="381794"/>
            <a:chOff x="5638800" y="2361406"/>
            <a:chExt cx="838200" cy="381794"/>
          </a:xfrm>
        </p:grpSpPr>
        <p:sp>
          <p:nvSpPr>
            <p:cNvPr id="112" name="Rectangle 111"/>
            <p:cNvSpPr/>
            <p:nvPr/>
          </p:nvSpPr>
          <p:spPr bwMode="auto">
            <a:xfrm>
              <a:off x="5638800" y="2361406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FFC000"/>
                  </a:solidFill>
                  <a:effectLst/>
                  <a:latin typeface="Arial" charset="0"/>
                </a:rPr>
                <a:t>B</a:t>
              </a:r>
            </a:p>
          </p:txBody>
        </p:sp>
        <p:cxnSp>
          <p:nvCxnSpPr>
            <p:cNvPr id="113" name="Straight Connector 112"/>
            <p:cNvCxnSpPr/>
            <p:nvPr/>
          </p:nvCxnSpPr>
          <p:spPr bwMode="auto">
            <a:xfrm rot="5400000">
              <a:off x="5676900" y="25519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6" name="Straight Connector 115"/>
            <p:cNvCxnSpPr/>
            <p:nvPr/>
          </p:nvCxnSpPr>
          <p:spPr bwMode="auto">
            <a:xfrm rot="5400000">
              <a:off x="6088190" y="2551112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20" name="Group 119"/>
          <p:cNvGrpSpPr/>
          <p:nvPr/>
        </p:nvGrpSpPr>
        <p:grpSpPr>
          <a:xfrm>
            <a:off x="4953000" y="3505200"/>
            <a:ext cx="838200" cy="381794"/>
            <a:chOff x="5638800" y="2361406"/>
            <a:chExt cx="838200" cy="381794"/>
          </a:xfrm>
        </p:grpSpPr>
        <p:sp>
          <p:nvSpPr>
            <p:cNvPr id="124" name="Rectangle 123"/>
            <p:cNvSpPr/>
            <p:nvPr/>
          </p:nvSpPr>
          <p:spPr bwMode="auto">
            <a:xfrm>
              <a:off x="5638800" y="2361406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660066"/>
                  </a:solidFill>
                  <a:effectLst/>
                  <a:latin typeface="Arial" charset="0"/>
                </a:rPr>
                <a:t>D</a:t>
              </a:r>
            </a:p>
          </p:txBody>
        </p:sp>
        <p:cxnSp>
          <p:nvCxnSpPr>
            <p:cNvPr id="128" name="Straight Connector 127"/>
            <p:cNvCxnSpPr/>
            <p:nvPr/>
          </p:nvCxnSpPr>
          <p:spPr bwMode="auto">
            <a:xfrm rot="5400000">
              <a:off x="5676900" y="25519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2" name="Straight Connector 131"/>
            <p:cNvCxnSpPr/>
            <p:nvPr/>
          </p:nvCxnSpPr>
          <p:spPr bwMode="auto">
            <a:xfrm rot="5400000">
              <a:off x="6088190" y="2551112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36" name="Group 135"/>
          <p:cNvGrpSpPr/>
          <p:nvPr/>
        </p:nvGrpSpPr>
        <p:grpSpPr>
          <a:xfrm>
            <a:off x="5486400" y="4114006"/>
            <a:ext cx="838200" cy="381794"/>
            <a:chOff x="5638800" y="2361406"/>
            <a:chExt cx="838200" cy="381794"/>
          </a:xfrm>
        </p:grpSpPr>
        <p:sp>
          <p:nvSpPr>
            <p:cNvPr id="139" name="Rectangle 138"/>
            <p:cNvSpPr/>
            <p:nvPr/>
          </p:nvSpPr>
          <p:spPr bwMode="auto">
            <a:xfrm>
              <a:off x="5638800" y="2361406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6600"/>
                  </a:solidFill>
                  <a:effectLst/>
                  <a:latin typeface="Arial" charset="0"/>
                </a:rPr>
                <a:t>E</a:t>
              </a:r>
            </a:p>
          </p:txBody>
        </p:sp>
        <p:cxnSp>
          <p:nvCxnSpPr>
            <p:cNvPr id="142" name="Straight Connector 141"/>
            <p:cNvCxnSpPr/>
            <p:nvPr/>
          </p:nvCxnSpPr>
          <p:spPr bwMode="auto">
            <a:xfrm rot="5400000">
              <a:off x="5676900" y="25519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45" name="Straight Connector 144"/>
            <p:cNvCxnSpPr/>
            <p:nvPr/>
          </p:nvCxnSpPr>
          <p:spPr bwMode="auto">
            <a:xfrm rot="5400000">
              <a:off x="6088190" y="2551112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48" name="Group 147"/>
          <p:cNvGrpSpPr/>
          <p:nvPr/>
        </p:nvGrpSpPr>
        <p:grpSpPr>
          <a:xfrm>
            <a:off x="6553200" y="4115594"/>
            <a:ext cx="838200" cy="381794"/>
            <a:chOff x="5638800" y="2361406"/>
            <a:chExt cx="838200" cy="381794"/>
          </a:xfrm>
        </p:grpSpPr>
        <p:sp>
          <p:nvSpPr>
            <p:cNvPr id="151" name="Rectangle 150"/>
            <p:cNvSpPr/>
            <p:nvPr/>
          </p:nvSpPr>
          <p:spPr bwMode="auto">
            <a:xfrm>
              <a:off x="5638800" y="2361406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CC3300"/>
                  </a:solidFill>
                  <a:effectLst/>
                  <a:latin typeface="Arial" charset="0"/>
                </a:rPr>
                <a:t>F</a:t>
              </a:r>
            </a:p>
          </p:txBody>
        </p:sp>
        <p:cxnSp>
          <p:nvCxnSpPr>
            <p:cNvPr id="154" name="Straight Connector 153"/>
            <p:cNvCxnSpPr/>
            <p:nvPr/>
          </p:nvCxnSpPr>
          <p:spPr bwMode="auto">
            <a:xfrm rot="5400000">
              <a:off x="5676900" y="25519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57" name="Straight Connector 156"/>
            <p:cNvCxnSpPr/>
            <p:nvPr/>
          </p:nvCxnSpPr>
          <p:spPr bwMode="auto">
            <a:xfrm rot="5400000">
              <a:off x="6088190" y="2551112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76" name="Group 175"/>
          <p:cNvGrpSpPr/>
          <p:nvPr/>
        </p:nvGrpSpPr>
        <p:grpSpPr>
          <a:xfrm>
            <a:off x="7239000" y="3506788"/>
            <a:ext cx="838200" cy="381794"/>
            <a:chOff x="6248400" y="1752600"/>
            <a:chExt cx="838200" cy="381794"/>
          </a:xfrm>
        </p:grpSpPr>
        <p:sp>
          <p:nvSpPr>
            <p:cNvPr id="177" name="Rectangle 176"/>
            <p:cNvSpPr/>
            <p:nvPr/>
          </p:nvSpPr>
          <p:spPr bwMode="auto">
            <a:xfrm>
              <a:off x="6248400" y="1752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3300"/>
                  </a:solidFill>
                  <a:effectLst/>
                  <a:latin typeface="Arial" charset="0"/>
                </a:rPr>
                <a:t>C</a:t>
              </a:r>
            </a:p>
          </p:txBody>
        </p:sp>
        <p:cxnSp>
          <p:nvCxnSpPr>
            <p:cNvPr id="178" name="Straight Connector 177"/>
            <p:cNvCxnSpPr/>
            <p:nvPr/>
          </p:nvCxnSpPr>
          <p:spPr bwMode="auto">
            <a:xfrm rot="5400000">
              <a:off x="6286500" y="1943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9" name="Straight Connector 178"/>
            <p:cNvCxnSpPr/>
            <p:nvPr/>
          </p:nvCxnSpPr>
          <p:spPr bwMode="auto">
            <a:xfrm rot="5400000">
              <a:off x="6697790" y="1942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0" name="Group 179"/>
          <p:cNvGrpSpPr/>
          <p:nvPr/>
        </p:nvGrpSpPr>
        <p:grpSpPr>
          <a:xfrm>
            <a:off x="4876800" y="4799806"/>
            <a:ext cx="838200" cy="381794"/>
            <a:chOff x="6248400" y="1752600"/>
            <a:chExt cx="838200" cy="381794"/>
          </a:xfrm>
        </p:grpSpPr>
        <p:sp>
          <p:nvSpPr>
            <p:cNvPr id="181" name="Rectangle 180"/>
            <p:cNvSpPr/>
            <p:nvPr/>
          </p:nvSpPr>
          <p:spPr bwMode="auto">
            <a:xfrm>
              <a:off x="6248400" y="1752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00CC"/>
                  </a:solidFill>
                  <a:effectLst/>
                  <a:latin typeface="Arial" charset="0"/>
                </a:rPr>
                <a:t>I</a:t>
              </a:r>
            </a:p>
          </p:txBody>
        </p:sp>
        <p:cxnSp>
          <p:nvCxnSpPr>
            <p:cNvPr id="182" name="Straight Connector 181"/>
            <p:cNvCxnSpPr/>
            <p:nvPr/>
          </p:nvCxnSpPr>
          <p:spPr bwMode="auto">
            <a:xfrm rot="5400000">
              <a:off x="6286500" y="1943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3" name="Straight Connector 182"/>
            <p:cNvCxnSpPr/>
            <p:nvPr/>
          </p:nvCxnSpPr>
          <p:spPr bwMode="auto">
            <a:xfrm rot="5400000">
              <a:off x="6697790" y="1942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4" name="Group 183"/>
          <p:cNvGrpSpPr/>
          <p:nvPr/>
        </p:nvGrpSpPr>
        <p:grpSpPr>
          <a:xfrm>
            <a:off x="7162800" y="4724400"/>
            <a:ext cx="838200" cy="381794"/>
            <a:chOff x="6248400" y="1752600"/>
            <a:chExt cx="838200" cy="381794"/>
          </a:xfrm>
        </p:grpSpPr>
        <p:sp>
          <p:nvSpPr>
            <p:cNvPr id="185" name="Rectangle 184"/>
            <p:cNvSpPr/>
            <p:nvPr/>
          </p:nvSpPr>
          <p:spPr bwMode="auto">
            <a:xfrm>
              <a:off x="6248400" y="1752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990099"/>
                  </a:solidFill>
                  <a:effectLst/>
                  <a:latin typeface="Arial" charset="0"/>
                </a:rPr>
                <a:t>G</a:t>
              </a:r>
            </a:p>
          </p:txBody>
        </p:sp>
        <p:cxnSp>
          <p:nvCxnSpPr>
            <p:cNvPr id="186" name="Straight Connector 185"/>
            <p:cNvCxnSpPr/>
            <p:nvPr/>
          </p:nvCxnSpPr>
          <p:spPr bwMode="auto">
            <a:xfrm rot="5400000">
              <a:off x="6286500" y="1943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7" name="Straight Connector 186"/>
            <p:cNvCxnSpPr/>
            <p:nvPr/>
          </p:nvCxnSpPr>
          <p:spPr bwMode="auto">
            <a:xfrm rot="5400000">
              <a:off x="6697790" y="1942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8" name="Group 187"/>
          <p:cNvGrpSpPr/>
          <p:nvPr/>
        </p:nvGrpSpPr>
        <p:grpSpPr>
          <a:xfrm>
            <a:off x="7848600" y="5353402"/>
            <a:ext cx="838200" cy="381794"/>
            <a:chOff x="6248400" y="1752600"/>
            <a:chExt cx="838200" cy="381794"/>
          </a:xfrm>
        </p:grpSpPr>
        <p:sp>
          <p:nvSpPr>
            <p:cNvPr id="189" name="Rectangle 188"/>
            <p:cNvSpPr/>
            <p:nvPr/>
          </p:nvSpPr>
          <p:spPr bwMode="auto">
            <a:xfrm>
              <a:off x="6248400" y="1752600"/>
              <a:ext cx="838200" cy="3810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800" b="1" i="0" u="none" strike="noStrike" cap="none" normalizeH="0" baseline="0" dirty="0" smtClean="0">
                  <a:ln>
                    <a:noFill/>
                  </a:ln>
                  <a:solidFill>
                    <a:srgbClr val="008000"/>
                  </a:solidFill>
                  <a:effectLst/>
                  <a:latin typeface="Arial" charset="0"/>
                </a:rPr>
                <a:t>H</a:t>
              </a:r>
            </a:p>
          </p:txBody>
        </p:sp>
        <p:cxnSp>
          <p:nvCxnSpPr>
            <p:cNvPr id="190" name="Straight Connector 189"/>
            <p:cNvCxnSpPr/>
            <p:nvPr/>
          </p:nvCxnSpPr>
          <p:spPr bwMode="auto">
            <a:xfrm rot="5400000">
              <a:off x="6286500" y="1943100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1" name="Straight Connector 190"/>
            <p:cNvCxnSpPr/>
            <p:nvPr/>
          </p:nvCxnSpPr>
          <p:spPr bwMode="auto">
            <a:xfrm rot="5400000">
              <a:off x="6697790" y="1942306"/>
              <a:ext cx="3810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192" name="Elbow Connector 191"/>
          <p:cNvCxnSpPr/>
          <p:nvPr/>
        </p:nvCxnSpPr>
        <p:spPr bwMode="auto">
          <a:xfrm rot="5400000">
            <a:off x="6914753" y="3677047"/>
            <a:ext cx="457994" cy="419100"/>
          </a:xfrm>
          <a:prstGeom prst="bentConnector3">
            <a:avLst>
              <a:gd name="adj1" fmla="val 69187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oval" w="med" len="med"/>
            <a:tailEnd type="triangle" w="med" len="med"/>
          </a:ln>
          <a:effectLst/>
        </p:spPr>
      </p:cxnSp>
      <p:cxnSp>
        <p:nvCxnSpPr>
          <p:cNvPr id="193" name="Straight Connector 192"/>
          <p:cNvCxnSpPr/>
          <p:nvPr/>
        </p:nvCxnSpPr>
        <p:spPr bwMode="auto">
          <a:xfrm rot="5400000">
            <a:off x="7479276" y="22933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7779774" y="35887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5" name="Straight Connector 194"/>
          <p:cNvCxnSpPr/>
          <p:nvPr/>
        </p:nvCxnSpPr>
        <p:spPr bwMode="auto">
          <a:xfrm rot="5400000">
            <a:off x="7770248" y="5437770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6" name="Straight Connector 195"/>
          <p:cNvCxnSpPr/>
          <p:nvPr/>
        </p:nvCxnSpPr>
        <p:spPr bwMode="auto">
          <a:xfrm rot="5400000">
            <a:off x="8389374" y="5437770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7" name="Straight Connector 196"/>
          <p:cNvCxnSpPr/>
          <p:nvPr/>
        </p:nvCxnSpPr>
        <p:spPr bwMode="auto">
          <a:xfrm rot="5400000">
            <a:off x="6031476" y="4197580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8" name="Straight Connector 197"/>
          <p:cNvCxnSpPr/>
          <p:nvPr/>
        </p:nvCxnSpPr>
        <p:spPr bwMode="auto">
          <a:xfrm rot="5400000">
            <a:off x="6488676" y="41983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9" name="Straight Connector 198"/>
          <p:cNvCxnSpPr/>
          <p:nvPr/>
        </p:nvCxnSpPr>
        <p:spPr bwMode="auto">
          <a:xfrm rot="5400000">
            <a:off x="4802751" y="4883380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0" name="Straight Connector 199"/>
          <p:cNvCxnSpPr/>
          <p:nvPr/>
        </p:nvCxnSpPr>
        <p:spPr bwMode="auto">
          <a:xfrm rot="5400000">
            <a:off x="5421876" y="4883380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1" name="Straight Connector 200"/>
          <p:cNvCxnSpPr/>
          <p:nvPr/>
        </p:nvCxnSpPr>
        <p:spPr bwMode="auto">
          <a:xfrm rot="5400000">
            <a:off x="7088751" y="4807974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2" name="Rectangle 201"/>
          <p:cNvSpPr/>
          <p:nvPr/>
        </p:nvSpPr>
        <p:spPr bwMode="auto">
          <a:xfrm>
            <a:off x="8153400" y="1828800"/>
            <a:ext cx="76200" cy="76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03" name="Elbow Connector 202"/>
          <p:cNvCxnSpPr>
            <a:stCxn id="202" idx="2"/>
          </p:cNvCxnSpPr>
          <p:nvPr/>
        </p:nvCxnSpPr>
        <p:spPr bwMode="auto">
          <a:xfrm rot="5400000">
            <a:off x="7620000" y="1638300"/>
            <a:ext cx="304800" cy="838200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205" name="Group 204"/>
          <p:cNvGrpSpPr/>
          <p:nvPr/>
        </p:nvGrpSpPr>
        <p:grpSpPr>
          <a:xfrm flipH="1">
            <a:off x="6819900" y="3124200"/>
            <a:ext cx="647700" cy="381000"/>
            <a:chOff x="5410200" y="2667794"/>
            <a:chExt cx="876300" cy="379412"/>
          </a:xfrm>
        </p:grpSpPr>
        <p:cxnSp>
          <p:nvCxnSpPr>
            <p:cNvPr id="206" name="Straight Connector 205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207" name="Shape 206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08" name="Group 207"/>
          <p:cNvGrpSpPr/>
          <p:nvPr/>
        </p:nvGrpSpPr>
        <p:grpSpPr>
          <a:xfrm flipH="1">
            <a:off x="7886700" y="4975953"/>
            <a:ext cx="419100" cy="381000"/>
            <a:chOff x="5410200" y="2667794"/>
            <a:chExt cx="876300" cy="379412"/>
          </a:xfrm>
        </p:grpSpPr>
        <p:cxnSp>
          <p:nvCxnSpPr>
            <p:cNvPr id="209" name="Straight Connector 208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210" name="Shape 209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11" name="Group 210"/>
          <p:cNvGrpSpPr/>
          <p:nvPr/>
        </p:nvGrpSpPr>
        <p:grpSpPr>
          <a:xfrm flipH="1">
            <a:off x="7299134" y="4343400"/>
            <a:ext cx="419100" cy="381000"/>
            <a:chOff x="5410200" y="2667794"/>
            <a:chExt cx="876300" cy="379412"/>
          </a:xfrm>
        </p:grpSpPr>
        <p:cxnSp>
          <p:nvCxnSpPr>
            <p:cNvPr id="212" name="Straight Connector 211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213" name="Shape 212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14" name="Group 213"/>
          <p:cNvGrpSpPr/>
          <p:nvPr/>
        </p:nvGrpSpPr>
        <p:grpSpPr>
          <a:xfrm flipH="1">
            <a:off x="5703983" y="3735506"/>
            <a:ext cx="315817" cy="381000"/>
            <a:chOff x="5410200" y="2667794"/>
            <a:chExt cx="876300" cy="379412"/>
          </a:xfrm>
        </p:grpSpPr>
        <p:cxnSp>
          <p:nvCxnSpPr>
            <p:cNvPr id="215" name="Straight Connector 214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216" name="Shape 215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17" name="Group 216"/>
          <p:cNvGrpSpPr/>
          <p:nvPr/>
        </p:nvGrpSpPr>
        <p:grpSpPr>
          <a:xfrm>
            <a:off x="5486400" y="3124200"/>
            <a:ext cx="723900" cy="381000"/>
            <a:chOff x="5410200" y="2667794"/>
            <a:chExt cx="876300" cy="379412"/>
          </a:xfrm>
        </p:grpSpPr>
        <p:cxnSp>
          <p:nvCxnSpPr>
            <p:cNvPr id="218" name="Straight Connector 217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219" name="Shape 218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20" name="Group 219"/>
          <p:cNvGrpSpPr/>
          <p:nvPr/>
        </p:nvGrpSpPr>
        <p:grpSpPr>
          <a:xfrm>
            <a:off x="5181600" y="4343400"/>
            <a:ext cx="419100" cy="455612"/>
            <a:chOff x="5410200" y="2667794"/>
            <a:chExt cx="876300" cy="379412"/>
          </a:xfrm>
        </p:grpSpPr>
        <p:cxnSp>
          <p:nvCxnSpPr>
            <p:cNvPr id="221" name="Straight Connector 220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222" name="Shape 221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grpSp>
        <p:nvGrpSpPr>
          <p:cNvPr id="223" name="Group 222"/>
          <p:cNvGrpSpPr/>
          <p:nvPr/>
        </p:nvGrpSpPr>
        <p:grpSpPr>
          <a:xfrm>
            <a:off x="6477000" y="2438400"/>
            <a:ext cx="576549" cy="455612"/>
            <a:chOff x="5410200" y="2667794"/>
            <a:chExt cx="876300" cy="379412"/>
          </a:xfrm>
        </p:grpSpPr>
        <p:cxnSp>
          <p:nvCxnSpPr>
            <p:cNvPr id="224" name="Straight Connector 223"/>
            <p:cNvCxnSpPr/>
            <p:nvPr/>
          </p:nvCxnSpPr>
          <p:spPr bwMode="auto">
            <a:xfrm rot="5400000">
              <a:off x="6171406" y="2781300"/>
              <a:ext cx="228600" cy="1588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oval" w="med" len="med"/>
              <a:tailEnd type="none" w="med" len="med"/>
            </a:ln>
            <a:effectLst/>
          </p:spPr>
        </p:cxnSp>
        <p:cxnSp>
          <p:nvCxnSpPr>
            <p:cNvPr id="225" name="Shape 224"/>
            <p:cNvCxnSpPr/>
            <p:nvPr/>
          </p:nvCxnSpPr>
          <p:spPr bwMode="auto">
            <a:xfrm rot="10800000" flipV="1">
              <a:off x="5410200" y="2895600"/>
              <a:ext cx="876300" cy="151606"/>
            </a:xfrm>
            <a:prstGeom prst="bentConnector2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</p:grpSp>
      <p:cxnSp>
        <p:nvCxnSpPr>
          <p:cNvPr id="226" name="Straight Connector 225"/>
          <p:cNvCxnSpPr/>
          <p:nvPr/>
        </p:nvCxnSpPr>
        <p:spPr bwMode="auto">
          <a:xfrm rot="5400000">
            <a:off x="4886679" y="3582279"/>
            <a:ext cx="381000" cy="213852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500"/>
                            </p:stCondLst>
                            <p:childTnLst>
                              <p:par>
                                <p:cTn id="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9500"/>
                            </p:stCondLst>
                            <p:childTnLst>
                              <p:par>
                                <p:cTn id="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2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3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500"/>
                            </p:stCondLst>
                            <p:childTnLst>
                              <p:par>
                                <p:cTn id="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9500"/>
                            </p:stCondLst>
                            <p:childTnLst>
                              <p:par>
                                <p:cTn id="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20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2500"/>
                            </p:stCondLst>
                            <p:childTnLst>
                              <p:par>
                                <p:cTn id="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2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4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6500"/>
                            </p:stCondLst>
                            <p:childTnLst>
                              <p:par>
                                <p:cTn id="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75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9500"/>
                            </p:stCondLst>
                            <p:childTnLst>
                              <p:par>
                                <p:cTn id="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2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1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20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3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45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20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65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75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20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9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405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20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42500"/>
                            </p:stCondLst>
                            <p:childTnLst>
                              <p:par>
                                <p:cTn id="1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2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44500"/>
                            </p:stCondLst>
                            <p:childTnLst>
                              <p:par>
                                <p:cTn id="1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45500"/>
                            </p:stCondLst>
                            <p:childTnLst>
                              <p:par>
                                <p:cTn id="1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7500"/>
                            </p:stCondLst>
                            <p:childTnLst>
                              <p:par>
                                <p:cTn id="1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48500"/>
                            </p:stCondLst>
                            <p:childTnLst>
                              <p:par>
                                <p:cTn id="1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1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500"/>
                            </p:stCondLst>
                            <p:childTnLst>
                              <p:par>
                                <p:cTn id="1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5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1500"/>
                            </p:stCondLst>
                            <p:childTnLst>
                              <p:par>
                                <p:cTn id="1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9" dur="2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3500"/>
                            </p:stCondLst>
                            <p:childTnLst>
                              <p:par>
                                <p:cTn id="1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4500"/>
                            </p:stCondLst>
                            <p:childTnLst>
                              <p:par>
                                <p:cTn id="1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7" dur="2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6500"/>
                            </p:stCondLst>
                            <p:childTnLst>
                              <p:par>
                                <p:cTn id="14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1" dur="10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57500"/>
                            </p:stCondLst>
                            <p:childTnLst>
                              <p:par>
                                <p:cTn id="1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5" dur="2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59500"/>
                            </p:stCondLst>
                            <p:childTnLst>
                              <p:par>
                                <p:cTn id="1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9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60500"/>
                            </p:stCondLst>
                            <p:childTnLst>
                              <p:par>
                                <p:cTn id="1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3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61500"/>
                            </p:stCondLst>
                            <p:childTnLst>
                              <p:par>
                                <p:cTn id="16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62500"/>
                            </p:stCondLst>
                            <p:childTnLst>
                              <p:par>
                                <p:cTn id="1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1" dur="1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63500"/>
                            </p:stCondLst>
                            <p:childTnLst>
                              <p:par>
                                <p:cTn id="17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5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64500"/>
                            </p:stCondLst>
                            <p:childTnLst>
                              <p:par>
                                <p:cTn id="1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9" dur="10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65500"/>
                            </p:stCondLst>
                            <p:childTnLst>
                              <p:par>
                                <p:cTn id="18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3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66500"/>
                            </p:stCondLst>
                            <p:childTnLst>
                              <p:par>
                                <p:cTn id="1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7" dur="20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68500"/>
                            </p:stCondLst>
                            <p:childTnLst>
                              <p:par>
                                <p:cTn id="1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1" dur="1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69500"/>
                            </p:stCondLst>
                            <p:childTnLst>
                              <p:par>
                                <p:cTn id="1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5" dur="10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70500"/>
                            </p:stCondLst>
                            <p:childTnLst>
                              <p:par>
                                <p:cTn id="1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9" dur="10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71500"/>
                            </p:stCondLst>
                            <p:childTnLst>
                              <p:par>
                                <p:cTn id="2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3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72500"/>
                            </p:stCondLst>
                            <p:childTnLst>
                              <p:par>
                                <p:cTn id="2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7" dur="10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73500"/>
                            </p:stCondLst>
                            <p:childTnLst>
                              <p:par>
                                <p:cTn id="20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1" dur="10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74500"/>
                            </p:stCondLst>
                            <p:childTnLst>
                              <p:par>
                                <p:cTn id="2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5" dur="10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75500"/>
                            </p:stCondLst>
                            <p:childTnLst>
                              <p:par>
                                <p:cTn id="2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9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76500"/>
                            </p:stCondLst>
                            <p:childTnLst>
                              <p:par>
                                <p:cTn id="2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3" dur="10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77500"/>
                            </p:stCondLst>
                            <p:childTnLst>
                              <p:par>
                                <p:cTn id="22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7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78500"/>
                            </p:stCondLst>
                            <p:childTnLst>
                              <p:par>
                                <p:cTn id="2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1" dur="10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79500"/>
                            </p:stCondLst>
                            <p:childTnLst>
                              <p:par>
                                <p:cTn id="23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5" dur="10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80500"/>
                            </p:stCondLst>
                            <p:childTnLst>
                              <p:par>
                                <p:cTn id="23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81500"/>
                            </p:stCondLst>
                            <p:childTnLst>
                              <p:par>
                                <p:cTn id="24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3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82500"/>
                            </p:stCondLst>
                            <p:childTnLst>
                              <p:par>
                                <p:cTn id="24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7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83500"/>
                            </p:stCondLst>
                            <p:childTnLst>
                              <p:par>
                                <p:cTn id="2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1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84500"/>
                            </p:stCondLst>
                            <p:childTnLst>
                              <p:par>
                                <p:cTn id="25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5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85500"/>
                            </p:stCondLst>
                            <p:childTnLst>
                              <p:par>
                                <p:cTn id="25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9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1" grpId="0" animBg="1"/>
      <p:bldP spid="92" grpId="0" animBg="1"/>
      <p:bldP spid="95" grpId="0"/>
      <p:bldP spid="174" grpId="0"/>
      <p:bldP spid="105" grpId="0" animBg="1"/>
      <p:bldP spid="204" grpId="0"/>
      <p:bldP spid="20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Latihan</a:t>
            </a:r>
            <a:r>
              <a:rPr lang="en-US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:</a:t>
            </a:r>
            <a:endParaRPr lang="en-US" sz="4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8229600" cy="5029200"/>
          </a:xfrm>
        </p:spPr>
        <p:txBody>
          <a:bodyPr/>
          <a:lstStyle/>
          <a:p>
            <a:pPr marL="396875" indent="-396875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rgbClr val="002060"/>
                </a:solidFill>
              </a:rPr>
              <a:t>Buatlah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pohon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C00000"/>
                </a:solidFill>
              </a:rPr>
              <a:t>biner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  <a:r>
              <a:rPr lang="en-US" sz="2400" dirty="0" err="1" smtClean="0">
                <a:solidFill>
                  <a:srgbClr val="002060"/>
                </a:solidFill>
              </a:rPr>
              <a:t>dari</a:t>
            </a:r>
            <a:r>
              <a:rPr lang="en-US" sz="2400" dirty="0" smtClean="0">
                <a:solidFill>
                  <a:srgbClr val="002060"/>
                </a:solidFill>
              </a:rPr>
              <a:t> </a:t>
            </a:r>
            <a:r>
              <a:rPr lang="en-US" sz="2400" i="1" dirty="0" smtClean="0">
                <a:solidFill>
                  <a:srgbClr val="002060"/>
                </a:solidFill>
              </a:rPr>
              <a:t>general tree </a:t>
            </a:r>
            <a:r>
              <a:rPr lang="en-US" sz="2400" dirty="0" err="1" smtClean="0">
                <a:solidFill>
                  <a:srgbClr val="002060"/>
                </a:solidFill>
              </a:rPr>
              <a:t>berikut</a:t>
            </a:r>
            <a:r>
              <a:rPr lang="en-US" sz="2400" dirty="0" smtClean="0">
                <a:solidFill>
                  <a:srgbClr val="002060"/>
                </a:solidFill>
              </a:rPr>
              <a:t>:</a:t>
            </a:r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  <a:p>
            <a:pPr marL="514350" indent="-514350">
              <a:buNone/>
            </a:pPr>
            <a:endParaRPr lang="en-US" sz="2400" dirty="0" smtClean="0"/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267200" y="2331720"/>
            <a:ext cx="457200" cy="45720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K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2286000" y="316992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1"/>
                </a:solidFill>
              </a:rPr>
              <a:t>L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781800" y="4002156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1"/>
                </a:solidFill>
              </a:rPr>
              <a:t>Y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6162260" y="316992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1"/>
                </a:solidFill>
              </a:rPr>
              <a:t>W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6" name="Oval 15"/>
          <p:cNvSpPr/>
          <p:nvPr/>
        </p:nvSpPr>
        <p:spPr bwMode="auto">
          <a:xfrm>
            <a:off x="1447800" y="4008120"/>
            <a:ext cx="457200" cy="4572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1"/>
                </a:solidFill>
              </a:rPr>
              <a:t>M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7" name="Oval 16"/>
          <p:cNvSpPr/>
          <p:nvPr/>
        </p:nvSpPr>
        <p:spPr bwMode="auto">
          <a:xfrm>
            <a:off x="3276600" y="3998876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1"/>
                </a:solidFill>
              </a:rPr>
              <a:t>O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5705060" y="4004808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X</a:t>
            </a:r>
          </a:p>
        </p:txBody>
      </p:sp>
      <p:cxnSp>
        <p:nvCxnSpPr>
          <p:cNvPr id="19" name="Straight Connector 18"/>
          <p:cNvCxnSpPr>
            <a:stCxn id="12" idx="3"/>
            <a:endCxn id="13" idx="0"/>
          </p:cNvCxnSpPr>
          <p:nvPr/>
        </p:nvCxnSpPr>
        <p:spPr bwMode="auto">
          <a:xfrm rot="5400000">
            <a:off x="3200401" y="2036165"/>
            <a:ext cx="447955" cy="1819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endCxn id="16" idx="0"/>
          </p:cNvCxnSpPr>
          <p:nvPr/>
        </p:nvCxnSpPr>
        <p:spPr bwMode="auto">
          <a:xfrm rot="5400000">
            <a:off x="1790701" y="3445865"/>
            <a:ext cx="447955" cy="676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3" idx="5"/>
            <a:endCxn id="17" idx="0"/>
          </p:cNvCxnSpPr>
          <p:nvPr/>
        </p:nvCxnSpPr>
        <p:spPr bwMode="auto">
          <a:xfrm rot="16200000" flipH="1">
            <a:off x="2871367" y="3365042"/>
            <a:ext cx="438711" cy="828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>
            <a:stCxn id="15" idx="3"/>
            <a:endCxn id="18" idx="0"/>
          </p:cNvCxnSpPr>
          <p:nvPr/>
        </p:nvCxnSpPr>
        <p:spPr bwMode="auto">
          <a:xfrm rot="5400000">
            <a:off x="5859117" y="3634709"/>
            <a:ext cx="444643" cy="295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5" idx="5"/>
            <a:endCxn id="14" idx="0"/>
          </p:cNvCxnSpPr>
          <p:nvPr/>
        </p:nvCxnSpPr>
        <p:spPr bwMode="auto">
          <a:xfrm rot="16200000" flipH="1">
            <a:off x="6560457" y="3552212"/>
            <a:ext cx="441991" cy="45789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5" name="Oval 24"/>
          <p:cNvSpPr/>
          <p:nvPr/>
        </p:nvSpPr>
        <p:spPr bwMode="auto">
          <a:xfrm>
            <a:off x="5705060" y="4777408"/>
            <a:ext cx="457200" cy="457200"/>
          </a:xfrm>
          <a:prstGeom prst="ellipse">
            <a:avLst/>
          </a:prstGeom>
          <a:solidFill>
            <a:srgbClr val="FF99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1"/>
                </a:solidFill>
              </a:rPr>
              <a:t>Z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26" name="Straight Connector 25"/>
          <p:cNvCxnSpPr>
            <a:stCxn id="18" idx="4"/>
            <a:endCxn id="25" idx="0"/>
          </p:cNvCxnSpPr>
          <p:nvPr/>
        </p:nvCxnSpPr>
        <p:spPr bwMode="auto">
          <a:xfrm rot="5400000">
            <a:off x="5775960" y="4619708"/>
            <a:ext cx="3154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7" name="Oval 26"/>
          <p:cNvSpPr/>
          <p:nvPr/>
        </p:nvSpPr>
        <p:spPr bwMode="auto">
          <a:xfrm>
            <a:off x="3276600" y="4770120"/>
            <a:ext cx="457200" cy="457200"/>
          </a:xfrm>
          <a:prstGeom prst="ellipse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R</a:t>
            </a:r>
          </a:p>
        </p:txBody>
      </p:sp>
      <p:cxnSp>
        <p:nvCxnSpPr>
          <p:cNvPr id="28" name="Straight Connector 27"/>
          <p:cNvCxnSpPr>
            <a:stCxn id="17" idx="4"/>
            <a:endCxn id="27" idx="0"/>
          </p:cNvCxnSpPr>
          <p:nvPr/>
        </p:nvCxnSpPr>
        <p:spPr bwMode="auto">
          <a:xfrm rot="5400000">
            <a:off x="3348178" y="4613098"/>
            <a:ext cx="314044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2286000" y="4038600"/>
            <a:ext cx="457200" cy="457200"/>
          </a:xfrm>
          <a:prstGeom prst="ellipse">
            <a:avLst/>
          </a:prstGeom>
          <a:solidFill>
            <a:srgbClr val="C0346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1"/>
                </a:solidFill>
              </a:rPr>
              <a:t>N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1828800" y="4770784"/>
            <a:ext cx="457200" cy="457200"/>
          </a:xfrm>
          <a:prstGeom prst="ellipse">
            <a:avLst/>
          </a:prstGeom>
          <a:solidFill>
            <a:srgbClr val="3333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chemeClr val="bg1"/>
                </a:solidFill>
              </a:rPr>
              <a:t>P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41" name="Straight Connector 40"/>
          <p:cNvCxnSpPr>
            <a:stCxn id="12" idx="5"/>
            <a:endCxn id="15" idx="0"/>
          </p:cNvCxnSpPr>
          <p:nvPr/>
        </p:nvCxnSpPr>
        <p:spPr bwMode="auto">
          <a:xfrm rot="16200000" flipH="1">
            <a:off x="5300175" y="2079234"/>
            <a:ext cx="447955" cy="173341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Oval 43"/>
          <p:cNvSpPr/>
          <p:nvPr/>
        </p:nvSpPr>
        <p:spPr bwMode="auto">
          <a:xfrm>
            <a:off x="2743200" y="4777408"/>
            <a:ext cx="457200" cy="457200"/>
          </a:xfrm>
          <a:prstGeom prst="ellipse">
            <a:avLst/>
          </a:prstGeom>
          <a:solidFill>
            <a:srgbClr val="00CC9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Q</a:t>
            </a:r>
          </a:p>
        </p:txBody>
      </p:sp>
      <p:cxnSp>
        <p:nvCxnSpPr>
          <p:cNvPr id="38" name="Straight Connector 37"/>
          <p:cNvCxnSpPr>
            <a:endCxn id="33" idx="0"/>
          </p:cNvCxnSpPr>
          <p:nvPr/>
        </p:nvCxnSpPr>
        <p:spPr bwMode="auto">
          <a:xfrm rot="5400000">
            <a:off x="2034208" y="4442792"/>
            <a:ext cx="351184" cy="3048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32" idx="5"/>
            <a:endCxn id="44" idx="0"/>
          </p:cNvCxnSpPr>
          <p:nvPr/>
        </p:nvCxnSpPr>
        <p:spPr bwMode="auto">
          <a:xfrm rot="16200000" flipH="1">
            <a:off x="2649741" y="4455348"/>
            <a:ext cx="348563" cy="2955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>
            <a:stCxn id="13" idx="4"/>
            <a:endCxn id="32" idx="0"/>
          </p:cNvCxnSpPr>
          <p:nvPr/>
        </p:nvCxnSpPr>
        <p:spPr bwMode="auto">
          <a:xfrm rot="5400000">
            <a:off x="2308860" y="3832860"/>
            <a:ext cx="41148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5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2500"/>
                            </p:stCondLst>
                            <p:childTnLst>
                              <p:par>
                                <p:cTn id="6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3500"/>
                            </p:stCondLst>
                            <p:childTnLst>
                              <p:par>
                                <p:cTn id="7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500"/>
                            </p:stCondLst>
                            <p:childTnLst>
                              <p:par>
                                <p:cTn id="7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500"/>
                            </p:stCondLst>
                            <p:childTnLst>
                              <p:par>
                                <p:cTn id="8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7500"/>
                            </p:stCondLst>
                            <p:childTnLst>
                              <p:par>
                                <p:cTn id="8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8500"/>
                            </p:stCondLst>
                            <p:childTnLst>
                              <p:par>
                                <p:cTn id="9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9500"/>
                            </p:stCondLst>
                            <p:childTnLst>
                              <p:par>
                                <p:cTn id="9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500"/>
                            </p:stCondLst>
                            <p:childTnLst>
                              <p:par>
                                <p:cTn id="10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5" grpId="0" animBg="1"/>
      <p:bldP spid="27" grpId="0" animBg="1"/>
      <p:bldP spid="32" grpId="0" animBg="1"/>
      <p:bldP spid="33" grpId="0" animBg="1"/>
      <p:bldP spid="4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3657600" y="228600"/>
            <a:ext cx="5029200" cy="56356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Pendahuluan</a:t>
            </a:r>
            <a:endParaRPr lang="en-US" sz="4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9125" y="1066800"/>
            <a:ext cx="7824788" cy="4852987"/>
          </a:xfrm>
        </p:spPr>
        <p:txBody>
          <a:bodyPr/>
          <a:lstStyle/>
          <a:p>
            <a:r>
              <a:rPr lang="en-US" sz="2400" i="1" dirty="0" smtClean="0"/>
              <a:t>Tree</a:t>
            </a:r>
            <a:r>
              <a:rPr lang="en-US" sz="2400" dirty="0" smtClean="0"/>
              <a:t> </a:t>
            </a:r>
            <a:r>
              <a:rPr lang="en-US" sz="2400" dirty="0" err="1" smtClean="0"/>
              <a:t>adalah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data yang </a:t>
            </a:r>
            <a:r>
              <a:rPr lang="en-US" sz="2400" dirty="0" err="1" smtClean="0">
                <a:solidFill>
                  <a:srgbClr val="FF0000"/>
                </a:solidFill>
              </a:rPr>
              <a:t>tidak</a:t>
            </a:r>
            <a:r>
              <a:rPr lang="en-US" sz="2400" dirty="0" smtClean="0">
                <a:solidFill>
                  <a:srgbClr val="FF0000"/>
                </a:solidFill>
              </a:rPr>
              <a:t> linier/</a:t>
            </a:r>
            <a:r>
              <a:rPr lang="en-US" sz="2400" i="1" dirty="0" smtClean="0">
                <a:solidFill>
                  <a:srgbClr val="FF0000"/>
                </a:solidFill>
              </a:rPr>
              <a:t>non linear</a:t>
            </a:r>
            <a:r>
              <a:rPr lang="en-US" sz="2400" i="1" dirty="0" smtClean="0"/>
              <a:t> </a:t>
            </a:r>
            <a:r>
              <a:rPr lang="en-US" sz="2400" dirty="0" smtClean="0"/>
              <a:t>yang </a:t>
            </a:r>
            <a:r>
              <a:rPr lang="en-US" sz="2400" dirty="0" err="1" smtClean="0"/>
              <a:t>digunakan</a:t>
            </a:r>
            <a:r>
              <a:rPr lang="en-US" sz="2400" dirty="0" smtClean="0"/>
              <a:t> </a:t>
            </a:r>
            <a:r>
              <a:rPr lang="en-US" sz="2400" dirty="0" err="1" smtClean="0"/>
              <a:t>terutama</a:t>
            </a:r>
            <a:r>
              <a:rPr lang="en-US" sz="2400" dirty="0" smtClean="0"/>
              <a:t> </a:t>
            </a:r>
            <a:r>
              <a:rPr lang="en-US" sz="2400" dirty="0" err="1" smtClean="0"/>
              <a:t>untuk</a:t>
            </a:r>
            <a:r>
              <a:rPr lang="en-US" sz="2400" dirty="0" smtClean="0"/>
              <a:t> </a:t>
            </a:r>
            <a:r>
              <a:rPr lang="en-US" sz="2400" dirty="0" err="1" smtClean="0"/>
              <a:t>merepresentasikan</a:t>
            </a:r>
            <a:r>
              <a:rPr lang="en-US" sz="2400" dirty="0" smtClean="0"/>
              <a:t> </a:t>
            </a:r>
            <a:r>
              <a:rPr lang="en-US" sz="2400" dirty="0" err="1" smtClean="0"/>
              <a:t>hubungan</a:t>
            </a:r>
            <a:r>
              <a:rPr lang="en-US" sz="2400" dirty="0" smtClean="0"/>
              <a:t> data yang </a:t>
            </a:r>
            <a:r>
              <a:rPr lang="en-US" sz="2400" dirty="0" err="1" smtClean="0"/>
              <a:t>bersifat</a:t>
            </a:r>
            <a:r>
              <a:rPr lang="en-US" sz="2400" dirty="0" smtClean="0"/>
              <a:t> </a:t>
            </a:r>
            <a:r>
              <a:rPr lang="en-US" sz="2400" dirty="0" err="1" smtClean="0"/>
              <a:t>hierarkis</a:t>
            </a:r>
            <a:r>
              <a:rPr lang="en-US" sz="2400" dirty="0" smtClean="0"/>
              <a:t> </a:t>
            </a:r>
            <a:r>
              <a:rPr lang="en-US" sz="2400" dirty="0" err="1" smtClean="0"/>
              <a:t>antara</a:t>
            </a:r>
            <a:r>
              <a:rPr lang="en-US" sz="2400" dirty="0" smtClean="0"/>
              <a:t> </a:t>
            </a:r>
            <a:r>
              <a:rPr lang="en-US" sz="2400" dirty="0" err="1" smtClean="0"/>
              <a:t>elemen-elemennya</a:t>
            </a:r>
            <a:r>
              <a:rPr lang="en-US" sz="2400" dirty="0" smtClean="0"/>
              <a:t> [Seymour </a:t>
            </a:r>
            <a:r>
              <a:rPr lang="en-US" sz="2400" dirty="0" err="1" smtClean="0"/>
              <a:t>Lipschutz</a:t>
            </a:r>
            <a:r>
              <a:rPr lang="en-US" sz="2400" dirty="0" smtClean="0"/>
              <a:t>]</a:t>
            </a:r>
          </a:p>
          <a:p>
            <a:r>
              <a:rPr lang="en-US" sz="2400" dirty="0" err="1" smtClean="0"/>
              <a:t>Contoh</a:t>
            </a:r>
            <a:r>
              <a:rPr lang="en-US" sz="2400" dirty="0" smtClean="0"/>
              <a:t> </a:t>
            </a:r>
            <a:r>
              <a:rPr lang="en-US" sz="2400" dirty="0" err="1" smtClean="0"/>
              <a:t>penggunaan</a:t>
            </a:r>
            <a:r>
              <a:rPr lang="en-US" sz="2400" dirty="0" smtClean="0"/>
              <a:t> </a:t>
            </a: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i="1" dirty="0" smtClean="0"/>
              <a:t>Tree</a:t>
            </a:r>
            <a:r>
              <a:rPr lang="en-US" sz="2400" dirty="0" smtClean="0"/>
              <a:t>:</a:t>
            </a:r>
          </a:p>
          <a:p>
            <a:pPr>
              <a:buFontTx/>
              <a:buChar char="-"/>
            </a:pPr>
            <a:r>
              <a:rPr lang="en-US" sz="2400" dirty="0" err="1" smtClean="0"/>
              <a:t>Struktur</a:t>
            </a:r>
            <a:r>
              <a:rPr lang="en-US" sz="2400" dirty="0" smtClean="0"/>
              <a:t> </a:t>
            </a:r>
            <a:r>
              <a:rPr lang="en-US" sz="2400" dirty="0" err="1" smtClean="0"/>
              <a:t>Organisasi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Silsilah</a:t>
            </a:r>
            <a:r>
              <a:rPr lang="en-US" sz="2400" dirty="0" smtClean="0"/>
              <a:t> </a:t>
            </a:r>
            <a:r>
              <a:rPr lang="en-US" sz="2400" dirty="0" err="1" smtClean="0"/>
              <a:t>Keluarga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 smtClean="0"/>
              <a:t>Turnamen</a:t>
            </a:r>
            <a:endParaRPr lang="en-US" sz="2400" dirty="0" smtClean="0"/>
          </a:p>
          <a:p>
            <a:endParaRPr lang="en-US" sz="2400" dirty="0" smtClean="0"/>
          </a:p>
          <a:p>
            <a:pPr lvl="1">
              <a:lnSpc>
                <a:spcPct val="80000"/>
              </a:lnSpc>
            </a:pPr>
            <a:endParaRPr lang="en-US" sz="2400" dirty="0"/>
          </a:p>
        </p:txBody>
      </p:sp>
      <p:pic>
        <p:nvPicPr>
          <p:cNvPr id="6" name="Picture 5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/>
      <p:bldP spid="7168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2" name="WordArt 4"/>
          <p:cNvSpPr>
            <a:spLocks noChangeArrowheads="1" noChangeShapeType="1" noTextEdit="1"/>
          </p:cNvSpPr>
          <p:nvPr/>
        </p:nvSpPr>
        <p:spPr bwMode="gray">
          <a:xfrm>
            <a:off x="1692275" y="2209800"/>
            <a:ext cx="5759450" cy="863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n-US" sz="3600" b="1" kern="1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Terima</a:t>
            </a:r>
            <a:r>
              <a:rPr lang="en-US" sz="3600" b="1" kern="1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Arial"/>
                <a:cs typeface="Arial"/>
              </a:rPr>
              <a:t>Kasih</a:t>
            </a:r>
            <a:endParaRPr lang="en-US" sz="3600" b="1" kern="1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Arial"/>
              <a:cs typeface="Arial"/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3429000"/>
            <a:ext cx="1981200" cy="1981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33600" y="5638800"/>
            <a:ext cx="4724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400" b="1" dirty="0" smtClean="0">
                <a:latin typeface="Verdana" pitchFamily="34" charset="0"/>
              </a:rPr>
              <a:t>Tim </a:t>
            </a:r>
            <a:r>
              <a:rPr lang="en-US" sz="1400" b="1" dirty="0" err="1" smtClean="0">
                <a:latin typeface="Verdana" pitchFamily="34" charset="0"/>
              </a:rPr>
              <a:t>Struktur</a:t>
            </a:r>
            <a:r>
              <a:rPr lang="en-US" sz="1400" b="1" dirty="0" smtClean="0">
                <a:latin typeface="Verdana" pitchFamily="34" charset="0"/>
              </a:rPr>
              <a:t> Data</a:t>
            </a:r>
          </a:p>
          <a:p>
            <a:pPr algn="ctr"/>
            <a:r>
              <a:rPr lang="en-US" sz="1400" b="1" dirty="0" smtClean="0">
                <a:latin typeface="Verdana" pitchFamily="34" charset="0"/>
              </a:rPr>
              <a:t>Program </a:t>
            </a:r>
            <a:r>
              <a:rPr lang="en-US" sz="1400" b="1" dirty="0" err="1" smtClean="0">
                <a:latin typeface="Verdana" pitchFamily="34" charset="0"/>
              </a:rPr>
              <a:t>Studi</a:t>
            </a:r>
            <a:r>
              <a:rPr lang="en-US" sz="1400" b="1" dirty="0" smtClean="0">
                <a:latin typeface="Verdana" pitchFamily="34" charset="0"/>
              </a:rPr>
              <a:t> </a:t>
            </a:r>
            <a:r>
              <a:rPr lang="en-US" sz="1400" b="1" dirty="0" err="1" smtClean="0">
                <a:latin typeface="Verdana" pitchFamily="34" charset="0"/>
              </a:rPr>
              <a:t>Teknik</a:t>
            </a:r>
            <a:r>
              <a:rPr lang="en-US" sz="1400" b="1" dirty="0" smtClean="0">
                <a:latin typeface="Verdana" pitchFamily="34" charset="0"/>
              </a:rPr>
              <a:t> </a:t>
            </a:r>
            <a:r>
              <a:rPr lang="en-US" sz="1400" b="1" dirty="0" err="1" smtClean="0">
                <a:latin typeface="Verdana" pitchFamily="34" charset="0"/>
              </a:rPr>
              <a:t>Informatika</a:t>
            </a:r>
            <a:r>
              <a:rPr lang="en-US" sz="1400" b="1" dirty="0" smtClean="0">
                <a:latin typeface="Verdana" pitchFamily="34" charset="0"/>
              </a:rPr>
              <a:t> - UNIKOM</a:t>
            </a:r>
            <a:endParaRPr lang="en-US" sz="1400" b="1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9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9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7543800" cy="7620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2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Tree</a:t>
            </a:r>
            <a:endParaRPr lang="en-US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382000" cy="50292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sz="2400" b="0" dirty="0" smtClean="0">
              <a:cs typeface="Courier New" pitchFamily="49" charset="0"/>
            </a:endParaRPr>
          </a:p>
          <a:p>
            <a:pPr>
              <a:buNone/>
            </a:pPr>
            <a:endParaRPr lang="en-US" sz="2400" b="0" dirty="0" smtClean="0">
              <a:cs typeface="Courier New" pitchFamily="49" charset="0"/>
            </a:endParaRPr>
          </a:p>
          <a:p>
            <a:pPr>
              <a:buNone/>
            </a:pPr>
            <a:endParaRPr lang="en-US" sz="2400" b="0" dirty="0" smtClean="0">
              <a:cs typeface="Courier New" pitchFamily="49" charset="0"/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267200" y="1600200"/>
            <a:ext cx="609600" cy="60960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2590800" y="28956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4267200" y="28956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5867400" y="28956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1524000" y="4267200"/>
            <a:ext cx="609600" cy="6096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E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657600" y="42672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5882148" y="42672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G</a:t>
            </a:r>
          </a:p>
        </p:txBody>
      </p:sp>
      <p:cxnSp>
        <p:nvCxnSpPr>
          <p:cNvPr id="20" name="Straight Connector 19"/>
          <p:cNvCxnSpPr>
            <a:stCxn id="10" idx="3"/>
            <a:endCxn id="11" idx="0"/>
          </p:cNvCxnSpPr>
          <p:nvPr/>
        </p:nvCxnSpPr>
        <p:spPr bwMode="auto">
          <a:xfrm rot="5400000">
            <a:off x="3238500" y="1777626"/>
            <a:ext cx="775074" cy="14608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0" idx="5"/>
            <a:endCxn id="13" idx="0"/>
          </p:cNvCxnSpPr>
          <p:nvPr/>
        </p:nvCxnSpPr>
        <p:spPr bwMode="auto">
          <a:xfrm rot="16200000" flipH="1">
            <a:off x="5092326" y="1815726"/>
            <a:ext cx="775074" cy="13846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0" idx="4"/>
            <a:endCxn id="12" idx="0"/>
          </p:cNvCxnSpPr>
          <p:nvPr/>
        </p:nvCxnSpPr>
        <p:spPr bwMode="auto">
          <a:xfrm rot="5400000">
            <a:off x="4229100" y="2552700"/>
            <a:ext cx="6858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1" idx="3"/>
            <a:endCxn id="14" idx="0"/>
          </p:cNvCxnSpPr>
          <p:nvPr/>
        </p:nvCxnSpPr>
        <p:spPr bwMode="auto">
          <a:xfrm rot="5400000">
            <a:off x="1828800" y="3415926"/>
            <a:ext cx="851274" cy="8512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1" idx="5"/>
            <a:endCxn id="15" idx="0"/>
          </p:cNvCxnSpPr>
          <p:nvPr/>
        </p:nvCxnSpPr>
        <p:spPr bwMode="auto">
          <a:xfrm rot="16200000" flipH="1">
            <a:off x="3111126" y="3415926"/>
            <a:ext cx="851274" cy="8512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3" idx="4"/>
            <a:endCxn id="16" idx="0"/>
          </p:cNvCxnSpPr>
          <p:nvPr/>
        </p:nvCxnSpPr>
        <p:spPr bwMode="auto">
          <a:xfrm rot="16200000" flipH="1">
            <a:off x="5798574" y="3878826"/>
            <a:ext cx="762000" cy="1474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Arrow Connector 31"/>
          <p:cNvCxnSpPr>
            <a:stCxn id="10" idx="7"/>
            <a:endCxn id="50" idx="1"/>
          </p:cNvCxnSpPr>
          <p:nvPr/>
        </p:nvCxnSpPr>
        <p:spPr bwMode="auto">
          <a:xfrm rot="5400000" flipH="1" flipV="1">
            <a:off x="5207743" y="801217"/>
            <a:ext cx="468041" cy="130847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10" idx="2"/>
          </p:cNvCxnSpPr>
          <p:nvPr/>
        </p:nvCxnSpPr>
        <p:spPr bwMode="auto">
          <a:xfrm rot="10800000">
            <a:off x="990600" y="1904792"/>
            <a:ext cx="3276600" cy="20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11" idx="2"/>
            <a:endCxn id="54" idx="3"/>
          </p:cNvCxnSpPr>
          <p:nvPr/>
        </p:nvCxnSpPr>
        <p:spPr bwMode="auto">
          <a:xfrm rot="10800000">
            <a:off x="990600" y="3198168"/>
            <a:ext cx="1600200" cy="22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/>
          <p:cNvCxnSpPr>
            <a:stCxn id="14" idx="2"/>
            <a:endCxn id="55" idx="3"/>
          </p:cNvCxnSpPr>
          <p:nvPr/>
        </p:nvCxnSpPr>
        <p:spPr bwMode="auto">
          <a:xfrm rot="10800000">
            <a:off x="990600" y="4569768"/>
            <a:ext cx="533400" cy="223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rgbClr val="00B05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/>
          <p:cNvCxnSpPr>
            <a:stCxn id="16" idx="3"/>
          </p:cNvCxnSpPr>
          <p:nvPr/>
        </p:nvCxnSpPr>
        <p:spPr bwMode="auto">
          <a:xfrm rot="5400000">
            <a:off x="5150874" y="4742052"/>
            <a:ext cx="775074" cy="8660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5" name="Straight Arrow Connector 44"/>
          <p:cNvCxnSpPr>
            <a:stCxn id="12" idx="4"/>
          </p:cNvCxnSpPr>
          <p:nvPr/>
        </p:nvCxnSpPr>
        <p:spPr bwMode="auto">
          <a:xfrm rot="16200000" flipH="1">
            <a:off x="3619500" y="4457700"/>
            <a:ext cx="1981200" cy="76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7" name="Straight Arrow Connector 46"/>
          <p:cNvCxnSpPr>
            <a:stCxn id="15" idx="4"/>
          </p:cNvCxnSpPr>
          <p:nvPr/>
        </p:nvCxnSpPr>
        <p:spPr bwMode="auto">
          <a:xfrm rot="16200000" flipH="1">
            <a:off x="3886200" y="4953000"/>
            <a:ext cx="609600" cy="4572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49" name="Straight Arrow Connector 48"/>
          <p:cNvCxnSpPr>
            <a:stCxn id="14" idx="4"/>
          </p:cNvCxnSpPr>
          <p:nvPr/>
        </p:nvCxnSpPr>
        <p:spPr bwMode="auto">
          <a:xfrm rot="16200000" flipH="1">
            <a:off x="2628900" y="4076700"/>
            <a:ext cx="685800" cy="22860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50" name="TextBox 49"/>
          <p:cNvSpPr txBox="1"/>
          <p:nvPr/>
        </p:nvSpPr>
        <p:spPr>
          <a:xfrm>
            <a:off x="6096000" y="9906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 smtClean="0">
                <a:solidFill>
                  <a:srgbClr val="76433A"/>
                </a:solidFill>
              </a:rPr>
              <a:t>Root </a:t>
            </a:r>
            <a:r>
              <a:rPr lang="en-US" sz="2400" b="1" dirty="0" smtClean="0">
                <a:solidFill>
                  <a:srgbClr val="76433A"/>
                </a:solidFill>
              </a:rPr>
              <a:t>(</a:t>
            </a:r>
            <a:r>
              <a:rPr lang="en-US" sz="2400" b="1" dirty="0" err="1" smtClean="0">
                <a:solidFill>
                  <a:srgbClr val="76433A"/>
                </a:solidFill>
              </a:rPr>
              <a:t>akar</a:t>
            </a:r>
            <a:r>
              <a:rPr lang="en-US" sz="2400" b="1" dirty="0" smtClean="0">
                <a:solidFill>
                  <a:srgbClr val="76433A"/>
                </a:solidFill>
              </a:rPr>
              <a:t>)</a:t>
            </a:r>
            <a:endParaRPr lang="en-US" sz="2400" b="1" i="1" dirty="0">
              <a:solidFill>
                <a:srgbClr val="76433A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886200" y="5481935"/>
            <a:ext cx="18877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 smtClean="0">
                <a:solidFill>
                  <a:srgbClr val="00B050"/>
                </a:solidFill>
              </a:rPr>
              <a:t>Leaf</a:t>
            </a:r>
            <a:r>
              <a:rPr lang="en-US" sz="2400" b="1" dirty="0" smtClean="0">
                <a:solidFill>
                  <a:srgbClr val="00B050"/>
                </a:solidFill>
              </a:rPr>
              <a:t> (</a:t>
            </a:r>
            <a:r>
              <a:rPr lang="en-US" sz="2400" b="1" dirty="0" err="1" smtClean="0">
                <a:solidFill>
                  <a:srgbClr val="00B050"/>
                </a:solidFill>
              </a:rPr>
              <a:t>daun</a:t>
            </a:r>
            <a:r>
              <a:rPr lang="en-US" sz="2400" b="1" dirty="0" smtClean="0">
                <a:solidFill>
                  <a:srgbClr val="00B050"/>
                </a:solidFill>
              </a:rPr>
              <a:t>)</a:t>
            </a:r>
            <a:endParaRPr lang="en-US" sz="2400" b="1" i="1" dirty="0">
              <a:solidFill>
                <a:srgbClr val="00B05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28600" y="1295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smtClean="0">
                <a:solidFill>
                  <a:srgbClr val="FF0000"/>
                </a:solidFill>
              </a:rPr>
              <a:t>Level/Tingkat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09600" y="1671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002060"/>
                </a:solidFill>
              </a:rPr>
              <a:t>1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9600" y="29673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002060"/>
                </a:solidFill>
              </a:rPr>
              <a:t>2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09600" y="4338935"/>
            <a:ext cx="38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002060"/>
                </a:solidFill>
              </a:rPr>
              <a:t>3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64" name="Oval 63"/>
          <p:cNvSpPr/>
          <p:nvPr/>
        </p:nvSpPr>
        <p:spPr bwMode="auto">
          <a:xfrm>
            <a:off x="1219200" y="2514600"/>
            <a:ext cx="3200400" cy="3124200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Arrow Connector 65"/>
          <p:cNvCxnSpPr>
            <a:endCxn id="64" idx="3"/>
          </p:cNvCxnSpPr>
          <p:nvPr/>
        </p:nvCxnSpPr>
        <p:spPr bwMode="auto">
          <a:xfrm flipV="1">
            <a:off x="990600" y="5181272"/>
            <a:ext cx="697288" cy="38132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7" name="TextBox 66"/>
          <p:cNvSpPr txBox="1"/>
          <p:nvPr/>
        </p:nvSpPr>
        <p:spPr>
          <a:xfrm>
            <a:off x="457200" y="54864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 err="1" smtClean="0">
                <a:solidFill>
                  <a:srgbClr val="FF0000"/>
                </a:solidFill>
              </a:rPr>
              <a:t>Subtree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 bwMode="auto">
          <a:xfrm>
            <a:off x="4876800" y="1905000"/>
            <a:ext cx="762000" cy="1524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cxnSp>
        <p:nvCxnSpPr>
          <p:cNvPr id="86" name="Straight Arrow Connector 85"/>
          <p:cNvCxnSpPr>
            <a:stCxn id="13" idx="7"/>
          </p:cNvCxnSpPr>
          <p:nvPr/>
        </p:nvCxnSpPr>
        <p:spPr bwMode="auto">
          <a:xfrm rot="16200000" flipV="1">
            <a:off x="5892426" y="2489574"/>
            <a:ext cx="622674" cy="36792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87" name="TextBox 86"/>
          <p:cNvSpPr txBox="1"/>
          <p:nvPr/>
        </p:nvSpPr>
        <p:spPr>
          <a:xfrm>
            <a:off x="5491320" y="1993488"/>
            <a:ext cx="32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9933FF"/>
                </a:solidFill>
              </a:rPr>
              <a:t>Node/</a:t>
            </a:r>
            <a:r>
              <a:rPr lang="en-US" sz="2400" i="1" dirty="0" smtClean="0">
                <a:solidFill>
                  <a:srgbClr val="9933FF"/>
                </a:solidFill>
              </a:rPr>
              <a:t>Vertex</a:t>
            </a:r>
            <a:r>
              <a:rPr lang="en-US" sz="2400" dirty="0" smtClean="0">
                <a:solidFill>
                  <a:srgbClr val="9933FF"/>
                </a:solidFill>
              </a:rPr>
              <a:t>/</a:t>
            </a:r>
            <a:r>
              <a:rPr lang="en-US" sz="2400" dirty="0" err="1" smtClean="0">
                <a:solidFill>
                  <a:srgbClr val="9933FF"/>
                </a:solidFill>
              </a:rPr>
              <a:t>Simpul</a:t>
            </a:r>
            <a:endParaRPr lang="en-US" sz="2400" dirty="0">
              <a:solidFill>
                <a:srgbClr val="9933FF"/>
              </a:solidFill>
            </a:endParaRPr>
          </a:p>
        </p:txBody>
      </p:sp>
      <p:cxnSp>
        <p:nvCxnSpPr>
          <p:cNvPr id="89" name="Straight Arrow Connector 88"/>
          <p:cNvCxnSpPr/>
          <p:nvPr/>
        </p:nvCxnSpPr>
        <p:spPr bwMode="auto">
          <a:xfrm>
            <a:off x="6172200" y="3886200"/>
            <a:ext cx="9144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 w="med" len="med"/>
          </a:ln>
          <a:effectLst/>
        </p:spPr>
      </p:cxnSp>
      <p:sp>
        <p:nvSpPr>
          <p:cNvPr id="91" name="TextBox 90"/>
          <p:cNvSpPr txBox="1"/>
          <p:nvPr/>
        </p:nvSpPr>
        <p:spPr>
          <a:xfrm>
            <a:off x="7086600" y="3657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i="1" dirty="0" smtClean="0">
                <a:solidFill>
                  <a:srgbClr val="E909C9"/>
                </a:solidFill>
              </a:rPr>
              <a:t>Edge</a:t>
            </a:r>
            <a:r>
              <a:rPr lang="en-US" sz="2400" dirty="0" smtClean="0">
                <a:solidFill>
                  <a:srgbClr val="E909C9"/>
                </a:solidFill>
              </a:rPr>
              <a:t>/Link</a:t>
            </a:r>
            <a:endParaRPr lang="en-US" sz="2400" dirty="0">
              <a:solidFill>
                <a:srgbClr val="E909C9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500"/>
                            </p:stCondLst>
                            <p:childTnLst>
                              <p:par>
                                <p:cTn id="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500"/>
                            </p:stCondLst>
                            <p:childTnLst>
                              <p:par>
                                <p:cTn id="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500"/>
                            </p:stCondLst>
                            <p:childTnLst>
                              <p:par>
                                <p:cTn id="6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500"/>
                            </p:stCondLst>
                            <p:childTnLst>
                              <p:par>
                                <p:cTn id="6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500"/>
                            </p:stCondLst>
                            <p:childTnLst>
                              <p:par>
                                <p:cTn id="6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500"/>
                            </p:stCondLst>
                            <p:childTnLst>
                              <p:par>
                                <p:cTn id="7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4500"/>
                            </p:stCondLst>
                            <p:childTnLst>
                              <p:par>
                                <p:cTn id="7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10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5500"/>
                            </p:stCondLst>
                            <p:childTnLst>
                              <p:par>
                                <p:cTn id="8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7500"/>
                            </p:stCondLst>
                            <p:childTnLst>
                              <p:par>
                                <p:cTn id="8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8500"/>
                            </p:stCondLst>
                            <p:childTnLst>
                              <p:par>
                                <p:cTn id="8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9500"/>
                            </p:stCondLst>
                            <p:childTnLst>
                              <p:par>
                                <p:cTn id="9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20500"/>
                            </p:stCondLst>
                            <p:childTnLst>
                              <p:par>
                                <p:cTn id="9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1500"/>
                            </p:stCondLst>
                            <p:childTnLst>
                              <p:par>
                                <p:cTn id="101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22500"/>
                            </p:stCondLst>
                            <p:childTnLst>
                              <p:par>
                                <p:cTn id="10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23500"/>
                            </p:stCondLst>
                            <p:childTnLst>
                              <p:par>
                                <p:cTn id="10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4000"/>
                            </p:stCondLst>
                            <p:childTnLst>
                              <p:par>
                                <p:cTn id="1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6000"/>
                            </p:stCondLst>
                            <p:childTnLst>
                              <p:par>
                                <p:cTn id="11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7000"/>
                            </p:stCondLst>
                            <p:childTnLst>
                              <p:par>
                                <p:cTn id="1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7500"/>
                            </p:stCondLst>
                            <p:childTnLst>
                              <p:par>
                                <p:cTn id="1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8000"/>
                            </p:stCondLst>
                            <p:childTnLst>
                              <p:par>
                                <p:cTn id="12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8500"/>
                            </p:stCondLst>
                            <p:childTnLst>
                              <p:par>
                                <p:cTn id="133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9000"/>
                            </p:stCondLst>
                            <p:childTnLst>
                              <p:par>
                                <p:cTn id="13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9500"/>
                            </p:stCondLst>
                            <p:childTnLst>
                              <p:par>
                                <p:cTn id="14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50" grpId="0"/>
      <p:bldP spid="51" grpId="0"/>
      <p:bldP spid="52" grpId="0"/>
      <p:bldP spid="53" grpId="0"/>
      <p:bldP spid="54" grpId="0"/>
      <p:bldP spid="55" grpId="0"/>
      <p:bldP spid="64" grpId="0" animBg="1"/>
      <p:bldP spid="67" grpId="0"/>
      <p:bldP spid="87" grpId="0"/>
      <p:bldP spid="9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Terminologi</a:t>
            </a:r>
            <a:r>
              <a:rPr lang="en-US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Tree</a:t>
            </a:r>
            <a:endParaRPr lang="en-US" sz="4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endParaRPr lang="en-US"/>
          </a:p>
        </p:txBody>
      </p:sp>
      <p:sp>
        <p:nvSpPr>
          <p:cNvPr id="70702" name="AutoShape 46"/>
          <p:cNvSpPr>
            <a:spLocks noChangeArrowheads="1"/>
          </p:cNvSpPr>
          <p:nvPr/>
        </p:nvSpPr>
        <p:spPr bwMode="ltGray">
          <a:xfrm rot="5400000">
            <a:off x="-2422526" y="1474788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1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-1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03" name="AutoShape 47"/>
          <p:cNvSpPr>
            <a:spLocks noChangeArrowheads="1"/>
          </p:cNvSpPr>
          <p:nvPr/>
        </p:nvSpPr>
        <p:spPr bwMode="ltGray">
          <a:xfrm rot="5400000" flipH="1">
            <a:off x="-2016918" y="1910556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3"/>
                  <a:pt x="10855" y="10769"/>
                  <a:pt x="10856" y="10799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800"/>
                </a:cubicBezTo>
                <a:close/>
              </a:path>
            </a:pathLst>
          </a:custGeom>
          <a:gradFill rotWithShape="1">
            <a:gsLst>
              <a:gs pos="0">
                <a:srgbClr val="1B9AD9">
                  <a:alpha val="36000"/>
                </a:srgbClr>
              </a:gs>
              <a:gs pos="100000">
                <a:srgbClr val="1B9AD9">
                  <a:gamma/>
                  <a:tint val="33725"/>
                  <a:invGamma/>
                </a:srgbClr>
              </a:gs>
            </a:gsLst>
            <a:lin ang="5400000" scaled="1"/>
          </a:gra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0704" name="AutoShape 48"/>
          <p:cNvSpPr>
            <a:spLocks noChangeArrowheads="1"/>
          </p:cNvSpPr>
          <p:nvPr/>
        </p:nvSpPr>
        <p:spPr bwMode="gray">
          <a:xfrm>
            <a:off x="2209800" y="4630992"/>
            <a:ext cx="5993466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i="1" dirty="0" smtClean="0">
                <a:solidFill>
                  <a:schemeClr val="accent6">
                    <a:lumMod val="75000"/>
                  </a:schemeClr>
                </a:solidFill>
              </a:rPr>
              <a:t>Sibling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smtClean="0"/>
              <a:t>: node-node yang </a:t>
            </a:r>
            <a:r>
              <a:rPr lang="en-US" sz="2000" dirty="0" err="1" smtClean="0"/>
              <a:t>memiliki</a:t>
            </a:r>
            <a:r>
              <a:rPr lang="en-US" sz="2000" dirty="0" smtClean="0"/>
              <a:t> parent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sama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5" name="AutoShape 49"/>
          <p:cNvSpPr>
            <a:spLocks noChangeArrowheads="1"/>
          </p:cNvSpPr>
          <p:nvPr/>
        </p:nvSpPr>
        <p:spPr bwMode="gray">
          <a:xfrm>
            <a:off x="2438194" y="3229896"/>
            <a:ext cx="6243420" cy="6858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i="1" dirty="0" smtClean="0">
                <a:solidFill>
                  <a:srgbClr val="7030A0"/>
                </a:solidFill>
              </a:rPr>
              <a:t>Descendant</a:t>
            </a:r>
            <a:r>
              <a:rPr lang="en-US" sz="2000" dirty="0" smtClean="0"/>
              <a:t> : </a:t>
            </a:r>
            <a:r>
              <a:rPr lang="en-US" sz="2000" dirty="0" err="1" smtClean="0"/>
              <a:t>seluruh</a:t>
            </a:r>
            <a:r>
              <a:rPr lang="en-US" sz="2000" dirty="0" smtClean="0"/>
              <a:t> </a:t>
            </a:r>
            <a:r>
              <a:rPr lang="en-US" sz="2000" dirty="0" err="1" smtClean="0"/>
              <a:t>simpul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terletak</a:t>
            </a:r>
            <a:r>
              <a:rPr lang="en-US" sz="2000" dirty="0" smtClean="0"/>
              <a:t> </a:t>
            </a:r>
            <a:r>
              <a:rPr lang="en-US" sz="2000" dirty="0" err="1" smtClean="0"/>
              <a:t>sesudah</a:t>
            </a:r>
            <a:r>
              <a:rPr lang="en-US" sz="2000" dirty="0" smtClean="0"/>
              <a:t> </a:t>
            </a:r>
          </a:p>
          <a:p>
            <a:pPr algn="l" eaLnBrk="0" hangingPunct="0"/>
            <a:r>
              <a:rPr lang="en-US" sz="2000" dirty="0" smtClean="0"/>
              <a:t>node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terletak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jalur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6" name="AutoShape 50"/>
          <p:cNvSpPr>
            <a:spLocks noChangeArrowheads="1"/>
          </p:cNvSpPr>
          <p:nvPr/>
        </p:nvSpPr>
        <p:spPr bwMode="gray">
          <a:xfrm>
            <a:off x="2133600" y="2438400"/>
            <a:ext cx="6243194" cy="6858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i="1" dirty="0" smtClean="0">
                <a:solidFill>
                  <a:srgbClr val="0070C0"/>
                </a:solidFill>
              </a:rPr>
              <a:t>Ancestor</a:t>
            </a:r>
            <a:r>
              <a:rPr lang="en-US" sz="2000" dirty="0" smtClean="0"/>
              <a:t> : </a:t>
            </a:r>
            <a:r>
              <a:rPr lang="en-US" sz="2000" dirty="0" err="1" smtClean="0"/>
              <a:t>seluruh</a:t>
            </a:r>
            <a:r>
              <a:rPr lang="en-US" sz="2000" dirty="0" smtClean="0"/>
              <a:t> </a:t>
            </a:r>
            <a:r>
              <a:rPr lang="en-US" sz="2000" dirty="0" err="1" smtClean="0"/>
              <a:t>simpul</a:t>
            </a:r>
            <a:r>
              <a:rPr lang="en-US" sz="2000" dirty="0" smtClean="0"/>
              <a:t> yang </a:t>
            </a:r>
            <a:r>
              <a:rPr lang="en-US" sz="2000" dirty="0" err="1" smtClean="0"/>
              <a:t>terletak</a:t>
            </a:r>
            <a:r>
              <a:rPr lang="en-US" sz="2000" dirty="0" smtClean="0"/>
              <a:t> </a:t>
            </a:r>
            <a:r>
              <a:rPr lang="en-US" sz="2000" dirty="0" err="1" smtClean="0"/>
              <a:t>sebelum</a:t>
            </a:r>
            <a:r>
              <a:rPr lang="en-US" sz="2000" dirty="0" smtClean="0"/>
              <a:t> </a:t>
            </a:r>
          </a:p>
          <a:p>
            <a:pPr algn="l" eaLnBrk="0" hangingPunct="0"/>
            <a:r>
              <a:rPr lang="en-US" sz="2000" dirty="0" smtClean="0"/>
              <a:t>node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terletak</a:t>
            </a:r>
            <a:r>
              <a:rPr lang="en-US" sz="2000" dirty="0" smtClean="0"/>
              <a:t> </a:t>
            </a:r>
            <a:r>
              <a:rPr lang="en-US" sz="2000" dirty="0" err="1" smtClean="0"/>
              <a:t>pada</a:t>
            </a:r>
            <a:r>
              <a:rPr lang="en-US" sz="2000" dirty="0" smtClean="0"/>
              <a:t> </a:t>
            </a:r>
            <a:r>
              <a:rPr lang="en-US" sz="2000" dirty="0" err="1" smtClean="0"/>
              <a:t>jalur</a:t>
            </a:r>
            <a:r>
              <a:rPr lang="en-US" sz="2000" dirty="0" smtClean="0"/>
              <a:t> yang </a:t>
            </a:r>
            <a:r>
              <a:rPr lang="en-US" sz="2000" dirty="0" err="1" smtClean="0"/>
              <a:t>sama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7" name="AutoShape 51"/>
          <p:cNvSpPr>
            <a:spLocks noChangeArrowheads="1"/>
          </p:cNvSpPr>
          <p:nvPr/>
        </p:nvSpPr>
        <p:spPr bwMode="gray">
          <a:xfrm>
            <a:off x="1752600" y="1828800"/>
            <a:ext cx="6243194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i="1" dirty="0" smtClean="0">
                <a:solidFill>
                  <a:srgbClr val="00B050"/>
                </a:solidFill>
              </a:rPr>
              <a:t>Successor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/>
              <a:t>: node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berada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bawah</a:t>
            </a:r>
            <a:r>
              <a:rPr lang="en-US" sz="2000" dirty="0" smtClean="0"/>
              <a:t> node </a:t>
            </a:r>
            <a:r>
              <a:rPr lang="en-US" sz="2000" dirty="0" err="1" smtClean="0"/>
              <a:t>tertentu</a:t>
            </a:r>
            <a:endParaRPr lang="en-US" sz="2000" b="1" dirty="0">
              <a:solidFill>
                <a:schemeClr val="tx2"/>
              </a:solidFill>
            </a:endParaRPr>
          </a:p>
        </p:txBody>
      </p:sp>
      <p:sp>
        <p:nvSpPr>
          <p:cNvPr id="70708" name="AutoShape 52"/>
          <p:cNvSpPr>
            <a:spLocks noChangeArrowheads="1"/>
          </p:cNvSpPr>
          <p:nvPr/>
        </p:nvSpPr>
        <p:spPr bwMode="gray">
          <a:xfrm>
            <a:off x="759952" y="1233948"/>
            <a:ext cx="6479048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i="1" dirty="0" smtClean="0">
                <a:solidFill>
                  <a:srgbClr val="DF6A13"/>
                </a:solidFill>
              </a:rPr>
              <a:t>Predecessor</a:t>
            </a:r>
            <a:r>
              <a:rPr lang="en-US" sz="2000" b="1" dirty="0" smtClean="0">
                <a:solidFill>
                  <a:srgbClr val="DF6A13"/>
                </a:solidFill>
              </a:rPr>
              <a:t> </a:t>
            </a:r>
            <a:r>
              <a:rPr lang="en-US" sz="2000" dirty="0" smtClean="0"/>
              <a:t>: node </a:t>
            </a:r>
            <a:r>
              <a:rPr lang="en-US" sz="2000" dirty="0" err="1" smtClean="0"/>
              <a:t>yg</a:t>
            </a:r>
            <a:r>
              <a:rPr lang="en-US" sz="2000" dirty="0" smtClean="0"/>
              <a:t> </a:t>
            </a:r>
            <a:r>
              <a:rPr lang="en-US" sz="2000" dirty="0" err="1" smtClean="0"/>
              <a:t>berada</a:t>
            </a:r>
            <a:r>
              <a:rPr lang="en-US" sz="2000" dirty="0" smtClean="0"/>
              <a:t>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node </a:t>
            </a:r>
            <a:r>
              <a:rPr lang="en-US" sz="2000" dirty="0" err="1" smtClean="0"/>
              <a:t>tertentu</a:t>
            </a:r>
            <a:endParaRPr lang="en-US" sz="2000" b="1" dirty="0">
              <a:solidFill>
                <a:schemeClr val="tx2"/>
              </a:solidFill>
            </a:endParaRPr>
          </a:p>
        </p:txBody>
      </p:sp>
      <p:grpSp>
        <p:nvGrpSpPr>
          <p:cNvPr id="6" name="Group 81"/>
          <p:cNvGrpSpPr>
            <a:grpSpLocks/>
          </p:cNvGrpSpPr>
          <p:nvPr/>
        </p:nvGrpSpPr>
        <p:grpSpPr bwMode="auto">
          <a:xfrm>
            <a:off x="1828800" y="4680204"/>
            <a:ext cx="438150" cy="425195"/>
            <a:chOff x="2078" y="1680"/>
            <a:chExt cx="1615" cy="1615"/>
          </a:xfrm>
        </p:grpSpPr>
        <p:sp>
          <p:nvSpPr>
            <p:cNvPr id="70738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39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40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41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742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0743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pic>
        <p:nvPicPr>
          <p:cNvPr id="48" name="Picture 4" descr="E:\Adam Baru\Modul Adam\Struktur Data\Gambar\12908_confused_desktop_computer_mascot_cartoon_character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496" y="2546556"/>
            <a:ext cx="1967389" cy="2438400"/>
          </a:xfrm>
          <a:prstGeom prst="rect">
            <a:avLst/>
          </a:prstGeom>
          <a:noFill/>
        </p:spPr>
      </p:pic>
      <p:pic>
        <p:nvPicPr>
          <p:cNvPr id="49" name="Picture 48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0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2" name="AutoShape 48"/>
          <p:cNvSpPr>
            <a:spLocks noChangeArrowheads="1"/>
          </p:cNvSpPr>
          <p:nvPr/>
        </p:nvSpPr>
        <p:spPr bwMode="gray">
          <a:xfrm>
            <a:off x="2447780" y="4017296"/>
            <a:ext cx="5983217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i="1" dirty="0" smtClean="0">
                <a:solidFill>
                  <a:srgbClr val="FF0000"/>
                </a:solidFill>
              </a:rPr>
              <a:t>Parent</a:t>
            </a:r>
            <a:r>
              <a:rPr lang="en-US" sz="2000" i="1" dirty="0" smtClean="0"/>
              <a:t> </a:t>
            </a:r>
            <a:r>
              <a:rPr lang="en-US" sz="2000" dirty="0" smtClean="0"/>
              <a:t>: predecessor </a:t>
            </a:r>
            <a:r>
              <a:rPr lang="en-US" sz="2000" dirty="0" err="1" smtClean="0"/>
              <a:t>satu</a:t>
            </a:r>
            <a:r>
              <a:rPr lang="en-US" sz="2000" dirty="0" smtClean="0"/>
              <a:t> level </a:t>
            </a:r>
            <a:r>
              <a:rPr lang="en-US" sz="2000" dirty="0" err="1" smtClean="0"/>
              <a:t>di</a:t>
            </a:r>
            <a:r>
              <a:rPr lang="en-US" sz="2000" dirty="0" smtClean="0"/>
              <a:t> </a:t>
            </a:r>
            <a:r>
              <a:rPr lang="en-US" sz="2000" dirty="0" err="1" smtClean="0"/>
              <a:t>atas</a:t>
            </a:r>
            <a:r>
              <a:rPr lang="en-US" sz="2000" dirty="0" smtClean="0"/>
              <a:t>  </a:t>
            </a:r>
            <a:r>
              <a:rPr lang="en-US" sz="2000" dirty="0" err="1" smtClean="0"/>
              <a:t>suatu</a:t>
            </a:r>
            <a:r>
              <a:rPr lang="en-US" sz="2000" dirty="0" smtClean="0"/>
              <a:t> node</a:t>
            </a:r>
            <a:endParaRPr lang="en-US" sz="2000" b="1" dirty="0">
              <a:solidFill>
                <a:schemeClr val="tx2"/>
              </a:solidFill>
            </a:endParaRPr>
          </a:p>
        </p:txBody>
      </p:sp>
      <p:grpSp>
        <p:nvGrpSpPr>
          <p:cNvPr id="53" name="Group 81"/>
          <p:cNvGrpSpPr>
            <a:grpSpLocks/>
          </p:cNvGrpSpPr>
          <p:nvPr/>
        </p:nvGrpSpPr>
        <p:grpSpPr bwMode="auto">
          <a:xfrm>
            <a:off x="2057400" y="4066508"/>
            <a:ext cx="447532" cy="429291"/>
            <a:chOff x="2078" y="1680"/>
            <a:chExt cx="1615" cy="1615"/>
          </a:xfrm>
        </p:grpSpPr>
        <p:sp>
          <p:nvSpPr>
            <p:cNvPr id="54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FF0000"/>
            </a:solidFill>
            <a:ln w="38100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0" name="AutoShape 48"/>
          <p:cNvSpPr>
            <a:spLocks noChangeArrowheads="1"/>
          </p:cNvSpPr>
          <p:nvPr/>
        </p:nvSpPr>
        <p:spPr bwMode="gray">
          <a:xfrm>
            <a:off x="1746249" y="5240592"/>
            <a:ext cx="525122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000" b="1" i="1" dirty="0" smtClean="0">
                <a:solidFill>
                  <a:srgbClr val="E909C9"/>
                </a:solidFill>
              </a:rPr>
              <a:t>Degree</a:t>
            </a:r>
            <a:r>
              <a:rPr lang="en-US" sz="2000" dirty="0" smtClean="0"/>
              <a:t> : </a:t>
            </a:r>
            <a:r>
              <a:rPr lang="en-US" sz="2000" dirty="0" err="1" smtClean="0"/>
              <a:t>banyaknya</a:t>
            </a:r>
            <a:r>
              <a:rPr lang="en-US" sz="2000" dirty="0" smtClean="0"/>
              <a:t> child </a:t>
            </a:r>
            <a:r>
              <a:rPr lang="en-US" sz="2000" dirty="0" err="1" smtClean="0"/>
              <a:t>dalam</a:t>
            </a:r>
            <a:r>
              <a:rPr lang="en-US" sz="2000" dirty="0" smtClean="0"/>
              <a:t> </a:t>
            </a:r>
            <a:r>
              <a:rPr lang="en-US" sz="2000" dirty="0" err="1" smtClean="0"/>
              <a:t>suatu</a:t>
            </a:r>
            <a:r>
              <a:rPr lang="en-US" sz="2000" dirty="0" smtClean="0"/>
              <a:t> node</a:t>
            </a:r>
            <a:endParaRPr lang="en-US" sz="2000" b="1" dirty="0">
              <a:solidFill>
                <a:schemeClr val="tx2"/>
              </a:solidFill>
            </a:endParaRPr>
          </a:p>
        </p:txBody>
      </p:sp>
      <p:grpSp>
        <p:nvGrpSpPr>
          <p:cNvPr id="61" name="Group 81"/>
          <p:cNvGrpSpPr>
            <a:grpSpLocks/>
          </p:cNvGrpSpPr>
          <p:nvPr/>
        </p:nvGrpSpPr>
        <p:grpSpPr bwMode="auto">
          <a:xfrm>
            <a:off x="1371600" y="5289804"/>
            <a:ext cx="431800" cy="425196"/>
            <a:chOff x="2078" y="1680"/>
            <a:chExt cx="1615" cy="1615"/>
          </a:xfrm>
        </p:grpSpPr>
        <p:sp>
          <p:nvSpPr>
            <p:cNvPr id="62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5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67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E909C9"/>
            </a:solidFill>
            <a:ln w="38100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68" name="Group 81"/>
          <p:cNvGrpSpPr>
            <a:grpSpLocks/>
          </p:cNvGrpSpPr>
          <p:nvPr/>
        </p:nvGrpSpPr>
        <p:grpSpPr bwMode="auto">
          <a:xfrm>
            <a:off x="2057400" y="3352800"/>
            <a:ext cx="431800" cy="425196"/>
            <a:chOff x="2078" y="1680"/>
            <a:chExt cx="1615" cy="1615"/>
          </a:xfrm>
        </p:grpSpPr>
        <p:sp>
          <p:nvSpPr>
            <p:cNvPr id="69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3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74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9933FF"/>
            </a:solidFill>
            <a:ln w="38100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75" name="Group 81"/>
          <p:cNvGrpSpPr>
            <a:grpSpLocks/>
          </p:cNvGrpSpPr>
          <p:nvPr/>
        </p:nvGrpSpPr>
        <p:grpSpPr bwMode="auto">
          <a:xfrm>
            <a:off x="1828800" y="2590800"/>
            <a:ext cx="431800" cy="425196"/>
            <a:chOff x="2078" y="1680"/>
            <a:chExt cx="1615" cy="1615"/>
          </a:xfrm>
        </p:grpSpPr>
        <p:sp>
          <p:nvSpPr>
            <p:cNvPr id="76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7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8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0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1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0070C0"/>
            </a:solidFill>
            <a:ln w="38100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2" name="Group 81"/>
          <p:cNvGrpSpPr>
            <a:grpSpLocks/>
          </p:cNvGrpSpPr>
          <p:nvPr/>
        </p:nvGrpSpPr>
        <p:grpSpPr bwMode="auto">
          <a:xfrm>
            <a:off x="1403556" y="1843548"/>
            <a:ext cx="431800" cy="425196"/>
            <a:chOff x="2078" y="1680"/>
            <a:chExt cx="1615" cy="1615"/>
          </a:xfrm>
        </p:grpSpPr>
        <p:sp>
          <p:nvSpPr>
            <p:cNvPr id="83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4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5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6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7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88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00B050"/>
            </a:solidFill>
            <a:ln w="38100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89" name="Group 81"/>
          <p:cNvGrpSpPr>
            <a:grpSpLocks/>
          </p:cNvGrpSpPr>
          <p:nvPr/>
        </p:nvGrpSpPr>
        <p:grpSpPr bwMode="auto">
          <a:xfrm>
            <a:off x="442452" y="1280652"/>
            <a:ext cx="431800" cy="425196"/>
            <a:chOff x="2078" y="1680"/>
            <a:chExt cx="1615" cy="1615"/>
          </a:xfrm>
        </p:grpSpPr>
        <p:sp>
          <p:nvSpPr>
            <p:cNvPr id="90" name="Oval 82"/>
            <p:cNvSpPr>
              <a:spLocks noChangeArrowheads="1"/>
            </p:cNvSpPr>
            <p:nvPr/>
          </p:nvSpPr>
          <p:spPr bwMode="gray">
            <a:xfrm>
              <a:off x="2078" y="1680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83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FFFFFF">
                    <a:gamma/>
                    <a:shade val="63529"/>
                    <a:invGamma/>
                  </a:srgbClr>
                </a:gs>
                <a:gs pos="50000">
                  <a:srgbClr val="FFFFFF"/>
                </a:gs>
                <a:gs pos="100000">
                  <a:srgbClr val="FFFFFF">
                    <a:gamma/>
                    <a:shade val="63529"/>
                    <a:invGamma/>
                  </a:srgbClr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" name="Oval 84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3" name="Oval 85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E35E23">
                    <a:gamma/>
                    <a:shade val="0"/>
                    <a:invGamma/>
                  </a:srgbClr>
                </a:gs>
                <a:gs pos="100000">
                  <a:srgbClr val="E35E23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" name="Oval 86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95" name="Oval 87"/>
            <p:cNvSpPr>
              <a:spLocks noChangeArrowheads="1"/>
            </p:cNvSpPr>
            <p:nvPr/>
          </p:nvSpPr>
          <p:spPr bwMode="gray">
            <a:xfrm>
              <a:off x="2337" y="1939"/>
              <a:ext cx="1096" cy="1098"/>
            </a:xfrm>
            <a:prstGeom prst="ellipse">
              <a:avLst/>
            </a:prstGeom>
            <a:solidFill>
              <a:srgbClr val="DF6A13"/>
            </a:solidFill>
            <a:ln w="38100" algn="ctr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0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0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0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0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70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0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70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707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707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702" grpId="0" animBg="1"/>
      <p:bldP spid="70703" grpId="0" animBg="1"/>
      <p:bldP spid="70704" grpId="0" animBg="1"/>
      <p:bldP spid="70705" grpId="0" animBg="1"/>
      <p:bldP spid="70706" grpId="0" animBg="1"/>
      <p:bldP spid="70707" grpId="0" animBg="1"/>
      <p:bldP spid="70708" grpId="0" animBg="1"/>
      <p:bldP spid="52" grpId="0" animBg="1"/>
      <p:bldP spid="6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76200"/>
            <a:ext cx="7543800" cy="7620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2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Contoh</a:t>
            </a:r>
            <a:r>
              <a:rPr lang="en-US" sz="3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Tree</a:t>
            </a:r>
            <a:endParaRPr lang="en-US" sz="3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914400"/>
            <a:ext cx="8382000" cy="502920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sz="2400" b="0" dirty="0" smtClean="0">
              <a:cs typeface="Courier New" pitchFamily="49" charset="0"/>
            </a:endParaRPr>
          </a:p>
          <a:p>
            <a:pPr>
              <a:buNone/>
            </a:pPr>
            <a:endParaRPr lang="en-US" sz="2400" b="0" dirty="0" smtClean="0">
              <a:cs typeface="Courier New" pitchFamily="49" charset="0"/>
            </a:endParaRPr>
          </a:p>
          <a:p>
            <a:pPr>
              <a:buNone/>
            </a:pPr>
            <a:endParaRPr lang="en-US" sz="2400" b="0" dirty="0" smtClean="0"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cs typeface="Courier New" pitchFamily="49" charset="0"/>
            </a:endParaRPr>
          </a:p>
          <a:p>
            <a:pPr>
              <a:buNone/>
            </a:pPr>
            <a:endParaRPr lang="en-US" sz="2400" b="0" dirty="0" smtClean="0"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cs typeface="Courier New" pitchFamily="49" charset="0"/>
            </a:endParaRPr>
          </a:p>
          <a:p>
            <a:pPr>
              <a:buNone/>
            </a:pPr>
            <a:endParaRPr lang="en-US" sz="2400" b="0" dirty="0" smtClean="0">
              <a:cs typeface="Courier New" pitchFamily="49" charset="0"/>
            </a:endParaRPr>
          </a:p>
          <a:p>
            <a:pPr>
              <a:buNone/>
            </a:pPr>
            <a:r>
              <a:rPr lang="en-US" sz="2400" i="1" dirty="0" smtClean="0">
                <a:solidFill>
                  <a:srgbClr val="DF6A13"/>
                </a:solidFill>
              </a:rPr>
              <a:t>Predecessor</a:t>
            </a:r>
            <a:r>
              <a:rPr lang="en-US" sz="2400" dirty="0" smtClean="0">
                <a:solidFill>
                  <a:srgbClr val="DF6A13"/>
                </a:solidFill>
              </a:rPr>
              <a:t>(B)	: A		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B050"/>
                </a:solidFill>
              </a:rPr>
              <a:t>Successor</a:t>
            </a:r>
            <a:r>
              <a:rPr lang="en-US" sz="2400" dirty="0" smtClean="0">
                <a:solidFill>
                  <a:srgbClr val="00B050"/>
                </a:solidFill>
              </a:rPr>
              <a:t>(A)	: B,C,D		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0070C0"/>
                </a:solidFill>
              </a:rPr>
              <a:t>Ancestor</a:t>
            </a:r>
            <a:r>
              <a:rPr lang="en-US" sz="2400" dirty="0" smtClean="0">
                <a:solidFill>
                  <a:srgbClr val="0070C0"/>
                </a:solidFill>
              </a:rPr>
              <a:t>(E) 	: B,A		</a:t>
            </a:r>
          </a:p>
          <a:p>
            <a:pPr>
              <a:buNone/>
            </a:pPr>
            <a:r>
              <a:rPr lang="en-US" sz="2400" i="1" dirty="0" smtClean="0">
                <a:solidFill>
                  <a:srgbClr val="7030A0"/>
                </a:solidFill>
              </a:rPr>
              <a:t>Descendant</a:t>
            </a:r>
            <a:r>
              <a:rPr lang="en-US" sz="2400" dirty="0" smtClean="0">
                <a:solidFill>
                  <a:srgbClr val="7030A0"/>
                </a:solidFill>
              </a:rPr>
              <a:t>(B) 	: E,F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b="0" dirty="0" smtClean="0">
              <a:cs typeface="Courier New" pitchFamily="49" charset="0"/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4267200" y="1219200"/>
            <a:ext cx="609600" cy="60960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2712720" y="192024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4267200" y="22860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</a:rPr>
              <a:t>C</a:t>
            </a:r>
          </a:p>
        </p:txBody>
      </p:sp>
      <p:sp>
        <p:nvSpPr>
          <p:cNvPr id="13" name="Oval 12"/>
          <p:cNvSpPr/>
          <p:nvPr/>
        </p:nvSpPr>
        <p:spPr bwMode="auto">
          <a:xfrm>
            <a:off x="5882640" y="192024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" charset="0"/>
              </a:rPr>
              <a:t>D</a:t>
            </a:r>
          </a:p>
        </p:txBody>
      </p:sp>
      <p:sp>
        <p:nvSpPr>
          <p:cNvPr id="14" name="Oval 13"/>
          <p:cNvSpPr/>
          <p:nvPr/>
        </p:nvSpPr>
        <p:spPr bwMode="auto">
          <a:xfrm>
            <a:off x="1828800" y="2895600"/>
            <a:ext cx="609600" cy="6096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E</a:t>
            </a:r>
          </a:p>
        </p:txBody>
      </p:sp>
      <p:sp>
        <p:nvSpPr>
          <p:cNvPr id="15" name="Oval 14"/>
          <p:cNvSpPr/>
          <p:nvPr/>
        </p:nvSpPr>
        <p:spPr bwMode="auto">
          <a:xfrm>
            <a:off x="3505200" y="29718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rPr>
              <a:t>F</a:t>
            </a:r>
          </a:p>
        </p:txBody>
      </p:sp>
      <p:sp>
        <p:nvSpPr>
          <p:cNvPr id="16" name="Oval 15"/>
          <p:cNvSpPr/>
          <p:nvPr/>
        </p:nvSpPr>
        <p:spPr bwMode="auto">
          <a:xfrm>
            <a:off x="5897880" y="29718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di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G</a:t>
            </a:r>
          </a:p>
        </p:txBody>
      </p:sp>
      <p:cxnSp>
        <p:nvCxnSpPr>
          <p:cNvPr id="20" name="Straight Connector 19"/>
          <p:cNvCxnSpPr>
            <a:endCxn id="11" idx="7"/>
          </p:cNvCxnSpPr>
          <p:nvPr/>
        </p:nvCxnSpPr>
        <p:spPr bwMode="auto">
          <a:xfrm rot="10800000" flipV="1">
            <a:off x="3233046" y="1663326"/>
            <a:ext cx="1047228" cy="3461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4848486" y="1663326"/>
            <a:ext cx="1156074" cy="3178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0" idx="4"/>
          </p:cNvCxnSpPr>
          <p:nvPr/>
        </p:nvCxnSpPr>
        <p:spPr bwMode="auto">
          <a:xfrm rot="5400000">
            <a:off x="4343400" y="2057400"/>
            <a:ext cx="457200" cy="15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1" idx="3"/>
            <a:endCxn id="14" idx="0"/>
          </p:cNvCxnSpPr>
          <p:nvPr/>
        </p:nvCxnSpPr>
        <p:spPr bwMode="auto">
          <a:xfrm rot="5400000">
            <a:off x="2240280" y="2333886"/>
            <a:ext cx="455034" cy="66839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11" idx="5"/>
            <a:endCxn id="15" idx="0"/>
          </p:cNvCxnSpPr>
          <p:nvPr/>
        </p:nvCxnSpPr>
        <p:spPr bwMode="auto">
          <a:xfrm rot="16200000" flipH="1">
            <a:off x="3255906" y="2417706"/>
            <a:ext cx="531234" cy="5769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3" idx="4"/>
            <a:endCxn id="16" idx="0"/>
          </p:cNvCxnSpPr>
          <p:nvPr/>
        </p:nvCxnSpPr>
        <p:spPr bwMode="auto">
          <a:xfrm rot="16200000" flipH="1">
            <a:off x="5974080" y="2743200"/>
            <a:ext cx="441960" cy="15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4876800" y="397764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i="1" dirty="0" smtClean="0">
                <a:solidFill>
                  <a:srgbClr val="FF0000"/>
                </a:solidFill>
                <a:latin typeface="+mn-lt"/>
              </a:rPr>
              <a:t>Parent</a:t>
            </a:r>
            <a:r>
              <a:rPr lang="en-US" sz="2400" dirty="0" smtClean="0">
                <a:solidFill>
                  <a:srgbClr val="FF0000"/>
                </a:solidFill>
                <a:latin typeface="+mn-lt"/>
              </a:rPr>
              <a:t>(E) 	: B</a:t>
            </a:r>
            <a:endParaRPr lang="en-US" sz="2400" dirty="0">
              <a:latin typeface="+mn-lt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876800" y="44196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i="1" dirty="0" smtClean="0">
                <a:solidFill>
                  <a:srgbClr val="E909C9"/>
                </a:solidFill>
                <a:latin typeface="+mn-lt"/>
              </a:rPr>
              <a:t>Sibling</a:t>
            </a:r>
            <a:r>
              <a:rPr lang="en-US" sz="2400" dirty="0" smtClean="0">
                <a:solidFill>
                  <a:srgbClr val="E909C9"/>
                </a:solidFill>
                <a:latin typeface="+mn-lt"/>
              </a:rPr>
              <a:t>(E) 	: F</a:t>
            </a:r>
            <a:endParaRPr lang="en-US" sz="2400" dirty="0">
              <a:solidFill>
                <a:srgbClr val="E909C9"/>
              </a:solidFill>
              <a:latin typeface="+mn-lt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4876800" y="4872335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i="1" dirty="0" smtClean="0">
                <a:solidFill>
                  <a:srgbClr val="76433A"/>
                </a:solidFill>
                <a:latin typeface="+mn-lt"/>
              </a:rPr>
              <a:t>Degree</a:t>
            </a:r>
            <a:r>
              <a:rPr lang="en-US" sz="2400" dirty="0" smtClean="0">
                <a:solidFill>
                  <a:srgbClr val="76433A"/>
                </a:solidFill>
                <a:latin typeface="+mn-lt"/>
              </a:rPr>
              <a:t>(A) 	: 3</a:t>
            </a:r>
            <a:endParaRPr lang="en-US" sz="2400" dirty="0">
              <a:solidFill>
                <a:srgbClr val="76433A"/>
              </a:solidFill>
              <a:latin typeface="+mn-l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62" grpId="0"/>
      <p:bldP spid="63" grpId="0"/>
      <p:bldP spid="6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3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Binary Tree</a:t>
            </a:r>
            <a:endParaRPr lang="en-US" sz="2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6248400" y="3071812"/>
            <a:ext cx="2286000" cy="2209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auto">
          <a:xfrm>
            <a:off x="609600" y="3068637"/>
            <a:ext cx="2362200" cy="2209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72711" name="Freeform 7"/>
          <p:cNvSpPr>
            <a:spLocks/>
          </p:cNvSpPr>
          <p:nvPr/>
        </p:nvSpPr>
        <p:spPr bwMode="gray">
          <a:xfrm>
            <a:off x="2765425" y="2971800"/>
            <a:ext cx="903288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AutoShape 8"/>
          <p:cNvSpPr>
            <a:spLocks noChangeAspect="1" noChangeArrowheads="1" noTextEdit="1"/>
          </p:cNvSpPr>
          <p:nvPr/>
        </p:nvSpPr>
        <p:spPr bwMode="gray">
          <a:xfrm flipH="1">
            <a:off x="5554663" y="2971800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3" name="Freeform 9"/>
          <p:cNvSpPr>
            <a:spLocks/>
          </p:cNvSpPr>
          <p:nvPr/>
        </p:nvSpPr>
        <p:spPr bwMode="gray">
          <a:xfrm flipH="1">
            <a:off x="5561013" y="2974975"/>
            <a:ext cx="903287" cy="1241425"/>
          </a:xfrm>
          <a:custGeom>
            <a:avLst/>
            <a:gdLst/>
            <a:ahLst/>
            <a:cxnLst>
              <a:cxn ang="0">
                <a:pos x="580" y="0"/>
              </a:cxn>
              <a:cxn ang="0">
                <a:pos x="578" y="90"/>
              </a:cxn>
              <a:cxn ang="0">
                <a:pos x="568" y="174"/>
              </a:cxn>
              <a:cxn ang="0">
                <a:pos x="552" y="252"/>
              </a:cxn>
              <a:cxn ang="0">
                <a:pos x="526" y="324"/>
              </a:cxn>
              <a:cxn ang="0">
                <a:pos x="494" y="390"/>
              </a:cxn>
              <a:cxn ang="0">
                <a:pos x="452" y="450"/>
              </a:cxn>
              <a:cxn ang="0">
                <a:pos x="402" y="508"/>
              </a:cxn>
              <a:cxn ang="0">
                <a:pos x="342" y="560"/>
              </a:cxn>
              <a:cxn ang="0">
                <a:pos x="270" y="610"/>
              </a:cxn>
              <a:cxn ang="0">
                <a:pos x="188" y="656"/>
              </a:cxn>
              <a:cxn ang="0">
                <a:pos x="188" y="798"/>
              </a:cxn>
              <a:cxn ang="0">
                <a:pos x="0" y="514"/>
              </a:cxn>
              <a:cxn ang="0">
                <a:pos x="188" y="230"/>
              </a:cxn>
              <a:cxn ang="0">
                <a:pos x="188" y="372"/>
              </a:cxn>
              <a:cxn ang="0">
                <a:pos x="224" y="368"/>
              </a:cxn>
              <a:cxn ang="0">
                <a:pos x="264" y="356"/>
              </a:cxn>
              <a:cxn ang="0">
                <a:pos x="306" y="336"/>
              </a:cxn>
              <a:cxn ang="0">
                <a:pos x="348" y="310"/>
              </a:cxn>
              <a:cxn ang="0">
                <a:pos x="392" y="280"/>
              </a:cxn>
              <a:cxn ang="0">
                <a:pos x="432" y="246"/>
              </a:cxn>
              <a:cxn ang="0">
                <a:pos x="472" y="208"/>
              </a:cxn>
              <a:cxn ang="0">
                <a:pos x="506" y="166"/>
              </a:cxn>
              <a:cxn ang="0">
                <a:pos x="536" y="124"/>
              </a:cxn>
              <a:cxn ang="0">
                <a:pos x="558" y="82"/>
              </a:cxn>
              <a:cxn ang="0">
                <a:pos x="574" y="40"/>
              </a:cxn>
              <a:cxn ang="0">
                <a:pos x="578" y="0"/>
              </a:cxn>
              <a:cxn ang="0">
                <a:pos x="580" y="0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048000" y="1628775"/>
            <a:ext cx="2998788" cy="1601788"/>
            <a:chOff x="1997" y="1314"/>
            <a:chExt cx="1889" cy="1009"/>
          </a:xfrm>
        </p:grpSpPr>
        <p:grpSp>
          <p:nvGrpSpPr>
            <p:cNvPr id="3" name="Group 11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72716" name="Oval 12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717" name="Oval 13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2718" name="Oval 14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719" name="Oval 15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720" name="Oval 16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  <p:sp>
          <p:nvSpPr>
            <p:cNvPr id="72721" name="Oval 17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en-US"/>
            </a:p>
          </p:txBody>
        </p:sp>
      </p:grpSp>
      <p:sp>
        <p:nvSpPr>
          <p:cNvPr id="72722" name="Text Box 18"/>
          <p:cNvSpPr txBox="1">
            <a:spLocks noChangeArrowheads="1"/>
          </p:cNvSpPr>
          <p:nvPr/>
        </p:nvSpPr>
        <p:spPr bwMode="auto">
          <a:xfrm>
            <a:off x="3733800" y="1676400"/>
            <a:ext cx="1460656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200" b="1" i="1" dirty="0" smtClean="0">
                <a:solidFill>
                  <a:srgbClr val="E909C9"/>
                </a:solidFill>
              </a:rPr>
              <a:t>Binary</a:t>
            </a:r>
          </a:p>
          <a:p>
            <a:pPr algn="ctr" eaLnBrk="0" hangingPunct="0"/>
            <a:r>
              <a:rPr lang="en-US" sz="3200" b="1" i="1" dirty="0" smtClean="0">
                <a:solidFill>
                  <a:srgbClr val="E909C9"/>
                </a:solidFill>
              </a:rPr>
              <a:t>Tree</a:t>
            </a:r>
            <a:endParaRPr lang="en-US" sz="3200" i="1" dirty="0">
              <a:solidFill>
                <a:srgbClr val="E909C9"/>
              </a:solidFill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762000" y="3430250"/>
            <a:ext cx="20383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200" dirty="0" err="1" smtClean="0">
                <a:solidFill>
                  <a:srgbClr val="00B0F0"/>
                </a:solidFill>
              </a:rPr>
              <a:t>Derajat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tertinggi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dari</a:t>
            </a:r>
            <a:r>
              <a:rPr lang="en-US" sz="2200" dirty="0" smtClean="0">
                <a:solidFill>
                  <a:srgbClr val="00B0F0"/>
                </a:solidFill>
              </a:rPr>
              <a:t> </a:t>
            </a:r>
            <a:r>
              <a:rPr lang="en-US" sz="2200" dirty="0" err="1" smtClean="0">
                <a:solidFill>
                  <a:srgbClr val="00B0F0"/>
                </a:solidFill>
              </a:rPr>
              <a:t>sebuah</a:t>
            </a:r>
            <a:r>
              <a:rPr lang="en-US" sz="2200" dirty="0" smtClean="0">
                <a:solidFill>
                  <a:srgbClr val="00B0F0"/>
                </a:solidFill>
              </a:rPr>
              <a:t> node </a:t>
            </a:r>
            <a:r>
              <a:rPr lang="en-US" sz="2200" dirty="0" err="1" smtClean="0">
                <a:solidFill>
                  <a:srgbClr val="00B0F0"/>
                </a:solidFill>
              </a:rPr>
              <a:t>adalah</a:t>
            </a:r>
            <a:r>
              <a:rPr lang="en-US" sz="2200" dirty="0" smtClean="0">
                <a:solidFill>
                  <a:srgbClr val="00B0F0"/>
                </a:solidFill>
              </a:rPr>
              <a:t> 2</a:t>
            </a:r>
            <a:endParaRPr lang="en-US" sz="2200" dirty="0">
              <a:solidFill>
                <a:srgbClr val="00B0F0"/>
              </a:solidFill>
            </a:endParaRPr>
          </a:p>
        </p:txBody>
      </p:sp>
      <p:pic>
        <p:nvPicPr>
          <p:cNvPr id="23" name="Picture 22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4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371304" y="3392404"/>
            <a:ext cx="203835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200" dirty="0" err="1" smtClean="0">
                <a:solidFill>
                  <a:srgbClr val="9933FF"/>
                </a:solidFill>
              </a:rPr>
              <a:t>Maksimum</a:t>
            </a:r>
            <a:r>
              <a:rPr lang="en-US" sz="2200" dirty="0" smtClean="0">
                <a:solidFill>
                  <a:srgbClr val="9933FF"/>
                </a:solidFill>
              </a:rPr>
              <a:t> node </a:t>
            </a:r>
            <a:r>
              <a:rPr lang="en-US" sz="2200" dirty="0" err="1" smtClean="0">
                <a:solidFill>
                  <a:srgbClr val="9933FF"/>
                </a:solidFill>
              </a:rPr>
              <a:t>sampai</a:t>
            </a:r>
            <a:r>
              <a:rPr lang="en-US" sz="2200" dirty="0" smtClean="0">
                <a:solidFill>
                  <a:srgbClr val="9933FF"/>
                </a:solidFill>
              </a:rPr>
              <a:t> </a:t>
            </a:r>
            <a:r>
              <a:rPr lang="en-US" sz="2200" i="1" dirty="0" smtClean="0">
                <a:solidFill>
                  <a:srgbClr val="9933FF"/>
                </a:solidFill>
              </a:rPr>
              <a:t>level</a:t>
            </a:r>
            <a:r>
              <a:rPr lang="en-US" sz="2200" dirty="0" smtClean="0">
                <a:solidFill>
                  <a:srgbClr val="9933FF"/>
                </a:solidFill>
              </a:rPr>
              <a:t>/</a:t>
            </a:r>
            <a:r>
              <a:rPr lang="en-US" sz="2200" dirty="0" err="1" smtClean="0">
                <a:solidFill>
                  <a:srgbClr val="9933FF"/>
                </a:solidFill>
              </a:rPr>
              <a:t>tingkat</a:t>
            </a:r>
            <a:r>
              <a:rPr lang="en-US" sz="2200" dirty="0" smtClean="0">
                <a:solidFill>
                  <a:srgbClr val="9933FF"/>
                </a:solidFill>
              </a:rPr>
              <a:t> </a:t>
            </a:r>
            <a:r>
              <a:rPr lang="en-US" sz="2200" dirty="0" err="1" smtClean="0">
                <a:solidFill>
                  <a:srgbClr val="9933FF"/>
                </a:solidFill>
              </a:rPr>
              <a:t>ke</a:t>
            </a:r>
            <a:r>
              <a:rPr lang="en-US" sz="2200" dirty="0" smtClean="0">
                <a:solidFill>
                  <a:srgbClr val="9933FF"/>
                </a:solidFill>
              </a:rPr>
              <a:t>-N : </a:t>
            </a:r>
            <a:r>
              <a:rPr lang="en-US" sz="2200" b="1" dirty="0" smtClean="0">
                <a:solidFill>
                  <a:srgbClr val="C00000"/>
                </a:solidFill>
              </a:rPr>
              <a:t>2</a:t>
            </a:r>
            <a:r>
              <a:rPr lang="en-US" sz="2200" b="1" baseline="30000" dirty="0" smtClean="0">
                <a:solidFill>
                  <a:srgbClr val="C00000"/>
                </a:solidFill>
              </a:rPr>
              <a:t>N</a:t>
            </a:r>
            <a:r>
              <a:rPr lang="en-US" sz="2200" b="1" dirty="0" smtClean="0">
                <a:solidFill>
                  <a:srgbClr val="C00000"/>
                </a:solidFill>
              </a:rPr>
              <a:t> - 1 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28" name="AutoShape 5"/>
          <p:cNvSpPr>
            <a:spLocks noChangeArrowheads="1"/>
          </p:cNvSpPr>
          <p:nvPr/>
        </p:nvSpPr>
        <p:spPr bwMode="auto">
          <a:xfrm>
            <a:off x="3429000" y="3930444"/>
            <a:ext cx="2362200" cy="2209800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/>
            <a:endParaRPr lang="en-US">
              <a:latin typeface="Verdana" pitchFamily="34" charset="0"/>
            </a:endParaRPr>
          </a:p>
        </p:txBody>
      </p:sp>
      <p:sp>
        <p:nvSpPr>
          <p:cNvPr id="27" name="Down Arrow 26"/>
          <p:cNvSpPr/>
          <p:nvPr/>
        </p:nvSpPr>
        <p:spPr bwMode="auto">
          <a:xfrm>
            <a:off x="4343400" y="3200400"/>
            <a:ext cx="533400" cy="914400"/>
          </a:xfrm>
          <a:prstGeom prst="downArrow">
            <a:avLst/>
          </a:prstGeom>
          <a:gradFill flip="none" rotWithShape="1"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4800000" scaled="0"/>
            <a:tileRect/>
          </a:gradFill>
          <a:ln>
            <a:noFill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3581400" y="4191000"/>
            <a:ext cx="203835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/>
            <a:r>
              <a:rPr lang="en-US" sz="2200" dirty="0" err="1" smtClean="0">
                <a:solidFill>
                  <a:srgbClr val="00B050"/>
                </a:solidFill>
              </a:rPr>
              <a:t>Jumlah</a:t>
            </a:r>
            <a:r>
              <a:rPr lang="en-US" sz="2200" dirty="0" smtClean="0">
                <a:solidFill>
                  <a:srgbClr val="00B050"/>
                </a:solidFill>
              </a:rPr>
              <a:t> </a:t>
            </a:r>
            <a:r>
              <a:rPr lang="en-US" sz="2200" dirty="0" err="1" smtClean="0">
                <a:solidFill>
                  <a:srgbClr val="00B050"/>
                </a:solidFill>
              </a:rPr>
              <a:t>maksimum</a:t>
            </a:r>
            <a:r>
              <a:rPr lang="en-US" sz="2200" dirty="0" smtClean="0">
                <a:solidFill>
                  <a:srgbClr val="00B050"/>
                </a:solidFill>
              </a:rPr>
              <a:t>  node </a:t>
            </a:r>
            <a:r>
              <a:rPr lang="en-US" sz="2200" dirty="0" err="1" smtClean="0">
                <a:solidFill>
                  <a:srgbClr val="00B050"/>
                </a:solidFill>
              </a:rPr>
              <a:t>setiap</a:t>
            </a:r>
            <a:r>
              <a:rPr lang="en-US" sz="2200" dirty="0" smtClean="0">
                <a:solidFill>
                  <a:srgbClr val="00B050"/>
                </a:solidFill>
              </a:rPr>
              <a:t> </a:t>
            </a:r>
            <a:r>
              <a:rPr lang="en-US" sz="2200" i="1" dirty="0" smtClean="0">
                <a:solidFill>
                  <a:srgbClr val="00B050"/>
                </a:solidFill>
              </a:rPr>
              <a:t>level</a:t>
            </a:r>
            <a:r>
              <a:rPr lang="en-US" sz="2200" dirty="0" smtClean="0">
                <a:solidFill>
                  <a:srgbClr val="00B050"/>
                </a:solidFill>
              </a:rPr>
              <a:t>/</a:t>
            </a:r>
            <a:r>
              <a:rPr lang="en-US" sz="2200" dirty="0" err="1" smtClean="0">
                <a:solidFill>
                  <a:srgbClr val="00B050"/>
                </a:solidFill>
              </a:rPr>
              <a:t>tingkat</a:t>
            </a:r>
            <a:r>
              <a:rPr lang="en-US" sz="2200" dirty="0" smtClean="0">
                <a:solidFill>
                  <a:srgbClr val="00B050"/>
                </a:solidFill>
              </a:rPr>
              <a:t> : </a:t>
            </a:r>
            <a:r>
              <a:rPr lang="en-US" sz="2200" b="1" dirty="0" smtClean="0">
                <a:solidFill>
                  <a:srgbClr val="C00000"/>
                </a:solidFill>
              </a:rPr>
              <a:t>2 </a:t>
            </a:r>
            <a:r>
              <a:rPr lang="en-US" sz="2200" b="1" baseline="30000" dirty="0" smtClean="0">
                <a:solidFill>
                  <a:srgbClr val="C00000"/>
                </a:solidFill>
              </a:rPr>
              <a:t>(N-1)</a:t>
            </a:r>
            <a:endParaRPr lang="en-US" sz="2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2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72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7" grpId="0" animBg="1"/>
      <p:bldP spid="72709" grpId="0" animBg="1"/>
      <p:bldP spid="72711" grpId="0" animBg="1"/>
      <p:bldP spid="72713" grpId="0" animBg="1"/>
      <p:bldP spid="72722" grpId="0"/>
      <p:bldP spid="21" grpId="0"/>
      <p:bldP spid="26" grpId="0"/>
      <p:bldP spid="28" grpId="0" animBg="1"/>
      <p:bldP spid="27" grpId="0" animBg="1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Binary Tree (</a:t>
            </a:r>
            <a:r>
              <a:rPr lang="en-US" sz="40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lanjutan</a:t>
            </a:r>
            <a:r>
              <a:rPr lang="en-US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)</a:t>
            </a:r>
            <a:endParaRPr lang="en-US" sz="4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267200" y="1295400"/>
            <a:ext cx="609600" cy="60960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2590800" y="21336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6934200" y="31242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</a:rPr>
              <a:t>G</a:t>
            </a:r>
          </a:p>
        </p:txBody>
      </p:sp>
      <p:sp>
        <p:nvSpPr>
          <p:cNvPr id="12" name="Oval 11"/>
          <p:cNvSpPr/>
          <p:nvPr/>
        </p:nvSpPr>
        <p:spPr bwMode="auto">
          <a:xfrm>
            <a:off x="5867400" y="21336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7030A0"/>
                </a:solidFill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524000" y="3124200"/>
            <a:ext cx="609600" cy="6096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FFFF00"/>
                </a:solidFill>
              </a:rPr>
              <a:t>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3657600" y="31242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2060"/>
                </a:solidFill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4876800" y="3124200"/>
            <a:ext cx="609600" cy="60960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F</a:t>
            </a:r>
          </a:p>
        </p:txBody>
      </p:sp>
      <p:cxnSp>
        <p:nvCxnSpPr>
          <p:cNvPr id="16" name="Straight Connector 15"/>
          <p:cNvCxnSpPr>
            <a:stCxn id="9" idx="3"/>
            <a:endCxn id="10" idx="0"/>
          </p:cNvCxnSpPr>
          <p:nvPr/>
        </p:nvCxnSpPr>
        <p:spPr bwMode="auto">
          <a:xfrm rot="5400000">
            <a:off x="3467100" y="1244226"/>
            <a:ext cx="317874" cy="14608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/>
          <p:cNvCxnSpPr>
            <a:stCxn id="9" idx="5"/>
            <a:endCxn id="12" idx="0"/>
          </p:cNvCxnSpPr>
          <p:nvPr/>
        </p:nvCxnSpPr>
        <p:spPr bwMode="auto">
          <a:xfrm rot="16200000" flipH="1">
            <a:off x="5320926" y="1282326"/>
            <a:ext cx="317874" cy="13846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Connector 18"/>
          <p:cNvCxnSpPr>
            <a:stCxn id="10" idx="3"/>
            <a:endCxn id="13" idx="0"/>
          </p:cNvCxnSpPr>
          <p:nvPr/>
        </p:nvCxnSpPr>
        <p:spPr bwMode="auto">
          <a:xfrm rot="5400000">
            <a:off x="2019300" y="2463426"/>
            <a:ext cx="470274" cy="8512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5"/>
            <a:endCxn id="14" idx="0"/>
          </p:cNvCxnSpPr>
          <p:nvPr/>
        </p:nvCxnSpPr>
        <p:spPr bwMode="auto">
          <a:xfrm rot="16200000" flipH="1">
            <a:off x="3301626" y="2463426"/>
            <a:ext cx="470274" cy="8512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>
            <a:stCxn id="12" idx="3"/>
            <a:endCxn id="15" idx="0"/>
          </p:cNvCxnSpPr>
          <p:nvPr/>
        </p:nvCxnSpPr>
        <p:spPr bwMode="auto">
          <a:xfrm rot="5400000">
            <a:off x="5334000" y="2501526"/>
            <a:ext cx="470274" cy="7750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>
            <a:stCxn id="12" idx="5"/>
            <a:endCxn id="11" idx="0"/>
          </p:cNvCxnSpPr>
          <p:nvPr/>
        </p:nvCxnSpPr>
        <p:spPr bwMode="auto">
          <a:xfrm rot="16200000" flipH="1">
            <a:off x="6578226" y="2463426"/>
            <a:ext cx="470274" cy="85127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7AD71D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Down Arrow Callout 48"/>
          <p:cNvSpPr/>
          <p:nvPr/>
        </p:nvSpPr>
        <p:spPr bwMode="auto">
          <a:xfrm>
            <a:off x="4343400" y="2514600"/>
            <a:ext cx="1295400" cy="609600"/>
          </a:xfrm>
          <a:prstGeom prst="downArrowCallout">
            <a:avLst/>
          </a:prstGeom>
          <a:solidFill>
            <a:srgbClr val="993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Left </a:t>
            </a:r>
            <a:r>
              <a:rPr lang="en-US" i="1" dirty="0" smtClean="0">
                <a:solidFill>
                  <a:srgbClr val="FFFF00"/>
                </a:solidFill>
              </a:rPr>
              <a:t>Child</a:t>
            </a:r>
            <a:endParaRPr kumimoji="0" lang="en-US" sz="1800" b="0" i="1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50" name="Down Arrow Callout 49"/>
          <p:cNvSpPr/>
          <p:nvPr/>
        </p:nvSpPr>
        <p:spPr bwMode="auto">
          <a:xfrm>
            <a:off x="6705600" y="2514600"/>
            <a:ext cx="1371600" cy="609600"/>
          </a:xfrm>
          <a:prstGeom prst="downArrowCallout">
            <a:avLst/>
          </a:prstGeom>
          <a:solidFill>
            <a:srgbClr val="993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Right Child</a:t>
            </a:r>
          </a:p>
        </p:txBody>
      </p:sp>
      <p:sp>
        <p:nvSpPr>
          <p:cNvPr id="52" name="Right Arrow Callout 51"/>
          <p:cNvSpPr/>
          <p:nvPr/>
        </p:nvSpPr>
        <p:spPr bwMode="auto">
          <a:xfrm>
            <a:off x="2819400" y="1371600"/>
            <a:ext cx="1447800" cy="381000"/>
          </a:xfrm>
          <a:prstGeom prst="rightArrowCallout">
            <a:avLst>
              <a:gd name="adj1" fmla="val 25000"/>
              <a:gd name="adj2" fmla="val 25000"/>
              <a:gd name="adj3" fmla="val 25000"/>
              <a:gd name="adj4" fmla="val 65996"/>
            </a:avLst>
          </a:prstGeom>
          <a:solidFill>
            <a:srgbClr val="993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Root</a:t>
            </a: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609600" y="3962400"/>
            <a:ext cx="3352800" cy="1785104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200" dirty="0" err="1" smtClean="0">
                <a:solidFill>
                  <a:srgbClr val="00B050"/>
                </a:solidFill>
              </a:rPr>
              <a:t>Jumlah</a:t>
            </a:r>
            <a:r>
              <a:rPr lang="en-US" sz="2200" dirty="0" smtClean="0">
                <a:solidFill>
                  <a:srgbClr val="00B050"/>
                </a:solidFill>
              </a:rPr>
              <a:t> </a:t>
            </a:r>
            <a:r>
              <a:rPr lang="en-US" sz="2200" dirty="0" err="1" smtClean="0">
                <a:solidFill>
                  <a:srgbClr val="00B050"/>
                </a:solidFill>
              </a:rPr>
              <a:t>maksimum</a:t>
            </a:r>
            <a:r>
              <a:rPr lang="en-US" sz="2200" dirty="0" smtClean="0">
                <a:solidFill>
                  <a:srgbClr val="00B050"/>
                </a:solidFill>
              </a:rPr>
              <a:t>  node </a:t>
            </a:r>
          </a:p>
          <a:p>
            <a:pPr algn="l" eaLnBrk="0" hangingPunct="0"/>
            <a:r>
              <a:rPr lang="en-US" sz="2200" dirty="0" err="1" smtClean="0">
                <a:solidFill>
                  <a:srgbClr val="00B050"/>
                </a:solidFill>
              </a:rPr>
              <a:t>pada</a:t>
            </a:r>
            <a:r>
              <a:rPr lang="en-US" sz="2200" dirty="0" smtClean="0">
                <a:solidFill>
                  <a:srgbClr val="00B050"/>
                </a:solidFill>
              </a:rPr>
              <a:t> </a:t>
            </a:r>
            <a:r>
              <a:rPr lang="en-US" sz="2200" i="1" dirty="0" smtClean="0">
                <a:solidFill>
                  <a:srgbClr val="00B050"/>
                </a:solidFill>
              </a:rPr>
              <a:t>level </a:t>
            </a:r>
            <a:r>
              <a:rPr lang="en-US" sz="2200" dirty="0" smtClean="0">
                <a:solidFill>
                  <a:srgbClr val="00B050"/>
                </a:solidFill>
              </a:rPr>
              <a:t> 3 	= </a:t>
            </a:r>
            <a:r>
              <a:rPr lang="en-US" sz="2200" b="1" dirty="0" smtClean="0">
                <a:solidFill>
                  <a:srgbClr val="C00000"/>
                </a:solidFill>
              </a:rPr>
              <a:t>2</a:t>
            </a:r>
            <a:r>
              <a:rPr lang="en-US" sz="2200" b="1" baseline="30000" dirty="0" smtClean="0">
                <a:solidFill>
                  <a:srgbClr val="C00000"/>
                </a:solidFill>
              </a:rPr>
              <a:t>(N-1)	</a:t>
            </a:r>
          </a:p>
          <a:p>
            <a:pPr algn="l" eaLnBrk="0" hangingPunct="0"/>
            <a:endParaRPr lang="en-US" sz="2200" b="1" baseline="30000" dirty="0" smtClean="0">
              <a:solidFill>
                <a:srgbClr val="C00000"/>
              </a:solidFill>
            </a:endParaRPr>
          </a:p>
          <a:p>
            <a:pPr algn="l" eaLnBrk="0" hangingPunct="0"/>
            <a:endParaRPr lang="en-US" sz="2200" b="1" baseline="30000" dirty="0" smtClean="0">
              <a:solidFill>
                <a:srgbClr val="C00000"/>
              </a:solidFill>
            </a:endParaRPr>
          </a:p>
          <a:p>
            <a:pPr algn="l" eaLnBrk="0" hangingPunct="0"/>
            <a:endParaRPr lang="en-US" sz="2200" b="1" baseline="30000" dirty="0" smtClean="0">
              <a:solidFill>
                <a:srgbClr val="C00000"/>
              </a:solidFill>
            </a:endParaRPr>
          </a:p>
          <a:p>
            <a:pPr algn="l" eaLnBrk="0" hangingPunct="0"/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5124450" y="3962400"/>
            <a:ext cx="3486150" cy="1785104"/>
          </a:xfrm>
          <a:prstGeom prst="rect">
            <a:avLst/>
          </a:prstGeom>
          <a:noFill/>
          <a:ln w="12700">
            <a:solidFill>
              <a:srgbClr val="0070C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200" dirty="0" err="1" smtClean="0">
                <a:solidFill>
                  <a:srgbClr val="00B050"/>
                </a:solidFill>
              </a:rPr>
              <a:t>Maksimum</a:t>
            </a:r>
            <a:r>
              <a:rPr lang="en-US" sz="2200" dirty="0" smtClean="0">
                <a:solidFill>
                  <a:srgbClr val="00B050"/>
                </a:solidFill>
              </a:rPr>
              <a:t>  node </a:t>
            </a:r>
            <a:r>
              <a:rPr lang="en-US" sz="2200" dirty="0" err="1" smtClean="0">
                <a:solidFill>
                  <a:srgbClr val="00B050"/>
                </a:solidFill>
              </a:rPr>
              <a:t>sampai</a:t>
            </a:r>
            <a:r>
              <a:rPr lang="en-US" sz="2200" dirty="0" smtClean="0">
                <a:solidFill>
                  <a:srgbClr val="00B050"/>
                </a:solidFill>
              </a:rPr>
              <a:t> </a:t>
            </a:r>
            <a:r>
              <a:rPr lang="en-US" sz="2200" i="1" dirty="0" smtClean="0">
                <a:solidFill>
                  <a:srgbClr val="00B050"/>
                </a:solidFill>
              </a:rPr>
              <a:t>level </a:t>
            </a:r>
            <a:r>
              <a:rPr lang="en-US" sz="2200" dirty="0" smtClean="0">
                <a:solidFill>
                  <a:srgbClr val="00B050"/>
                </a:solidFill>
              </a:rPr>
              <a:t>ke-3 	= </a:t>
            </a:r>
            <a:r>
              <a:rPr lang="en-US" sz="2200" b="1" dirty="0" smtClean="0">
                <a:solidFill>
                  <a:srgbClr val="C00000"/>
                </a:solidFill>
              </a:rPr>
              <a:t>2</a:t>
            </a:r>
            <a:r>
              <a:rPr lang="en-US" sz="2200" b="1" baseline="30000" dirty="0" smtClean="0">
                <a:solidFill>
                  <a:srgbClr val="C00000"/>
                </a:solidFill>
              </a:rPr>
              <a:t>N</a:t>
            </a:r>
            <a:r>
              <a:rPr lang="en-US" sz="2200" b="1" dirty="0" smtClean="0">
                <a:solidFill>
                  <a:srgbClr val="C00000"/>
                </a:solidFill>
              </a:rPr>
              <a:t> - 1 </a:t>
            </a:r>
          </a:p>
          <a:p>
            <a:pPr algn="l" eaLnBrk="0" hangingPunct="0"/>
            <a:r>
              <a:rPr lang="en-US" sz="2200" b="1" dirty="0" smtClean="0">
                <a:solidFill>
                  <a:srgbClr val="C00000"/>
                </a:solidFill>
              </a:rPr>
              <a:t>		</a:t>
            </a:r>
          </a:p>
          <a:p>
            <a:pPr algn="l" eaLnBrk="0" hangingPunct="0"/>
            <a:endParaRPr lang="en-US" sz="2200" b="1" dirty="0" smtClean="0">
              <a:solidFill>
                <a:srgbClr val="C00000"/>
              </a:solidFill>
            </a:endParaRPr>
          </a:p>
          <a:p>
            <a:pPr algn="l" eaLnBrk="0" hangingPunct="0"/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25" name="Down Arrow Callout 24"/>
          <p:cNvSpPr/>
          <p:nvPr/>
        </p:nvSpPr>
        <p:spPr bwMode="auto">
          <a:xfrm>
            <a:off x="5715000" y="1524000"/>
            <a:ext cx="1143000" cy="609600"/>
          </a:xfrm>
          <a:prstGeom prst="downArrowCallout">
            <a:avLst/>
          </a:prstGeom>
          <a:solidFill>
            <a:srgbClr val="9933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charset="0"/>
              </a:rPr>
              <a:t>Parent</a:t>
            </a:r>
          </a:p>
        </p:txBody>
      </p:sp>
      <p:sp>
        <p:nvSpPr>
          <p:cNvPr id="26" name="Text Box 19"/>
          <p:cNvSpPr txBox="1">
            <a:spLocks noChangeArrowheads="1"/>
          </p:cNvSpPr>
          <p:nvPr/>
        </p:nvSpPr>
        <p:spPr bwMode="auto">
          <a:xfrm>
            <a:off x="609600" y="4633452"/>
            <a:ext cx="3352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200" b="1" dirty="0" smtClean="0">
                <a:solidFill>
                  <a:srgbClr val="C00000"/>
                </a:solidFill>
              </a:rPr>
              <a:t>		</a:t>
            </a:r>
            <a:r>
              <a:rPr lang="en-US" sz="2200" dirty="0" smtClean="0">
                <a:solidFill>
                  <a:srgbClr val="00B050"/>
                </a:solidFill>
              </a:rPr>
              <a:t>=</a:t>
            </a:r>
            <a:r>
              <a:rPr lang="en-US" sz="2200" b="1" dirty="0" smtClean="0">
                <a:solidFill>
                  <a:srgbClr val="C00000"/>
                </a:solidFill>
              </a:rPr>
              <a:t> 2</a:t>
            </a:r>
            <a:r>
              <a:rPr lang="en-US" sz="2200" b="1" baseline="30000" dirty="0" smtClean="0">
                <a:solidFill>
                  <a:srgbClr val="C00000"/>
                </a:solidFill>
              </a:rPr>
              <a:t>(3-1)	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27" name="Text Box 19"/>
          <p:cNvSpPr txBox="1">
            <a:spLocks noChangeArrowheads="1"/>
          </p:cNvSpPr>
          <p:nvPr/>
        </p:nvSpPr>
        <p:spPr bwMode="auto">
          <a:xfrm>
            <a:off x="609600" y="4970208"/>
            <a:ext cx="3352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200" b="1" baseline="30000" dirty="0" smtClean="0">
                <a:solidFill>
                  <a:srgbClr val="C00000"/>
                </a:solidFill>
              </a:rPr>
              <a:t>		</a:t>
            </a:r>
            <a:r>
              <a:rPr lang="en-US" sz="2200" dirty="0" smtClean="0">
                <a:solidFill>
                  <a:srgbClr val="00B050"/>
                </a:solidFill>
              </a:rPr>
              <a:t>=</a:t>
            </a:r>
            <a:r>
              <a:rPr lang="en-US" sz="2200" b="1" dirty="0" smtClean="0">
                <a:solidFill>
                  <a:srgbClr val="C00000"/>
                </a:solidFill>
              </a:rPr>
              <a:t> 2</a:t>
            </a:r>
            <a:r>
              <a:rPr lang="en-US" sz="2200" b="1" baseline="30000" dirty="0" smtClean="0">
                <a:solidFill>
                  <a:srgbClr val="C00000"/>
                </a:solidFill>
              </a:rPr>
              <a:t>2	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28" name="Text Box 19"/>
          <p:cNvSpPr txBox="1">
            <a:spLocks noChangeArrowheads="1"/>
          </p:cNvSpPr>
          <p:nvPr/>
        </p:nvSpPr>
        <p:spPr bwMode="auto">
          <a:xfrm>
            <a:off x="609600" y="5319252"/>
            <a:ext cx="335280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200" b="1" dirty="0" smtClean="0">
                <a:solidFill>
                  <a:srgbClr val="C00000"/>
                </a:solidFill>
              </a:rPr>
              <a:t>		</a:t>
            </a:r>
            <a:r>
              <a:rPr lang="en-US" sz="2200" dirty="0" smtClean="0">
                <a:solidFill>
                  <a:srgbClr val="00B050"/>
                </a:solidFill>
              </a:rPr>
              <a:t>=</a:t>
            </a:r>
            <a:r>
              <a:rPr lang="en-US" sz="2200" b="1" dirty="0" smtClean="0">
                <a:solidFill>
                  <a:srgbClr val="C00000"/>
                </a:solidFill>
              </a:rPr>
              <a:t> 4</a:t>
            </a:r>
            <a:r>
              <a:rPr lang="en-US" sz="2200" b="1" baseline="30000" dirty="0" smtClean="0">
                <a:solidFill>
                  <a:srgbClr val="C00000"/>
                </a:solidFill>
              </a:rPr>
              <a:t>	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5120148" y="4648200"/>
            <a:ext cx="3486150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200" b="1" dirty="0" smtClean="0">
                <a:solidFill>
                  <a:srgbClr val="C00000"/>
                </a:solidFill>
              </a:rPr>
              <a:t>		</a:t>
            </a:r>
            <a:r>
              <a:rPr lang="en-US" sz="2200" dirty="0" smtClean="0">
                <a:solidFill>
                  <a:srgbClr val="00B050"/>
                </a:solidFill>
              </a:rPr>
              <a:t>=</a:t>
            </a:r>
            <a:r>
              <a:rPr lang="en-US" sz="2200" b="1" dirty="0" smtClean="0">
                <a:solidFill>
                  <a:srgbClr val="C00000"/>
                </a:solidFill>
              </a:rPr>
              <a:t> 2</a:t>
            </a:r>
            <a:r>
              <a:rPr lang="en-US" sz="2200" b="1" baseline="30000" dirty="0" smtClean="0">
                <a:solidFill>
                  <a:srgbClr val="C00000"/>
                </a:solidFill>
              </a:rPr>
              <a:t>3</a:t>
            </a:r>
            <a:r>
              <a:rPr lang="en-US" sz="2200" b="1" dirty="0" smtClean="0">
                <a:solidFill>
                  <a:srgbClr val="C00000"/>
                </a:solidFill>
              </a:rPr>
              <a:t>- 1</a:t>
            </a:r>
          </a:p>
        </p:txBody>
      </p:sp>
      <p:sp>
        <p:nvSpPr>
          <p:cNvPr id="30" name="Text Box 19"/>
          <p:cNvSpPr txBox="1">
            <a:spLocks noChangeArrowheads="1"/>
          </p:cNvSpPr>
          <p:nvPr/>
        </p:nvSpPr>
        <p:spPr bwMode="auto">
          <a:xfrm>
            <a:off x="5120148" y="4982496"/>
            <a:ext cx="3486150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200" b="1" baseline="30000" dirty="0" smtClean="0">
                <a:solidFill>
                  <a:srgbClr val="C00000"/>
                </a:solidFill>
              </a:rPr>
              <a:t>		</a:t>
            </a:r>
            <a:r>
              <a:rPr lang="en-US" sz="2200" dirty="0" smtClean="0">
                <a:solidFill>
                  <a:srgbClr val="00B050"/>
                </a:solidFill>
              </a:rPr>
              <a:t>=</a:t>
            </a:r>
            <a:r>
              <a:rPr lang="en-US" sz="2200" b="1" dirty="0" smtClean="0">
                <a:solidFill>
                  <a:srgbClr val="C00000"/>
                </a:solidFill>
              </a:rPr>
              <a:t> 8 - 1</a:t>
            </a:r>
            <a:r>
              <a:rPr lang="en-US" sz="2200" b="1" baseline="30000" dirty="0" smtClean="0">
                <a:solidFill>
                  <a:srgbClr val="C00000"/>
                </a:solidFill>
              </a:rPr>
              <a:t>	</a:t>
            </a:r>
            <a:endParaRPr lang="en-US" sz="2200" b="1" dirty="0">
              <a:solidFill>
                <a:srgbClr val="C00000"/>
              </a:solidFill>
            </a:endParaRPr>
          </a:p>
        </p:txBody>
      </p:sp>
      <p:sp>
        <p:nvSpPr>
          <p:cNvPr id="31" name="Text Box 19"/>
          <p:cNvSpPr txBox="1">
            <a:spLocks noChangeArrowheads="1"/>
          </p:cNvSpPr>
          <p:nvPr/>
        </p:nvSpPr>
        <p:spPr bwMode="auto">
          <a:xfrm>
            <a:off x="5120148" y="5334000"/>
            <a:ext cx="3486150" cy="4308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en-US" sz="2200" b="1" dirty="0" smtClean="0">
                <a:solidFill>
                  <a:srgbClr val="C00000"/>
                </a:solidFill>
              </a:rPr>
              <a:t>		</a:t>
            </a:r>
            <a:r>
              <a:rPr lang="en-US" sz="2200" dirty="0" smtClean="0">
                <a:solidFill>
                  <a:srgbClr val="00B050"/>
                </a:solidFill>
              </a:rPr>
              <a:t>=</a:t>
            </a:r>
            <a:r>
              <a:rPr lang="en-US" sz="2200" b="1" dirty="0" smtClean="0">
                <a:solidFill>
                  <a:srgbClr val="C00000"/>
                </a:solidFill>
              </a:rPr>
              <a:t> 7</a:t>
            </a:r>
            <a:r>
              <a:rPr lang="en-US" sz="2200" b="1" baseline="30000" dirty="0" smtClean="0">
                <a:solidFill>
                  <a:srgbClr val="C00000"/>
                </a:solidFill>
              </a:rPr>
              <a:t>	</a:t>
            </a:r>
            <a:endParaRPr lang="en-US" sz="22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4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5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80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2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3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80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9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0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80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0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1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2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49" grpId="0" animBg="1"/>
      <p:bldP spid="50" grpId="0" animBg="1"/>
      <p:bldP spid="52" grpId="0" animBg="1"/>
      <p:bldP spid="23" grpId="0" animBg="1"/>
      <p:bldP spid="24" grpId="0" animBg="1"/>
      <p:bldP spid="25" grpId="0" animBg="1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Jenis</a:t>
            </a:r>
            <a:r>
              <a:rPr lang="en-US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Binary Tree</a:t>
            </a:r>
            <a:endParaRPr lang="en-US" sz="4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4267200" cy="5248275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280988" indent="-280988" algn="ctr">
              <a:buNone/>
            </a:pPr>
            <a:r>
              <a:rPr lang="en-US" sz="2200" b="1" i="1" dirty="0" smtClean="0">
                <a:solidFill>
                  <a:srgbClr val="002060"/>
                </a:solidFill>
              </a:rPr>
              <a:t>Full Binary Tree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en-US" sz="2200" dirty="0">
              <a:solidFill>
                <a:srgbClr val="002060"/>
              </a:solidFill>
            </a:endParaRPr>
          </a:p>
        </p:txBody>
      </p:sp>
      <p:pic>
        <p:nvPicPr>
          <p:cNvPr id="4" name="Picture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220785" y="6416675"/>
            <a:ext cx="2751015" cy="319803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Tim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Struktur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Data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62600" y="6400800"/>
            <a:ext cx="3352800" cy="457200"/>
          </a:xfrm>
        </p:spPr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Program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Studi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Teknik</a:t>
            </a:r>
            <a:r>
              <a:rPr lang="en-US" sz="120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en-US" sz="120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Informatika</a:t>
            </a:r>
            <a:endParaRPr lang="en-US" sz="120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724400" y="990600"/>
            <a:ext cx="4267200" cy="52482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280988" marR="0" lvl="0" indent="-280988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tabLst/>
              <a:defRPr/>
            </a:pPr>
            <a:r>
              <a:rPr kumimoji="0" lang="en-US" sz="2200" b="1" i="1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Complete Binary Tree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2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2209800" y="1752600"/>
            <a:ext cx="457200" cy="45720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9" name="Oval 8"/>
          <p:cNvSpPr/>
          <p:nvPr/>
        </p:nvSpPr>
        <p:spPr bwMode="auto">
          <a:xfrm>
            <a:off x="1295400" y="24384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3962400" y="33528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909C9">
                  <a:shade val="30000"/>
                  <a:satMod val="115000"/>
                </a:srgbClr>
              </a:gs>
              <a:gs pos="50000">
                <a:srgbClr val="E909C9">
                  <a:shade val="67500"/>
                  <a:satMod val="115000"/>
                </a:srgbClr>
              </a:gs>
              <a:gs pos="100000">
                <a:srgbClr val="E909C9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Arial" charset="0"/>
              </a:rPr>
              <a:t>G</a:t>
            </a:r>
          </a:p>
        </p:txBody>
      </p:sp>
      <p:sp>
        <p:nvSpPr>
          <p:cNvPr id="11" name="Oval 10"/>
          <p:cNvSpPr/>
          <p:nvPr/>
        </p:nvSpPr>
        <p:spPr bwMode="auto">
          <a:xfrm>
            <a:off x="3200400" y="24384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7030A0"/>
                </a:solidFill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685800" y="3352800"/>
            <a:ext cx="457200" cy="4572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FFFF00"/>
                </a:solidFill>
              </a:rPr>
              <a:t>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1905000" y="33528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2060"/>
                </a:solidFill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2514600" y="33528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7AD71D">
                  <a:shade val="30000"/>
                  <a:satMod val="115000"/>
                </a:srgbClr>
              </a:gs>
              <a:gs pos="50000">
                <a:srgbClr val="7AD71D">
                  <a:shade val="67500"/>
                  <a:satMod val="115000"/>
                </a:srgbClr>
              </a:gs>
              <a:gs pos="100000">
                <a:srgbClr val="7AD71D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charset="0"/>
              </a:rPr>
              <a:t>F</a:t>
            </a:r>
          </a:p>
        </p:txBody>
      </p:sp>
      <p:cxnSp>
        <p:nvCxnSpPr>
          <p:cNvPr id="16" name="Straight Connector 15"/>
          <p:cNvCxnSpPr>
            <a:stCxn id="8" idx="3"/>
            <a:endCxn id="9" idx="0"/>
          </p:cNvCxnSpPr>
          <p:nvPr/>
        </p:nvCxnSpPr>
        <p:spPr bwMode="auto">
          <a:xfrm rot="5400000">
            <a:off x="1752601" y="1914245"/>
            <a:ext cx="295555" cy="752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8" idx="5"/>
            <a:endCxn id="11" idx="0"/>
          </p:cNvCxnSpPr>
          <p:nvPr/>
        </p:nvCxnSpPr>
        <p:spPr bwMode="auto">
          <a:xfrm rot="16200000" flipH="1">
            <a:off x="2866745" y="1876144"/>
            <a:ext cx="295555" cy="828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9" idx="3"/>
            <a:endCxn id="12" idx="0"/>
          </p:cNvCxnSpPr>
          <p:nvPr/>
        </p:nvCxnSpPr>
        <p:spPr bwMode="auto">
          <a:xfrm rot="5400000">
            <a:off x="876301" y="2866745"/>
            <a:ext cx="524155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9" idx="5"/>
            <a:endCxn id="13" idx="0"/>
          </p:cNvCxnSpPr>
          <p:nvPr/>
        </p:nvCxnSpPr>
        <p:spPr bwMode="auto">
          <a:xfrm rot="16200000" flipH="1">
            <a:off x="1647545" y="2866744"/>
            <a:ext cx="524155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1" idx="3"/>
            <a:endCxn id="14" idx="0"/>
          </p:cNvCxnSpPr>
          <p:nvPr/>
        </p:nvCxnSpPr>
        <p:spPr bwMode="auto">
          <a:xfrm rot="5400000">
            <a:off x="2743201" y="2828645"/>
            <a:ext cx="524155" cy="5241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1" idx="5"/>
            <a:endCxn id="10" idx="0"/>
          </p:cNvCxnSpPr>
          <p:nvPr/>
        </p:nvCxnSpPr>
        <p:spPr bwMode="auto">
          <a:xfrm rot="16200000" flipH="1">
            <a:off x="3628745" y="2790544"/>
            <a:ext cx="524155" cy="6003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6629400" y="1828800"/>
            <a:ext cx="457200" cy="457200"/>
          </a:xfrm>
          <a:prstGeom prst="ellipse">
            <a:avLst/>
          </a:prstGeom>
          <a:gradFill flip="none" rotWithShape="1">
            <a:gsLst>
              <a:gs pos="0">
                <a:schemeClr val="dk1">
                  <a:tint val="80000"/>
                  <a:satMod val="300000"/>
                </a:schemeClr>
              </a:gs>
              <a:gs pos="100000">
                <a:schemeClr val="dk1">
                  <a:shade val="30000"/>
                  <a:satMod val="200000"/>
                </a:scheme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A</a:t>
            </a:r>
          </a:p>
        </p:txBody>
      </p:sp>
      <p:sp>
        <p:nvSpPr>
          <p:cNvPr id="29" name="Oval 28"/>
          <p:cNvSpPr/>
          <p:nvPr/>
        </p:nvSpPr>
        <p:spPr bwMode="auto">
          <a:xfrm>
            <a:off x="5715000" y="25146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08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FFC000"/>
                </a:solidFill>
                <a:effectLst/>
                <a:latin typeface="Arial" charset="0"/>
              </a:rPr>
              <a:t>B</a:t>
            </a:r>
          </a:p>
        </p:txBody>
      </p:sp>
      <p:sp>
        <p:nvSpPr>
          <p:cNvPr id="31" name="Oval 30"/>
          <p:cNvSpPr/>
          <p:nvPr/>
        </p:nvSpPr>
        <p:spPr bwMode="auto">
          <a:xfrm>
            <a:off x="7620000" y="25146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FFFF00">
                  <a:shade val="30000"/>
                  <a:satMod val="115000"/>
                </a:srgbClr>
              </a:gs>
              <a:gs pos="50000">
                <a:srgbClr val="FFFF00">
                  <a:shade val="67500"/>
                  <a:satMod val="115000"/>
                </a:srgbClr>
              </a:gs>
              <a:gs pos="100000">
                <a:srgbClr val="FFFF00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7030A0"/>
                </a:solidFill>
              </a:rPr>
              <a:t>C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charset="0"/>
            </a:endParaRPr>
          </a:p>
        </p:txBody>
      </p:sp>
      <p:sp>
        <p:nvSpPr>
          <p:cNvPr id="32" name="Oval 31"/>
          <p:cNvSpPr/>
          <p:nvPr/>
        </p:nvSpPr>
        <p:spPr bwMode="auto">
          <a:xfrm>
            <a:off x="5042452" y="3419060"/>
            <a:ext cx="457200" cy="457200"/>
          </a:xfrm>
          <a:prstGeom prst="ellipse">
            <a:avLst/>
          </a:prstGeom>
          <a:solidFill>
            <a:srgbClr val="1B9AD9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FFFF00"/>
                </a:solidFill>
              </a:rPr>
              <a:t>D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6324600" y="3429000"/>
            <a:ext cx="457200" cy="457200"/>
          </a:xfrm>
          <a:prstGeom prst="ellipse">
            <a:avLst/>
          </a:prstGeom>
          <a:gradFill flip="none" rotWithShape="1">
            <a:gsLst>
              <a:gs pos="0">
                <a:srgbClr val="E8210C">
                  <a:shade val="30000"/>
                  <a:satMod val="115000"/>
                </a:srgbClr>
              </a:gs>
              <a:gs pos="50000">
                <a:srgbClr val="E8210C">
                  <a:shade val="67500"/>
                  <a:satMod val="115000"/>
                </a:srgbClr>
              </a:gs>
              <a:gs pos="100000">
                <a:srgbClr val="E8210C">
                  <a:shade val="100000"/>
                  <a:satMod val="115000"/>
                </a:srgbClr>
              </a:gs>
            </a:gsLst>
            <a:lin ang="270000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solidFill>
                  <a:srgbClr val="002060"/>
                </a:solidFill>
              </a:rPr>
              <a:t>E</a:t>
            </a: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cxnSp>
        <p:nvCxnSpPr>
          <p:cNvPr id="35" name="Straight Connector 34"/>
          <p:cNvCxnSpPr>
            <a:stCxn id="28" idx="3"/>
            <a:endCxn id="29" idx="0"/>
          </p:cNvCxnSpPr>
          <p:nvPr/>
        </p:nvCxnSpPr>
        <p:spPr bwMode="auto">
          <a:xfrm rot="5400000">
            <a:off x="6172201" y="1990445"/>
            <a:ext cx="295555" cy="7527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28" idx="5"/>
            <a:endCxn id="31" idx="0"/>
          </p:cNvCxnSpPr>
          <p:nvPr/>
        </p:nvCxnSpPr>
        <p:spPr bwMode="auto">
          <a:xfrm rot="16200000" flipH="1">
            <a:off x="7286345" y="1952344"/>
            <a:ext cx="295555" cy="828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7" name="Straight Connector 36"/>
          <p:cNvCxnSpPr>
            <a:stCxn id="29" idx="3"/>
            <a:endCxn id="32" idx="0"/>
          </p:cNvCxnSpPr>
          <p:nvPr/>
        </p:nvCxnSpPr>
        <p:spPr bwMode="auto">
          <a:xfrm rot="5400000">
            <a:off x="5269397" y="2906501"/>
            <a:ext cx="514215" cy="5109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stCxn id="29" idx="5"/>
            <a:endCxn id="33" idx="0"/>
          </p:cNvCxnSpPr>
          <p:nvPr/>
        </p:nvCxnSpPr>
        <p:spPr bwMode="auto">
          <a:xfrm rot="16200000" flipH="1">
            <a:off x="6067145" y="2942944"/>
            <a:ext cx="524155" cy="44795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2" name="TextBox 41"/>
          <p:cNvSpPr txBox="1"/>
          <p:nvPr/>
        </p:nvSpPr>
        <p:spPr>
          <a:xfrm>
            <a:off x="381000" y="403860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 algn="l">
              <a:buFont typeface="Wingdings" pitchFamily="2" charset="2"/>
              <a:buChar char="v"/>
            </a:pPr>
            <a:r>
              <a:rPr lang="en-US" sz="2400" dirty="0" err="1" smtClean="0"/>
              <a:t>Semua</a:t>
            </a:r>
            <a:r>
              <a:rPr lang="en-US" sz="2400" dirty="0" smtClean="0"/>
              <a:t> node (</a:t>
            </a:r>
            <a:r>
              <a:rPr lang="en-US" sz="2400" dirty="0" err="1" smtClean="0"/>
              <a:t>kecuali</a:t>
            </a:r>
            <a:r>
              <a:rPr lang="en-US" sz="2400" dirty="0" smtClean="0"/>
              <a:t> </a:t>
            </a:r>
            <a:r>
              <a:rPr lang="en-US" sz="2400" i="1" dirty="0" smtClean="0"/>
              <a:t>leaf</a:t>
            </a:r>
            <a:r>
              <a:rPr lang="en-US" sz="2400" dirty="0" smtClean="0"/>
              <a:t>) </a:t>
            </a:r>
            <a:r>
              <a:rPr lang="en-US" sz="2400" dirty="0" err="1" smtClean="0"/>
              <a:t>pasti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2 </a:t>
            </a:r>
            <a:r>
              <a:rPr lang="en-US" sz="2400" dirty="0" err="1" smtClean="0"/>
              <a:t>anak</a:t>
            </a:r>
            <a:endParaRPr lang="en-US" sz="2400" dirty="0" smtClean="0"/>
          </a:p>
          <a:p>
            <a:pPr marL="290513" indent="-290513" algn="l">
              <a:buFont typeface="Wingdings" pitchFamily="2" charset="2"/>
              <a:buChar char="v"/>
            </a:pP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i="1" dirty="0" err="1" smtClean="0"/>
              <a:t>subtree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i="1" dirty="0" smtClean="0"/>
              <a:t>path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sama</a:t>
            </a:r>
            <a:endParaRPr lang="en-US" sz="2400" dirty="0"/>
          </a:p>
        </p:txBody>
      </p:sp>
      <p:sp>
        <p:nvSpPr>
          <p:cNvPr id="43" name="TextBox 42"/>
          <p:cNvSpPr txBox="1"/>
          <p:nvPr/>
        </p:nvSpPr>
        <p:spPr>
          <a:xfrm>
            <a:off x="4800600" y="4038600"/>
            <a:ext cx="4114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 algn="l">
              <a:buFont typeface="Wingdings" pitchFamily="2" charset="2"/>
              <a:buChar char="v"/>
            </a:pPr>
            <a:r>
              <a:rPr lang="en-US" sz="2400" dirty="0" err="1" smtClean="0"/>
              <a:t>Semua</a:t>
            </a:r>
            <a:r>
              <a:rPr lang="en-US" sz="2400" dirty="0" smtClean="0"/>
              <a:t> node (</a:t>
            </a:r>
            <a:r>
              <a:rPr lang="en-US" sz="2400" dirty="0" err="1" smtClean="0"/>
              <a:t>kecuali</a:t>
            </a:r>
            <a:r>
              <a:rPr lang="en-US" sz="2400" dirty="0" smtClean="0"/>
              <a:t> </a:t>
            </a:r>
            <a:r>
              <a:rPr lang="en-US" sz="2400" i="1" dirty="0" smtClean="0"/>
              <a:t>leaf</a:t>
            </a:r>
            <a:r>
              <a:rPr lang="en-US" sz="2400" dirty="0" smtClean="0"/>
              <a:t>) </a:t>
            </a:r>
            <a:r>
              <a:rPr lang="en-US" sz="2400" dirty="0" err="1" smtClean="0"/>
              <a:t>pasti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2 </a:t>
            </a:r>
            <a:r>
              <a:rPr lang="en-US" sz="2400" dirty="0" err="1" smtClean="0"/>
              <a:t>anak</a:t>
            </a:r>
            <a:endParaRPr lang="en-US" sz="2400" dirty="0" smtClean="0"/>
          </a:p>
          <a:p>
            <a:pPr marL="290513" indent="-290513" algn="l">
              <a:buFont typeface="Wingdings" pitchFamily="2" charset="2"/>
              <a:buChar char="v"/>
            </a:pPr>
            <a:r>
              <a:rPr lang="en-US" sz="2400" dirty="0" err="1" smtClean="0"/>
              <a:t>Setiap</a:t>
            </a:r>
            <a:r>
              <a:rPr lang="en-US" sz="2400" dirty="0" smtClean="0"/>
              <a:t> </a:t>
            </a:r>
            <a:r>
              <a:rPr lang="en-US" sz="2400" i="1" dirty="0" err="1" smtClean="0"/>
              <a:t>subtree</a:t>
            </a:r>
            <a:r>
              <a:rPr lang="en-US" sz="2400" dirty="0" smtClean="0"/>
              <a:t>  </a:t>
            </a:r>
            <a:r>
              <a:rPr lang="en-US" sz="2400" dirty="0" err="1" smtClean="0"/>
              <a:t>boleh</a:t>
            </a:r>
            <a:r>
              <a:rPr lang="en-US" sz="2400" dirty="0" smtClean="0"/>
              <a:t> </a:t>
            </a:r>
            <a:r>
              <a:rPr lang="en-US" sz="2400" dirty="0" err="1" smtClean="0"/>
              <a:t>memiliki</a:t>
            </a:r>
            <a:r>
              <a:rPr lang="en-US" sz="2400" dirty="0" smtClean="0"/>
              <a:t> </a:t>
            </a:r>
            <a:r>
              <a:rPr lang="en-US" sz="2400" dirty="0" err="1" smtClean="0"/>
              <a:t>panjang</a:t>
            </a:r>
            <a:r>
              <a:rPr lang="en-US" sz="2400" dirty="0" smtClean="0"/>
              <a:t> </a:t>
            </a:r>
            <a:r>
              <a:rPr lang="en-US" sz="2400" i="1" dirty="0" smtClean="0"/>
              <a:t>path</a:t>
            </a:r>
            <a:r>
              <a:rPr lang="en-US" sz="2400" dirty="0" smtClean="0"/>
              <a:t> </a:t>
            </a:r>
            <a:r>
              <a:rPr lang="en-US" sz="2400" dirty="0" err="1" smtClean="0"/>
              <a:t>yg</a:t>
            </a:r>
            <a:r>
              <a:rPr lang="en-US" sz="2400" dirty="0" smtClean="0"/>
              <a:t> </a:t>
            </a:r>
            <a:r>
              <a:rPr lang="en-US" sz="2400" dirty="0" err="1" smtClean="0"/>
              <a:t>berbeda</a:t>
            </a:r>
            <a:endParaRPr lang="en-US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1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500"/>
                            </p:stCondLst>
                            <p:childTnLst>
                              <p:par>
                                <p:cTn id="5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000"/>
                            </p:stCondLst>
                            <p:childTnLst>
                              <p:par>
                                <p:cTn id="5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500"/>
                            </p:stCondLst>
                            <p:childTnLst>
                              <p:par>
                                <p:cTn id="61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500"/>
                            </p:stCondLst>
                            <p:childTnLst>
                              <p:par>
                                <p:cTn id="69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5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9750"/>
                            </p:stCondLst>
                            <p:childTnLst>
                              <p:par>
                                <p:cTn id="7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7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8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9" dur="500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29500"/>
                            </p:stCondLst>
                            <p:childTnLst>
                              <p:par>
                                <p:cTn id="8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0500"/>
                            </p:stCondLst>
                            <p:childTnLst>
                              <p:par>
                                <p:cTn id="8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31500"/>
                            </p:stCondLst>
                            <p:childTnLst>
                              <p:par>
                                <p:cTn id="8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2000"/>
                            </p:stCondLst>
                            <p:childTnLst>
                              <p:par>
                                <p:cTn id="9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2500"/>
                            </p:stCondLst>
                            <p:childTnLst>
                              <p:par>
                                <p:cTn id="9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33500"/>
                            </p:stCondLst>
                            <p:childTnLst>
                              <p:par>
                                <p:cTn id="10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4500"/>
                            </p:stCondLst>
                            <p:childTnLst>
                              <p:par>
                                <p:cTn id="1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35500"/>
                            </p:stCondLst>
                            <p:childTnLst>
                              <p:par>
                                <p:cTn id="1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3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4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5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45750"/>
                            </p:stCondLst>
                            <p:childTnLst>
                              <p:par>
                                <p:cTn id="127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9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0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500"/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28" grpId="0" animBg="1"/>
      <p:bldP spid="29" grpId="0" animBg="1"/>
      <p:bldP spid="31" grpId="0" animBg="1"/>
      <p:bldP spid="32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en-US" sz="40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Pembuatan</a:t>
            </a:r>
            <a:r>
              <a:rPr lang="en-US" sz="40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Binary Tree</a:t>
            </a:r>
            <a:endParaRPr lang="en-US" sz="40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441960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n-US" sz="3200" b="0" dirty="0" smtClean="0">
                <a:solidFill>
                  <a:schemeClr val="tx1"/>
                </a:solidFill>
              </a:rPr>
              <a:t>Data </a:t>
            </a:r>
            <a:r>
              <a:rPr lang="en-US" sz="3200" b="0" dirty="0" err="1" smtClean="0">
                <a:solidFill>
                  <a:schemeClr val="tx1"/>
                </a:solidFill>
              </a:rPr>
              <a:t>Masukan</a:t>
            </a:r>
            <a:endParaRPr lang="en-US" sz="3200" b="0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sz="3200" dirty="0" smtClean="0"/>
              <a:t>General Tree</a:t>
            </a:r>
          </a:p>
          <a:p>
            <a:pPr marL="514350" indent="-514350">
              <a:buAutoNum type="arabicPeriod"/>
            </a:pPr>
            <a:r>
              <a:rPr lang="en-US" sz="3200" b="0" dirty="0" err="1" smtClean="0">
                <a:solidFill>
                  <a:schemeClr val="tx1"/>
                </a:solidFill>
              </a:rPr>
              <a:t>Hasil</a:t>
            </a:r>
            <a:r>
              <a:rPr lang="en-US" sz="3200" b="0" dirty="0" smtClean="0">
                <a:solidFill>
                  <a:schemeClr val="tx1"/>
                </a:solidFill>
              </a:rPr>
              <a:t> </a:t>
            </a:r>
            <a:r>
              <a:rPr lang="en-US" sz="3200" b="0" dirty="0" err="1" smtClean="0">
                <a:solidFill>
                  <a:schemeClr val="tx1"/>
                </a:solidFill>
              </a:rPr>
              <a:t>Penelusuran</a:t>
            </a:r>
            <a:endParaRPr lang="en-US" sz="3200" b="0" dirty="0" smtClean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endParaRPr lang="en-US" sz="3200" b="0" i="1" dirty="0" smtClean="0">
              <a:solidFill>
                <a:schemeClr val="tx1"/>
              </a:solidFill>
            </a:endParaRPr>
          </a:p>
          <a:p>
            <a:pPr lvl="0">
              <a:buNone/>
            </a:pPr>
            <a:endParaRPr lang="en-US" sz="3200" b="0" dirty="0">
              <a:solidFill>
                <a:schemeClr val="tx1"/>
              </a:solidFill>
            </a:endParaRPr>
          </a:p>
        </p:txBody>
      </p:sp>
      <p:pic>
        <p:nvPicPr>
          <p:cNvPr id="7" name="Picture 6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2287" y="-44243"/>
            <a:ext cx="1111043" cy="111104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Date Placeholder 3"/>
          <p:cNvSpPr txBox="1">
            <a:spLocks/>
          </p:cNvSpPr>
          <p:nvPr/>
        </p:nvSpPr>
        <p:spPr bwMode="auto">
          <a:xfrm>
            <a:off x="220785" y="6416675"/>
            <a:ext cx="2751015" cy="31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Tim Struktur Data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Footer Placeholder 4"/>
          <p:cNvSpPr txBox="1">
            <a:spLocks/>
          </p:cNvSpPr>
          <p:nvPr/>
        </p:nvSpPr>
        <p:spPr bwMode="auto">
          <a:xfrm>
            <a:off x="5562600" y="6418008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Program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Studi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Teknik</a:t>
            </a:r>
            <a:r>
              <a:rPr kumimoji="0" lang="en-US" sz="1200" b="1" i="0" u="none" strike="noStrike" kern="1200" cap="none" spc="0" normalizeH="0" baseline="0" noProof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1200" b="1" i="0" u="none" strike="noStrike" kern="1200" cap="none" spc="0" normalizeH="0" baseline="0" noProof="0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Informatika</a:t>
            </a:r>
            <a:endParaRPr kumimoji="0" lang="en-US" sz="1200" b="1" i="0" u="none" strike="noStrike" kern="1200" cap="none" spc="0" normalizeH="0" baseline="0" noProof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Abstrac 3">
  <a:themeElements>
    <a:clrScheme name="sample 1">
      <a:dk1>
        <a:srgbClr val="1D528D"/>
      </a:dk1>
      <a:lt1>
        <a:srgbClr val="FFFFFF"/>
      </a:lt1>
      <a:dk2>
        <a:srgbClr val="000000"/>
      </a:dk2>
      <a:lt2>
        <a:srgbClr val="C0C0C0"/>
      </a:lt2>
      <a:accent1>
        <a:srgbClr val="1B9AD9"/>
      </a:accent1>
      <a:accent2>
        <a:srgbClr val="1DB3AC"/>
      </a:accent2>
      <a:accent3>
        <a:srgbClr val="FFFFFF"/>
      </a:accent3>
      <a:accent4>
        <a:srgbClr val="174578"/>
      </a:accent4>
      <a:accent5>
        <a:srgbClr val="ABCAE9"/>
      </a:accent5>
      <a:accent6>
        <a:srgbClr val="19A29B"/>
      </a:accent6>
      <a:hlink>
        <a:srgbClr val="9999FF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1B9AD9"/>
        </a:accent1>
        <a:accent2>
          <a:srgbClr val="1DB3AC"/>
        </a:accent2>
        <a:accent3>
          <a:srgbClr val="FFFFFF"/>
        </a:accent3>
        <a:accent4>
          <a:srgbClr val="174578"/>
        </a:accent4>
        <a:accent5>
          <a:srgbClr val="ABCAE9"/>
        </a:accent5>
        <a:accent6>
          <a:srgbClr val="19A29B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003366"/>
        </a:dk1>
        <a:lt1>
          <a:srgbClr val="FFFFFF"/>
        </a:lt1>
        <a:dk2>
          <a:srgbClr val="000000"/>
        </a:dk2>
        <a:lt2>
          <a:srgbClr val="C0C0C0"/>
        </a:lt2>
        <a:accent1>
          <a:srgbClr val="3556A7"/>
        </a:accent1>
        <a:accent2>
          <a:srgbClr val="C78DD7"/>
        </a:accent2>
        <a:accent3>
          <a:srgbClr val="FFFFFF"/>
        </a:accent3>
        <a:accent4>
          <a:srgbClr val="002A56"/>
        </a:accent4>
        <a:accent5>
          <a:srgbClr val="AEB4D0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399D72"/>
        </a:accent1>
        <a:accent2>
          <a:srgbClr val="FF9900"/>
        </a:accent2>
        <a:accent3>
          <a:srgbClr val="FFFFFF"/>
        </a:accent3>
        <a:accent4>
          <a:srgbClr val="174578"/>
        </a:accent4>
        <a:accent5>
          <a:srgbClr val="AECCBC"/>
        </a:accent5>
        <a:accent6>
          <a:srgbClr val="E78A00"/>
        </a:accent6>
        <a:hlink>
          <a:srgbClr val="9999F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Abstrac 3</Template>
  <TotalTime>1994</TotalTime>
  <Words>822</Words>
  <Application>Microsoft Office PowerPoint</Application>
  <PresentationFormat>On-screen Show (4:3)</PresentationFormat>
  <Paragraphs>334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Calibri</vt:lpstr>
      <vt:lpstr>Courier New</vt:lpstr>
      <vt:lpstr>Verdana</vt:lpstr>
      <vt:lpstr>Wingdings</vt:lpstr>
      <vt:lpstr>Abstrac 3</vt:lpstr>
      <vt:lpstr>Custom Design</vt:lpstr>
      <vt:lpstr>Image</vt:lpstr>
      <vt:lpstr>Struktur Data </vt:lpstr>
      <vt:lpstr>Pendahuluan</vt:lpstr>
      <vt:lpstr>Struktur Tree</vt:lpstr>
      <vt:lpstr>Terminologi Tree</vt:lpstr>
      <vt:lpstr>Contoh Tree</vt:lpstr>
      <vt:lpstr>Binary Tree</vt:lpstr>
      <vt:lpstr>Binary Tree (lanjutan)</vt:lpstr>
      <vt:lpstr>Jenis Binary Tree</vt:lpstr>
      <vt:lpstr>Pembuatan Binary Tree</vt:lpstr>
      <vt:lpstr>Data Masukan    Binary Tree</vt:lpstr>
      <vt:lpstr>Data Masukan    Binary Tree</vt:lpstr>
      <vt:lpstr>Data Masukan    Binary Tree</vt:lpstr>
      <vt:lpstr>General Tree    Binary Tree </vt:lpstr>
      <vt:lpstr>General Tree    Binary Tree </vt:lpstr>
      <vt:lpstr>Implementasi di Program (1)</vt:lpstr>
      <vt:lpstr>Implementasi di Program (2)</vt:lpstr>
      <vt:lpstr>Implementasi di Program (3)</vt:lpstr>
      <vt:lpstr>Implementasi di Program (4)</vt:lpstr>
      <vt:lpstr>Latihan: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Data  Queue (Antrian)</dc:title>
  <dc:creator>DosenIF-1</dc:creator>
  <cp:lastModifiedBy>Tati Harihayati</cp:lastModifiedBy>
  <cp:revision>334</cp:revision>
  <dcterms:created xsi:type="dcterms:W3CDTF">2012-05-16T03:35:54Z</dcterms:created>
  <dcterms:modified xsi:type="dcterms:W3CDTF">2014-05-30T01:40:47Z</dcterms:modified>
</cp:coreProperties>
</file>