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9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31208-480E-45E1-B1E5-1227288DE3E5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E28BE-9670-4C4F-9037-6EE544AF63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E379F-3C55-468F-A3F9-C008814BFF5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74708-C01C-40DF-9DD8-1B147217E0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209800"/>
            <a:ext cx="64770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UJI HIPOTESIS (2)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122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Perbandingan</a:t>
            </a:r>
            <a:endParaRPr lang="en-US" sz="4400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4213" y="4292600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1476375" y="3357563"/>
            <a:ext cx="5040313" cy="874712"/>
          </a:xfrm>
          <a:custGeom>
            <a:avLst/>
            <a:gdLst/>
            <a:ahLst/>
            <a:cxnLst>
              <a:cxn ang="0">
                <a:pos x="0" y="544"/>
              </a:cxn>
              <a:cxn ang="0">
                <a:pos x="499" y="499"/>
              </a:cxn>
              <a:cxn ang="0">
                <a:pos x="816" y="363"/>
              </a:cxn>
              <a:cxn ang="0">
                <a:pos x="997" y="181"/>
              </a:cxn>
              <a:cxn ang="0">
                <a:pos x="1224" y="45"/>
              </a:cxn>
              <a:cxn ang="0">
                <a:pos x="1587" y="0"/>
              </a:cxn>
              <a:cxn ang="0">
                <a:pos x="1995" y="45"/>
              </a:cxn>
              <a:cxn ang="0">
                <a:pos x="2222" y="226"/>
              </a:cxn>
              <a:cxn ang="0">
                <a:pos x="2404" y="363"/>
              </a:cxn>
              <a:cxn ang="0">
                <a:pos x="2585" y="453"/>
              </a:cxn>
              <a:cxn ang="0">
                <a:pos x="2766" y="499"/>
              </a:cxn>
              <a:cxn ang="0">
                <a:pos x="2993" y="544"/>
              </a:cxn>
              <a:cxn ang="0">
                <a:pos x="3175" y="544"/>
              </a:cxn>
            </a:cxnLst>
            <a:rect l="0" t="0" r="r" b="b"/>
            <a:pathLst>
              <a:path w="3175" h="551">
                <a:moveTo>
                  <a:pt x="0" y="544"/>
                </a:moveTo>
                <a:cubicBezTo>
                  <a:pt x="181" y="536"/>
                  <a:pt x="363" y="529"/>
                  <a:pt x="499" y="499"/>
                </a:cubicBezTo>
                <a:cubicBezTo>
                  <a:pt x="635" y="469"/>
                  <a:pt x="733" y="416"/>
                  <a:pt x="816" y="363"/>
                </a:cubicBezTo>
                <a:cubicBezTo>
                  <a:pt x="899" y="310"/>
                  <a:pt x="929" y="234"/>
                  <a:pt x="997" y="181"/>
                </a:cubicBezTo>
                <a:cubicBezTo>
                  <a:pt x="1065" y="128"/>
                  <a:pt x="1126" y="75"/>
                  <a:pt x="1224" y="45"/>
                </a:cubicBezTo>
                <a:cubicBezTo>
                  <a:pt x="1322" y="15"/>
                  <a:pt x="1459" y="0"/>
                  <a:pt x="1587" y="0"/>
                </a:cubicBezTo>
                <a:cubicBezTo>
                  <a:pt x="1715" y="0"/>
                  <a:pt x="1889" y="7"/>
                  <a:pt x="1995" y="45"/>
                </a:cubicBezTo>
                <a:cubicBezTo>
                  <a:pt x="2101" y="83"/>
                  <a:pt x="2154" y="173"/>
                  <a:pt x="2222" y="226"/>
                </a:cubicBezTo>
                <a:cubicBezTo>
                  <a:pt x="2290" y="279"/>
                  <a:pt x="2344" y="325"/>
                  <a:pt x="2404" y="363"/>
                </a:cubicBezTo>
                <a:cubicBezTo>
                  <a:pt x="2464" y="401"/>
                  <a:pt x="2525" y="430"/>
                  <a:pt x="2585" y="453"/>
                </a:cubicBezTo>
                <a:cubicBezTo>
                  <a:pt x="2645" y="476"/>
                  <a:pt x="2698" y="484"/>
                  <a:pt x="2766" y="499"/>
                </a:cubicBezTo>
                <a:cubicBezTo>
                  <a:pt x="2834" y="514"/>
                  <a:pt x="2925" y="537"/>
                  <a:pt x="2993" y="544"/>
                </a:cubicBezTo>
                <a:cubicBezTo>
                  <a:pt x="3061" y="551"/>
                  <a:pt x="3152" y="544"/>
                  <a:pt x="3175" y="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4876800" y="2209800"/>
            <a:ext cx="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48038" y="38608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TERIMA Ho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5663" y="4437063"/>
            <a:ext cx="1582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1.729</a:t>
            </a:r>
            <a:endParaRPr lang="en-US" b="1" dirty="0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029200" y="3505200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Tolak</a:t>
            </a:r>
            <a:r>
              <a:rPr lang="en-US" dirty="0"/>
              <a:t>  Ho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038600" y="2590800"/>
            <a:ext cx="18002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cs typeface="Arial" charset="0"/>
              </a:rPr>
              <a:t>t</a:t>
            </a:r>
            <a:r>
              <a:rPr lang="el-GR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,v</a:t>
            </a:r>
            <a:endParaRPr lang="el-GR" dirty="0">
              <a:cs typeface="Arial" charset="0"/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343400" y="3124200"/>
            <a:ext cx="3603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503863" y="4433887"/>
            <a:ext cx="1582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2.77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</a:t>
            </a:r>
            <a:r>
              <a:rPr lang="en-US" dirty="0"/>
              <a:t>≥</a:t>
            </a:r>
            <a:r>
              <a:rPr lang="en-US" dirty="0" smtClean="0"/>
              <a:t> 30)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Pengujiannya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</a:t>
            </a:r>
            <a:r>
              <a:rPr lang="el-GR" dirty="0" smtClean="0">
                <a:latin typeface="Calibri"/>
                <a:cs typeface="Calibri"/>
              </a:rPr>
              <a:t>σ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≥ 30)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 &lt;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≥ 30)(3)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&gt;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&gt; Z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44294" y="5218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876800"/>
            <a:ext cx="10668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≥ 30)(4)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Z hit &gt; 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0" y="5257800"/>
            <a:ext cx="610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49530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72800" y="533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mean (n  ≥ 30)(5)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(Z hit)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399" y="2514600"/>
            <a:ext cx="3886201" cy="192347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benang</a:t>
            </a:r>
            <a:r>
              <a:rPr lang="en-US" sz="2800" dirty="0" smtClean="0"/>
              <a:t> 1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</a:t>
            </a:r>
            <a:r>
              <a:rPr lang="en-US" sz="2800" dirty="0" err="1" smtClean="0"/>
              <a:t>benang</a:t>
            </a:r>
            <a:r>
              <a:rPr lang="en-US" sz="2800" dirty="0" smtClean="0"/>
              <a:t> 2.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50 </a:t>
            </a:r>
            <a:r>
              <a:rPr lang="en-US" sz="2800" dirty="0" err="1" smtClean="0"/>
              <a:t>potong</a:t>
            </a:r>
            <a:r>
              <a:rPr lang="en-US" sz="2800" dirty="0" smtClean="0"/>
              <a:t> </a:t>
            </a:r>
            <a:r>
              <a:rPr lang="en-US" sz="2800" dirty="0" err="1" smtClean="0"/>
              <a:t>benang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diuji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 </a:t>
            </a:r>
            <a:r>
              <a:rPr lang="en-US" sz="2800" dirty="0" err="1" smtClean="0"/>
              <a:t>Benang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1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86,7 kg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6,28 kg,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benang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smtClean="0"/>
              <a:t>2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rentang</a:t>
            </a:r>
            <a:r>
              <a:rPr lang="en-US" sz="2800" dirty="0" smtClean="0"/>
              <a:t> 77,8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 5,61 kg. </a:t>
            </a:r>
            <a:r>
              <a:rPr lang="en-US" sz="2800" dirty="0" err="1" smtClean="0"/>
              <a:t>Ujilah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pabrik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taraf</a:t>
            </a:r>
            <a:r>
              <a:rPr lang="en-US" sz="2800" dirty="0" smtClean="0"/>
              <a:t> </a:t>
            </a:r>
            <a:r>
              <a:rPr lang="en-US" sz="2800" dirty="0" err="1" smtClean="0"/>
              <a:t>signifikansi</a:t>
            </a:r>
            <a:r>
              <a:rPr lang="en-US" sz="2800" dirty="0" smtClean="0"/>
              <a:t> 10%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sz="2000" dirty="0"/>
              <a:t>1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H1 : </a:t>
            </a:r>
            <a:r>
              <a:rPr lang="el-GR" dirty="0" smtClean="0"/>
              <a:t>μ</a:t>
            </a:r>
            <a:r>
              <a:rPr lang="en-US" sz="2000" dirty="0" smtClean="0"/>
              <a:t>1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dirty="0" smtClean="0"/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Daerah </a:t>
            </a:r>
            <a:r>
              <a:rPr lang="en-US" b="1" dirty="0" err="1" smtClean="0"/>
              <a:t>kritis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Z hit &lt; -Z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Z hit &gt; Z</a:t>
            </a:r>
            <a:r>
              <a:rPr lang="el-GR" dirty="0" smtClean="0"/>
              <a:t>α</a:t>
            </a:r>
            <a:r>
              <a:rPr lang="en-US" sz="2400" dirty="0" smtClean="0"/>
              <a:t>/2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000" dirty="0"/>
              <a:t>z</a:t>
            </a:r>
            <a:r>
              <a:rPr lang="en-US" sz="1800" dirty="0" smtClean="0"/>
              <a:t>0,05 </a:t>
            </a:r>
            <a:r>
              <a:rPr lang="en-US" dirty="0" smtClean="0"/>
              <a:t> = 1,64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Z </a:t>
            </a:r>
            <a:r>
              <a:rPr lang="en-US" dirty="0" err="1" smtClean="0"/>
              <a:t>hitung</a:t>
            </a:r>
            <a:r>
              <a:rPr lang="en-US" dirty="0" smtClean="0"/>
              <a:t> = 7,47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667000"/>
            <a:ext cx="4155332" cy="16764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mean (n &lt; 30)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Pengujiannya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(</a:t>
            </a:r>
            <a:r>
              <a:rPr lang="el-GR" dirty="0" smtClean="0"/>
              <a:t>α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deviasi</a:t>
            </a:r>
            <a:r>
              <a:rPr lang="en-US" dirty="0" smtClean="0"/>
              <a:t> (s)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en-US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524000" y="26670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143000" y="4267200"/>
            <a:ext cx="7272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171700" y="34671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562600" y="34290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4267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-1,64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426273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1,64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7010400" y="32004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0" y="243840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10400" y="4262735"/>
            <a:ext cx="728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7,47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Kesimpulan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artinya</a:t>
            </a:r>
            <a:r>
              <a:rPr lang="en-US" dirty="0" smtClean="0"/>
              <a:t> rata-rata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benang</a:t>
            </a:r>
            <a:r>
              <a:rPr lang="en-US" dirty="0" smtClean="0"/>
              <a:t> 1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rata-rata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r>
              <a:rPr lang="en-US" dirty="0" err="1" smtClean="0"/>
              <a:t>benang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mean (n  &lt; 30)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dirty="0" smtClean="0"/>
              <a:t> &lt;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&lt; -t</a:t>
            </a:r>
            <a:r>
              <a:rPr lang="el-GR" dirty="0" smtClean="0"/>
              <a:t>α</a:t>
            </a:r>
            <a:r>
              <a:rPr lang="en-US" dirty="0" smtClean="0"/>
              <a:t>,v                 </a:t>
            </a:r>
            <a:r>
              <a:rPr lang="en-US" dirty="0" err="1" smtClean="0"/>
              <a:t>v</a:t>
            </a:r>
            <a:r>
              <a:rPr lang="en-US" dirty="0" smtClean="0"/>
              <a:t> = n-1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mean (n  &lt; 30)(3)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dirty="0" smtClean="0"/>
              <a:t> &gt;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&gt; t</a:t>
            </a:r>
            <a:r>
              <a:rPr lang="el-GR" dirty="0" smtClean="0"/>
              <a:t>α</a:t>
            </a:r>
            <a:r>
              <a:rPr lang="en-US" dirty="0" smtClean="0"/>
              <a:t>,v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144294" y="5218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486400" y="4876800"/>
            <a:ext cx="10668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mean (n  &lt; 30)(4)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(</a:t>
            </a:r>
            <a:r>
              <a:rPr lang="en-US" dirty="0" err="1" smtClean="0"/>
              <a:t>berdasarkan</a:t>
            </a:r>
            <a:r>
              <a:rPr lang="en-US" dirty="0" smtClean="0"/>
              <a:t> H</a:t>
            </a:r>
            <a:r>
              <a:rPr lang="en-US" sz="2400" dirty="0" smtClean="0"/>
              <a:t>1</a:t>
            </a:r>
            <a:r>
              <a:rPr lang="en-US" dirty="0" smtClean="0"/>
              <a:t>)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</a:t>
            </a:r>
            <a:r>
              <a:rPr lang="en-US" sz="2400" dirty="0" smtClean="0"/>
              <a:t>1</a:t>
            </a:r>
            <a:r>
              <a:rPr lang="en-US" sz="3000" dirty="0" smtClean="0"/>
              <a:t> :  </a:t>
            </a:r>
            <a:r>
              <a:rPr lang="el-GR" dirty="0" smtClean="0"/>
              <a:t>μ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dirty="0" smtClean="0"/>
              <a:t>0</a:t>
            </a:r>
            <a:endParaRPr lang="en-US" sz="2000" dirty="0"/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&lt; -t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t hit &gt; t</a:t>
            </a:r>
            <a:r>
              <a:rPr lang="el-GR" dirty="0" smtClean="0"/>
              <a:t>α</a:t>
            </a:r>
            <a:r>
              <a:rPr lang="en-US" sz="2400" dirty="0" smtClean="0"/>
              <a:t>/2,V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1143000" y="4114800"/>
            <a:ext cx="6324600" cy="1447800"/>
          </a:xfrm>
          <a:custGeom>
            <a:avLst/>
            <a:gdLst/>
            <a:ahLst/>
            <a:cxnLst>
              <a:cxn ang="0">
                <a:pos x="0" y="1552"/>
              </a:cxn>
              <a:cxn ang="0">
                <a:pos x="1104" y="1216"/>
              </a:cxn>
              <a:cxn ang="0">
                <a:pos x="2640" y="16"/>
              </a:cxn>
              <a:cxn ang="0">
                <a:pos x="3984" y="1120"/>
              </a:cxn>
              <a:cxn ang="0">
                <a:pos x="5232" y="1600"/>
              </a:cxn>
            </a:cxnLst>
            <a:rect l="0" t="0" r="r" b="b"/>
            <a:pathLst>
              <a:path w="5232" h="1600">
                <a:moveTo>
                  <a:pt x="0" y="1552"/>
                </a:moveTo>
                <a:cubicBezTo>
                  <a:pt x="332" y="1512"/>
                  <a:pt x="664" y="1472"/>
                  <a:pt x="1104" y="1216"/>
                </a:cubicBezTo>
                <a:cubicBezTo>
                  <a:pt x="1544" y="960"/>
                  <a:pt x="2160" y="32"/>
                  <a:pt x="2640" y="16"/>
                </a:cubicBezTo>
                <a:cubicBezTo>
                  <a:pt x="3120" y="0"/>
                  <a:pt x="3552" y="856"/>
                  <a:pt x="3984" y="1120"/>
                </a:cubicBezTo>
                <a:cubicBezTo>
                  <a:pt x="4416" y="1384"/>
                  <a:pt x="5024" y="1520"/>
                  <a:pt x="5232" y="16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562600"/>
            <a:ext cx="624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28900" y="5219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2133600" y="48768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0" y="4191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5334000" y="5257800"/>
            <a:ext cx="610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4953000"/>
            <a:ext cx="838200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972800" y="53340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mean (n  &lt; 30)(5)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(t hit)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981200" y="2590800"/>
            <a:ext cx="4495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t</a:t>
            </a:r>
            <a:r>
              <a:rPr lang="en-US" sz="4400" dirty="0" smtClean="0"/>
              <a:t> </a:t>
            </a:r>
            <a:r>
              <a:rPr lang="en-US" sz="4400" dirty="0"/>
              <a:t>= </a:t>
            </a:r>
            <a:r>
              <a:rPr lang="en-US" sz="4400" u="sng" dirty="0"/>
              <a:t>x – </a:t>
            </a:r>
            <a:r>
              <a:rPr lang="en-US" sz="4400" u="sng" dirty="0" err="1" smtClean="0"/>
              <a:t>u</a:t>
            </a:r>
            <a:r>
              <a:rPr lang="en-US" sz="4400" baseline="-25000" dirty="0" err="1" smtClean="0"/>
              <a:t>o</a:t>
            </a:r>
            <a:endParaRPr lang="en-US" sz="4400" baseline="-25000" dirty="0" smtClean="0"/>
          </a:p>
          <a:p>
            <a:pPr>
              <a:spcBef>
                <a:spcPct val="50000"/>
              </a:spcBef>
            </a:pPr>
            <a:r>
              <a:rPr lang="en-US" sz="4400" baseline="-25000" dirty="0">
                <a:cs typeface="Arial" charset="0"/>
              </a:rPr>
              <a:t> </a:t>
            </a:r>
            <a:r>
              <a:rPr lang="en-US" sz="4400" dirty="0" smtClean="0">
                <a:cs typeface="Arial" charset="0"/>
              </a:rPr>
              <a:t>      </a:t>
            </a:r>
            <a:r>
              <a:rPr lang="en-US" sz="4400" dirty="0">
                <a:cs typeface="Arial" charset="0"/>
              </a:rPr>
              <a:t>s</a:t>
            </a:r>
            <a:r>
              <a:rPr lang="en-US" sz="4400" dirty="0" smtClean="0">
                <a:cs typeface="Arial" charset="0"/>
              </a:rPr>
              <a:t>/ </a:t>
            </a:r>
            <a:r>
              <a:rPr lang="en-US" sz="4400" dirty="0">
                <a:cs typeface="Arial" charset="0"/>
              </a:rPr>
              <a:t>√n</a:t>
            </a:r>
            <a:endParaRPr lang="en-US" sz="4400" u="sng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20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normal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32,8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simpangan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4,51.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signifikansi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1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Penentuan</a:t>
            </a:r>
            <a:r>
              <a:rPr lang="en-US" b="1" dirty="0" smtClean="0"/>
              <a:t> </a:t>
            </a:r>
            <a:r>
              <a:rPr lang="en-US" b="1" dirty="0" err="1" smtClean="0"/>
              <a:t>hipotesa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Ho : </a:t>
            </a:r>
            <a:r>
              <a:rPr lang="el-GR" dirty="0" smtClean="0"/>
              <a:t>μ</a:t>
            </a:r>
            <a:r>
              <a:rPr lang="en-US" dirty="0" smtClean="0"/>
              <a:t> = 30</a:t>
            </a:r>
          </a:p>
          <a:p>
            <a:pPr>
              <a:buNone/>
            </a:pPr>
            <a:r>
              <a:rPr lang="en-US" dirty="0" smtClean="0"/>
              <a:t>H1 : </a:t>
            </a:r>
            <a:r>
              <a:rPr lang="el-GR" dirty="0" smtClean="0"/>
              <a:t>μ</a:t>
            </a:r>
            <a:r>
              <a:rPr lang="en-US" dirty="0" smtClean="0"/>
              <a:t> ≥ 30</a:t>
            </a:r>
          </a:p>
          <a:p>
            <a:pPr>
              <a:buNone/>
            </a:pPr>
            <a:r>
              <a:rPr lang="en-US" b="1" dirty="0" smtClean="0"/>
              <a:t>Daerah </a:t>
            </a:r>
            <a:r>
              <a:rPr lang="en-US" b="1" dirty="0" err="1" smtClean="0"/>
              <a:t>kritis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err="1" smtClean="0"/>
              <a:t>Tolak</a:t>
            </a:r>
            <a:r>
              <a:rPr lang="en-US" dirty="0" smtClean="0"/>
              <a:t> Ho </a:t>
            </a:r>
            <a:r>
              <a:rPr lang="en-US" dirty="0" err="1" smtClean="0"/>
              <a:t>jika</a:t>
            </a:r>
            <a:r>
              <a:rPr lang="en-US" dirty="0" smtClean="0"/>
              <a:t>  t hit &gt; t</a:t>
            </a:r>
            <a:r>
              <a:rPr lang="el-GR" dirty="0" smtClean="0"/>
              <a:t>α</a:t>
            </a:r>
            <a:r>
              <a:rPr lang="en-US" dirty="0" smtClean="0"/>
              <a:t>,v 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sz="1800" dirty="0" smtClean="0"/>
              <a:t>0,05 , 19</a:t>
            </a:r>
            <a:r>
              <a:rPr lang="en-US" dirty="0" smtClean="0"/>
              <a:t> = 1,729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:</a:t>
            </a:r>
          </a:p>
          <a:p>
            <a:pPr>
              <a:spcBef>
                <a:spcPct val="50000"/>
              </a:spcBef>
              <a:buNone/>
            </a:pPr>
            <a:r>
              <a:rPr lang="en-US" dirty="0" smtClean="0"/>
              <a:t> t hit  </a:t>
            </a:r>
            <a:r>
              <a:rPr lang="en-US" dirty="0"/>
              <a:t>= </a:t>
            </a:r>
            <a:r>
              <a:rPr lang="en-US" u="sng" dirty="0" smtClean="0"/>
              <a:t>32,8 </a:t>
            </a:r>
            <a:r>
              <a:rPr lang="en-US" u="sng" dirty="0"/>
              <a:t>– </a:t>
            </a:r>
            <a:r>
              <a:rPr lang="en-US" u="sng" dirty="0" smtClean="0"/>
              <a:t>30      </a:t>
            </a:r>
            <a:endParaRPr lang="en-US" u="sng" baseline="-25000" dirty="0"/>
          </a:p>
          <a:p>
            <a:pPr>
              <a:spcBef>
                <a:spcPct val="50000"/>
              </a:spcBef>
              <a:buNone/>
            </a:pPr>
            <a:r>
              <a:rPr lang="en-US" dirty="0"/>
              <a:t>       </a:t>
            </a:r>
            <a:r>
              <a:rPr lang="en-US" dirty="0" smtClean="0"/>
              <a:t>       </a:t>
            </a:r>
            <a:r>
              <a:rPr lang="en-US" dirty="0" smtClean="0">
                <a:cs typeface="Arial" charset="0"/>
              </a:rPr>
              <a:t>4,51/ √20</a:t>
            </a:r>
          </a:p>
          <a:p>
            <a:pPr>
              <a:spcBef>
                <a:spcPct val="50000"/>
              </a:spcBef>
              <a:buNone/>
            </a:pP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          = 2,77</a:t>
            </a:r>
            <a:endParaRPr lang="en-US" dirty="0">
              <a:cs typeface="Arial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625</Words>
  <Application>Microsoft Office PowerPoint</Application>
  <PresentationFormat>On-screen Show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Uji satu mean (n &lt; 30) (1)</vt:lpstr>
      <vt:lpstr>Uji satu mean (n  &lt; 30) (2)</vt:lpstr>
      <vt:lpstr>Uji satu mean (n  &lt; 30)(3)</vt:lpstr>
      <vt:lpstr>Uji satu mean (n  &lt; 30)(4)</vt:lpstr>
      <vt:lpstr>Uji satu mean (n  &lt; 30)(5)</vt:lpstr>
      <vt:lpstr>Kasus 1 :</vt:lpstr>
      <vt:lpstr>Solusi 1 :</vt:lpstr>
      <vt:lpstr>PowerPoint Presentation</vt:lpstr>
      <vt:lpstr>PowerPoint Presentation</vt:lpstr>
      <vt:lpstr>PowerPoint Presentation</vt:lpstr>
      <vt:lpstr>Uji dua mean (n ≥ 30) (1)</vt:lpstr>
      <vt:lpstr>Uji dua mean (n  ≥ 30) (2)</vt:lpstr>
      <vt:lpstr>Uji dua mean (n  ≥ 30)(3)</vt:lpstr>
      <vt:lpstr>Uji dua mean (n  ≥ 30)(4)</vt:lpstr>
      <vt:lpstr>Uji dua mean (n  ≥ 30)(5)</vt:lpstr>
      <vt:lpstr>Kasus :</vt:lpstr>
      <vt:lpstr>Solusi 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TI-Notebook</cp:lastModifiedBy>
  <cp:revision>11</cp:revision>
  <dcterms:created xsi:type="dcterms:W3CDTF">2011-10-18T01:36:28Z</dcterms:created>
  <dcterms:modified xsi:type="dcterms:W3CDTF">2011-10-25T07:18:05Z</dcterms:modified>
</cp:coreProperties>
</file>