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4" r:id="rId3"/>
    <p:sldId id="258" r:id="rId4"/>
    <p:sldId id="270" r:id="rId5"/>
    <p:sldId id="263" r:id="rId6"/>
    <p:sldId id="264" r:id="rId7"/>
    <p:sldId id="265" r:id="rId8"/>
    <p:sldId id="266" r:id="rId9"/>
    <p:sldId id="267" r:id="rId10"/>
    <p:sldId id="260" r:id="rId11"/>
    <p:sldId id="262" r:id="rId12"/>
    <p:sldId id="294" r:id="rId13"/>
    <p:sldId id="282" r:id="rId14"/>
    <p:sldId id="268" r:id="rId15"/>
    <p:sldId id="269" r:id="rId16"/>
    <p:sldId id="295" r:id="rId17"/>
    <p:sldId id="296" r:id="rId18"/>
    <p:sldId id="271" r:id="rId19"/>
    <p:sldId id="272" r:id="rId20"/>
    <p:sldId id="297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75" r:id="rId29"/>
    <p:sldId id="283" r:id="rId30"/>
    <p:sldId id="284" r:id="rId31"/>
    <p:sldId id="285" r:id="rId32"/>
    <p:sldId id="292" r:id="rId33"/>
    <p:sldId id="286" r:id="rId34"/>
    <p:sldId id="287" r:id="rId35"/>
    <p:sldId id="288" r:id="rId36"/>
    <p:sldId id="289" r:id="rId37"/>
    <p:sldId id="293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CB82-B1BD-4463-90ED-708D11320F49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BED71-2E8D-4BC9-8D30-BEA323293A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BED71-2E8D-4BC9-8D30-BEA323293AB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Teknik Industri Universitas Komputer Indonesia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3360-A51D-434F-8212-C2A4CAEB8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850C-0AC8-4D99-984A-EC3FBEDC0A4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51BE-8A15-4257-AF30-AEE1D312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6477" y="304801"/>
            <a:ext cx="8066943" cy="14319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Tim Pengembangan Produk</a:t>
            </a:r>
            <a:endParaRPr lang="id-ID" sz="3600" b="1" smtClean="0">
              <a:solidFill>
                <a:schemeClr val="tx1"/>
              </a:solidFill>
            </a:endParaRP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764323" y="2205038"/>
            <a:ext cx="6408127" cy="3529012"/>
          </a:xfrm>
          <a:prstGeom prst="ellips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627435" y="2847975"/>
            <a:ext cx="4218842" cy="214312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5435113" y="4365626"/>
            <a:ext cx="91146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265" tIns="30632" rIns="61265" bIns="30632"/>
          <a:lstStyle/>
          <a:p>
            <a:r>
              <a:rPr lang="en-US" sz="1400" b="1">
                <a:latin typeface="Tahoma" pitchFamily="34" charset="0"/>
              </a:rPr>
              <a:t>Core team</a:t>
            </a:r>
            <a:endParaRPr lang="id-ID" sz="1400" b="1">
              <a:latin typeface="Tahom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836" y="4338638"/>
            <a:ext cx="1632438" cy="419100"/>
            <a:chOff x="2109" y="2931"/>
            <a:chExt cx="1545" cy="408"/>
          </a:xfrm>
        </p:grpSpPr>
        <p:sp>
          <p:nvSpPr>
            <p:cNvPr id="23626" name="Oval 11"/>
            <p:cNvSpPr>
              <a:spLocks noChangeArrowheads="1"/>
            </p:cNvSpPr>
            <p:nvPr/>
          </p:nvSpPr>
          <p:spPr bwMode="auto">
            <a:xfrm>
              <a:off x="2291" y="2931"/>
              <a:ext cx="1134" cy="40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27" name="Rectangle 12"/>
            <p:cNvSpPr>
              <a:spLocks noChangeArrowheads="1"/>
            </p:cNvSpPr>
            <p:nvPr/>
          </p:nvSpPr>
          <p:spPr bwMode="auto">
            <a:xfrm>
              <a:off x="2109" y="3022"/>
              <a:ext cx="154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/>
              <a:r>
                <a:rPr lang="en-US" sz="1000">
                  <a:latin typeface="Tahoma" pitchFamily="34" charset="0"/>
                </a:rPr>
                <a:t>Mechanical Designer</a:t>
              </a:r>
              <a:endParaRPr lang="id-ID" sz="1000">
                <a:latin typeface="Tahoma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79228" y="2997201"/>
            <a:ext cx="1943100" cy="576263"/>
            <a:chOff x="2064" y="1661"/>
            <a:chExt cx="1545" cy="408"/>
          </a:xfrm>
        </p:grpSpPr>
        <p:sp>
          <p:nvSpPr>
            <p:cNvPr id="23624" name="Oval 14"/>
            <p:cNvSpPr>
              <a:spLocks noChangeArrowheads="1"/>
            </p:cNvSpPr>
            <p:nvPr/>
          </p:nvSpPr>
          <p:spPr bwMode="auto">
            <a:xfrm>
              <a:off x="2291" y="1661"/>
              <a:ext cx="1134" cy="40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25" name="Rectangle 15"/>
            <p:cNvSpPr>
              <a:spLocks noChangeArrowheads="1"/>
            </p:cNvSpPr>
            <p:nvPr/>
          </p:nvSpPr>
          <p:spPr bwMode="auto">
            <a:xfrm>
              <a:off x="2064" y="1797"/>
              <a:ext cx="154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/>
              <a:r>
                <a:rPr lang="en-US" sz="1000">
                  <a:latin typeface="Tahoma" pitchFamily="34" charset="0"/>
                </a:rPr>
                <a:t>Manufacturing Engineer</a:t>
              </a:r>
              <a:endParaRPr lang="id-ID" sz="1000">
                <a:latin typeface="Tahoma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16770" y="3406775"/>
            <a:ext cx="1633904" cy="419100"/>
            <a:chOff x="3334" y="2024"/>
            <a:chExt cx="1545" cy="408"/>
          </a:xfrm>
        </p:grpSpPr>
        <p:sp>
          <p:nvSpPr>
            <p:cNvPr id="23622" name="Oval 17"/>
            <p:cNvSpPr>
              <a:spLocks noChangeArrowheads="1"/>
            </p:cNvSpPr>
            <p:nvPr/>
          </p:nvSpPr>
          <p:spPr bwMode="auto">
            <a:xfrm>
              <a:off x="3516" y="2024"/>
              <a:ext cx="1134" cy="40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23" name="Rectangle 18"/>
            <p:cNvSpPr>
              <a:spLocks noChangeArrowheads="1"/>
            </p:cNvSpPr>
            <p:nvPr/>
          </p:nvSpPr>
          <p:spPr bwMode="auto">
            <a:xfrm>
              <a:off x="3334" y="2115"/>
              <a:ext cx="154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/>
              <a:r>
                <a:rPr lang="en-US" sz="1000">
                  <a:latin typeface="Tahoma" pitchFamily="34" charset="0"/>
                </a:rPr>
                <a:t>Purchasing Specialist</a:t>
              </a:r>
              <a:endParaRPr lang="id-ID" sz="1000">
                <a:latin typeface="Tahoma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16770" y="3965575"/>
            <a:ext cx="1633904" cy="419100"/>
            <a:chOff x="3334" y="2568"/>
            <a:chExt cx="1545" cy="408"/>
          </a:xfrm>
        </p:grpSpPr>
        <p:sp>
          <p:nvSpPr>
            <p:cNvPr id="23620" name="Oval 20"/>
            <p:cNvSpPr>
              <a:spLocks noChangeArrowheads="1"/>
            </p:cNvSpPr>
            <p:nvPr/>
          </p:nvSpPr>
          <p:spPr bwMode="auto">
            <a:xfrm>
              <a:off x="3516" y="2568"/>
              <a:ext cx="1134" cy="40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21" name="Rectangle 21"/>
            <p:cNvSpPr>
              <a:spLocks noChangeArrowheads="1"/>
            </p:cNvSpPr>
            <p:nvPr/>
          </p:nvSpPr>
          <p:spPr bwMode="auto">
            <a:xfrm>
              <a:off x="3334" y="2659"/>
              <a:ext cx="154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/>
              <a:r>
                <a:rPr lang="en-US" sz="1000"/>
                <a:t>Electronic Designerl</a:t>
              </a:r>
              <a:endParaRPr lang="id-ID" sz="1000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627435" y="3406775"/>
            <a:ext cx="1633903" cy="419100"/>
            <a:chOff x="884" y="2024"/>
            <a:chExt cx="1545" cy="408"/>
          </a:xfrm>
        </p:grpSpPr>
        <p:sp>
          <p:nvSpPr>
            <p:cNvPr id="23618" name="Oval 23"/>
            <p:cNvSpPr>
              <a:spLocks noChangeArrowheads="1"/>
            </p:cNvSpPr>
            <p:nvPr/>
          </p:nvSpPr>
          <p:spPr bwMode="auto">
            <a:xfrm>
              <a:off x="1066" y="2024"/>
              <a:ext cx="1134" cy="40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19" name="Rectangle 24"/>
            <p:cNvSpPr>
              <a:spLocks noChangeArrowheads="1"/>
            </p:cNvSpPr>
            <p:nvPr/>
          </p:nvSpPr>
          <p:spPr bwMode="auto">
            <a:xfrm>
              <a:off x="884" y="2115"/>
              <a:ext cx="154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/>
              <a:r>
                <a:rPr lang="en-US" sz="1000"/>
                <a:t>Marketing Professional</a:t>
              </a:r>
              <a:endParaRPr lang="id-ID" sz="1000">
                <a:latin typeface="Tahoma" pitchFamily="34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721220" y="4013200"/>
            <a:ext cx="1632438" cy="419100"/>
            <a:chOff x="972" y="2614"/>
            <a:chExt cx="1545" cy="408"/>
          </a:xfrm>
        </p:grpSpPr>
        <p:sp>
          <p:nvSpPr>
            <p:cNvPr id="23616" name="Oval 26"/>
            <p:cNvSpPr>
              <a:spLocks noChangeArrowheads="1"/>
            </p:cNvSpPr>
            <p:nvPr/>
          </p:nvSpPr>
          <p:spPr bwMode="auto">
            <a:xfrm>
              <a:off x="1154" y="2614"/>
              <a:ext cx="1134" cy="40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17" name="Rectangle 27"/>
            <p:cNvSpPr>
              <a:spLocks noChangeArrowheads="1"/>
            </p:cNvSpPr>
            <p:nvPr/>
          </p:nvSpPr>
          <p:spPr bwMode="auto">
            <a:xfrm>
              <a:off x="972" y="2705"/>
              <a:ext cx="154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/>
              <a:r>
                <a:rPr lang="en-US" sz="1000">
                  <a:latin typeface="Tahoma" pitchFamily="34" charset="0"/>
                </a:rPr>
                <a:t>Industrial Designer</a:t>
              </a:r>
              <a:endParaRPr lang="id-ID" sz="1000">
                <a:latin typeface="Tahoma" pitchFamily="34" charset="0"/>
              </a:endParaRP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874478" y="3686175"/>
            <a:ext cx="1632438" cy="419100"/>
            <a:chOff x="2064" y="2296"/>
            <a:chExt cx="1545" cy="408"/>
          </a:xfrm>
        </p:grpSpPr>
        <p:sp>
          <p:nvSpPr>
            <p:cNvPr id="23614" name="Oval 29"/>
            <p:cNvSpPr>
              <a:spLocks noChangeArrowheads="1"/>
            </p:cNvSpPr>
            <p:nvPr/>
          </p:nvSpPr>
          <p:spPr bwMode="auto">
            <a:xfrm>
              <a:off x="2291" y="2296"/>
              <a:ext cx="1134" cy="408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15" name="Rectangle 30"/>
            <p:cNvSpPr>
              <a:spLocks noChangeArrowheads="1"/>
            </p:cNvSpPr>
            <p:nvPr/>
          </p:nvSpPr>
          <p:spPr bwMode="auto">
            <a:xfrm>
              <a:off x="2064" y="2432"/>
              <a:ext cx="154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/>
              <a:r>
                <a:rPr lang="en-US" sz="1200" b="1">
                  <a:latin typeface="Tahoma" pitchFamily="34" charset="0"/>
                </a:rPr>
                <a:t>Team Leader</a:t>
              </a:r>
              <a:endParaRPr lang="id-ID" sz="1200" b="1">
                <a:latin typeface="Tahoma" pitchFamily="34" charset="0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922835" y="2708275"/>
            <a:ext cx="1582615" cy="2376488"/>
            <a:chOff x="2109" y="1344"/>
            <a:chExt cx="1498" cy="2313"/>
          </a:xfrm>
        </p:grpSpPr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109" y="1344"/>
              <a:ext cx="1498" cy="2312"/>
              <a:chOff x="1882" y="1344"/>
              <a:chExt cx="1498" cy="2312"/>
            </a:xfrm>
          </p:grpSpPr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2653" y="1344"/>
                <a:ext cx="0" cy="2312"/>
                <a:chOff x="2653" y="1344"/>
                <a:chExt cx="0" cy="2312"/>
              </a:xfrm>
            </p:grpSpPr>
            <p:sp>
              <p:nvSpPr>
                <p:cNvPr id="20514" name="Line 34"/>
                <p:cNvSpPr>
                  <a:spLocks noChangeShapeType="1"/>
                </p:cNvSpPr>
                <p:nvPr/>
              </p:nvSpPr>
              <p:spPr bwMode="auto">
                <a:xfrm>
                  <a:off x="2142354132" y="1344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15" name="Line 35"/>
                <p:cNvSpPr>
                  <a:spLocks noChangeShapeType="1"/>
                </p:cNvSpPr>
                <p:nvPr/>
              </p:nvSpPr>
              <p:spPr bwMode="auto">
                <a:xfrm>
                  <a:off x="2142354132" y="3339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16" name="Line 36"/>
                <p:cNvSpPr>
                  <a:spLocks noChangeShapeType="1"/>
                </p:cNvSpPr>
                <p:nvPr/>
              </p:nvSpPr>
              <p:spPr bwMode="auto">
                <a:xfrm>
                  <a:off x="2142354132" y="2704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17" name="Line 37"/>
                <p:cNvSpPr>
                  <a:spLocks noChangeShapeType="1"/>
                </p:cNvSpPr>
                <p:nvPr/>
              </p:nvSpPr>
              <p:spPr bwMode="auto">
                <a:xfrm>
                  <a:off x="2142354132" y="2069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38"/>
              <p:cNvGrpSpPr>
                <a:grpSpLocks/>
              </p:cNvGrpSpPr>
              <p:nvPr/>
            </p:nvGrpSpPr>
            <p:grpSpPr bwMode="auto">
              <a:xfrm>
                <a:off x="3152" y="2341"/>
                <a:ext cx="228" cy="363"/>
                <a:chOff x="3152" y="2341"/>
                <a:chExt cx="228" cy="363"/>
              </a:xfrm>
            </p:grpSpPr>
            <p:grpSp>
              <p:nvGrpSpPr>
                <p:cNvPr id="13" name="Group 39"/>
                <p:cNvGrpSpPr>
                  <a:grpSpLocks/>
                </p:cNvGrpSpPr>
                <p:nvPr/>
              </p:nvGrpSpPr>
              <p:grpSpPr bwMode="auto">
                <a:xfrm>
                  <a:off x="3152" y="2341"/>
                  <a:ext cx="228" cy="363"/>
                  <a:chOff x="3152" y="2341"/>
                  <a:chExt cx="228" cy="363"/>
                </a:xfrm>
              </p:grpSpPr>
              <p:sp>
                <p:nvSpPr>
                  <p:cNvPr id="20520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8" y="2341"/>
                    <a:ext cx="182" cy="138"/>
                  </a:xfrm>
                  <a:prstGeom prst="line">
                    <a:avLst/>
                  </a:pr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5B5D6B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521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4" y="2566"/>
                    <a:ext cx="182" cy="138"/>
                  </a:xfrm>
                  <a:prstGeom prst="line">
                    <a:avLst/>
                  </a:pr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052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198" y="2341"/>
                  <a:ext cx="182" cy="138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 flipH="1">
                <a:off x="1882" y="2341"/>
                <a:ext cx="228" cy="363"/>
                <a:chOff x="3152" y="2341"/>
                <a:chExt cx="228" cy="363"/>
              </a:xfrm>
            </p:grpSpPr>
            <p:grpSp>
              <p:nvGrpSpPr>
                <p:cNvPr id="15" name="Group 44"/>
                <p:cNvGrpSpPr>
                  <a:grpSpLocks/>
                </p:cNvGrpSpPr>
                <p:nvPr/>
              </p:nvGrpSpPr>
              <p:grpSpPr bwMode="auto">
                <a:xfrm>
                  <a:off x="3152" y="2341"/>
                  <a:ext cx="228" cy="363"/>
                  <a:chOff x="3152" y="2341"/>
                  <a:chExt cx="228" cy="363"/>
                </a:xfrm>
              </p:grpSpPr>
              <p:sp>
                <p:nvSpPr>
                  <p:cNvPr id="20525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8" y="2341"/>
                    <a:ext cx="182" cy="138"/>
                  </a:xfrm>
                  <a:prstGeom prst="line">
                    <a:avLst/>
                  </a:pr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5B5D6B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526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4" y="2566"/>
                    <a:ext cx="182" cy="138"/>
                  </a:xfrm>
                  <a:prstGeom prst="line">
                    <a:avLst/>
                  </a:pr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198" y="2341"/>
                  <a:ext cx="182" cy="138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>
              <a:off x="2880" y="3657"/>
              <a:ext cx="9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7" name="Text Box 49"/>
          <p:cNvSpPr txBox="1">
            <a:spLocks noChangeArrowheads="1"/>
          </p:cNvSpPr>
          <p:nvPr/>
        </p:nvSpPr>
        <p:spPr bwMode="auto">
          <a:xfrm>
            <a:off x="4284785" y="2492375"/>
            <a:ext cx="1195754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1265" tIns="30632" rIns="61265" bIns="30632"/>
          <a:lstStyle/>
          <a:p>
            <a:pPr algn="ctr"/>
            <a:r>
              <a:rPr lang="id-ID" sz="1200"/>
              <a:t>Leg</a:t>
            </a:r>
            <a:r>
              <a:rPr lang="en-US" sz="1200"/>
              <a:t>al</a:t>
            </a:r>
            <a:endParaRPr lang="id-ID" sz="2000"/>
          </a:p>
        </p:txBody>
      </p:sp>
      <p:sp>
        <p:nvSpPr>
          <p:cNvPr id="23568" name="Text Box 50"/>
          <p:cNvSpPr txBox="1">
            <a:spLocks noChangeArrowheads="1"/>
          </p:cNvSpPr>
          <p:nvPr/>
        </p:nvSpPr>
        <p:spPr bwMode="auto">
          <a:xfrm>
            <a:off x="3420208" y="4941888"/>
            <a:ext cx="144047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ahoma" pitchFamily="34" charset="0"/>
              </a:rPr>
              <a:t>Extended Team (termasuk supplier)</a:t>
            </a:r>
            <a:endParaRPr lang="id-ID" sz="1200" b="1">
              <a:latin typeface="Tahoma" pitchFamily="34" charset="0"/>
            </a:endParaRPr>
          </a:p>
        </p:txBody>
      </p:sp>
      <p:sp>
        <p:nvSpPr>
          <p:cNvPr id="23569" name="Text Box 51"/>
          <p:cNvSpPr txBox="1">
            <a:spLocks noChangeArrowheads="1"/>
          </p:cNvSpPr>
          <p:nvPr/>
        </p:nvSpPr>
        <p:spPr bwMode="auto">
          <a:xfrm>
            <a:off x="5077558" y="2276475"/>
            <a:ext cx="1194288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1265" tIns="30632" rIns="61265" bIns="30632"/>
          <a:lstStyle/>
          <a:p>
            <a:pPr algn="ctr"/>
            <a:r>
              <a:rPr lang="en-US" sz="1200"/>
              <a:t>Sales</a:t>
            </a:r>
            <a:endParaRPr lang="id-ID" sz="2000"/>
          </a:p>
        </p:txBody>
      </p:sp>
      <p:sp>
        <p:nvSpPr>
          <p:cNvPr id="23570" name="Text Box 52"/>
          <p:cNvSpPr txBox="1">
            <a:spLocks noChangeArrowheads="1"/>
          </p:cNvSpPr>
          <p:nvPr/>
        </p:nvSpPr>
        <p:spPr bwMode="auto">
          <a:xfrm>
            <a:off x="3635620" y="2276475"/>
            <a:ext cx="1195754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1265" tIns="30632" rIns="61265" bIns="30632"/>
          <a:lstStyle/>
          <a:p>
            <a:pPr algn="ctr"/>
            <a:r>
              <a:rPr lang="en-US" sz="1000"/>
              <a:t>Finance</a:t>
            </a:r>
            <a:endParaRPr lang="id-ID" sz="1000"/>
          </a:p>
        </p:txBody>
      </p: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4859215" y="5013326"/>
            <a:ext cx="1208943" cy="720725"/>
            <a:chOff x="2736" y="3143"/>
            <a:chExt cx="761" cy="423"/>
          </a:xfrm>
        </p:grpSpPr>
        <p:sp>
          <p:nvSpPr>
            <p:cNvPr id="20534" name="Text Box 54"/>
            <p:cNvSpPr txBox="1">
              <a:spLocks noChangeArrowheads="1"/>
            </p:cNvSpPr>
            <p:nvPr/>
          </p:nvSpPr>
          <p:spPr bwMode="auto">
            <a:xfrm>
              <a:off x="2736" y="3143"/>
              <a:ext cx="753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  <p:sp>
          <p:nvSpPr>
            <p:cNvPr id="20535" name="Text Box 55"/>
            <p:cNvSpPr txBox="1">
              <a:spLocks noChangeArrowheads="1"/>
            </p:cNvSpPr>
            <p:nvPr/>
          </p:nvSpPr>
          <p:spPr bwMode="auto">
            <a:xfrm>
              <a:off x="2744" y="3298"/>
              <a:ext cx="753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  <p:sp>
          <p:nvSpPr>
            <p:cNvPr id="20536" name="Text Box 56"/>
            <p:cNvSpPr txBox="1">
              <a:spLocks noChangeArrowheads="1"/>
            </p:cNvSpPr>
            <p:nvPr/>
          </p:nvSpPr>
          <p:spPr bwMode="auto">
            <a:xfrm>
              <a:off x="2744" y="3434"/>
              <a:ext cx="753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1834662" y="2420938"/>
            <a:ext cx="1713035" cy="2914650"/>
            <a:chOff x="1111" y="1514"/>
            <a:chExt cx="1079" cy="1836"/>
          </a:xfrm>
        </p:grpSpPr>
        <p:grpSp>
          <p:nvGrpSpPr>
            <p:cNvPr id="18" name="Group 58"/>
            <p:cNvGrpSpPr>
              <a:grpSpLocks/>
            </p:cNvGrpSpPr>
            <p:nvPr/>
          </p:nvGrpSpPr>
          <p:grpSpPr bwMode="auto">
            <a:xfrm flipH="1">
              <a:off x="1111" y="2931"/>
              <a:ext cx="988" cy="419"/>
              <a:chOff x="2736" y="3143"/>
              <a:chExt cx="988" cy="419"/>
            </a:xfrm>
          </p:grpSpPr>
          <p:sp>
            <p:nvSpPr>
              <p:cNvPr id="20539" name="Text Box 59"/>
              <p:cNvSpPr txBox="1">
                <a:spLocks noChangeArrowheads="1"/>
              </p:cNvSpPr>
              <p:nvPr/>
            </p:nvSpPr>
            <p:spPr bwMode="auto">
              <a:xfrm>
                <a:off x="2736" y="3143"/>
                <a:ext cx="749" cy="13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B5D6B"/>
                </a:outerShdw>
              </a:effectLst>
            </p:spPr>
            <p:txBody>
              <a:bodyPr lIns="61265" tIns="30632" rIns="61265" bIns="30632"/>
              <a:lstStyle/>
              <a:p>
                <a:pPr algn="ctr">
                  <a:defRPr/>
                </a:pPr>
                <a:endParaRPr lang="en-GB">
                  <a:latin typeface="Tahoma" pitchFamily="34" charset="0"/>
                </a:endParaRPr>
              </a:p>
            </p:txBody>
          </p:sp>
          <p:sp>
            <p:nvSpPr>
              <p:cNvPr id="20540" name="Text Box 60"/>
              <p:cNvSpPr txBox="1">
                <a:spLocks noChangeArrowheads="1"/>
              </p:cNvSpPr>
              <p:nvPr/>
            </p:nvSpPr>
            <p:spPr bwMode="auto">
              <a:xfrm>
                <a:off x="2872" y="3279"/>
                <a:ext cx="753" cy="13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B5D6B"/>
                </a:outerShdw>
              </a:effectLst>
            </p:spPr>
            <p:txBody>
              <a:bodyPr lIns="61265" tIns="30632" rIns="61265" bIns="30632"/>
              <a:lstStyle/>
              <a:p>
                <a:pPr algn="ctr">
                  <a:defRPr/>
                </a:pPr>
                <a:endParaRPr lang="en-GB">
                  <a:latin typeface="Tahoma" pitchFamily="34" charset="0"/>
                </a:endParaRPr>
              </a:p>
            </p:txBody>
          </p:sp>
          <p:sp>
            <p:nvSpPr>
              <p:cNvPr id="20541" name="Text Box 61"/>
              <p:cNvSpPr txBox="1">
                <a:spLocks noChangeArrowheads="1"/>
              </p:cNvSpPr>
              <p:nvPr/>
            </p:nvSpPr>
            <p:spPr bwMode="auto">
              <a:xfrm>
                <a:off x="2975" y="3430"/>
                <a:ext cx="749" cy="13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B5D6B"/>
                </a:outerShdw>
              </a:effectLst>
            </p:spPr>
            <p:txBody>
              <a:bodyPr lIns="61265" tIns="30632" rIns="61265" bIns="30632"/>
              <a:lstStyle/>
              <a:p>
                <a:pPr algn="ctr">
                  <a:defRPr/>
                </a:pPr>
                <a:endParaRPr lang="en-GB">
                  <a:latin typeface="Tahoma" pitchFamily="34" charset="0"/>
                </a:endParaRPr>
              </a:p>
            </p:txBody>
          </p:sp>
        </p:grp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 flipH="1" flipV="1">
              <a:off x="1202" y="1514"/>
              <a:ext cx="988" cy="419"/>
              <a:chOff x="2736" y="3143"/>
              <a:chExt cx="988" cy="419"/>
            </a:xfrm>
          </p:grpSpPr>
          <p:sp>
            <p:nvSpPr>
              <p:cNvPr id="20543" name="Text Box 63"/>
              <p:cNvSpPr txBox="1">
                <a:spLocks noChangeArrowheads="1"/>
              </p:cNvSpPr>
              <p:nvPr/>
            </p:nvSpPr>
            <p:spPr bwMode="auto">
              <a:xfrm>
                <a:off x="2736" y="3143"/>
                <a:ext cx="749" cy="13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B5D6B"/>
                </a:outerShdw>
              </a:effectLst>
            </p:spPr>
            <p:txBody>
              <a:bodyPr rot="10800000" lIns="61265" tIns="30632" rIns="61265" bIns="30632"/>
              <a:lstStyle/>
              <a:p>
                <a:pPr algn="ctr">
                  <a:defRPr/>
                </a:pPr>
                <a:endParaRPr lang="en-GB">
                  <a:latin typeface="Tahoma" pitchFamily="34" charset="0"/>
                </a:endParaRPr>
              </a:p>
            </p:txBody>
          </p:sp>
          <p:sp>
            <p:nvSpPr>
              <p:cNvPr id="20544" name="Text Box 64"/>
              <p:cNvSpPr txBox="1">
                <a:spLocks noChangeArrowheads="1"/>
              </p:cNvSpPr>
              <p:nvPr/>
            </p:nvSpPr>
            <p:spPr bwMode="auto">
              <a:xfrm>
                <a:off x="2872" y="3279"/>
                <a:ext cx="753" cy="13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B5D6B"/>
                </a:outerShdw>
              </a:effectLst>
            </p:spPr>
            <p:txBody>
              <a:bodyPr rot="10800000" lIns="61265" tIns="30632" rIns="61265" bIns="30632"/>
              <a:lstStyle/>
              <a:p>
                <a:pPr algn="ctr">
                  <a:defRPr/>
                </a:pPr>
                <a:endParaRPr lang="en-GB">
                  <a:latin typeface="Tahoma" pitchFamily="34" charset="0"/>
                </a:endParaRPr>
              </a:p>
            </p:txBody>
          </p:sp>
          <p:sp>
            <p:nvSpPr>
              <p:cNvPr id="20545" name="Text Box 65"/>
              <p:cNvSpPr txBox="1">
                <a:spLocks noChangeArrowheads="1"/>
              </p:cNvSpPr>
              <p:nvPr/>
            </p:nvSpPr>
            <p:spPr bwMode="auto">
              <a:xfrm>
                <a:off x="2971" y="3430"/>
                <a:ext cx="749" cy="13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B5D6B"/>
                </a:outerShdw>
              </a:effectLst>
            </p:spPr>
            <p:txBody>
              <a:bodyPr rot="10800000" lIns="61265" tIns="30632" rIns="61265" bIns="30632"/>
              <a:lstStyle/>
              <a:p>
                <a:pPr algn="ctr">
                  <a:defRPr/>
                </a:pPr>
                <a:endParaRPr lang="en-GB">
                  <a:latin typeface="Tahoma" pitchFamily="34" charset="0"/>
                </a:endParaRPr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1882" y="1933"/>
              <a:ext cx="227" cy="999"/>
              <a:chOff x="1882" y="1933"/>
              <a:chExt cx="227" cy="999"/>
            </a:xfrm>
          </p:grpSpPr>
          <p:sp>
            <p:nvSpPr>
              <p:cNvPr id="20547" name="Line 67"/>
              <p:cNvSpPr>
                <a:spLocks noChangeShapeType="1"/>
              </p:cNvSpPr>
              <p:nvPr/>
            </p:nvSpPr>
            <p:spPr bwMode="auto">
              <a:xfrm>
                <a:off x="1927" y="1933"/>
                <a:ext cx="182" cy="18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182" cy="18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6084278" y="4652963"/>
            <a:ext cx="1569427" cy="665162"/>
            <a:chOff x="2736" y="3143"/>
            <a:chExt cx="988" cy="419"/>
          </a:xfrm>
        </p:grpSpPr>
        <p:sp>
          <p:nvSpPr>
            <p:cNvPr id="20551" name="Text Box 71"/>
            <p:cNvSpPr txBox="1">
              <a:spLocks noChangeArrowheads="1"/>
            </p:cNvSpPr>
            <p:nvPr/>
          </p:nvSpPr>
          <p:spPr bwMode="auto">
            <a:xfrm>
              <a:off x="2736" y="3143"/>
              <a:ext cx="753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72" y="3279"/>
              <a:ext cx="756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  <p:sp>
          <p:nvSpPr>
            <p:cNvPr id="20553" name="Text Box 73"/>
            <p:cNvSpPr txBox="1">
              <a:spLocks noChangeArrowheads="1"/>
            </p:cNvSpPr>
            <p:nvPr/>
          </p:nvSpPr>
          <p:spPr bwMode="auto">
            <a:xfrm>
              <a:off x="2971" y="3430"/>
              <a:ext cx="753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</p:grpSp>
      <p:grpSp>
        <p:nvGrpSpPr>
          <p:cNvPr id="22" name="Group 74"/>
          <p:cNvGrpSpPr>
            <a:grpSpLocks/>
          </p:cNvGrpSpPr>
          <p:nvPr/>
        </p:nvGrpSpPr>
        <p:grpSpPr bwMode="auto">
          <a:xfrm flipV="1">
            <a:off x="6156081" y="2492376"/>
            <a:ext cx="1569426" cy="665163"/>
            <a:chOff x="2736" y="3143"/>
            <a:chExt cx="988" cy="419"/>
          </a:xfrm>
        </p:grpSpPr>
        <p:sp>
          <p:nvSpPr>
            <p:cNvPr id="20555" name="Text Box 75"/>
            <p:cNvSpPr txBox="1">
              <a:spLocks noChangeArrowheads="1"/>
            </p:cNvSpPr>
            <p:nvPr/>
          </p:nvSpPr>
          <p:spPr bwMode="auto">
            <a:xfrm>
              <a:off x="2736" y="3143"/>
              <a:ext cx="753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rot="10800000"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  <p:sp>
          <p:nvSpPr>
            <p:cNvPr id="20556" name="Text Box 76"/>
            <p:cNvSpPr txBox="1">
              <a:spLocks noChangeArrowheads="1"/>
            </p:cNvSpPr>
            <p:nvPr/>
          </p:nvSpPr>
          <p:spPr bwMode="auto">
            <a:xfrm>
              <a:off x="2872" y="3279"/>
              <a:ext cx="756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rot="10800000"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  <p:sp>
          <p:nvSpPr>
            <p:cNvPr id="20557" name="Text Box 77"/>
            <p:cNvSpPr txBox="1">
              <a:spLocks noChangeArrowheads="1"/>
            </p:cNvSpPr>
            <p:nvPr/>
          </p:nvSpPr>
          <p:spPr bwMode="auto">
            <a:xfrm>
              <a:off x="2971" y="3430"/>
              <a:ext cx="753" cy="1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5B5D6B"/>
              </a:outerShdw>
            </a:effectLst>
          </p:spPr>
          <p:txBody>
            <a:bodyPr rot="10800000" lIns="61265" tIns="30632" rIns="61265" bIns="30632"/>
            <a:lstStyle/>
            <a:p>
              <a:pPr algn="ctr">
                <a:defRPr/>
              </a:pPr>
              <a:endParaRPr lang="en-GB">
                <a:latin typeface="Tahoma" pitchFamily="34" charset="0"/>
              </a:endParaRPr>
            </a:p>
          </p:txBody>
        </p:sp>
      </p:grpSp>
      <p:sp>
        <p:nvSpPr>
          <p:cNvPr id="20559" name="Line 79"/>
          <p:cNvSpPr>
            <a:spLocks noChangeShapeType="1"/>
          </p:cNvSpPr>
          <p:nvPr/>
        </p:nvSpPr>
        <p:spPr bwMode="auto">
          <a:xfrm flipH="1">
            <a:off x="6156081" y="3141664"/>
            <a:ext cx="404446" cy="301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0" name="Line 80"/>
          <p:cNvSpPr>
            <a:spLocks noChangeShapeType="1"/>
          </p:cNvSpPr>
          <p:nvPr/>
        </p:nvSpPr>
        <p:spPr bwMode="auto">
          <a:xfrm>
            <a:off x="6227885" y="4365626"/>
            <a:ext cx="404446" cy="301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Indonesia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188913"/>
            <a:ext cx="7488115" cy="1008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>
                <a:solidFill>
                  <a:srgbClr val="969696"/>
                </a:solidFill>
              </a:rPr>
              <a:t>Contoh</a:t>
            </a:r>
            <a:r>
              <a:rPr lang="en-US" sz="3200" dirty="0" smtClean="0">
                <a:solidFill>
                  <a:srgbClr val="969696"/>
                </a:solidFill>
              </a:rPr>
              <a:t> </a:t>
            </a:r>
            <a:r>
              <a:rPr lang="en-US" sz="3200" dirty="0" err="1" smtClean="0">
                <a:solidFill>
                  <a:srgbClr val="969696"/>
                </a:solidFill>
              </a:rPr>
              <a:t>Pengembangan</a:t>
            </a:r>
            <a:r>
              <a:rPr lang="en-US" sz="3200" dirty="0" smtClean="0">
                <a:solidFill>
                  <a:srgbClr val="969696"/>
                </a:solidFill>
              </a:rPr>
              <a:t> </a:t>
            </a:r>
            <a:br>
              <a:rPr lang="en-US" sz="3200" dirty="0" smtClean="0">
                <a:solidFill>
                  <a:srgbClr val="969696"/>
                </a:solidFill>
              </a:rPr>
            </a:br>
            <a:r>
              <a:rPr lang="en-US" sz="3200" dirty="0" err="1" smtClean="0">
                <a:solidFill>
                  <a:srgbClr val="969696"/>
                </a:solidFill>
              </a:rPr>
              <a:t>Beberapa</a:t>
            </a:r>
            <a:r>
              <a:rPr lang="en-US" sz="3200" dirty="0" smtClean="0">
                <a:solidFill>
                  <a:srgbClr val="969696"/>
                </a:solidFill>
              </a:rPr>
              <a:t> </a:t>
            </a:r>
            <a:r>
              <a:rPr lang="en-US" sz="3200" dirty="0" err="1" smtClean="0">
                <a:solidFill>
                  <a:srgbClr val="969696"/>
                </a:solidFill>
              </a:rPr>
              <a:t>Produk</a:t>
            </a:r>
            <a:r>
              <a:rPr lang="en-US" sz="3600" dirty="0" smtClean="0">
                <a:solidFill>
                  <a:srgbClr val="969696"/>
                </a:solidFill>
              </a:rPr>
              <a:t> </a:t>
            </a:r>
            <a:endParaRPr lang="id-ID" sz="3600" dirty="0" smtClean="0">
              <a:solidFill>
                <a:srgbClr val="969696"/>
              </a:solidFill>
            </a:endParaRPr>
          </a:p>
        </p:txBody>
      </p:sp>
      <p:graphicFrame>
        <p:nvGraphicFramePr>
          <p:cNvPr id="22618" name="Group 90"/>
          <p:cNvGraphicFramePr>
            <a:graphicFrameLocks noGrp="1"/>
          </p:cNvGraphicFramePr>
          <p:nvPr>
            <p:ph type="tbl" idx="1"/>
          </p:nvPr>
        </p:nvGraphicFramePr>
        <p:xfrm>
          <a:off x="395654" y="1341438"/>
          <a:ext cx="8360019" cy="5456238"/>
        </p:xfrm>
        <a:graphic>
          <a:graphicData uri="http://schemas.openxmlformats.org/drawingml/2006/table">
            <a:tbl>
              <a:tblPr/>
              <a:tblGrid>
                <a:gridCol w="1663212"/>
                <a:gridCol w="1122485"/>
                <a:gridCol w="1393580"/>
                <a:gridCol w="1365738"/>
                <a:gridCol w="1510812"/>
                <a:gridCol w="1304192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Stanley Tools Jobmaster (Obeng)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Roller Blade In-line Skate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HP Deskjet Printer 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VW New Beettle 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Boeing 777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Vol.Prod/Th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Umur Jual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Harga Jual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$17.000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 Part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Waktu Pengembangan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 Th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 Internal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6.800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 Eksternal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10.000 orang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 Pengembangan/ Investasi produksi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$750.000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$1.000.000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$50.000.000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$25.000.000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$400.000.000$500.000.000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 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 M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0885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3445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9322" y="100010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French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2144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sederhana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928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Desain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428736"/>
            <a:ext cx="409942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92867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Pahl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Beitz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426323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43570" y="8572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smtClean="0"/>
              <a:t>VDI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Engineering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428736"/>
            <a:ext cx="847251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(</a:t>
            </a:r>
            <a:r>
              <a:rPr lang="en-US" dirty="0" err="1" smtClean="0"/>
              <a:t>referensi</a:t>
            </a:r>
            <a:r>
              <a:rPr lang="en-US" dirty="0" smtClean="0"/>
              <a:t> Paul </a:t>
            </a:r>
            <a:r>
              <a:rPr lang="en-US" dirty="0" err="1" smtClean="0"/>
              <a:t>W.Right</a:t>
            </a:r>
            <a:r>
              <a:rPr lang="en-US" dirty="0" smtClean="0"/>
              <a:t>):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</a:t>
            </a:r>
            <a:r>
              <a:rPr lang="en-US" dirty="0" err="1" smtClean="0"/>
              <a:t>Penuangan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model)</a:t>
            </a:r>
          </a:p>
          <a:p>
            <a:pPr>
              <a:buNone/>
            </a:pPr>
            <a:r>
              <a:rPr lang="en-US" dirty="0" smtClean="0"/>
              <a:t>	5.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6.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,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data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7.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(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122" cy="492922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r>
              <a:rPr lang="en-US" dirty="0" err="1" smtClean="0"/>
              <a:t>Menurut</a:t>
            </a:r>
            <a:r>
              <a:rPr lang="en-US" dirty="0" smtClean="0"/>
              <a:t> Pearson 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terselesaikan</a:t>
            </a:r>
            <a:r>
              <a:rPr lang="en-US" dirty="0" smtClean="0"/>
              <a:t>.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dihindari</a:t>
            </a:r>
            <a:r>
              <a:rPr lang="en-US" dirty="0"/>
              <a:t> </a:t>
            </a:r>
            <a:r>
              <a:rPr lang="en-US" dirty="0" err="1" smtClean="0"/>
              <a:t>pencantuman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agar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 </a:t>
            </a:r>
            <a:r>
              <a:rPr lang="en-US" dirty="0" err="1"/>
              <a:t>D</a:t>
            </a:r>
            <a:r>
              <a:rPr lang="en-US" dirty="0" err="1" smtClean="0"/>
              <a:t>efinisi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obyektif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pengendara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penumpang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.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4698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 </a:t>
            </a:r>
            <a:r>
              <a:rPr lang="en-US" dirty="0" err="1" smtClean="0"/>
              <a:t>salah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Desainlah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20 kilogram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75000/</a:t>
            </a:r>
            <a:r>
              <a:rPr lang="en-US" dirty="0" err="1" smtClean="0"/>
              <a:t>buah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Desainlah</a:t>
            </a:r>
            <a:r>
              <a:rPr lang="en-US" dirty="0" smtClean="0"/>
              <a:t> 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portable yang </a:t>
            </a:r>
            <a:r>
              <a:rPr lang="en-US" dirty="0" err="1" smtClean="0"/>
              <a:t>digerakkan</a:t>
            </a:r>
            <a:r>
              <a:rPr lang="en-US" dirty="0" smtClean="0"/>
              <a:t> </a:t>
            </a:r>
            <a:r>
              <a:rPr lang="en-US" dirty="0" err="1" smtClean="0"/>
              <a:t>batere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penggeraknya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, </a:t>
            </a:r>
            <a:r>
              <a:rPr lang="en-US" dirty="0" err="1" smtClean="0"/>
              <a:t>pisau</a:t>
            </a:r>
            <a:r>
              <a:rPr lang="en-US" dirty="0" smtClean="0"/>
              <a:t> </a:t>
            </a:r>
            <a:r>
              <a:rPr lang="en-US" dirty="0" err="1" smtClean="0"/>
              <a:t>pemotongnya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karat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putarnya</a:t>
            </a:r>
            <a:r>
              <a:rPr lang="en-US" dirty="0" smtClean="0"/>
              <a:t> 1000 rpm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Desainlah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lama,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yang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Desainlah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portable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a.l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literature searching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kuesioner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investigasi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percobaan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,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, </a:t>
            </a:r>
            <a:r>
              <a:rPr lang="en-US" dirty="0" err="1" smtClean="0"/>
              <a:t>hasil</a:t>
            </a:r>
            <a:r>
              <a:rPr lang="en-US" dirty="0" smtClean="0"/>
              <a:t> survey,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paten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engineering =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Desain</a:t>
            </a:r>
            <a:r>
              <a:rPr lang="en-US" dirty="0" smtClean="0"/>
              <a:t> : </a:t>
            </a:r>
            <a:r>
              <a:rPr lang="en-US" dirty="0" err="1" smtClean="0"/>
              <a:t>memahami</a:t>
            </a:r>
            <a:r>
              <a:rPr lang="en-US" dirty="0" smtClean="0"/>
              <a:t>, </a:t>
            </a:r>
            <a:r>
              <a:rPr lang="en-US" dirty="0" err="1" smtClean="0"/>
              <a:t>membayangkan</a:t>
            </a:r>
            <a:r>
              <a:rPr lang="en-US" dirty="0" smtClean="0"/>
              <a:t>, </a:t>
            </a:r>
            <a:r>
              <a:rPr lang="en-US" dirty="0" err="1" smtClean="0"/>
              <a:t>memikirkan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bermanfaat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768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1. Brainstorming</a:t>
            </a:r>
          </a:p>
          <a:p>
            <a:pPr>
              <a:buNone/>
            </a:pPr>
            <a:r>
              <a:rPr lang="en-US" dirty="0" smtClean="0"/>
              <a:t>	2. Checklist</a:t>
            </a:r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paksa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5.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(6-12 </a:t>
            </a:r>
            <a:r>
              <a:rPr lang="en-US" dirty="0" err="1" smtClean="0"/>
              <a:t>orang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idenya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yang </a:t>
            </a:r>
            <a:r>
              <a:rPr lang="en-US" dirty="0" err="1" smtClean="0"/>
              <a:t>kelihatannya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 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diutarakan</a:t>
            </a:r>
            <a:r>
              <a:rPr lang="en-US" dirty="0" smtClean="0"/>
              <a:t> </a:t>
            </a:r>
            <a:r>
              <a:rPr lang="en-US" dirty="0" err="1" smtClean="0"/>
              <a:t>didepan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mengkritisi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stimulus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: 20-30 </a:t>
            </a:r>
            <a:r>
              <a:rPr lang="en-US" dirty="0" err="1" smtClean="0"/>
              <a:t>menit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221457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checklist </a:t>
            </a:r>
          </a:p>
          <a:p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r>
              <a:rPr lang="en-US" dirty="0" err="1" smtClean="0"/>
              <a:t>Mis</a:t>
            </a:r>
            <a:r>
              <a:rPr lang="en-US" dirty="0" smtClean="0"/>
              <a:t> checklist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disederhanakan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 smtClean="0"/>
          </a:p>
        </p:txBody>
      </p:sp>
      <p:pic>
        <p:nvPicPr>
          <p:cNvPr id="4" name="Picture 3" descr="checkli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571876"/>
            <a:ext cx="5357850" cy="3044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endParaRPr lang="en-US" dirty="0" smtClean="0"/>
          </a:p>
          <a:p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</a:t>
            </a:r>
            <a:r>
              <a:rPr lang="en-US" dirty="0" err="1" smtClean="0"/>
              <a:t>warna</a:t>
            </a:r>
            <a:r>
              <a:rPr lang="en-US" dirty="0" smtClean="0"/>
              <a:t>, material,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66" y="3786190"/>
          <a:ext cx="657229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32861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Atribut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Warna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saja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transparan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bermotif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Logam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kaca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kayu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karet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Desain</a:t>
                      </a:r>
                      <a:r>
                        <a:rPr lang="en-US" dirty="0" smtClean="0"/>
                        <a:t> 10 </a:t>
                      </a:r>
                      <a:r>
                        <a:rPr lang="en-US" dirty="0" err="1" smtClean="0"/>
                        <a:t>tombol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tuas</a:t>
                      </a:r>
                      <a:r>
                        <a:rPr lang="en-US" dirty="0" smtClean="0"/>
                        <a:t>, model </a:t>
                      </a:r>
                      <a:r>
                        <a:rPr lang="en-US" dirty="0" err="1" smtClean="0"/>
                        <a:t>sempoa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segaris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gagang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pesawat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kotak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bundar</a:t>
                      </a:r>
                      <a:r>
                        <a:rPr lang="en-US" dirty="0" smtClean="0"/>
                        <a:t>, oval, </a:t>
                      </a:r>
                      <a:r>
                        <a:rPr lang="en-US" dirty="0" err="1" smtClean="0"/>
                        <a:t>tanpa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gagang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Paksa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Memaksakan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normal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didesain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paksa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lain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: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Ide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rem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2328866"/>
          </a:xfrm>
        </p:spPr>
        <p:txBody>
          <a:bodyPr/>
          <a:lstStyle/>
          <a:p>
            <a:r>
              <a:rPr lang="en-US" dirty="0" err="1" smtClean="0"/>
              <a:t>Menggali</a:t>
            </a:r>
            <a:r>
              <a:rPr lang="en-US" dirty="0" smtClean="0"/>
              <a:t> </a:t>
            </a:r>
            <a:r>
              <a:rPr lang="en-US" dirty="0" err="1" smtClean="0"/>
              <a:t>kemungkinan-kemungkinan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kubus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3643338" cy="264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4572008"/>
            <a:ext cx="4500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Kubus</a:t>
            </a:r>
            <a:r>
              <a:rPr lang="en-US" dirty="0" smtClean="0"/>
              <a:t> A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yang </a:t>
            </a:r>
            <a:r>
              <a:rPr lang="en-US" dirty="0" err="1" smtClean="0"/>
              <a:t>atributnya</a:t>
            </a:r>
            <a:r>
              <a:rPr lang="en-US" dirty="0" smtClean="0"/>
              <a:t> :</a:t>
            </a:r>
          </a:p>
          <a:p>
            <a:r>
              <a:rPr lang="en-US" dirty="0" smtClean="0"/>
              <a:t>Material: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baja</a:t>
            </a:r>
            <a:r>
              <a:rPr lang="en-US" dirty="0" smtClean="0"/>
              <a:t> (steel)</a:t>
            </a:r>
          </a:p>
          <a:p>
            <a:r>
              <a:rPr lang="en-US" dirty="0" smtClean="0"/>
              <a:t>Power supply: </a:t>
            </a:r>
            <a:r>
              <a:rPr lang="en-US" dirty="0" err="1" smtClean="0"/>
              <a:t>suplai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(electric)</a:t>
            </a:r>
          </a:p>
          <a:p>
            <a:r>
              <a:rPr lang="en-US" dirty="0" smtClean="0"/>
              <a:t>Blade action: 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pisau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(rotary)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7377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7596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114298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pemanen</a:t>
            </a:r>
            <a:r>
              <a:rPr lang="en-US" dirty="0" smtClean="0"/>
              <a:t> </a:t>
            </a:r>
            <a:r>
              <a:rPr lang="en-US" dirty="0" err="1" smtClean="0"/>
              <a:t>kentang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28599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Pengkombinasian</a:t>
            </a:r>
            <a:r>
              <a:rPr lang="en-US" dirty="0" smtClean="0"/>
              <a:t> </a:t>
            </a:r>
            <a:r>
              <a:rPr lang="en-US" dirty="0" err="1" smtClean="0"/>
              <a:t>solusi-solusi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Penuangan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Penuangan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ide-ide</a:t>
            </a:r>
            <a:r>
              <a:rPr lang="en-US" dirty="0" smtClean="0"/>
              <a:t> yang </a:t>
            </a:r>
            <a:r>
              <a:rPr lang="en-US" dirty="0" err="1" smtClean="0"/>
              <a:t>prospektif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(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, material, </a:t>
            </a:r>
            <a:r>
              <a:rPr lang="en-US" dirty="0" err="1" smtClean="0"/>
              <a:t>dimensi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, </a:t>
            </a:r>
            <a:r>
              <a:rPr lang="en-US" dirty="0" err="1" smtClean="0"/>
              <a:t>pembuatan</a:t>
            </a:r>
            <a:r>
              <a:rPr lang="en-US" dirty="0" smtClean="0"/>
              <a:t> model, </a:t>
            </a:r>
            <a:r>
              <a:rPr lang="en-US" dirty="0" err="1" smtClean="0"/>
              <a:t>pengujian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: </a:t>
            </a: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seksama</a:t>
            </a:r>
            <a:endParaRPr lang="en-US" dirty="0" smtClean="0"/>
          </a:p>
          <a:p>
            <a:r>
              <a:rPr lang="en-US" dirty="0" err="1" smtClean="0"/>
              <a:t>Sintesis</a:t>
            </a:r>
            <a:r>
              <a:rPr lang="en-US" dirty="0" smtClean="0"/>
              <a:t>: </a:t>
            </a:r>
            <a:r>
              <a:rPr lang="en-US" dirty="0" err="1" smtClean="0"/>
              <a:t>penyerapan</a:t>
            </a:r>
            <a:r>
              <a:rPr lang="en-US" dirty="0" smtClean="0"/>
              <a:t> </a:t>
            </a:r>
            <a:r>
              <a:rPr lang="en-US" dirty="0" err="1" smtClean="0"/>
              <a:t>fakta-fakta</a:t>
            </a:r>
            <a:r>
              <a:rPr lang="en-US" dirty="0" smtClean="0"/>
              <a:t>,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 (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Duderstadt</a:t>
            </a:r>
            <a:r>
              <a:rPr lang="en-US" dirty="0" smtClean="0"/>
              <a:t>): </a:t>
            </a:r>
            <a:r>
              <a:rPr lang="en-US" dirty="0" err="1" smtClean="0"/>
              <a:t>penyederhanaan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engineering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model:</a:t>
            </a:r>
          </a:p>
          <a:p>
            <a:pPr>
              <a:buNone/>
            </a:pPr>
            <a:r>
              <a:rPr lang="en-US" dirty="0" smtClean="0"/>
              <a:t>	- model </a:t>
            </a:r>
            <a:r>
              <a:rPr lang="en-US" dirty="0" err="1" smtClean="0"/>
              <a:t>analitik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model </a:t>
            </a:r>
            <a:r>
              <a:rPr lang="en-US" dirty="0" err="1" smtClean="0"/>
              <a:t>simulasi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model </a:t>
            </a:r>
            <a:r>
              <a:rPr lang="en-US" dirty="0" err="1" smtClean="0"/>
              <a:t>fisik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Pendahuluan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71AB-6BB8-4642-A0C8-EA944397E78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itu</a:t>
            </a:r>
            <a:r>
              <a:rPr lang="en-US" dirty="0" smtClean="0">
                <a:solidFill>
                  <a:schemeClr val="bg1"/>
                </a:solidFill>
              </a:rPr>
              <a:t> Material?</a:t>
            </a:r>
            <a:r>
              <a:rPr lang="en-US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8544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675062"/>
            <a:ext cx="186213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lackberry_8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71942"/>
            <a:ext cx="16002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Produk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Engineering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29132"/>
            <a:ext cx="3505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on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214422"/>
            <a:ext cx="43434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yang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r>
              <a:rPr lang="en-US" dirty="0" err="1" smtClean="0"/>
              <a:t>Mendeskripsikan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			P= KV</a:t>
            </a:r>
            <a:r>
              <a:rPr lang="en-US" baseline="30000" dirty="0" smtClean="0"/>
              <a:t>2 </a:t>
            </a:r>
          </a:p>
          <a:p>
            <a:pPr>
              <a:buNone/>
            </a:pPr>
            <a:r>
              <a:rPr lang="en-US" baseline="30000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P=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 (</a:t>
            </a:r>
            <a:r>
              <a:rPr lang="en-US" dirty="0" err="1" smtClean="0"/>
              <a:t>pon</a:t>
            </a:r>
            <a:r>
              <a:rPr lang="en-US" dirty="0" smtClean="0"/>
              <a:t>/kaki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K=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V=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 (mil/jam)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Simulasi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258204" cy="2114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simulasi</a:t>
            </a:r>
            <a:r>
              <a:rPr lang="en-US" dirty="0" smtClean="0"/>
              <a:t> (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): 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model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 smtClean="0"/>
              <a:t>empiris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358290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86124"/>
            <a:ext cx="2481265" cy="31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3706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Simulasi</a:t>
            </a:r>
            <a:endParaRPr lang="en-US" dirty="0"/>
          </a:p>
        </p:txBody>
      </p:sp>
      <p:pic>
        <p:nvPicPr>
          <p:cNvPr id="5" name="Picture 4" descr="robortarmsimu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928802"/>
            <a:ext cx="415137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614882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fisik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didisain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(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selam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air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pelabuhan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( </a:t>
            </a:r>
            <a:r>
              <a:rPr lang="en-US" dirty="0" err="1" smtClean="0"/>
              <a:t>mis</a:t>
            </a:r>
            <a:r>
              <a:rPr lang="en-US" dirty="0" smtClean="0"/>
              <a:t>: 1:4, 1: 48)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3"/>
            <a:ext cx="2928958" cy="3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Wind_Tunnel_T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143248"/>
            <a:ext cx="4114187" cy="3286148"/>
          </a:xfrm>
          <a:prstGeom prst="rect">
            <a:avLst/>
          </a:prstGeom>
        </p:spPr>
      </p:pic>
      <p:pic>
        <p:nvPicPr>
          <p:cNvPr id="5" name="Picture 4" descr="carmod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28604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82919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prototipe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membandingan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Penyiapan</a:t>
            </a:r>
            <a:r>
              <a:rPr lang="en-US" sz="3600" dirty="0" smtClean="0"/>
              <a:t> </a:t>
            </a:r>
            <a:r>
              <a:rPr lang="en-US" sz="3600" dirty="0" err="1" smtClean="0"/>
              <a:t>Laporan</a:t>
            </a:r>
            <a:r>
              <a:rPr lang="en-US" sz="3600" dirty="0" smtClean="0"/>
              <a:t>, </a:t>
            </a:r>
            <a:r>
              <a:rPr lang="en-US" sz="3600" dirty="0" err="1" smtClean="0"/>
              <a:t>Rencana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r>
              <a:rPr lang="en-US" sz="3600" dirty="0" smtClean="0"/>
              <a:t>, Data </a:t>
            </a:r>
            <a:r>
              <a:rPr lang="en-US" sz="3600" dirty="0" err="1" smtClean="0"/>
              <a:t>Teknis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4472006"/>
          </a:xfrm>
        </p:spPr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, </a:t>
            </a:r>
            <a:r>
              <a:rPr lang="en-US" dirty="0" err="1" smtClean="0"/>
              <a:t>rancangan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, data-data </a:t>
            </a:r>
            <a:r>
              <a:rPr lang="en-US" dirty="0" err="1" smtClean="0"/>
              <a:t>teknis</a:t>
            </a:r>
            <a:r>
              <a:rPr lang="en-US" dirty="0" smtClean="0"/>
              <a:t> (</a:t>
            </a:r>
            <a:r>
              <a:rPr lang="en-US" dirty="0" err="1" smtClean="0"/>
              <a:t>spesifikasi</a:t>
            </a:r>
            <a:r>
              <a:rPr lang="en-US" dirty="0" smtClean="0"/>
              <a:t>), </a:t>
            </a:r>
            <a:r>
              <a:rPr lang="en-US" dirty="0" err="1" smtClean="0"/>
              <a:t>dsb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stakeholder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753217" cy="51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supervisi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 smtClean="0"/>
          </a:p>
          <a:p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paten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929222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Rancanglah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 (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software,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baju</a:t>
            </a:r>
            <a:r>
              <a:rPr lang="en-US" dirty="0" smtClean="0"/>
              <a:t> (</a:t>
            </a:r>
            <a:r>
              <a:rPr lang="en-US" dirty="0" err="1" smtClean="0"/>
              <a:t>kain</a:t>
            </a:r>
            <a:r>
              <a:rPr lang="en-US" dirty="0" smtClean="0"/>
              <a:t>).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/</a:t>
            </a:r>
            <a:r>
              <a:rPr lang="en-US" dirty="0" err="1" smtClean="0"/>
              <a:t>berkelompok</a:t>
            </a:r>
            <a:r>
              <a:rPr lang="en-US" dirty="0" smtClean="0"/>
              <a:t> (</a:t>
            </a:r>
            <a:r>
              <a:rPr lang="en-US" dirty="0" err="1" smtClean="0"/>
              <a:t>maks</a:t>
            </a:r>
            <a:r>
              <a:rPr lang="en-US" dirty="0" smtClean="0"/>
              <a:t>. 3 </a:t>
            </a:r>
            <a:r>
              <a:rPr lang="en-US" dirty="0" err="1" smtClean="0"/>
              <a:t>mahasiswa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NIM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anggotanya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.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paksa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r>
              <a:rPr lang="en-US" dirty="0" smtClean="0"/>
              <a:t> (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ketiga-tiganya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5. </a:t>
            </a:r>
            <a:r>
              <a:rPr lang="en-US" dirty="0" err="1" smtClean="0"/>
              <a:t>sketsa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dirancang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originalitas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(20%),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(40%)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(40%).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tgl</a:t>
            </a:r>
            <a:r>
              <a:rPr lang="en-US" dirty="0" smtClean="0"/>
              <a:t> 20 </a:t>
            </a:r>
            <a:r>
              <a:rPr lang="en-US" dirty="0" err="1" smtClean="0"/>
              <a:t>Juni</a:t>
            </a:r>
            <a:r>
              <a:rPr lang="en-US" dirty="0" smtClean="0"/>
              <a:t> 2014 . </a:t>
            </a:r>
            <a:r>
              <a:rPr lang="en-US" dirty="0" err="1" smtClean="0"/>
              <a:t>Pengumpulan</a:t>
            </a:r>
            <a:r>
              <a:rPr lang="en-US" dirty="0" smtClean="0"/>
              <a:t> yang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dinilai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Referensi</a:t>
            </a:r>
            <a:r>
              <a:rPr lang="en-US" dirty="0" smtClean="0"/>
              <a:t> : Wright H, Paul, </a:t>
            </a:r>
            <a:r>
              <a:rPr lang="en-US" i="1" dirty="0" err="1" smtClean="0"/>
              <a:t>Pengantar</a:t>
            </a:r>
            <a:r>
              <a:rPr lang="en-US" i="1" dirty="0" smtClean="0"/>
              <a:t> Engineering</a:t>
            </a:r>
            <a:r>
              <a:rPr lang="en-US" dirty="0" smtClean="0"/>
              <a:t>,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Erlangga</a:t>
            </a:r>
            <a:r>
              <a:rPr lang="en-US" dirty="0" smtClean="0"/>
              <a:t>, 2005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Mendesain</a:t>
            </a:r>
            <a:r>
              <a:rPr lang="en-US" dirty="0" smtClean="0"/>
              <a:t> Dan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Tradisional</a:t>
            </a:r>
            <a:r>
              <a:rPr lang="en-US" dirty="0" smtClean="0"/>
              <a:t> : </a:t>
            </a:r>
            <a:r>
              <a:rPr lang="en-US" dirty="0" err="1" smtClean="0"/>
              <a:t>perancang</a:t>
            </a:r>
            <a:r>
              <a:rPr lang="en-US" dirty="0" smtClean="0"/>
              <a:t> (</a:t>
            </a:r>
            <a:r>
              <a:rPr lang="en-US" dirty="0" err="1" smtClean="0"/>
              <a:t>desainer</a:t>
            </a:r>
            <a:r>
              <a:rPr lang="en-US" dirty="0" smtClean="0"/>
              <a:t>)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Modern : </a:t>
            </a:r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Siapa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Mendesain</a:t>
            </a:r>
            <a:r>
              <a:rPr lang="en-US" sz="4000" dirty="0" smtClean="0"/>
              <a:t> Dan </a:t>
            </a:r>
            <a:r>
              <a:rPr lang="en-US" sz="4000" dirty="0" err="1" smtClean="0"/>
              <a:t>Mengembangkan</a:t>
            </a:r>
            <a:r>
              <a:rPr lang="en-US" sz="4000" dirty="0" smtClean="0"/>
              <a:t> </a:t>
            </a:r>
            <a:r>
              <a:rPr lang="en-US" sz="4000" dirty="0" err="1" smtClean="0"/>
              <a:t>Produk</a:t>
            </a:r>
            <a:r>
              <a:rPr lang="en-US" sz="4000" dirty="0" smtClean="0"/>
              <a:t>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786874" cy="45434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memasarkan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	-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interdisiplin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1. Marketing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2. </a:t>
            </a:r>
            <a:r>
              <a:rPr lang="en-US" dirty="0" err="1" smtClean="0"/>
              <a:t>Desain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3. </a:t>
            </a:r>
            <a:r>
              <a:rPr lang="en-US" dirty="0" err="1" smtClean="0"/>
              <a:t>Manufaktur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Fungsi marketing sebagai mediator interaksi antara perusahaan dengan customers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Mengidentifikasi peluang produk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Mendefinisikan segmen pasar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Mengidentifikasi kebutuhan pelanggan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Menetapkan harga jual (</a:t>
            </a:r>
            <a:r>
              <a:rPr lang="en-US" sz="2400" i="1" smtClean="0"/>
              <a:t>target prices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Meluncurkan dan mempromosikan produk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Desain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614882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:</a:t>
            </a:r>
          </a:p>
          <a:p>
            <a:pPr lvl="1" eaLnBrk="1" hangingPunct="1"/>
            <a:r>
              <a:rPr lang="en-US" dirty="0" smtClean="0"/>
              <a:t>Engineering design (</a:t>
            </a:r>
            <a:r>
              <a:rPr lang="en-US" i="1" dirty="0" smtClean="0"/>
              <a:t>mechanical, electrical, software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Industrial design (</a:t>
            </a:r>
            <a:r>
              <a:rPr lang="en-US" i="1" dirty="0" smtClean="0"/>
              <a:t>aesthetics, ergonomics, user interfaces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Manufaktur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Bertanggung jawab dalam mendesain dan mengoperasikan sistem produksi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Fungsi lainnya:</a:t>
            </a:r>
          </a:p>
          <a:p>
            <a:pPr lvl="1" eaLnBrk="1" hangingPunct="1"/>
            <a:r>
              <a:rPr lang="en-US" smtClean="0"/>
              <a:t>Pembelian (Purchasing)</a:t>
            </a:r>
          </a:p>
          <a:p>
            <a:pPr lvl="1" eaLnBrk="1" hangingPunct="1"/>
            <a:r>
              <a:rPr lang="en-US" smtClean="0"/>
              <a:t>Distribusi</a:t>
            </a:r>
          </a:p>
          <a:p>
            <a:pPr lvl="1" eaLnBrk="1" hangingPunct="1"/>
            <a:r>
              <a:rPr lang="en-US" smtClean="0"/>
              <a:t>Instalasi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 Pengembangan Produk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team</a:t>
            </a:r>
          </a:p>
          <a:p>
            <a:pPr lvl="1" eaLnBrk="1" hangingPunct="1"/>
            <a:r>
              <a:rPr lang="en-US" smtClean="0"/>
              <a:t>Team leader</a:t>
            </a:r>
          </a:p>
          <a:p>
            <a:pPr lvl="1" eaLnBrk="1" hangingPunct="1"/>
            <a:r>
              <a:rPr lang="en-US" smtClean="0"/>
              <a:t>Core team</a:t>
            </a:r>
          </a:p>
          <a:p>
            <a:pPr lvl="1" eaLnBrk="1" hangingPunct="1"/>
            <a:r>
              <a:rPr lang="en-US" smtClean="0"/>
              <a:t>Extended team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1015</Words>
  <Application>Microsoft Office PowerPoint</Application>
  <PresentationFormat>On-screen Show (4:3)</PresentationFormat>
  <Paragraphs>305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Pemecahan Masalah Dengan Pendekatan Engineering</vt:lpstr>
      <vt:lpstr>Masalah Engineering</vt:lpstr>
      <vt:lpstr>Apa itu Material? </vt:lpstr>
      <vt:lpstr>Siapa Yang Mendesain Dan Mengembangkan Produk</vt:lpstr>
      <vt:lpstr>Siapa Yang Mendesain Dan Mengembangkan Produk </vt:lpstr>
      <vt:lpstr>Marketing</vt:lpstr>
      <vt:lpstr>Desain</vt:lpstr>
      <vt:lpstr>Manufaktur</vt:lpstr>
      <vt:lpstr>Tim Pengembangan Produk</vt:lpstr>
      <vt:lpstr>Tim Pengembangan Produk</vt:lpstr>
      <vt:lpstr>Contoh Pengembangan  Beberapa Produk </vt:lpstr>
      <vt:lpstr>Model Proses Desain</vt:lpstr>
      <vt:lpstr>Model Proses Desain</vt:lpstr>
      <vt:lpstr>Metode Desain Engineering </vt:lpstr>
      <vt:lpstr>Identifikasi Masalah</vt:lpstr>
      <vt:lpstr>Identifikasi Masalah</vt:lpstr>
      <vt:lpstr>Identifikasi Masalah</vt:lpstr>
      <vt:lpstr>Identifikasi Masalah</vt:lpstr>
      <vt:lpstr>Pengumpulan Informasi</vt:lpstr>
      <vt:lpstr>Pengumpulan Informasi</vt:lpstr>
      <vt:lpstr>Pencarian Solusi</vt:lpstr>
      <vt:lpstr>Brainstorming</vt:lpstr>
      <vt:lpstr>Checklist</vt:lpstr>
      <vt:lpstr>Daftar Atribut</vt:lpstr>
      <vt:lpstr>Teknik Hubungan Paksa</vt:lpstr>
      <vt:lpstr>Analisis Morfologi</vt:lpstr>
      <vt:lpstr>Matriks Morfologi </vt:lpstr>
      <vt:lpstr>Penuangan Ide Menjadi Desain Awal</vt:lpstr>
      <vt:lpstr>Model</vt:lpstr>
      <vt:lpstr>Model Matematika</vt:lpstr>
      <vt:lpstr>Model Simulasi</vt:lpstr>
      <vt:lpstr>Model Simulasi</vt:lpstr>
      <vt:lpstr>Model Fisik</vt:lpstr>
      <vt:lpstr>Slide 34</vt:lpstr>
      <vt:lpstr>Evaluasi dan Pemilihan Solusi Terbaik</vt:lpstr>
      <vt:lpstr>Penyiapan Laporan, Rencana Kerja, Data Teknis</vt:lpstr>
      <vt:lpstr>Slide 37</vt:lpstr>
      <vt:lpstr>Implementasi Desain</vt:lpstr>
      <vt:lpstr>Tugas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Pemecahan Masalah Dengan Pendekatan Engineering</dc:title>
  <dc:creator>moi</dc:creator>
  <cp:lastModifiedBy>moi</cp:lastModifiedBy>
  <cp:revision>126</cp:revision>
  <dcterms:created xsi:type="dcterms:W3CDTF">2013-05-09T09:43:52Z</dcterms:created>
  <dcterms:modified xsi:type="dcterms:W3CDTF">2014-05-14T11:49:16Z</dcterms:modified>
</cp:coreProperties>
</file>