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38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5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3D5A-F0C3-4AA9-803D-4902CBFC7837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7F5A7-B2F4-4F48-ABC9-E5E77B743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2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9248FB-9B16-4D84-A777-3DD72FFEAEC9}" type="slidenum">
              <a:rPr lang="en-US" sz="1200" smtClean="0">
                <a:latin typeface="Times" charset="0"/>
              </a:rPr>
              <a:pPr/>
              <a:t>2</a:t>
            </a:fld>
            <a:endParaRPr lang="en-US" sz="1200" smtClean="0">
              <a:latin typeface="Times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D28CD7-B8DB-484A-842E-AE7D207F5627}" type="slidenum">
              <a:rPr lang="en-US" sz="1200" smtClean="0">
                <a:latin typeface="Times" charset="0"/>
              </a:rPr>
              <a:pPr/>
              <a:t>3</a:t>
            </a:fld>
            <a:endParaRPr lang="en-US" sz="1200" smtClean="0">
              <a:latin typeface="Times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AE0FE2-3E60-4CCE-8C50-FD045F4EA370}" type="slidenum">
              <a:rPr lang="en-US" sz="1200" smtClean="0">
                <a:latin typeface="Times" charset="0"/>
              </a:rPr>
              <a:pPr/>
              <a:t>4</a:t>
            </a:fld>
            <a:endParaRPr lang="en-US" sz="1200" smtClean="0">
              <a:latin typeface="Times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CC3DA86-1D74-4810-9B40-7356BC687230}" type="slidenum">
              <a:rPr lang="en-US" sz="1200" smtClean="0">
                <a:latin typeface="Times" charset="0"/>
              </a:rPr>
              <a:pPr/>
              <a:t>5</a:t>
            </a:fld>
            <a:endParaRPr lang="en-US" sz="1200" smtClean="0">
              <a:latin typeface="Times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EB70CFB-90DB-4BEE-803C-E4AA3266F3E1}" type="slidenum">
              <a:rPr lang="en-US" sz="1200" smtClean="0">
                <a:latin typeface="Times" charset="0"/>
              </a:rPr>
              <a:pPr/>
              <a:t>6</a:t>
            </a:fld>
            <a:endParaRPr lang="en-US" sz="1200" smtClean="0">
              <a:latin typeface="Times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E effort</a:t>
            </a:r>
          </a:p>
          <a:p>
            <a:pPr eaLnBrk="1" hangingPunct="1"/>
            <a:r>
              <a:rPr lang="en-US" smtClean="0"/>
              <a:t>N number of requirements or use cases or lines of code</a:t>
            </a:r>
          </a:p>
          <a:p>
            <a:pPr eaLnBrk="1" hangingPunct="1"/>
            <a:r>
              <a:rPr lang="en-US" smtClean="0"/>
              <a:t>S  system size</a:t>
            </a:r>
          </a:p>
          <a:p>
            <a:pPr eaLnBrk="1" hangingPunct="1"/>
            <a:r>
              <a:rPr lang="en-US" smtClean="0"/>
              <a:t>W weight</a:t>
            </a:r>
          </a:p>
          <a:p>
            <a:pPr eaLnBrk="1" hangingPunct="1"/>
            <a:r>
              <a:rPr lang="en-US" smtClean="0"/>
              <a:t>F Feature </a:t>
            </a:r>
            <a:r>
              <a:rPr lang="en-US" smtClean="0">
                <a:sym typeface="Wingdings" pitchFamily="2" charset="2"/>
              </a:rPr>
              <a:t> number of inputes, tables in a database, usecases, etc</a:t>
            </a: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A6B664-9A0B-4E65-B83F-510C1AFCF30A}" type="slidenum">
              <a:rPr lang="en-US" sz="1200" smtClean="0">
                <a:latin typeface="Times" charset="0"/>
              </a:rPr>
              <a:pPr/>
              <a:t>7</a:t>
            </a:fld>
            <a:endParaRPr lang="en-US" sz="1200" smtClean="0">
              <a:latin typeface="Times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4F20711-98B6-49C8-8E98-778DBB7BF102}" type="slidenum">
              <a:rPr lang="en-US" sz="1200" smtClean="0">
                <a:latin typeface="Times" charset="0"/>
              </a:rPr>
              <a:pPr/>
              <a:t>30</a:t>
            </a:fld>
            <a:endParaRPr lang="en-US" sz="1200" smtClean="0">
              <a:latin typeface="Times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Dummy tasks always have 0  duration.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From this, we can calculate ECTs and LCTs</a:t>
            </a:r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731F-7141-447B-A63C-1C3542049FB6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9F17-D6B1-4F33-957D-F091DB84CFA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731F-7141-447B-A63C-1C3542049FB6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9F17-D6B1-4F33-957D-F091DB84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731F-7141-447B-A63C-1C3542049FB6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9F17-D6B1-4F33-957D-F091DB84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371600"/>
            <a:ext cx="7543800" cy="48006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Lethbridge/Laganière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11: Managing the Software Process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CFCD8-6930-4F43-BB38-D7EC4BE0A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5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731F-7141-447B-A63C-1C3542049FB6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9F17-D6B1-4F33-957D-F091DB84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731F-7141-447B-A63C-1C3542049FB6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9F17-D6B1-4F33-957D-F091DB84CF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731F-7141-447B-A63C-1C3542049FB6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9F17-D6B1-4F33-957D-F091DB84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731F-7141-447B-A63C-1C3542049FB6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9F17-D6B1-4F33-957D-F091DB84CFA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731F-7141-447B-A63C-1C3542049FB6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9F17-D6B1-4F33-957D-F091DB84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731F-7141-447B-A63C-1C3542049FB6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9F17-D6B1-4F33-957D-F091DB84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731F-7141-447B-A63C-1C3542049FB6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9F17-D6B1-4F33-957D-F091DB84CFA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731F-7141-447B-A63C-1C3542049FB6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9F17-D6B1-4F33-957D-F091DB84CF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4B3731F-7141-447B-A63C-1C3542049FB6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BBE9F17-D6B1-4F33-957D-F091DB84CF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Quantitative in Project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 Project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231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cs typeface="Times New Roman" pitchFamily="18" charset="0"/>
              </a:rPr>
              <a:t>Principles of effective cost estimation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mtClean="0">
                <a:cs typeface="Times New Roman" pitchFamily="18" charset="0"/>
              </a:rPr>
              <a:t>Principle 7: </a:t>
            </a:r>
            <a:r>
              <a:rPr lang="en-GB" smtClean="0">
                <a:cs typeface="Times" charset="0"/>
              </a:rPr>
              <a:t>Revise and refine estimates as work progresses</a:t>
            </a:r>
            <a:r>
              <a:rPr lang="en-US" smtClean="0">
                <a:cs typeface="Times New Roman" pitchFamily="18" charset="0"/>
              </a:rPr>
              <a:t> </a:t>
            </a:r>
          </a:p>
          <a:p>
            <a:pPr lvl="1"/>
            <a:r>
              <a:rPr lang="en-GB" smtClean="0">
                <a:cs typeface="Times" charset="0"/>
              </a:rPr>
              <a:t>As you add detail.</a:t>
            </a:r>
            <a:r>
              <a:rPr lang="en-US" smtClean="0">
                <a:cs typeface="Times" charset="0"/>
              </a:rPr>
              <a:t> </a:t>
            </a:r>
          </a:p>
          <a:p>
            <a:pPr lvl="1"/>
            <a:r>
              <a:rPr lang="en-US" smtClean="0">
                <a:cs typeface="Times" charset="0"/>
              </a:rPr>
              <a:t>As the requirements change.</a:t>
            </a:r>
          </a:p>
          <a:p>
            <a:pPr lvl="1"/>
            <a:r>
              <a:rPr lang="en-US" smtClean="0">
                <a:cs typeface="Times" charset="0"/>
              </a:rPr>
              <a:t>As the risk management process uncovers problems.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EFB79-0F6A-4241-8DB3-80BBFD17923A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cs typeface="Times" charset="0"/>
              </a:rPr>
              <a:t>Building Software Engineering Teams</a:t>
            </a:r>
            <a:r>
              <a:rPr lang="en-US" dirty="0" smtClean="0">
                <a:cs typeface="Times" charset="0"/>
              </a:rPr>
              <a:t> 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/>
            <a:r>
              <a:rPr lang="en-GB" dirty="0" smtClean="0">
                <a:cs typeface="Times" charset="0"/>
              </a:rPr>
              <a:t>Software engineering is a human process. </a:t>
            </a:r>
          </a:p>
          <a:p>
            <a:pPr lvl="1"/>
            <a:r>
              <a:rPr lang="en-GB" dirty="0" smtClean="0">
                <a:cs typeface="Times" charset="0"/>
              </a:rPr>
              <a:t>Choosing appropriate people for a team, and assigning roles and responsibilities to the team members, is therefore an important project management skill</a:t>
            </a:r>
            <a:r>
              <a:rPr lang="en-US" dirty="0" smtClean="0">
                <a:cs typeface="Times" charset="0"/>
              </a:rPr>
              <a:t> </a:t>
            </a:r>
          </a:p>
          <a:p>
            <a:pPr lvl="1"/>
            <a:r>
              <a:rPr lang="en-GB" dirty="0" smtClean="0">
                <a:cs typeface="Times" charset="0"/>
              </a:rPr>
              <a:t>Software engineering teams can be organized in many different ways</a:t>
            </a:r>
            <a:r>
              <a:rPr lang="en-US" dirty="0" smtClean="0">
                <a:cs typeface="Times" charset="0"/>
              </a:rPr>
              <a:t> </a:t>
            </a:r>
          </a:p>
        </p:txBody>
      </p:sp>
      <p:pic>
        <p:nvPicPr>
          <p:cNvPr id="2765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00600"/>
            <a:ext cx="7391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43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>
                <a:cs typeface="Times" charset="0"/>
              </a:rPr>
              <a:t>Software engineering teams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mtClean="0">
                <a:cs typeface="Times" charset="0"/>
              </a:rPr>
              <a:t>Egoless team:</a:t>
            </a:r>
          </a:p>
          <a:p>
            <a:pPr lvl="1"/>
            <a:r>
              <a:rPr lang="en-GB" smtClean="0">
                <a:cs typeface="Times" charset="0"/>
              </a:rPr>
              <a:t>In such a team everybody is equal, and the team works together to achieve a common goal. </a:t>
            </a:r>
          </a:p>
          <a:p>
            <a:pPr lvl="1"/>
            <a:r>
              <a:rPr lang="en-GB" smtClean="0">
                <a:cs typeface="Times" charset="0"/>
              </a:rPr>
              <a:t>Decisions are made by consensus.</a:t>
            </a:r>
            <a:r>
              <a:rPr lang="en-US" smtClean="0">
                <a:cs typeface="Times" charset="0"/>
              </a:rPr>
              <a:t> </a:t>
            </a:r>
          </a:p>
          <a:p>
            <a:pPr lvl="1"/>
            <a:r>
              <a:rPr lang="en-GB" smtClean="0">
                <a:cs typeface="Times" charset="0"/>
              </a:rPr>
              <a:t>Most suited to difficult projects with many technical challenges.</a:t>
            </a:r>
            <a:r>
              <a:rPr lang="en-US" smtClean="0">
                <a:cs typeface="Times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C0415-2800-46C7-944C-64C85D3F695F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2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>
                <a:cs typeface="Times" charset="0"/>
              </a:rPr>
              <a:t>Software engineering teams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smtClean="0">
                <a:cs typeface="Times" charset="0"/>
              </a:rPr>
              <a:t>Hierarchical manager-subordinate structure</a:t>
            </a:r>
            <a:r>
              <a:rPr lang="en-US" smtClean="0">
                <a:cs typeface="Times" charset="0"/>
              </a:rPr>
              <a:t>:</a:t>
            </a:r>
          </a:p>
          <a:p>
            <a:pPr lvl="1"/>
            <a:r>
              <a:rPr lang="en-GB" smtClean="0">
                <a:cs typeface="Times" charset="0"/>
              </a:rPr>
              <a:t>Each individual reports to a manager and is responsible for performing the tasks delegated by that manager.</a:t>
            </a:r>
          </a:p>
          <a:p>
            <a:pPr lvl="1"/>
            <a:r>
              <a:rPr lang="en-GB" smtClean="0">
                <a:cs typeface="Times" charset="0"/>
              </a:rPr>
              <a:t>Suitable for large projects with a strict schedule where everybody is well-trained and has a well-defined role. </a:t>
            </a:r>
          </a:p>
          <a:p>
            <a:pPr lvl="1"/>
            <a:r>
              <a:rPr lang="en-GB" smtClean="0">
                <a:cs typeface="Times" charset="0"/>
              </a:rPr>
              <a:t>However, since everybody is only responsible for their own work, problems may go unnoticed.</a:t>
            </a:r>
            <a:r>
              <a:rPr lang="en-US" smtClean="0">
                <a:cs typeface="Times" charset="0"/>
              </a:rPr>
              <a:t>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6814F-ED9B-45A0-AECF-19903267B06D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9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>
                <a:cs typeface="Times" charset="0"/>
              </a:rPr>
              <a:t>Software engineering teams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mtClean="0">
                <a:cs typeface="Times" charset="0"/>
              </a:rPr>
              <a:t>Chief programmer team:</a:t>
            </a:r>
          </a:p>
          <a:p>
            <a:pPr lvl="1"/>
            <a:r>
              <a:rPr lang="en-GB" smtClean="0">
                <a:cs typeface="Times" charset="0"/>
              </a:rPr>
              <a:t>Midway between egoless and hierarchical. </a:t>
            </a:r>
          </a:p>
          <a:p>
            <a:pPr lvl="1"/>
            <a:r>
              <a:rPr lang="en-GB" smtClean="0">
                <a:cs typeface="Times" charset="0"/>
              </a:rPr>
              <a:t>The chief programmer leads and guides the project.</a:t>
            </a:r>
          </a:p>
          <a:p>
            <a:pPr lvl="1"/>
            <a:r>
              <a:rPr lang="en-GB" smtClean="0">
                <a:cs typeface="Times" charset="0"/>
              </a:rPr>
              <a:t>He or she consults with, and relies on, individual specialists.</a:t>
            </a:r>
            <a:r>
              <a:rPr lang="en-US" smtClean="0">
                <a:cs typeface="Times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FF9E23-5731-4BD0-B3F9-D9CA1AD1F336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3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>
                <a:cs typeface="Times" charset="0"/>
              </a:rPr>
              <a:t>Choosing an effective size for a team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mtClean="0">
                <a:cs typeface="Times" charset="0"/>
              </a:rPr>
              <a:t>For a given estimated development effort, in person months, there is an optimal team size. </a:t>
            </a:r>
          </a:p>
          <a:p>
            <a:pPr lvl="2"/>
            <a:r>
              <a:rPr lang="en-GB" smtClean="0">
                <a:cs typeface="Times" charset="0"/>
              </a:rPr>
              <a:t>Doubling the size of a team will not halve the development time.</a:t>
            </a:r>
            <a:r>
              <a:rPr lang="en-US" smtClean="0">
                <a:cs typeface="Times" charset="0"/>
              </a:rPr>
              <a:t> </a:t>
            </a:r>
          </a:p>
          <a:p>
            <a:pPr lvl="1"/>
            <a:r>
              <a:rPr lang="en-GB" smtClean="0">
                <a:cs typeface="Times" charset="0"/>
              </a:rPr>
              <a:t>Subsystems and teams should be sized such that the total amount of required knowledge and exchange of information is reduced.</a:t>
            </a:r>
            <a:r>
              <a:rPr lang="en-US" smtClean="0">
                <a:cs typeface="Times" charset="0"/>
              </a:rPr>
              <a:t> </a:t>
            </a:r>
            <a:endParaRPr lang="en-GB" smtClean="0">
              <a:cs typeface="Times" charset="0"/>
            </a:endParaRPr>
          </a:p>
          <a:p>
            <a:pPr lvl="1"/>
            <a:r>
              <a:rPr lang="en-GB" smtClean="0">
                <a:cs typeface="Times" charset="0"/>
              </a:rPr>
              <a:t>For a given project or project iteration, the number of people on a team will not be constant.</a:t>
            </a:r>
            <a:r>
              <a:rPr lang="en-US" smtClean="0">
                <a:cs typeface="Times" charset="0"/>
              </a:rPr>
              <a:t> </a:t>
            </a:r>
            <a:endParaRPr lang="en-GB" smtClean="0">
              <a:cs typeface="Times" charset="0"/>
            </a:endParaRPr>
          </a:p>
          <a:p>
            <a:pPr lvl="1"/>
            <a:r>
              <a:rPr lang="en-GB" smtClean="0">
                <a:cs typeface="Times" charset="0"/>
              </a:rPr>
              <a:t>You can not generally add people if you get behind schedule, in the hope of catching up.</a:t>
            </a:r>
            <a:r>
              <a:rPr lang="en-US" smtClean="0">
                <a:cs typeface="Times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2EFA3-C35E-4011-9346-4D5FD53731E7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3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cs typeface="Times" charset="0"/>
              </a:rPr>
              <a:t>Skills needed on a team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mtClean="0">
                <a:cs typeface="Times" charset="0"/>
              </a:rPr>
              <a:t>Architect</a:t>
            </a:r>
          </a:p>
          <a:p>
            <a:pPr lvl="1"/>
            <a:r>
              <a:rPr lang="en-GB" smtClean="0">
                <a:cs typeface="Times" charset="0"/>
              </a:rPr>
              <a:t>Project manager</a:t>
            </a:r>
          </a:p>
          <a:p>
            <a:pPr lvl="1"/>
            <a:r>
              <a:rPr lang="en-GB" smtClean="0">
                <a:cs typeface="Times" charset="0"/>
              </a:rPr>
              <a:t>Configuration management and build specialist</a:t>
            </a:r>
          </a:p>
          <a:p>
            <a:pPr lvl="1"/>
            <a:r>
              <a:rPr lang="en-GB" smtClean="0">
                <a:cs typeface="Times" charset="0"/>
              </a:rPr>
              <a:t>User interface specialist</a:t>
            </a:r>
          </a:p>
          <a:p>
            <a:pPr lvl="1"/>
            <a:r>
              <a:rPr lang="en-GB" smtClean="0">
                <a:cs typeface="Times" charset="0"/>
              </a:rPr>
              <a:t>Technology specialist</a:t>
            </a:r>
          </a:p>
          <a:p>
            <a:pPr lvl="1"/>
            <a:r>
              <a:rPr lang="en-GB" smtClean="0">
                <a:cs typeface="Times" charset="0"/>
              </a:rPr>
              <a:t>Hardware and third-party software specialist</a:t>
            </a:r>
          </a:p>
          <a:p>
            <a:pPr lvl="1"/>
            <a:r>
              <a:rPr lang="en-GB" smtClean="0">
                <a:cs typeface="Times" charset="0"/>
              </a:rPr>
              <a:t>User documentation specialist</a:t>
            </a:r>
          </a:p>
          <a:p>
            <a:pPr lvl="1"/>
            <a:r>
              <a:rPr lang="en-GB" smtClean="0">
                <a:cs typeface="Times" charset="0"/>
              </a:rPr>
              <a:t>Tester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D79A15-40D4-41A4-8EE1-8C498653076B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9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cs typeface="Times" charset="0"/>
              </a:rPr>
              <a:t>Project Scheduling and Tracking</a:t>
            </a:r>
            <a:r>
              <a:rPr lang="en-US" dirty="0" smtClean="0">
                <a:cs typeface="Times" charset="0"/>
              </a:rPr>
              <a:t> 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i="1" smtClean="0">
                <a:cs typeface="Times" charset="0"/>
              </a:rPr>
              <a:t>Scheduling</a:t>
            </a:r>
            <a:r>
              <a:rPr lang="en-GB" smtClean="0">
                <a:cs typeface="Times" charset="0"/>
              </a:rPr>
              <a:t> is the process of deciding:</a:t>
            </a:r>
          </a:p>
          <a:p>
            <a:pPr lvl="2"/>
            <a:r>
              <a:rPr lang="en-GB" smtClean="0">
                <a:cs typeface="Times" charset="0"/>
              </a:rPr>
              <a:t>In what sequence a set of activities will be performed.</a:t>
            </a:r>
          </a:p>
          <a:p>
            <a:pPr lvl="2"/>
            <a:r>
              <a:rPr lang="en-GB" smtClean="0">
                <a:cs typeface="Times" charset="0"/>
              </a:rPr>
              <a:t>When they should start and be completed. </a:t>
            </a:r>
          </a:p>
          <a:p>
            <a:pPr lvl="1"/>
            <a:r>
              <a:rPr lang="en-GB" i="1" smtClean="0">
                <a:cs typeface="Times" charset="0"/>
              </a:rPr>
              <a:t>Tracking</a:t>
            </a:r>
            <a:r>
              <a:rPr lang="en-GB" smtClean="0">
                <a:cs typeface="Times" charset="0"/>
              </a:rPr>
              <a:t> is the process of determining how well you are sticking to the cost estimate and schedule.</a:t>
            </a:r>
            <a:r>
              <a:rPr lang="en-US" smtClean="0">
                <a:cs typeface="Times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9F428-73CA-4C8F-8B64-58676359CC33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6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Basic Project Management Terminology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idx="1"/>
          </p:nvPr>
        </p:nvSpPr>
        <p:spPr>
          <a:xfrm>
            <a:off x="809625" y="876300"/>
            <a:ext cx="787717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000" i="1" dirty="0" smtClean="0"/>
              <a:t>Deliverable:</a:t>
            </a:r>
            <a:r>
              <a:rPr lang="en-US" sz="2000" dirty="0" smtClean="0"/>
              <a:t> some concrete thing which is to be delivered, to the client or internally to the development team; e.g.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Specifications reports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Executable program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Source code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000" i="1" dirty="0" smtClean="0"/>
              <a:t>Task/Activity</a:t>
            </a:r>
            <a:r>
              <a:rPr lang="en-US" sz="2000" dirty="0" smtClean="0"/>
              <a:t>: something we have to do during the project; e.g.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Defining user requirements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Coding a module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Doing system testing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000" dirty="0" smtClean="0"/>
              <a:t>Each task or activity will take some length of time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Referred to as </a:t>
            </a:r>
            <a:r>
              <a:rPr lang="en-US" sz="1800" b="1" i="1" dirty="0" smtClean="0"/>
              <a:t>duration</a:t>
            </a:r>
            <a:r>
              <a:rPr lang="en-US" sz="1800" dirty="0" smtClean="0"/>
              <a:t> of task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Sometimes measured in days, weeks, etc.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Sometimes measured in person-days, person-weeks, etc.</a:t>
            </a:r>
          </a:p>
          <a:p>
            <a:pPr lvl="1">
              <a:lnSpc>
                <a:spcPct val="90000"/>
              </a:lnSpc>
            </a:pPr>
            <a:r>
              <a:rPr lang="en-US" sz="1800" b="1" i="1" dirty="0" smtClean="0"/>
              <a:t>Person-day</a:t>
            </a:r>
            <a:r>
              <a:rPr lang="en-US" sz="1800" dirty="0" smtClean="0"/>
              <a:t> = number of people X number of days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Example: 12 person days for writing all code could mean 1 person 12 days or 4 people 3 days</a:t>
            </a:r>
          </a:p>
          <a:p>
            <a:pPr lvl="2">
              <a:lnSpc>
                <a:spcPct val="90000"/>
              </a:lnSpc>
            </a:pPr>
            <a:r>
              <a:rPr lang="en-US" sz="1800" b="1" dirty="0" smtClean="0"/>
              <a:t>Note</a:t>
            </a:r>
            <a:r>
              <a:rPr lang="en-US" sz="1800" dirty="0" smtClean="0"/>
              <a:t>: not always true that a task that takes 1 programmer 12 days would take 12 programmers 1 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645AD-C182-4832-93A6-B780B61F13C9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8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Dependencies and Milestones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000" smtClean="0"/>
              <a:t>For a given task or activity, may be impossible to start it without some other task(s) or activity(ies) having been completed; e.g.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Cannot start coding without completing design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Cannot start system testing without completing code integration and test plan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000" smtClean="0"/>
              <a:t>If task B cannot start without A being completed, we say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B depends on A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There is a dependency between A and B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000" i="1" smtClean="0"/>
              <a:t>Milestone</a:t>
            </a:r>
            <a:r>
              <a:rPr lang="en-US" sz="2000" smtClean="0"/>
              <a:t>: some achievement which must be made during the project; e.g.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Delivering some deliverable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Completing some task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000" smtClean="0"/>
              <a:t>Note, delivering a deliverable may be a milestone, but not all milestones are associated with deliverables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28151-E7FB-494E-A217-76A6734F41DB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cs typeface="Times New Roman" pitchFamily="18" charset="0"/>
              </a:rPr>
              <a:t>Principles of effective cost estimation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mtClean="0">
                <a:cs typeface="Times New Roman" pitchFamily="18" charset="0"/>
              </a:rPr>
              <a:t>Principle 1: Divide and conquer.</a:t>
            </a:r>
          </a:p>
          <a:p>
            <a:pPr lvl="1"/>
            <a:r>
              <a:rPr lang="en-GB" smtClean="0">
                <a:cs typeface="Times" charset="0"/>
              </a:rPr>
              <a:t>To make a better estimate, you should divide the project up into individual subsystems.</a:t>
            </a:r>
          </a:p>
          <a:p>
            <a:pPr lvl="1"/>
            <a:r>
              <a:rPr lang="en-GB" smtClean="0">
                <a:cs typeface="Times" charset="0"/>
              </a:rPr>
              <a:t>Then divide each subsystem further into the activities that will be required to develop it. </a:t>
            </a:r>
          </a:p>
          <a:p>
            <a:pPr lvl="1"/>
            <a:r>
              <a:rPr lang="en-GB" smtClean="0">
                <a:cs typeface="Times" charset="0"/>
              </a:rPr>
              <a:t>Next, you make a series of detailed estimates for each individual activity.</a:t>
            </a:r>
          </a:p>
          <a:p>
            <a:pPr lvl="1"/>
            <a:r>
              <a:rPr lang="en-GB" smtClean="0">
                <a:cs typeface="Times" charset="0"/>
              </a:rPr>
              <a:t>And sum the results to arrive at the grand total estimate for the project</a:t>
            </a:r>
            <a:r>
              <a:rPr lang="en-US" smtClean="0">
                <a:cs typeface="Times New Roman" pitchFamily="18" charset="0"/>
              </a:rPr>
              <a:t>.</a:t>
            </a:r>
            <a:r>
              <a:rPr lang="en-US" b="1" smtClean="0">
                <a:cs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B8A6-2431-4622-AFD3-C5A9F438ED39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0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09"/>
            <a:ext cx="8229600" cy="1143000"/>
          </a:xfrm>
        </p:spPr>
        <p:txBody>
          <a:bodyPr/>
          <a:lstStyle/>
          <a:p>
            <a:r>
              <a:rPr lang="en-US" dirty="0" smtClean="0"/>
              <a:t>Setting and Making Deadlines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>
          <a:xfrm>
            <a:off x="923925" y="1038225"/>
            <a:ext cx="8153400" cy="51054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000" i="1" dirty="0" smtClean="0"/>
              <a:t>Deadline</a:t>
            </a:r>
            <a:r>
              <a:rPr lang="en-US" sz="2000" dirty="0" smtClean="0"/>
              <a:t> time by which milestone has to be met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Some deadlines are set by the client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Others are set by us on project to make sure project stays on track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000" dirty="0" smtClean="0"/>
              <a:t>To set a deadline for completing task T, we must consider how long it will take to: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Complete the tasks that task T depends 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Complete task T itself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000" dirty="0" smtClean="0"/>
              <a:t>If we miss a deadline, we say (euphemistically) “the deadline has slipped”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This is virtually inevitable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000" dirty="0" smtClean="0"/>
              <a:t>Important tasks for project managers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Monitor whether past deadlines have slipped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Monitor whether future deadlines are going to slip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Allocate or reallocate resources to help make deadlines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000" dirty="0" smtClean="0"/>
              <a:t>PERT chart and Gantt charts help project managers do these things (among others)</a:t>
            </a:r>
          </a:p>
          <a:p>
            <a:pPr marL="0" indent="0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E2E78-9D25-49EA-9E3B-D2C5305ABEEC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8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229600" cy="914400"/>
          </a:xfrm>
        </p:spPr>
        <p:txBody>
          <a:bodyPr/>
          <a:lstStyle/>
          <a:p>
            <a:r>
              <a:rPr lang="en-US" smtClean="0"/>
              <a:t>PERT Charts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8229600" cy="56388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000" dirty="0" smtClean="0"/>
              <a:t>PERT = Project Evaluation and Review Technique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000" dirty="0" smtClean="0"/>
              <a:t>PERT chart =  graphical representation of the scheduling of events in a project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000" dirty="0" smtClean="0"/>
              <a:t>Sample PERT Chart: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2000" dirty="0" smtClean="0"/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2000" dirty="0" smtClean="0"/>
          </a:p>
          <a:p>
            <a:pPr marL="0" indent="0">
              <a:lnSpc>
                <a:spcPct val="90000"/>
              </a:lnSpc>
            </a:pPr>
            <a:endParaRPr lang="en-US" sz="2000" dirty="0" smtClean="0"/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sz="2000" dirty="0" smtClean="0"/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000" dirty="0" smtClean="0"/>
              <a:t>A PERT chart is a graph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Edges are tasks/activities that need to be done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Nodes are the events or milestones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000" dirty="0" smtClean="0"/>
              <a:t>Task edge T from event node E1 to event node E2 signifies: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Until event E1 happens, task T cannot be started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Until task T finishes, event E2 cannot happen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sz="2000" dirty="0" smtClean="0"/>
              <a:t>Events often simply represent completion of tasks associated with arrows entering it</a:t>
            </a:r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677F27-7584-4DD9-B11A-E0305BF88EEE}" type="slidenum">
              <a:rPr lang="en-US"/>
              <a:pPr>
                <a:defRPr/>
              </a:pPr>
              <a:t>21</a:t>
            </a:fld>
            <a:endParaRPr lang="en-US"/>
          </a:p>
        </p:txBody>
      </p:sp>
      <p:grpSp>
        <p:nvGrpSpPr>
          <p:cNvPr id="37895" name="Group 4"/>
          <p:cNvGrpSpPr>
            <a:grpSpLocks/>
          </p:cNvGrpSpPr>
          <p:nvPr/>
        </p:nvGrpSpPr>
        <p:grpSpPr bwMode="auto">
          <a:xfrm>
            <a:off x="762000" y="1600200"/>
            <a:ext cx="8001000" cy="2211388"/>
            <a:chOff x="480" y="1055"/>
            <a:chExt cx="5040" cy="1393"/>
          </a:xfrm>
        </p:grpSpPr>
        <p:grpSp>
          <p:nvGrpSpPr>
            <p:cNvPr id="37896" name="Group 5"/>
            <p:cNvGrpSpPr>
              <a:grpSpLocks/>
            </p:cNvGrpSpPr>
            <p:nvPr/>
          </p:nvGrpSpPr>
          <p:grpSpPr bwMode="auto">
            <a:xfrm>
              <a:off x="480" y="1613"/>
              <a:ext cx="663" cy="522"/>
              <a:chOff x="240" y="1344"/>
              <a:chExt cx="720" cy="720"/>
            </a:xfrm>
          </p:grpSpPr>
          <p:sp>
            <p:nvSpPr>
              <p:cNvPr id="37954" name="Oval 6"/>
              <p:cNvSpPr>
                <a:spLocks noChangeArrowheads="1"/>
              </p:cNvSpPr>
              <p:nvPr/>
            </p:nvSpPr>
            <p:spPr bwMode="auto">
              <a:xfrm>
                <a:off x="240" y="1344"/>
                <a:ext cx="720" cy="72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7955" name="Line 7"/>
              <p:cNvSpPr>
                <a:spLocks noChangeShapeType="1"/>
              </p:cNvSpPr>
              <p:nvPr/>
            </p:nvSpPr>
            <p:spPr bwMode="auto">
              <a:xfrm>
                <a:off x="576" y="1344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6" name="Line 8"/>
              <p:cNvSpPr>
                <a:spLocks noChangeShapeType="1"/>
              </p:cNvSpPr>
              <p:nvPr/>
            </p:nvSpPr>
            <p:spPr bwMode="auto">
              <a:xfrm>
                <a:off x="576" y="16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897" name="Text Box 9"/>
            <p:cNvSpPr txBox="1">
              <a:spLocks noChangeArrowheads="1"/>
            </p:cNvSpPr>
            <p:nvPr/>
          </p:nvSpPr>
          <p:spPr bwMode="auto">
            <a:xfrm>
              <a:off x="524" y="1752"/>
              <a:ext cx="1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1</a:t>
              </a:r>
              <a:endParaRPr lang="en-CA"/>
            </a:p>
          </p:txBody>
        </p:sp>
        <p:sp>
          <p:nvSpPr>
            <p:cNvPr id="37898" name="Text Box 10"/>
            <p:cNvSpPr txBox="1">
              <a:spLocks noChangeArrowheads="1"/>
            </p:cNvSpPr>
            <p:nvPr/>
          </p:nvSpPr>
          <p:spPr bwMode="auto">
            <a:xfrm>
              <a:off x="834" y="1864"/>
              <a:ext cx="1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0</a:t>
              </a:r>
              <a:endParaRPr lang="en-CA"/>
            </a:p>
          </p:txBody>
        </p:sp>
        <p:sp>
          <p:nvSpPr>
            <p:cNvPr id="37899" name="Text Box 11"/>
            <p:cNvSpPr txBox="1">
              <a:spLocks noChangeArrowheads="1"/>
            </p:cNvSpPr>
            <p:nvPr/>
          </p:nvSpPr>
          <p:spPr bwMode="auto">
            <a:xfrm>
              <a:off x="834" y="1612"/>
              <a:ext cx="1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0</a:t>
              </a:r>
              <a:endParaRPr lang="en-CA"/>
            </a:p>
          </p:txBody>
        </p:sp>
        <p:grpSp>
          <p:nvGrpSpPr>
            <p:cNvPr id="37900" name="Group 12"/>
            <p:cNvGrpSpPr>
              <a:grpSpLocks/>
            </p:cNvGrpSpPr>
            <p:nvPr/>
          </p:nvGrpSpPr>
          <p:grpSpPr bwMode="auto">
            <a:xfrm>
              <a:off x="1585" y="1613"/>
              <a:ext cx="663" cy="522"/>
              <a:chOff x="240" y="1344"/>
              <a:chExt cx="720" cy="720"/>
            </a:xfrm>
          </p:grpSpPr>
          <p:sp>
            <p:nvSpPr>
              <p:cNvPr id="37951" name="Oval 13"/>
              <p:cNvSpPr>
                <a:spLocks noChangeArrowheads="1"/>
              </p:cNvSpPr>
              <p:nvPr/>
            </p:nvSpPr>
            <p:spPr bwMode="auto">
              <a:xfrm>
                <a:off x="240" y="1344"/>
                <a:ext cx="720" cy="72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7952" name="Line 14"/>
              <p:cNvSpPr>
                <a:spLocks noChangeShapeType="1"/>
              </p:cNvSpPr>
              <p:nvPr/>
            </p:nvSpPr>
            <p:spPr bwMode="auto">
              <a:xfrm>
                <a:off x="576" y="1344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3" name="Line 15"/>
              <p:cNvSpPr>
                <a:spLocks noChangeShapeType="1"/>
              </p:cNvSpPr>
              <p:nvPr/>
            </p:nvSpPr>
            <p:spPr bwMode="auto">
              <a:xfrm>
                <a:off x="576" y="16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01" name="Text Box 16"/>
            <p:cNvSpPr txBox="1">
              <a:spLocks noChangeArrowheads="1"/>
            </p:cNvSpPr>
            <p:nvPr/>
          </p:nvSpPr>
          <p:spPr bwMode="auto">
            <a:xfrm>
              <a:off x="1630" y="1752"/>
              <a:ext cx="1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2</a:t>
              </a:r>
              <a:endParaRPr lang="en-CA"/>
            </a:p>
          </p:txBody>
        </p:sp>
        <p:sp>
          <p:nvSpPr>
            <p:cNvPr id="37902" name="Text Box 17"/>
            <p:cNvSpPr txBox="1">
              <a:spLocks noChangeArrowheads="1"/>
            </p:cNvSpPr>
            <p:nvPr/>
          </p:nvSpPr>
          <p:spPr bwMode="auto">
            <a:xfrm>
              <a:off x="1939" y="1846"/>
              <a:ext cx="1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4</a:t>
              </a:r>
              <a:endParaRPr lang="en-CA"/>
            </a:p>
          </p:txBody>
        </p:sp>
        <p:sp>
          <p:nvSpPr>
            <p:cNvPr id="37903" name="Text Box 18"/>
            <p:cNvSpPr txBox="1">
              <a:spLocks noChangeArrowheads="1"/>
            </p:cNvSpPr>
            <p:nvPr/>
          </p:nvSpPr>
          <p:spPr bwMode="auto">
            <a:xfrm>
              <a:off x="1939" y="1612"/>
              <a:ext cx="1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4</a:t>
              </a:r>
              <a:endParaRPr lang="en-CA"/>
            </a:p>
          </p:txBody>
        </p:sp>
        <p:grpSp>
          <p:nvGrpSpPr>
            <p:cNvPr id="37904" name="Group 19"/>
            <p:cNvGrpSpPr>
              <a:grpSpLocks/>
            </p:cNvGrpSpPr>
            <p:nvPr/>
          </p:nvGrpSpPr>
          <p:grpSpPr bwMode="auto">
            <a:xfrm>
              <a:off x="2735" y="1056"/>
              <a:ext cx="663" cy="522"/>
              <a:chOff x="240" y="1344"/>
              <a:chExt cx="720" cy="720"/>
            </a:xfrm>
          </p:grpSpPr>
          <p:sp>
            <p:nvSpPr>
              <p:cNvPr id="37948" name="Oval 20"/>
              <p:cNvSpPr>
                <a:spLocks noChangeArrowheads="1"/>
              </p:cNvSpPr>
              <p:nvPr/>
            </p:nvSpPr>
            <p:spPr bwMode="auto">
              <a:xfrm>
                <a:off x="240" y="1344"/>
                <a:ext cx="720" cy="72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7949" name="Line 21"/>
              <p:cNvSpPr>
                <a:spLocks noChangeShapeType="1"/>
              </p:cNvSpPr>
              <p:nvPr/>
            </p:nvSpPr>
            <p:spPr bwMode="auto">
              <a:xfrm>
                <a:off x="576" y="1344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0" name="Line 22"/>
              <p:cNvSpPr>
                <a:spLocks noChangeShapeType="1"/>
              </p:cNvSpPr>
              <p:nvPr/>
            </p:nvSpPr>
            <p:spPr bwMode="auto">
              <a:xfrm>
                <a:off x="576" y="16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05" name="Text Box 23"/>
            <p:cNvSpPr txBox="1">
              <a:spLocks noChangeArrowheads="1"/>
            </p:cNvSpPr>
            <p:nvPr/>
          </p:nvSpPr>
          <p:spPr bwMode="auto">
            <a:xfrm>
              <a:off x="2779" y="1195"/>
              <a:ext cx="1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3</a:t>
              </a:r>
              <a:endParaRPr lang="en-CA"/>
            </a:p>
          </p:txBody>
        </p:sp>
        <p:sp>
          <p:nvSpPr>
            <p:cNvPr id="37906" name="Text Box 24"/>
            <p:cNvSpPr txBox="1">
              <a:spLocks noChangeArrowheads="1"/>
            </p:cNvSpPr>
            <p:nvPr/>
          </p:nvSpPr>
          <p:spPr bwMode="auto">
            <a:xfrm>
              <a:off x="3043" y="1280"/>
              <a:ext cx="3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10</a:t>
              </a:r>
              <a:endParaRPr lang="en-CA"/>
            </a:p>
          </p:txBody>
        </p:sp>
        <p:sp>
          <p:nvSpPr>
            <p:cNvPr id="37907" name="Text Box 25"/>
            <p:cNvSpPr txBox="1">
              <a:spLocks noChangeArrowheads="1"/>
            </p:cNvSpPr>
            <p:nvPr/>
          </p:nvSpPr>
          <p:spPr bwMode="auto">
            <a:xfrm>
              <a:off x="3061" y="1055"/>
              <a:ext cx="1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6</a:t>
              </a:r>
              <a:endParaRPr lang="en-CA"/>
            </a:p>
          </p:txBody>
        </p:sp>
        <p:grpSp>
          <p:nvGrpSpPr>
            <p:cNvPr id="37908" name="Group 26"/>
            <p:cNvGrpSpPr>
              <a:grpSpLocks/>
            </p:cNvGrpSpPr>
            <p:nvPr/>
          </p:nvGrpSpPr>
          <p:grpSpPr bwMode="auto">
            <a:xfrm>
              <a:off x="2779" y="1926"/>
              <a:ext cx="663" cy="522"/>
              <a:chOff x="240" y="1344"/>
              <a:chExt cx="720" cy="720"/>
            </a:xfrm>
          </p:grpSpPr>
          <p:sp>
            <p:nvSpPr>
              <p:cNvPr id="37945" name="Oval 27"/>
              <p:cNvSpPr>
                <a:spLocks noChangeArrowheads="1"/>
              </p:cNvSpPr>
              <p:nvPr/>
            </p:nvSpPr>
            <p:spPr bwMode="auto">
              <a:xfrm>
                <a:off x="240" y="1344"/>
                <a:ext cx="720" cy="72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7946" name="Line 28"/>
              <p:cNvSpPr>
                <a:spLocks noChangeShapeType="1"/>
              </p:cNvSpPr>
              <p:nvPr/>
            </p:nvSpPr>
            <p:spPr bwMode="auto">
              <a:xfrm>
                <a:off x="576" y="1344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7" name="Line 29"/>
              <p:cNvSpPr>
                <a:spLocks noChangeShapeType="1"/>
              </p:cNvSpPr>
              <p:nvPr/>
            </p:nvSpPr>
            <p:spPr bwMode="auto">
              <a:xfrm>
                <a:off x="576" y="16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09" name="Text Box 30"/>
            <p:cNvSpPr txBox="1">
              <a:spLocks noChangeArrowheads="1"/>
            </p:cNvSpPr>
            <p:nvPr/>
          </p:nvSpPr>
          <p:spPr bwMode="auto">
            <a:xfrm>
              <a:off x="2824" y="2065"/>
              <a:ext cx="1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4</a:t>
              </a:r>
              <a:endParaRPr lang="en-CA"/>
            </a:p>
          </p:txBody>
        </p:sp>
        <p:sp>
          <p:nvSpPr>
            <p:cNvPr id="37910" name="Text Box 31"/>
            <p:cNvSpPr txBox="1">
              <a:spLocks noChangeArrowheads="1"/>
            </p:cNvSpPr>
            <p:nvPr/>
          </p:nvSpPr>
          <p:spPr bwMode="auto">
            <a:xfrm>
              <a:off x="3133" y="2158"/>
              <a:ext cx="177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7</a:t>
              </a:r>
              <a:endParaRPr lang="en-CA"/>
            </a:p>
          </p:txBody>
        </p:sp>
        <p:sp>
          <p:nvSpPr>
            <p:cNvPr id="37911" name="Text Box 32"/>
            <p:cNvSpPr txBox="1">
              <a:spLocks noChangeArrowheads="1"/>
            </p:cNvSpPr>
            <p:nvPr/>
          </p:nvSpPr>
          <p:spPr bwMode="auto">
            <a:xfrm>
              <a:off x="3133" y="1916"/>
              <a:ext cx="1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7</a:t>
              </a:r>
              <a:endParaRPr lang="en-CA"/>
            </a:p>
          </p:txBody>
        </p:sp>
        <p:sp>
          <p:nvSpPr>
            <p:cNvPr id="37912" name="Line 33"/>
            <p:cNvSpPr>
              <a:spLocks noChangeShapeType="1"/>
            </p:cNvSpPr>
            <p:nvPr/>
          </p:nvSpPr>
          <p:spPr bwMode="auto">
            <a:xfrm>
              <a:off x="1143" y="1856"/>
              <a:ext cx="4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3" name="Text Box 34"/>
            <p:cNvSpPr txBox="1">
              <a:spLocks noChangeArrowheads="1"/>
            </p:cNvSpPr>
            <p:nvPr/>
          </p:nvSpPr>
          <p:spPr bwMode="auto">
            <a:xfrm>
              <a:off x="1232" y="1628"/>
              <a:ext cx="2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A</a:t>
              </a:r>
              <a:endParaRPr lang="en-CA"/>
            </a:p>
          </p:txBody>
        </p:sp>
        <p:sp>
          <p:nvSpPr>
            <p:cNvPr id="37914" name="Text Box 35"/>
            <p:cNvSpPr txBox="1">
              <a:spLocks noChangeArrowheads="1"/>
            </p:cNvSpPr>
            <p:nvPr/>
          </p:nvSpPr>
          <p:spPr bwMode="auto">
            <a:xfrm>
              <a:off x="1187" y="1801"/>
              <a:ext cx="3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4</a:t>
              </a:r>
              <a:endParaRPr lang="en-CA"/>
            </a:p>
          </p:txBody>
        </p:sp>
        <p:sp>
          <p:nvSpPr>
            <p:cNvPr id="37915" name="Line 36"/>
            <p:cNvSpPr>
              <a:spLocks noChangeShapeType="1"/>
            </p:cNvSpPr>
            <p:nvPr/>
          </p:nvSpPr>
          <p:spPr bwMode="auto">
            <a:xfrm flipV="1">
              <a:off x="2204" y="1474"/>
              <a:ext cx="575" cy="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6" name="Text Box 37"/>
            <p:cNvSpPr txBox="1">
              <a:spLocks noChangeArrowheads="1"/>
            </p:cNvSpPr>
            <p:nvPr/>
          </p:nvSpPr>
          <p:spPr bwMode="auto">
            <a:xfrm>
              <a:off x="2293" y="1404"/>
              <a:ext cx="3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B</a:t>
              </a:r>
              <a:endParaRPr lang="en-CA"/>
            </a:p>
          </p:txBody>
        </p:sp>
        <p:sp>
          <p:nvSpPr>
            <p:cNvPr id="37917" name="Text Box 38"/>
            <p:cNvSpPr txBox="1">
              <a:spLocks noChangeArrowheads="1"/>
            </p:cNvSpPr>
            <p:nvPr/>
          </p:nvSpPr>
          <p:spPr bwMode="auto">
            <a:xfrm>
              <a:off x="2425" y="1532"/>
              <a:ext cx="3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2</a:t>
              </a:r>
              <a:endParaRPr lang="en-CA"/>
            </a:p>
          </p:txBody>
        </p:sp>
        <p:sp>
          <p:nvSpPr>
            <p:cNvPr id="37918" name="Line 39"/>
            <p:cNvSpPr>
              <a:spLocks noChangeShapeType="1"/>
            </p:cNvSpPr>
            <p:nvPr/>
          </p:nvSpPr>
          <p:spPr bwMode="auto">
            <a:xfrm>
              <a:off x="2248" y="1961"/>
              <a:ext cx="531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9" name="Text Box 40"/>
            <p:cNvSpPr txBox="1">
              <a:spLocks noChangeArrowheads="1"/>
            </p:cNvSpPr>
            <p:nvPr/>
          </p:nvSpPr>
          <p:spPr bwMode="auto">
            <a:xfrm>
              <a:off x="2407" y="1845"/>
              <a:ext cx="3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C</a:t>
              </a:r>
              <a:endParaRPr lang="en-CA"/>
            </a:p>
          </p:txBody>
        </p:sp>
        <p:sp>
          <p:nvSpPr>
            <p:cNvPr id="37920" name="Text Box 41"/>
            <p:cNvSpPr txBox="1">
              <a:spLocks noChangeArrowheads="1"/>
            </p:cNvSpPr>
            <p:nvPr/>
          </p:nvSpPr>
          <p:spPr bwMode="auto">
            <a:xfrm>
              <a:off x="2425" y="2028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dirty="0"/>
                <a:t>3</a:t>
              </a:r>
              <a:endParaRPr lang="en-CA" dirty="0"/>
            </a:p>
          </p:txBody>
        </p:sp>
        <p:grpSp>
          <p:nvGrpSpPr>
            <p:cNvPr id="37921" name="Group 42"/>
            <p:cNvGrpSpPr>
              <a:grpSpLocks/>
            </p:cNvGrpSpPr>
            <p:nvPr/>
          </p:nvGrpSpPr>
          <p:grpSpPr bwMode="auto">
            <a:xfrm>
              <a:off x="3884" y="1926"/>
              <a:ext cx="663" cy="522"/>
              <a:chOff x="240" y="1344"/>
              <a:chExt cx="720" cy="720"/>
            </a:xfrm>
          </p:grpSpPr>
          <p:sp>
            <p:nvSpPr>
              <p:cNvPr id="37942" name="Oval 43"/>
              <p:cNvSpPr>
                <a:spLocks noChangeArrowheads="1"/>
              </p:cNvSpPr>
              <p:nvPr/>
            </p:nvSpPr>
            <p:spPr bwMode="auto">
              <a:xfrm>
                <a:off x="240" y="1344"/>
                <a:ext cx="720" cy="72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7943" name="Line 44"/>
              <p:cNvSpPr>
                <a:spLocks noChangeShapeType="1"/>
              </p:cNvSpPr>
              <p:nvPr/>
            </p:nvSpPr>
            <p:spPr bwMode="auto">
              <a:xfrm>
                <a:off x="576" y="1344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4" name="Line 45"/>
              <p:cNvSpPr>
                <a:spLocks noChangeShapeType="1"/>
              </p:cNvSpPr>
              <p:nvPr/>
            </p:nvSpPr>
            <p:spPr bwMode="auto">
              <a:xfrm>
                <a:off x="576" y="16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22" name="Text Box 46"/>
            <p:cNvSpPr txBox="1">
              <a:spLocks noChangeArrowheads="1"/>
            </p:cNvSpPr>
            <p:nvPr/>
          </p:nvSpPr>
          <p:spPr bwMode="auto">
            <a:xfrm>
              <a:off x="3928" y="2065"/>
              <a:ext cx="1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5</a:t>
              </a:r>
              <a:endParaRPr lang="en-CA"/>
            </a:p>
          </p:txBody>
        </p:sp>
        <p:sp>
          <p:nvSpPr>
            <p:cNvPr id="37923" name="Text Box 47"/>
            <p:cNvSpPr txBox="1">
              <a:spLocks noChangeArrowheads="1"/>
            </p:cNvSpPr>
            <p:nvPr/>
          </p:nvSpPr>
          <p:spPr bwMode="auto">
            <a:xfrm>
              <a:off x="4202" y="2149"/>
              <a:ext cx="30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10</a:t>
              </a:r>
              <a:endParaRPr lang="en-CA"/>
            </a:p>
          </p:txBody>
        </p:sp>
        <p:sp>
          <p:nvSpPr>
            <p:cNvPr id="37924" name="Text Box 48"/>
            <p:cNvSpPr txBox="1">
              <a:spLocks noChangeArrowheads="1"/>
            </p:cNvSpPr>
            <p:nvPr/>
          </p:nvSpPr>
          <p:spPr bwMode="auto">
            <a:xfrm>
              <a:off x="4175" y="1916"/>
              <a:ext cx="3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10</a:t>
              </a:r>
              <a:endParaRPr lang="en-CA"/>
            </a:p>
          </p:txBody>
        </p:sp>
        <p:sp>
          <p:nvSpPr>
            <p:cNvPr id="37925" name="Line 49"/>
            <p:cNvSpPr>
              <a:spLocks noChangeShapeType="1"/>
            </p:cNvSpPr>
            <p:nvPr/>
          </p:nvSpPr>
          <p:spPr bwMode="auto">
            <a:xfrm>
              <a:off x="3398" y="2169"/>
              <a:ext cx="4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6" name="Text Box 50"/>
            <p:cNvSpPr txBox="1">
              <a:spLocks noChangeArrowheads="1"/>
            </p:cNvSpPr>
            <p:nvPr/>
          </p:nvSpPr>
          <p:spPr bwMode="auto">
            <a:xfrm>
              <a:off x="3619" y="1961"/>
              <a:ext cx="1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CA"/>
            </a:p>
          </p:txBody>
        </p:sp>
        <p:sp>
          <p:nvSpPr>
            <p:cNvPr id="37927" name="Text Box 51"/>
            <p:cNvSpPr txBox="1">
              <a:spLocks noChangeArrowheads="1"/>
            </p:cNvSpPr>
            <p:nvPr/>
          </p:nvSpPr>
          <p:spPr bwMode="auto">
            <a:xfrm>
              <a:off x="3530" y="1926"/>
              <a:ext cx="2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D</a:t>
              </a:r>
              <a:endParaRPr lang="en-CA"/>
            </a:p>
          </p:txBody>
        </p:sp>
        <p:sp>
          <p:nvSpPr>
            <p:cNvPr id="37928" name="Text Box 52"/>
            <p:cNvSpPr txBox="1">
              <a:spLocks noChangeArrowheads="1"/>
            </p:cNvSpPr>
            <p:nvPr/>
          </p:nvSpPr>
          <p:spPr bwMode="auto">
            <a:xfrm>
              <a:off x="3530" y="2107"/>
              <a:ext cx="2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3</a:t>
              </a:r>
              <a:endParaRPr lang="en-CA"/>
            </a:p>
          </p:txBody>
        </p:sp>
        <p:grpSp>
          <p:nvGrpSpPr>
            <p:cNvPr id="37929" name="Group 53"/>
            <p:cNvGrpSpPr>
              <a:grpSpLocks/>
            </p:cNvGrpSpPr>
            <p:nvPr/>
          </p:nvGrpSpPr>
          <p:grpSpPr bwMode="auto">
            <a:xfrm>
              <a:off x="4857" y="1439"/>
              <a:ext cx="663" cy="522"/>
              <a:chOff x="240" y="1344"/>
              <a:chExt cx="720" cy="720"/>
            </a:xfrm>
          </p:grpSpPr>
          <p:sp>
            <p:nvSpPr>
              <p:cNvPr id="37939" name="Oval 54"/>
              <p:cNvSpPr>
                <a:spLocks noChangeArrowheads="1"/>
              </p:cNvSpPr>
              <p:nvPr/>
            </p:nvSpPr>
            <p:spPr bwMode="auto">
              <a:xfrm>
                <a:off x="240" y="1344"/>
                <a:ext cx="720" cy="72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7940" name="Line 55"/>
              <p:cNvSpPr>
                <a:spLocks noChangeShapeType="1"/>
              </p:cNvSpPr>
              <p:nvPr/>
            </p:nvSpPr>
            <p:spPr bwMode="auto">
              <a:xfrm>
                <a:off x="576" y="1344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1" name="Line 56"/>
              <p:cNvSpPr>
                <a:spLocks noChangeShapeType="1"/>
              </p:cNvSpPr>
              <p:nvPr/>
            </p:nvSpPr>
            <p:spPr bwMode="auto">
              <a:xfrm>
                <a:off x="576" y="16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30" name="Text Box 57"/>
            <p:cNvSpPr txBox="1">
              <a:spLocks noChangeArrowheads="1"/>
            </p:cNvSpPr>
            <p:nvPr/>
          </p:nvSpPr>
          <p:spPr bwMode="auto">
            <a:xfrm>
              <a:off x="4901" y="1578"/>
              <a:ext cx="1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6</a:t>
              </a:r>
              <a:endParaRPr lang="en-CA"/>
            </a:p>
          </p:txBody>
        </p:sp>
        <p:sp>
          <p:nvSpPr>
            <p:cNvPr id="37931" name="Text Box 58"/>
            <p:cNvSpPr txBox="1">
              <a:spLocks noChangeArrowheads="1"/>
            </p:cNvSpPr>
            <p:nvPr/>
          </p:nvSpPr>
          <p:spPr bwMode="auto">
            <a:xfrm>
              <a:off x="5174" y="1672"/>
              <a:ext cx="3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13</a:t>
              </a:r>
              <a:endParaRPr lang="en-CA"/>
            </a:p>
          </p:txBody>
        </p:sp>
        <p:sp>
          <p:nvSpPr>
            <p:cNvPr id="37932" name="Text Box 59"/>
            <p:cNvSpPr txBox="1">
              <a:spLocks noChangeArrowheads="1"/>
            </p:cNvSpPr>
            <p:nvPr/>
          </p:nvSpPr>
          <p:spPr bwMode="auto">
            <a:xfrm>
              <a:off x="5183" y="1429"/>
              <a:ext cx="3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13</a:t>
              </a:r>
              <a:endParaRPr lang="en-CA"/>
            </a:p>
          </p:txBody>
        </p:sp>
        <p:sp>
          <p:nvSpPr>
            <p:cNvPr id="37933" name="Line 60"/>
            <p:cNvSpPr>
              <a:spLocks noChangeShapeType="1"/>
            </p:cNvSpPr>
            <p:nvPr/>
          </p:nvSpPr>
          <p:spPr bwMode="auto">
            <a:xfrm>
              <a:off x="3398" y="1334"/>
              <a:ext cx="1459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4" name="Text Box 61"/>
            <p:cNvSpPr txBox="1">
              <a:spLocks noChangeArrowheads="1"/>
            </p:cNvSpPr>
            <p:nvPr/>
          </p:nvSpPr>
          <p:spPr bwMode="auto">
            <a:xfrm>
              <a:off x="3884" y="1264"/>
              <a:ext cx="5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E</a:t>
              </a:r>
              <a:endParaRPr lang="en-CA"/>
            </a:p>
          </p:txBody>
        </p:sp>
        <p:sp>
          <p:nvSpPr>
            <p:cNvPr id="37935" name="Text Box 62"/>
            <p:cNvSpPr txBox="1">
              <a:spLocks noChangeArrowheads="1"/>
            </p:cNvSpPr>
            <p:nvPr/>
          </p:nvSpPr>
          <p:spPr bwMode="auto">
            <a:xfrm>
              <a:off x="3973" y="1463"/>
              <a:ext cx="39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3</a:t>
              </a:r>
              <a:endParaRPr lang="en-CA"/>
            </a:p>
          </p:txBody>
        </p:sp>
        <p:sp>
          <p:nvSpPr>
            <p:cNvPr id="37936" name="Line 63"/>
            <p:cNvSpPr>
              <a:spLocks noChangeShapeType="1"/>
            </p:cNvSpPr>
            <p:nvPr/>
          </p:nvSpPr>
          <p:spPr bwMode="auto">
            <a:xfrm flipV="1">
              <a:off x="4503" y="1891"/>
              <a:ext cx="486" cy="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7" name="Text Box 64"/>
            <p:cNvSpPr txBox="1">
              <a:spLocks noChangeArrowheads="1"/>
            </p:cNvSpPr>
            <p:nvPr/>
          </p:nvSpPr>
          <p:spPr bwMode="auto">
            <a:xfrm>
              <a:off x="4601" y="1806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F</a:t>
              </a:r>
              <a:endParaRPr lang="en-CA"/>
            </a:p>
          </p:txBody>
        </p:sp>
        <p:sp>
          <p:nvSpPr>
            <p:cNvPr id="37938" name="Text Box 65"/>
            <p:cNvSpPr txBox="1">
              <a:spLocks noChangeArrowheads="1"/>
            </p:cNvSpPr>
            <p:nvPr/>
          </p:nvSpPr>
          <p:spPr bwMode="auto">
            <a:xfrm>
              <a:off x="4706" y="1925"/>
              <a:ext cx="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3</a:t>
              </a:r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70882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PERT Chart Task Edges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7924800" cy="4953000"/>
          </a:xfrm>
        </p:spPr>
        <p:txBody>
          <a:bodyPr>
            <a:normAutofit/>
          </a:bodyPr>
          <a:lstStyle/>
          <a:p>
            <a:pPr marL="0" indent="0">
              <a:buFontTx/>
              <a:buChar char="•"/>
            </a:pPr>
            <a:r>
              <a:rPr lang="en-US" dirty="0" smtClean="0"/>
              <a:t>Parts of a task/activity edge</a:t>
            </a:r>
          </a:p>
          <a:p>
            <a:pPr marL="0" indent="0">
              <a:buFontTx/>
              <a:buChar char="•"/>
            </a:pPr>
            <a:endParaRPr lang="en-US" dirty="0" smtClean="0"/>
          </a:p>
          <a:p>
            <a:pPr marL="0" indent="0">
              <a:buFontTx/>
              <a:buChar char="•"/>
            </a:pPr>
            <a:endParaRPr lang="en-US" dirty="0" smtClean="0"/>
          </a:p>
          <a:p>
            <a:pPr marL="0" indent="0">
              <a:buFontTx/>
              <a:buChar char="•"/>
            </a:pPr>
            <a:endParaRPr lang="en-US" dirty="0" smtClean="0"/>
          </a:p>
          <a:p>
            <a:pPr marL="0" indent="0">
              <a:buFontTx/>
              <a:buChar char="•"/>
            </a:pPr>
            <a:endParaRPr lang="en-US" dirty="0" smtClean="0"/>
          </a:p>
          <a:p>
            <a:pPr marL="0" indent="0">
              <a:buFontTx/>
              <a:buChar char="•"/>
            </a:pPr>
            <a:endParaRPr lang="en-US" dirty="0" smtClean="0"/>
          </a:p>
          <a:p>
            <a:pPr marL="0" indent="0">
              <a:buFontTx/>
              <a:buChar char="•"/>
            </a:pPr>
            <a:endParaRPr lang="en-US" dirty="0" smtClean="0"/>
          </a:p>
          <a:p>
            <a:pPr marL="0" indent="0">
              <a:buFontTx/>
              <a:buChar char="•"/>
            </a:pPr>
            <a:r>
              <a:rPr lang="en-US" dirty="0" smtClean="0"/>
              <a:t>Task letter:</a:t>
            </a:r>
          </a:p>
          <a:p>
            <a:pPr lvl="1"/>
            <a:r>
              <a:rPr lang="en-US" dirty="0" smtClean="0"/>
              <a:t>Often keyed to a legend to tell which task it represents</a:t>
            </a:r>
          </a:p>
          <a:p>
            <a:pPr marL="0" indent="0">
              <a:buFontTx/>
              <a:buChar char="•"/>
            </a:pPr>
            <a:r>
              <a:rPr lang="en-US" dirty="0" smtClean="0"/>
              <a:t>Task duration = how long (e.g. days, hours) task will take</a:t>
            </a:r>
          </a:p>
          <a:p>
            <a:pPr marL="0" indent="0"/>
            <a:endParaRPr lang="en-US" dirty="0" smtClean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5BC0E-261E-482B-9291-2A4337065AD5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pSp>
        <p:nvGrpSpPr>
          <p:cNvPr id="38919" name="Group 4"/>
          <p:cNvGrpSpPr>
            <a:grpSpLocks/>
          </p:cNvGrpSpPr>
          <p:nvPr/>
        </p:nvGrpSpPr>
        <p:grpSpPr bwMode="auto">
          <a:xfrm>
            <a:off x="2362200" y="1752600"/>
            <a:ext cx="5562600" cy="2590800"/>
            <a:chOff x="1392" y="1680"/>
            <a:chExt cx="3504" cy="1632"/>
          </a:xfrm>
        </p:grpSpPr>
        <p:grpSp>
          <p:nvGrpSpPr>
            <p:cNvPr id="38920" name="Group 5"/>
            <p:cNvGrpSpPr>
              <a:grpSpLocks/>
            </p:cNvGrpSpPr>
            <p:nvPr/>
          </p:nvGrpSpPr>
          <p:grpSpPr bwMode="auto">
            <a:xfrm>
              <a:off x="1392" y="1680"/>
              <a:ext cx="720" cy="720"/>
              <a:chOff x="240" y="1344"/>
              <a:chExt cx="720" cy="720"/>
            </a:xfrm>
          </p:grpSpPr>
          <p:sp>
            <p:nvSpPr>
              <p:cNvPr id="38932" name="Oval 6"/>
              <p:cNvSpPr>
                <a:spLocks noChangeArrowheads="1"/>
              </p:cNvSpPr>
              <p:nvPr/>
            </p:nvSpPr>
            <p:spPr bwMode="auto">
              <a:xfrm>
                <a:off x="240" y="1344"/>
                <a:ext cx="720" cy="72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8933" name="Line 7"/>
              <p:cNvSpPr>
                <a:spLocks noChangeShapeType="1"/>
              </p:cNvSpPr>
              <p:nvPr/>
            </p:nvSpPr>
            <p:spPr bwMode="auto">
              <a:xfrm>
                <a:off x="576" y="1344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4" name="Line 8"/>
              <p:cNvSpPr>
                <a:spLocks noChangeShapeType="1"/>
              </p:cNvSpPr>
              <p:nvPr/>
            </p:nvSpPr>
            <p:spPr bwMode="auto">
              <a:xfrm>
                <a:off x="576" y="16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21" name="Group 9"/>
            <p:cNvGrpSpPr>
              <a:grpSpLocks/>
            </p:cNvGrpSpPr>
            <p:nvPr/>
          </p:nvGrpSpPr>
          <p:grpSpPr bwMode="auto">
            <a:xfrm>
              <a:off x="3984" y="2400"/>
              <a:ext cx="720" cy="720"/>
              <a:chOff x="240" y="1344"/>
              <a:chExt cx="720" cy="720"/>
            </a:xfrm>
          </p:grpSpPr>
          <p:sp>
            <p:nvSpPr>
              <p:cNvPr id="38929" name="Oval 10"/>
              <p:cNvSpPr>
                <a:spLocks noChangeArrowheads="1"/>
              </p:cNvSpPr>
              <p:nvPr/>
            </p:nvSpPr>
            <p:spPr bwMode="auto">
              <a:xfrm>
                <a:off x="240" y="1344"/>
                <a:ext cx="720" cy="72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8930" name="Line 11"/>
              <p:cNvSpPr>
                <a:spLocks noChangeShapeType="1"/>
              </p:cNvSpPr>
              <p:nvPr/>
            </p:nvSpPr>
            <p:spPr bwMode="auto">
              <a:xfrm>
                <a:off x="576" y="1344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1" name="Line 12"/>
              <p:cNvSpPr>
                <a:spLocks noChangeShapeType="1"/>
              </p:cNvSpPr>
              <p:nvPr/>
            </p:nvSpPr>
            <p:spPr bwMode="auto">
              <a:xfrm>
                <a:off x="576" y="16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22" name="Line 13"/>
            <p:cNvSpPr>
              <a:spLocks noChangeShapeType="1"/>
            </p:cNvSpPr>
            <p:nvPr/>
          </p:nvSpPr>
          <p:spPr bwMode="auto">
            <a:xfrm>
              <a:off x="2112" y="2016"/>
              <a:ext cx="192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3" name="Text Box 14"/>
            <p:cNvSpPr txBox="1">
              <a:spLocks noChangeArrowheads="1"/>
            </p:cNvSpPr>
            <p:nvPr/>
          </p:nvSpPr>
          <p:spPr bwMode="auto">
            <a:xfrm>
              <a:off x="2640" y="1968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D</a:t>
              </a:r>
              <a:endParaRPr lang="en-CA"/>
            </a:p>
          </p:txBody>
        </p:sp>
        <p:sp>
          <p:nvSpPr>
            <p:cNvPr id="38924" name="Text Box 15"/>
            <p:cNvSpPr txBox="1">
              <a:spLocks noChangeArrowheads="1"/>
            </p:cNvSpPr>
            <p:nvPr/>
          </p:nvSpPr>
          <p:spPr bwMode="auto">
            <a:xfrm>
              <a:off x="2832" y="235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5</a:t>
              </a:r>
              <a:endParaRPr lang="en-CA"/>
            </a:p>
          </p:txBody>
        </p:sp>
        <p:sp>
          <p:nvSpPr>
            <p:cNvPr id="38925" name="Text Box 16"/>
            <p:cNvSpPr txBox="1">
              <a:spLocks noChangeArrowheads="1"/>
            </p:cNvSpPr>
            <p:nvPr/>
          </p:nvSpPr>
          <p:spPr bwMode="auto">
            <a:xfrm>
              <a:off x="1776" y="3024"/>
              <a:ext cx="14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Task duration</a:t>
              </a:r>
              <a:endParaRPr lang="en-CA"/>
            </a:p>
          </p:txBody>
        </p:sp>
        <p:cxnSp>
          <p:nvCxnSpPr>
            <p:cNvPr id="38926" name="AutoShape 17"/>
            <p:cNvCxnSpPr>
              <a:cxnSpLocks noChangeShapeType="1"/>
              <a:stCxn id="38925" idx="0"/>
              <a:endCxn id="38924" idx="2"/>
            </p:cNvCxnSpPr>
            <p:nvPr/>
          </p:nvCxnSpPr>
          <p:spPr bwMode="auto">
            <a:xfrm rot="-5400000">
              <a:off x="2580" y="2556"/>
              <a:ext cx="384" cy="552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27" name="Text Box 18"/>
            <p:cNvSpPr txBox="1">
              <a:spLocks noChangeArrowheads="1"/>
            </p:cNvSpPr>
            <p:nvPr/>
          </p:nvSpPr>
          <p:spPr bwMode="auto">
            <a:xfrm>
              <a:off x="3360" y="1680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Task letter</a:t>
              </a:r>
              <a:endParaRPr lang="en-CA"/>
            </a:p>
          </p:txBody>
        </p:sp>
        <p:cxnSp>
          <p:nvCxnSpPr>
            <p:cNvPr id="38928" name="AutoShape 19"/>
            <p:cNvCxnSpPr>
              <a:cxnSpLocks noChangeShapeType="1"/>
              <a:stCxn id="38927" idx="2"/>
              <a:endCxn id="38923" idx="0"/>
            </p:cNvCxnSpPr>
            <p:nvPr/>
          </p:nvCxnSpPr>
          <p:spPr bwMode="auto">
            <a:xfrm rot="5400000">
              <a:off x="3551" y="1393"/>
              <a:ext cx="1" cy="1152"/>
            </a:xfrm>
            <a:prstGeom prst="curvedConnector5">
              <a:avLst>
                <a:gd name="adj1" fmla="val 14400005"/>
                <a:gd name="adj2" fmla="val 68750"/>
                <a:gd name="adj3" fmla="val -144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27079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PERT Chart Event Nodes</a:t>
            </a:r>
            <a:endParaRPr lang="en-CA" smtClean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FF6F3-85FC-4522-8264-06B4AF6ECE64}" type="slidenum">
              <a:rPr lang="en-US"/>
              <a:pPr>
                <a:defRPr/>
              </a:pPr>
              <a:t>23</a:t>
            </a:fld>
            <a:endParaRPr lang="en-US"/>
          </a:p>
        </p:txBody>
      </p:sp>
      <p:grpSp>
        <p:nvGrpSpPr>
          <p:cNvPr id="39942" name="Group 3"/>
          <p:cNvGrpSpPr>
            <a:grpSpLocks/>
          </p:cNvGrpSpPr>
          <p:nvPr/>
        </p:nvGrpSpPr>
        <p:grpSpPr bwMode="auto">
          <a:xfrm>
            <a:off x="3657600" y="2819400"/>
            <a:ext cx="1143000" cy="1143000"/>
            <a:chOff x="240" y="1344"/>
            <a:chExt cx="720" cy="720"/>
          </a:xfrm>
        </p:grpSpPr>
        <p:sp>
          <p:nvSpPr>
            <p:cNvPr id="39952" name="Oval 4"/>
            <p:cNvSpPr>
              <a:spLocks noChangeArrowheads="1"/>
            </p:cNvSpPr>
            <p:nvPr/>
          </p:nvSpPr>
          <p:spPr bwMode="auto">
            <a:xfrm>
              <a:off x="240" y="1344"/>
              <a:ext cx="720" cy="72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9953" name="Line 5"/>
            <p:cNvSpPr>
              <a:spLocks noChangeShapeType="1"/>
            </p:cNvSpPr>
            <p:nvPr/>
          </p:nvSpPr>
          <p:spPr bwMode="auto">
            <a:xfrm>
              <a:off x="576" y="134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4" name="Line 6"/>
            <p:cNvSpPr>
              <a:spLocks noChangeShapeType="1"/>
            </p:cNvSpPr>
            <p:nvPr/>
          </p:nvSpPr>
          <p:spPr bwMode="auto">
            <a:xfrm>
              <a:off x="576" y="16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3657600" y="3124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5</a:t>
            </a:r>
            <a:endParaRPr lang="en-CA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267200" y="2895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9</a:t>
            </a:r>
            <a:endParaRPr lang="en-CA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114800" y="3352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19</a:t>
            </a:r>
            <a:endParaRPr lang="en-CA"/>
          </a:p>
        </p:txBody>
      </p:sp>
      <p:cxnSp>
        <p:nvCxnSpPr>
          <p:cNvPr id="39946" name="AutoShape 10"/>
          <p:cNvCxnSpPr>
            <a:cxnSpLocks noChangeShapeType="1"/>
            <a:endCxn id="39952" idx="2"/>
          </p:cNvCxnSpPr>
          <p:nvPr/>
        </p:nvCxnSpPr>
        <p:spPr bwMode="auto">
          <a:xfrm>
            <a:off x="2362200" y="3124200"/>
            <a:ext cx="1295400" cy="266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1066800" y="1905000"/>
            <a:ext cx="27432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Event Number:</a:t>
            </a:r>
          </a:p>
          <a:p>
            <a:pPr eaLnBrk="1" hangingPunct="1">
              <a:spcBef>
                <a:spcPct val="50000"/>
              </a:spcBef>
            </a:pPr>
            <a:r>
              <a:rPr lang="en-US" i="1"/>
              <a:t>Sequence number assigned</a:t>
            </a:r>
          </a:p>
          <a:p>
            <a:pPr eaLnBrk="1" hangingPunct="1">
              <a:spcBef>
                <a:spcPct val="50000"/>
              </a:spcBef>
            </a:pPr>
            <a:r>
              <a:rPr lang="en-US" i="1"/>
              <a:t>Only task edges indicate dependencies</a:t>
            </a:r>
            <a:endParaRPr lang="en-CA" i="1"/>
          </a:p>
        </p:txBody>
      </p:sp>
      <p:cxnSp>
        <p:nvCxnSpPr>
          <p:cNvPr id="39948" name="AutoShape 12"/>
          <p:cNvCxnSpPr>
            <a:cxnSpLocks noChangeShapeType="1"/>
            <a:endCxn id="39952" idx="7"/>
          </p:cNvCxnSpPr>
          <p:nvPr/>
        </p:nvCxnSpPr>
        <p:spPr bwMode="auto">
          <a:xfrm rot="10800000" flipV="1">
            <a:off x="4633913" y="2514600"/>
            <a:ext cx="1081087" cy="4714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5791200" y="2209800"/>
            <a:ext cx="31242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Earliest Completion Time (ECT):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i="1"/>
              <a:t>Earliest time this event can be achieved, given durations and dependencies</a:t>
            </a:r>
            <a:endParaRPr lang="en-CA" i="1"/>
          </a:p>
        </p:txBody>
      </p:sp>
      <p:cxnSp>
        <p:nvCxnSpPr>
          <p:cNvPr id="39950" name="AutoShape 14"/>
          <p:cNvCxnSpPr>
            <a:cxnSpLocks noChangeShapeType="1"/>
            <a:endCxn id="39952" idx="5"/>
          </p:cNvCxnSpPr>
          <p:nvPr/>
        </p:nvCxnSpPr>
        <p:spPr bwMode="auto">
          <a:xfrm rot="-5400000">
            <a:off x="3567113" y="3886200"/>
            <a:ext cx="1157287" cy="976313"/>
          </a:xfrm>
          <a:prstGeom prst="curvedConnector3">
            <a:avLst>
              <a:gd name="adj1" fmla="val 427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990600" y="4953000"/>
            <a:ext cx="71628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Latest Completion Time (LCT):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i="1"/>
              <a:t>Latest time that this event could be safely achieved</a:t>
            </a:r>
            <a:endParaRPr lang="en-CA" i="1"/>
          </a:p>
        </p:txBody>
      </p:sp>
    </p:spTree>
    <p:extLst>
      <p:ext uri="{BB962C8B-B14F-4D97-AF65-F5344CB8AC3E}">
        <p14:creationId xmlns:p14="http://schemas.microsoft.com/office/powerpoint/2010/main" val="67321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smtClean="0"/>
              <a:t>Building a PERT Chart</a:t>
            </a:r>
            <a:endParaRPr lang="en-CA" smtClean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057400"/>
            <a:ext cx="6781800" cy="27432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1800" smtClean="0"/>
              <a:t>Make a list of all project tasks (and events if possible).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1800" smtClean="0"/>
              <a:t>Find interrelated task dependencies (what task has to be completed before other tasks)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1800" smtClean="0"/>
              <a:t>Draw initial PERT without durations, ECTs or LCTs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1800" smtClean="0"/>
              <a:t>Estimate duration of each task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1800" smtClean="0"/>
              <a:t>Fill in durations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1800" smtClean="0"/>
              <a:t>Calculate ECTs and LCTs</a:t>
            </a:r>
            <a:endParaRPr lang="en-CA" sz="180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6A49A-CF09-490F-BAF2-9B965F62E33B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1447800" y="5029200"/>
            <a:ext cx="7086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/>
              <a:t>We will do this for an example system: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000">
                <a:sym typeface="Wingdings" pitchFamily="2" charset="2"/>
              </a:rPr>
              <a:t> </a:t>
            </a:r>
            <a:r>
              <a:rPr lang="en-US" sz="2000"/>
              <a:t>Generic software system with 3 modules</a:t>
            </a:r>
          </a:p>
        </p:txBody>
      </p:sp>
      <p:sp>
        <p:nvSpPr>
          <p:cNvPr id="40968" name="Text Box 5"/>
          <p:cNvSpPr txBox="1">
            <a:spLocks noChangeArrowheads="1"/>
          </p:cNvSpPr>
          <p:nvPr/>
        </p:nvSpPr>
        <p:spPr bwMode="auto">
          <a:xfrm>
            <a:off x="1219200" y="15240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Steps:</a:t>
            </a:r>
          </a:p>
        </p:txBody>
      </p:sp>
    </p:spTree>
    <p:extLst>
      <p:ext uri="{BB962C8B-B14F-4D97-AF65-F5344CB8AC3E}">
        <p14:creationId xmlns:p14="http://schemas.microsoft.com/office/powerpoint/2010/main" val="413173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762000"/>
          </a:xfrm>
        </p:spPr>
        <p:txBody>
          <a:bodyPr/>
          <a:lstStyle/>
          <a:p>
            <a:r>
              <a:rPr lang="en-US" sz="2800" smtClean="0"/>
              <a:t>Example:  Generic Software Project</a:t>
            </a:r>
            <a:endParaRPr lang="en-CA" sz="280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D417A-B9FE-4B40-99EA-BCD6264E5AE3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1143000" y="1447800"/>
            <a:ext cx="6934200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b="1"/>
              <a:t>TASK ID                   Task Description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/>
              <a:t>       A                          Specification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/>
              <a:t>       B                          High Level Design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/>
              <a:t>       C                          Detailed Design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/>
              <a:t>       D                         Code/Test Main module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/>
              <a:t>       E                          Code/Test DB module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/>
              <a:t>       F                          Code/Test UI module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/>
              <a:t>       G                         Write test plan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/>
              <a:t>       H                         Integrate/System Test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/>
              <a:t>       I                           Write User Manual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/>
              <a:t>       J                           Typeset User Manual                                              </a:t>
            </a:r>
            <a:endParaRPr lang="en-CA"/>
          </a:p>
        </p:txBody>
      </p:sp>
      <p:sp>
        <p:nvSpPr>
          <p:cNvPr id="41991" name="Line 4"/>
          <p:cNvSpPr>
            <a:spLocks noChangeShapeType="1"/>
          </p:cNvSpPr>
          <p:nvPr/>
        </p:nvSpPr>
        <p:spPr bwMode="auto">
          <a:xfrm>
            <a:off x="1295400" y="17526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1066800" y="55626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/>
              <a:t> To start PERT chart: identify dependencies between tasks</a:t>
            </a:r>
          </a:p>
        </p:txBody>
      </p:sp>
    </p:spTree>
    <p:extLst>
      <p:ext uri="{BB962C8B-B14F-4D97-AF65-F5344CB8AC3E}">
        <p14:creationId xmlns:p14="http://schemas.microsoft.com/office/powerpoint/2010/main" val="41441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mtClean="0"/>
              <a:t>Dummy Tasks</a:t>
            </a:r>
            <a:endParaRPr lang="en-CA" smtClean="0"/>
          </a:p>
        </p:txBody>
      </p:sp>
      <p:sp>
        <p:nvSpPr>
          <p:cNvPr id="43014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914400"/>
            <a:ext cx="7772400" cy="2743200"/>
          </a:xfrm>
        </p:spPr>
        <p:txBody>
          <a:bodyPr>
            <a:normAutofit/>
          </a:bodyPr>
          <a:lstStyle/>
          <a:p>
            <a:r>
              <a:rPr lang="en-US" sz="1800" smtClean="0"/>
              <a:t>Sometimes it is necessary to use </a:t>
            </a:r>
            <a:r>
              <a:rPr lang="en-US" sz="1800" b="0" i="1" smtClean="0"/>
              <a:t>dummy tasks</a:t>
            </a:r>
            <a:r>
              <a:rPr lang="en-US" sz="1800" b="0" smtClean="0"/>
              <a:t>:</a:t>
            </a:r>
          </a:p>
          <a:p>
            <a:pPr marL="742950" lvl="1" indent="-285750"/>
            <a:r>
              <a:rPr lang="en-US" sz="2000" smtClean="0"/>
              <a:t>Shows the dependency between 2 events where no activity is performed</a:t>
            </a:r>
          </a:p>
          <a:p>
            <a:r>
              <a:rPr lang="en-US" sz="1800" smtClean="0"/>
              <a:t>Example:  </a:t>
            </a:r>
          </a:p>
          <a:p>
            <a:pPr marL="742950" lvl="1" indent="-285750"/>
            <a:r>
              <a:rPr lang="en-US" sz="2000" smtClean="0"/>
              <a:t>Events 3, 4 signify the compilation of separate modules.</a:t>
            </a:r>
          </a:p>
          <a:p>
            <a:pPr marL="742950" lvl="1" indent="-285750"/>
            <a:r>
              <a:rPr lang="en-US" sz="2000" smtClean="0"/>
              <a:t>Create an event 5 to signify “all modules compiled together”. </a:t>
            </a:r>
          </a:p>
          <a:p>
            <a:r>
              <a:rPr lang="en-US" sz="1800" smtClean="0"/>
              <a:t>Denote dummy tasks using dash lines</a:t>
            </a:r>
            <a:endParaRPr lang="en-CA" sz="1800" smtClean="0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48ED6-6F79-46DC-B6E8-C65FADC75EE9}" type="slidenum">
              <a:rPr lang="en-US"/>
              <a:pPr>
                <a:defRPr/>
              </a:pPr>
              <a:t>26</a:t>
            </a:fld>
            <a:endParaRPr lang="en-US"/>
          </a:p>
        </p:txBody>
      </p:sp>
      <p:grpSp>
        <p:nvGrpSpPr>
          <p:cNvPr id="43015" name="Group 4"/>
          <p:cNvGrpSpPr>
            <a:grpSpLocks/>
          </p:cNvGrpSpPr>
          <p:nvPr/>
        </p:nvGrpSpPr>
        <p:grpSpPr bwMode="auto">
          <a:xfrm>
            <a:off x="1676400" y="3581400"/>
            <a:ext cx="4343400" cy="2743200"/>
            <a:chOff x="768" y="2112"/>
            <a:chExt cx="2736" cy="1728"/>
          </a:xfrm>
        </p:grpSpPr>
        <p:grpSp>
          <p:nvGrpSpPr>
            <p:cNvPr id="43016" name="Group 5"/>
            <p:cNvGrpSpPr>
              <a:grpSpLocks/>
            </p:cNvGrpSpPr>
            <p:nvPr/>
          </p:nvGrpSpPr>
          <p:grpSpPr bwMode="auto">
            <a:xfrm>
              <a:off x="768" y="2112"/>
              <a:ext cx="720" cy="720"/>
              <a:chOff x="240" y="1344"/>
              <a:chExt cx="720" cy="720"/>
            </a:xfrm>
          </p:grpSpPr>
          <p:sp>
            <p:nvSpPr>
              <p:cNvPr id="43039" name="Oval 6"/>
              <p:cNvSpPr>
                <a:spLocks noChangeArrowheads="1"/>
              </p:cNvSpPr>
              <p:nvPr/>
            </p:nvSpPr>
            <p:spPr bwMode="auto">
              <a:xfrm>
                <a:off x="240" y="1344"/>
                <a:ext cx="720" cy="72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40" name="Line 7"/>
              <p:cNvSpPr>
                <a:spLocks noChangeShapeType="1"/>
              </p:cNvSpPr>
              <p:nvPr/>
            </p:nvSpPr>
            <p:spPr bwMode="auto">
              <a:xfrm>
                <a:off x="576" y="1344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1" name="Line 8"/>
              <p:cNvSpPr>
                <a:spLocks noChangeShapeType="1"/>
              </p:cNvSpPr>
              <p:nvPr/>
            </p:nvSpPr>
            <p:spPr bwMode="auto">
              <a:xfrm>
                <a:off x="576" y="16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768" y="230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3</a:t>
              </a:r>
              <a:endParaRPr lang="en-CA"/>
            </a:p>
          </p:txBody>
        </p:sp>
        <p:sp>
          <p:nvSpPr>
            <p:cNvPr id="43018" name="Text Box 10"/>
            <p:cNvSpPr txBox="1">
              <a:spLocks noChangeArrowheads="1"/>
            </p:cNvSpPr>
            <p:nvPr/>
          </p:nvSpPr>
          <p:spPr bwMode="auto">
            <a:xfrm>
              <a:off x="1152" y="216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9</a:t>
              </a:r>
              <a:endParaRPr lang="en-CA"/>
            </a:p>
          </p:txBody>
        </p:sp>
        <p:sp>
          <p:nvSpPr>
            <p:cNvPr id="43019" name="Text Box 11"/>
            <p:cNvSpPr txBox="1">
              <a:spLocks noChangeArrowheads="1"/>
            </p:cNvSpPr>
            <p:nvPr/>
          </p:nvSpPr>
          <p:spPr bwMode="auto">
            <a:xfrm>
              <a:off x="1056" y="244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10</a:t>
              </a:r>
              <a:endParaRPr lang="en-CA"/>
            </a:p>
          </p:txBody>
        </p:sp>
        <p:grpSp>
          <p:nvGrpSpPr>
            <p:cNvPr id="43020" name="Group 12"/>
            <p:cNvGrpSpPr>
              <a:grpSpLocks/>
            </p:cNvGrpSpPr>
            <p:nvPr/>
          </p:nvGrpSpPr>
          <p:grpSpPr bwMode="auto">
            <a:xfrm>
              <a:off x="768" y="3120"/>
              <a:ext cx="720" cy="720"/>
              <a:chOff x="240" y="1344"/>
              <a:chExt cx="720" cy="720"/>
            </a:xfrm>
          </p:grpSpPr>
          <p:sp>
            <p:nvSpPr>
              <p:cNvPr id="43036" name="Oval 13"/>
              <p:cNvSpPr>
                <a:spLocks noChangeArrowheads="1"/>
              </p:cNvSpPr>
              <p:nvPr/>
            </p:nvSpPr>
            <p:spPr bwMode="auto">
              <a:xfrm>
                <a:off x="240" y="1344"/>
                <a:ext cx="720" cy="72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37" name="Line 14"/>
              <p:cNvSpPr>
                <a:spLocks noChangeShapeType="1"/>
              </p:cNvSpPr>
              <p:nvPr/>
            </p:nvSpPr>
            <p:spPr bwMode="auto">
              <a:xfrm>
                <a:off x="576" y="1344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8" name="Line 15"/>
              <p:cNvSpPr>
                <a:spLocks noChangeShapeType="1"/>
              </p:cNvSpPr>
              <p:nvPr/>
            </p:nvSpPr>
            <p:spPr bwMode="auto">
              <a:xfrm>
                <a:off x="576" y="16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21" name="Text Box 16"/>
            <p:cNvSpPr txBox="1">
              <a:spLocks noChangeArrowheads="1"/>
            </p:cNvSpPr>
            <p:nvPr/>
          </p:nvSpPr>
          <p:spPr bwMode="auto">
            <a:xfrm>
              <a:off x="768" y="331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4</a:t>
              </a:r>
              <a:endParaRPr lang="en-CA"/>
            </a:p>
          </p:txBody>
        </p:sp>
        <p:sp>
          <p:nvSpPr>
            <p:cNvPr id="43022" name="Text Box 17"/>
            <p:cNvSpPr txBox="1">
              <a:spLocks noChangeArrowheads="1"/>
            </p:cNvSpPr>
            <p:nvPr/>
          </p:nvSpPr>
          <p:spPr bwMode="auto">
            <a:xfrm>
              <a:off x="1152" y="31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9</a:t>
              </a:r>
              <a:endParaRPr lang="en-CA"/>
            </a:p>
          </p:txBody>
        </p:sp>
        <p:sp>
          <p:nvSpPr>
            <p:cNvPr id="43023" name="Text Box 18"/>
            <p:cNvSpPr txBox="1">
              <a:spLocks noChangeArrowheads="1"/>
            </p:cNvSpPr>
            <p:nvPr/>
          </p:nvSpPr>
          <p:spPr bwMode="auto">
            <a:xfrm>
              <a:off x="1056" y="345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12</a:t>
              </a:r>
              <a:endParaRPr lang="en-CA"/>
            </a:p>
          </p:txBody>
        </p:sp>
        <p:grpSp>
          <p:nvGrpSpPr>
            <p:cNvPr id="43024" name="Group 19"/>
            <p:cNvGrpSpPr>
              <a:grpSpLocks/>
            </p:cNvGrpSpPr>
            <p:nvPr/>
          </p:nvGrpSpPr>
          <p:grpSpPr bwMode="auto">
            <a:xfrm>
              <a:off x="2256" y="2592"/>
              <a:ext cx="720" cy="720"/>
              <a:chOff x="240" y="1344"/>
              <a:chExt cx="720" cy="720"/>
            </a:xfrm>
          </p:grpSpPr>
          <p:sp>
            <p:nvSpPr>
              <p:cNvPr id="43033" name="Oval 20"/>
              <p:cNvSpPr>
                <a:spLocks noChangeArrowheads="1"/>
              </p:cNvSpPr>
              <p:nvPr/>
            </p:nvSpPr>
            <p:spPr bwMode="auto">
              <a:xfrm>
                <a:off x="240" y="1344"/>
                <a:ext cx="720" cy="72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3034" name="Line 21"/>
              <p:cNvSpPr>
                <a:spLocks noChangeShapeType="1"/>
              </p:cNvSpPr>
              <p:nvPr/>
            </p:nvSpPr>
            <p:spPr bwMode="auto">
              <a:xfrm>
                <a:off x="576" y="1344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5" name="Line 22"/>
              <p:cNvSpPr>
                <a:spLocks noChangeShapeType="1"/>
              </p:cNvSpPr>
              <p:nvPr/>
            </p:nvSpPr>
            <p:spPr bwMode="auto">
              <a:xfrm>
                <a:off x="576" y="16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25" name="Text Box 23"/>
            <p:cNvSpPr txBox="1">
              <a:spLocks noChangeArrowheads="1"/>
            </p:cNvSpPr>
            <p:nvPr/>
          </p:nvSpPr>
          <p:spPr bwMode="auto">
            <a:xfrm>
              <a:off x="2256" y="278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5</a:t>
              </a:r>
              <a:endParaRPr lang="en-CA"/>
            </a:p>
          </p:txBody>
        </p:sp>
        <p:sp>
          <p:nvSpPr>
            <p:cNvPr id="43026" name="Text Box 24"/>
            <p:cNvSpPr txBox="1">
              <a:spLocks noChangeArrowheads="1"/>
            </p:cNvSpPr>
            <p:nvPr/>
          </p:nvSpPr>
          <p:spPr bwMode="auto">
            <a:xfrm>
              <a:off x="2640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9</a:t>
              </a:r>
              <a:endParaRPr lang="en-CA"/>
            </a:p>
          </p:txBody>
        </p:sp>
        <p:sp>
          <p:nvSpPr>
            <p:cNvPr id="43027" name="Text Box 25"/>
            <p:cNvSpPr txBox="1">
              <a:spLocks noChangeArrowheads="1"/>
            </p:cNvSpPr>
            <p:nvPr/>
          </p:nvSpPr>
          <p:spPr bwMode="auto">
            <a:xfrm>
              <a:off x="2544" y="292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12</a:t>
              </a:r>
              <a:endParaRPr lang="en-CA"/>
            </a:p>
          </p:txBody>
        </p:sp>
        <p:sp>
          <p:nvSpPr>
            <p:cNvPr id="43028" name="Line 26"/>
            <p:cNvSpPr>
              <a:spLocks noChangeShapeType="1"/>
            </p:cNvSpPr>
            <p:nvPr/>
          </p:nvSpPr>
          <p:spPr bwMode="auto">
            <a:xfrm flipV="1">
              <a:off x="1488" y="3168"/>
              <a:ext cx="816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Line 27"/>
            <p:cNvSpPr>
              <a:spLocks noChangeShapeType="1"/>
            </p:cNvSpPr>
            <p:nvPr/>
          </p:nvSpPr>
          <p:spPr bwMode="auto">
            <a:xfrm>
              <a:off x="1488" y="2448"/>
              <a:ext cx="76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0" name="Line 28"/>
            <p:cNvSpPr>
              <a:spLocks noChangeShapeType="1"/>
            </p:cNvSpPr>
            <p:nvPr/>
          </p:nvSpPr>
          <p:spPr bwMode="auto">
            <a:xfrm>
              <a:off x="2976" y="292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1" name="Text Box 29"/>
            <p:cNvSpPr txBox="1">
              <a:spLocks noChangeArrowheads="1"/>
            </p:cNvSpPr>
            <p:nvPr/>
          </p:nvSpPr>
          <p:spPr bwMode="auto">
            <a:xfrm>
              <a:off x="3072" y="2544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T</a:t>
              </a:r>
              <a:endParaRPr lang="en-CA"/>
            </a:p>
          </p:txBody>
        </p:sp>
        <p:sp>
          <p:nvSpPr>
            <p:cNvPr id="43032" name="Text Box 30"/>
            <p:cNvSpPr txBox="1">
              <a:spLocks noChangeArrowheads="1"/>
            </p:cNvSpPr>
            <p:nvPr/>
          </p:nvSpPr>
          <p:spPr bwMode="auto">
            <a:xfrm>
              <a:off x="3120" y="3024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3</a:t>
              </a:r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3719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534400" cy="762000"/>
          </a:xfrm>
        </p:spPr>
        <p:txBody>
          <a:bodyPr/>
          <a:lstStyle/>
          <a:p>
            <a:r>
              <a:rPr lang="en-US" sz="2800" smtClean="0"/>
              <a:t>Example:  Tasks with Dependencies</a:t>
            </a:r>
            <a:endParaRPr lang="en-CA" sz="2800" smtClean="0"/>
          </a:p>
        </p:txBody>
      </p:sp>
      <p:sp>
        <p:nvSpPr>
          <p:cNvPr id="4403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458200" cy="838200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sz="2000" smtClean="0"/>
              <a:t>To start the PERT, identify the dependencies amongst tasks</a:t>
            </a:r>
            <a:endParaRPr lang="en-CA" sz="200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204A6-83B9-4380-9CD2-E8A3AD289581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1371600" y="1447800"/>
            <a:ext cx="6629400" cy="46910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endParaRPr lang="en-US" sz="1800"/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sz="1800" b="1"/>
              <a:t>TASK ID        Task Description           Preceed  ID      Succ. ID    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endParaRPr lang="en-US" sz="1800" b="1"/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sz="1800"/>
              <a:t>       A              Specification                       1                       2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sz="1800"/>
              <a:t>       B              High Level Design              2                       3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sz="1800"/>
              <a:t>       C              Detailed Design                  3                       4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sz="1800"/>
              <a:t>       D              Code/Test Main                  4                       5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sz="1800"/>
              <a:t>       E               Code/Test DB                    4                       6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sz="1800"/>
              <a:t>       F               Code/Test UI                      4                       7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sz="1800"/>
              <a:t>       G               Write test plan                   4                       8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sz="1800"/>
              <a:t>                          Dummy Task                   5                        8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sz="1800"/>
              <a:t>                          Dummy Task                   6                        8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sz="1800"/>
              <a:t>                          Dummy Task                   7                        8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sz="1800"/>
              <a:t>       H                Integrate/System Test      8                        9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sz="1800"/>
              <a:t>       I                 Write User Manual           8                       10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sz="1800"/>
              <a:t>       J                 Typeset User Manual     10                         9  </a:t>
            </a:r>
            <a:r>
              <a:rPr lang="en-US"/>
              <a:t>                                 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491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2800" smtClean="0"/>
              <a:t>Software Example:  Skeleton PERT Chart</a:t>
            </a:r>
            <a:endParaRPr lang="en-CA" sz="2800" smtClean="0"/>
          </a:p>
        </p:txBody>
      </p:sp>
      <p:sp>
        <p:nvSpPr>
          <p:cNvPr id="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BFA5F-D7AD-4258-8AE1-93D76F8FE696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8686800" y="3505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CA"/>
          </a:p>
        </p:txBody>
      </p:sp>
      <p:grpSp>
        <p:nvGrpSpPr>
          <p:cNvPr id="45063" name="Group 4"/>
          <p:cNvGrpSpPr>
            <a:grpSpLocks/>
          </p:cNvGrpSpPr>
          <p:nvPr/>
        </p:nvGrpSpPr>
        <p:grpSpPr bwMode="auto">
          <a:xfrm>
            <a:off x="381000" y="1295400"/>
            <a:ext cx="8382000" cy="3657600"/>
            <a:chOff x="144" y="1536"/>
            <a:chExt cx="5280" cy="2304"/>
          </a:xfrm>
        </p:grpSpPr>
        <p:sp>
          <p:nvSpPr>
            <p:cNvPr id="45065" name="Line 5"/>
            <p:cNvSpPr>
              <a:spLocks noChangeShapeType="1"/>
            </p:cNvSpPr>
            <p:nvPr/>
          </p:nvSpPr>
          <p:spPr bwMode="auto">
            <a:xfrm>
              <a:off x="384" y="24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066" name="Group 6"/>
            <p:cNvGrpSpPr>
              <a:grpSpLocks/>
            </p:cNvGrpSpPr>
            <p:nvPr/>
          </p:nvGrpSpPr>
          <p:grpSpPr bwMode="auto">
            <a:xfrm>
              <a:off x="144" y="2208"/>
              <a:ext cx="768" cy="528"/>
              <a:chOff x="144" y="2208"/>
              <a:chExt cx="768" cy="528"/>
            </a:xfrm>
          </p:grpSpPr>
          <p:sp>
            <p:nvSpPr>
              <p:cNvPr id="45131" name="Oval 7"/>
              <p:cNvSpPr>
                <a:spLocks noChangeArrowheads="1"/>
              </p:cNvSpPr>
              <p:nvPr/>
            </p:nvSpPr>
            <p:spPr bwMode="auto">
              <a:xfrm>
                <a:off x="144" y="225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5132" name="Line 8"/>
              <p:cNvSpPr>
                <a:spLocks noChangeShapeType="1"/>
              </p:cNvSpPr>
              <p:nvPr/>
            </p:nvSpPr>
            <p:spPr bwMode="auto">
              <a:xfrm>
                <a:off x="384" y="2256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33" name="Text Box 9"/>
              <p:cNvSpPr txBox="1">
                <a:spLocks noChangeArrowheads="1"/>
              </p:cNvSpPr>
              <p:nvPr/>
            </p:nvSpPr>
            <p:spPr bwMode="auto">
              <a:xfrm>
                <a:off x="192" y="2352"/>
                <a:ext cx="1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1</a:t>
                </a:r>
                <a:endParaRPr lang="en-CA"/>
              </a:p>
            </p:txBody>
          </p:sp>
          <p:sp>
            <p:nvSpPr>
              <p:cNvPr id="45134" name="Line 10"/>
              <p:cNvSpPr>
                <a:spLocks noChangeShapeType="1"/>
              </p:cNvSpPr>
              <p:nvPr/>
            </p:nvSpPr>
            <p:spPr bwMode="auto">
              <a:xfrm>
                <a:off x="624" y="24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35" name="Text Box 11"/>
              <p:cNvSpPr txBox="1">
                <a:spLocks noChangeArrowheads="1"/>
              </p:cNvSpPr>
              <p:nvPr/>
            </p:nvSpPr>
            <p:spPr bwMode="auto">
              <a:xfrm>
                <a:off x="672" y="2208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A</a:t>
                </a:r>
                <a:endParaRPr lang="en-CA"/>
              </a:p>
            </p:txBody>
          </p:sp>
        </p:grpSp>
        <p:grpSp>
          <p:nvGrpSpPr>
            <p:cNvPr id="45067" name="Group 12"/>
            <p:cNvGrpSpPr>
              <a:grpSpLocks/>
            </p:cNvGrpSpPr>
            <p:nvPr/>
          </p:nvGrpSpPr>
          <p:grpSpPr bwMode="auto">
            <a:xfrm>
              <a:off x="912" y="2208"/>
              <a:ext cx="768" cy="528"/>
              <a:chOff x="144" y="2208"/>
              <a:chExt cx="768" cy="528"/>
            </a:xfrm>
          </p:grpSpPr>
          <p:sp>
            <p:nvSpPr>
              <p:cNvPr id="45126" name="Oval 13"/>
              <p:cNvSpPr>
                <a:spLocks noChangeArrowheads="1"/>
              </p:cNvSpPr>
              <p:nvPr/>
            </p:nvSpPr>
            <p:spPr bwMode="auto">
              <a:xfrm>
                <a:off x="144" y="225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5127" name="Line 14"/>
              <p:cNvSpPr>
                <a:spLocks noChangeShapeType="1"/>
              </p:cNvSpPr>
              <p:nvPr/>
            </p:nvSpPr>
            <p:spPr bwMode="auto">
              <a:xfrm>
                <a:off x="384" y="2256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28" name="Text Box 15"/>
              <p:cNvSpPr txBox="1">
                <a:spLocks noChangeArrowheads="1"/>
              </p:cNvSpPr>
              <p:nvPr/>
            </p:nvSpPr>
            <p:spPr bwMode="auto">
              <a:xfrm>
                <a:off x="192" y="2352"/>
                <a:ext cx="1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2</a:t>
                </a:r>
                <a:endParaRPr lang="en-CA"/>
              </a:p>
            </p:txBody>
          </p:sp>
          <p:sp>
            <p:nvSpPr>
              <p:cNvPr id="45129" name="Line 16"/>
              <p:cNvSpPr>
                <a:spLocks noChangeShapeType="1"/>
              </p:cNvSpPr>
              <p:nvPr/>
            </p:nvSpPr>
            <p:spPr bwMode="auto">
              <a:xfrm>
                <a:off x="624" y="24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30" name="Text Box 17"/>
              <p:cNvSpPr txBox="1">
                <a:spLocks noChangeArrowheads="1"/>
              </p:cNvSpPr>
              <p:nvPr/>
            </p:nvSpPr>
            <p:spPr bwMode="auto">
              <a:xfrm>
                <a:off x="672" y="2208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B</a:t>
                </a:r>
                <a:endParaRPr lang="en-CA"/>
              </a:p>
            </p:txBody>
          </p:sp>
        </p:grpSp>
        <p:grpSp>
          <p:nvGrpSpPr>
            <p:cNvPr id="45068" name="Group 18"/>
            <p:cNvGrpSpPr>
              <a:grpSpLocks/>
            </p:cNvGrpSpPr>
            <p:nvPr/>
          </p:nvGrpSpPr>
          <p:grpSpPr bwMode="auto">
            <a:xfrm>
              <a:off x="1680" y="2208"/>
              <a:ext cx="768" cy="528"/>
              <a:chOff x="144" y="2208"/>
              <a:chExt cx="768" cy="528"/>
            </a:xfrm>
          </p:grpSpPr>
          <p:sp>
            <p:nvSpPr>
              <p:cNvPr id="45121" name="Oval 19"/>
              <p:cNvSpPr>
                <a:spLocks noChangeArrowheads="1"/>
              </p:cNvSpPr>
              <p:nvPr/>
            </p:nvSpPr>
            <p:spPr bwMode="auto">
              <a:xfrm>
                <a:off x="144" y="225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5122" name="Line 20"/>
              <p:cNvSpPr>
                <a:spLocks noChangeShapeType="1"/>
              </p:cNvSpPr>
              <p:nvPr/>
            </p:nvSpPr>
            <p:spPr bwMode="auto">
              <a:xfrm>
                <a:off x="384" y="2256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23" name="Text Box 21"/>
              <p:cNvSpPr txBox="1">
                <a:spLocks noChangeArrowheads="1"/>
              </p:cNvSpPr>
              <p:nvPr/>
            </p:nvSpPr>
            <p:spPr bwMode="auto">
              <a:xfrm>
                <a:off x="192" y="2352"/>
                <a:ext cx="1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3</a:t>
                </a:r>
                <a:endParaRPr lang="en-CA"/>
              </a:p>
            </p:txBody>
          </p:sp>
          <p:sp>
            <p:nvSpPr>
              <p:cNvPr id="45124" name="Line 22"/>
              <p:cNvSpPr>
                <a:spLocks noChangeShapeType="1"/>
              </p:cNvSpPr>
              <p:nvPr/>
            </p:nvSpPr>
            <p:spPr bwMode="auto">
              <a:xfrm>
                <a:off x="624" y="24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25" name="Text Box 23"/>
              <p:cNvSpPr txBox="1">
                <a:spLocks noChangeArrowheads="1"/>
              </p:cNvSpPr>
              <p:nvPr/>
            </p:nvSpPr>
            <p:spPr bwMode="auto">
              <a:xfrm>
                <a:off x="672" y="2208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C</a:t>
                </a:r>
                <a:endParaRPr lang="en-CA"/>
              </a:p>
            </p:txBody>
          </p:sp>
        </p:grpSp>
        <p:grpSp>
          <p:nvGrpSpPr>
            <p:cNvPr id="45069" name="Group 24"/>
            <p:cNvGrpSpPr>
              <a:grpSpLocks/>
            </p:cNvGrpSpPr>
            <p:nvPr/>
          </p:nvGrpSpPr>
          <p:grpSpPr bwMode="auto">
            <a:xfrm>
              <a:off x="2448" y="2208"/>
              <a:ext cx="768" cy="528"/>
              <a:chOff x="144" y="2208"/>
              <a:chExt cx="768" cy="528"/>
            </a:xfrm>
          </p:grpSpPr>
          <p:sp>
            <p:nvSpPr>
              <p:cNvPr id="45116" name="Oval 25"/>
              <p:cNvSpPr>
                <a:spLocks noChangeArrowheads="1"/>
              </p:cNvSpPr>
              <p:nvPr/>
            </p:nvSpPr>
            <p:spPr bwMode="auto">
              <a:xfrm>
                <a:off x="144" y="225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5117" name="Line 26"/>
              <p:cNvSpPr>
                <a:spLocks noChangeShapeType="1"/>
              </p:cNvSpPr>
              <p:nvPr/>
            </p:nvSpPr>
            <p:spPr bwMode="auto">
              <a:xfrm>
                <a:off x="384" y="2256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18" name="Text Box 27"/>
              <p:cNvSpPr txBox="1">
                <a:spLocks noChangeArrowheads="1"/>
              </p:cNvSpPr>
              <p:nvPr/>
            </p:nvSpPr>
            <p:spPr bwMode="auto">
              <a:xfrm>
                <a:off x="192" y="2352"/>
                <a:ext cx="1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4</a:t>
                </a:r>
                <a:endParaRPr lang="en-CA"/>
              </a:p>
            </p:txBody>
          </p:sp>
          <p:sp>
            <p:nvSpPr>
              <p:cNvPr id="45119" name="Line 28"/>
              <p:cNvSpPr>
                <a:spLocks noChangeShapeType="1"/>
              </p:cNvSpPr>
              <p:nvPr/>
            </p:nvSpPr>
            <p:spPr bwMode="auto">
              <a:xfrm>
                <a:off x="624" y="24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20" name="Text Box 29"/>
              <p:cNvSpPr txBox="1">
                <a:spLocks noChangeArrowheads="1"/>
              </p:cNvSpPr>
              <p:nvPr/>
            </p:nvSpPr>
            <p:spPr bwMode="auto">
              <a:xfrm>
                <a:off x="672" y="2208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E</a:t>
                </a:r>
                <a:endParaRPr lang="en-CA"/>
              </a:p>
            </p:txBody>
          </p:sp>
        </p:grpSp>
        <p:sp>
          <p:nvSpPr>
            <p:cNvPr id="45070" name="Line 30"/>
            <p:cNvSpPr>
              <a:spLocks noChangeShapeType="1"/>
            </p:cNvSpPr>
            <p:nvPr/>
          </p:nvSpPr>
          <p:spPr bwMode="auto">
            <a:xfrm flipV="1">
              <a:off x="2688" y="1824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1" name="Oval 31"/>
            <p:cNvSpPr>
              <a:spLocks noChangeArrowheads="1"/>
            </p:cNvSpPr>
            <p:nvPr/>
          </p:nvSpPr>
          <p:spPr bwMode="auto">
            <a:xfrm>
              <a:off x="3408" y="1584"/>
              <a:ext cx="480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5072" name="Line 32"/>
            <p:cNvSpPr>
              <a:spLocks noChangeShapeType="1"/>
            </p:cNvSpPr>
            <p:nvPr/>
          </p:nvSpPr>
          <p:spPr bwMode="auto">
            <a:xfrm>
              <a:off x="3648" y="158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3" name="Text Box 33"/>
            <p:cNvSpPr txBox="1">
              <a:spLocks noChangeArrowheads="1"/>
            </p:cNvSpPr>
            <p:nvPr/>
          </p:nvSpPr>
          <p:spPr bwMode="auto">
            <a:xfrm>
              <a:off x="3456" y="1680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5</a:t>
              </a:r>
              <a:endParaRPr lang="en-CA"/>
            </a:p>
          </p:txBody>
        </p:sp>
        <p:sp>
          <p:nvSpPr>
            <p:cNvPr id="45074" name="Text Box 34"/>
            <p:cNvSpPr txBox="1">
              <a:spLocks noChangeArrowheads="1"/>
            </p:cNvSpPr>
            <p:nvPr/>
          </p:nvSpPr>
          <p:spPr bwMode="auto">
            <a:xfrm>
              <a:off x="3936" y="1536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CA"/>
            </a:p>
          </p:txBody>
        </p:sp>
        <p:sp>
          <p:nvSpPr>
            <p:cNvPr id="45075" name="Oval 35"/>
            <p:cNvSpPr>
              <a:spLocks noChangeArrowheads="1"/>
            </p:cNvSpPr>
            <p:nvPr/>
          </p:nvSpPr>
          <p:spPr bwMode="auto">
            <a:xfrm>
              <a:off x="3216" y="2256"/>
              <a:ext cx="480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5076" name="Line 36"/>
            <p:cNvSpPr>
              <a:spLocks noChangeShapeType="1"/>
            </p:cNvSpPr>
            <p:nvPr/>
          </p:nvSpPr>
          <p:spPr bwMode="auto">
            <a:xfrm>
              <a:off x="3456" y="225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Text Box 37"/>
            <p:cNvSpPr txBox="1">
              <a:spLocks noChangeArrowheads="1"/>
            </p:cNvSpPr>
            <p:nvPr/>
          </p:nvSpPr>
          <p:spPr bwMode="auto">
            <a:xfrm>
              <a:off x="3264" y="2352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6</a:t>
              </a:r>
              <a:endParaRPr lang="en-CA"/>
            </a:p>
          </p:txBody>
        </p:sp>
        <p:sp>
          <p:nvSpPr>
            <p:cNvPr id="45078" name="Line 38"/>
            <p:cNvSpPr>
              <a:spLocks noChangeShapeType="1"/>
            </p:cNvSpPr>
            <p:nvPr/>
          </p:nvSpPr>
          <p:spPr bwMode="auto">
            <a:xfrm>
              <a:off x="2736" y="2736"/>
              <a:ext cx="72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Oval 39"/>
            <p:cNvSpPr>
              <a:spLocks noChangeArrowheads="1"/>
            </p:cNvSpPr>
            <p:nvPr/>
          </p:nvSpPr>
          <p:spPr bwMode="auto">
            <a:xfrm>
              <a:off x="3408" y="3168"/>
              <a:ext cx="480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5080" name="Line 40"/>
            <p:cNvSpPr>
              <a:spLocks noChangeShapeType="1"/>
            </p:cNvSpPr>
            <p:nvPr/>
          </p:nvSpPr>
          <p:spPr bwMode="auto">
            <a:xfrm>
              <a:off x="3648" y="316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Text Box 41"/>
            <p:cNvSpPr txBox="1">
              <a:spLocks noChangeArrowheads="1"/>
            </p:cNvSpPr>
            <p:nvPr/>
          </p:nvSpPr>
          <p:spPr bwMode="auto">
            <a:xfrm>
              <a:off x="3456" y="3264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7</a:t>
              </a:r>
              <a:endParaRPr lang="en-CA"/>
            </a:p>
          </p:txBody>
        </p:sp>
        <p:sp>
          <p:nvSpPr>
            <p:cNvPr id="45082" name="Line 42"/>
            <p:cNvSpPr>
              <a:spLocks noChangeShapeType="1"/>
            </p:cNvSpPr>
            <p:nvPr/>
          </p:nvSpPr>
          <p:spPr bwMode="auto">
            <a:xfrm>
              <a:off x="384" y="24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3" name="Line 43"/>
            <p:cNvSpPr>
              <a:spLocks noChangeShapeType="1"/>
            </p:cNvSpPr>
            <p:nvPr/>
          </p:nvSpPr>
          <p:spPr bwMode="auto">
            <a:xfrm>
              <a:off x="1152" y="24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4" name="Line 44"/>
            <p:cNvSpPr>
              <a:spLocks noChangeShapeType="1"/>
            </p:cNvSpPr>
            <p:nvPr/>
          </p:nvSpPr>
          <p:spPr bwMode="auto">
            <a:xfrm>
              <a:off x="1920" y="24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5" name="Line 45"/>
            <p:cNvSpPr>
              <a:spLocks noChangeShapeType="1"/>
            </p:cNvSpPr>
            <p:nvPr/>
          </p:nvSpPr>
          <p:spPr bwMode="auto">
            <a:xfrm>
              <a:off x="2688" y="24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6" name="Line 46"/>
            <p:cNvSpPr>
              <a:spLocks noChangeShapeType="1"/>
            </p:cNvSpPr>
            <p:nvPr/>
          </p:nvSpPr>
          <p:spPr bwMode="auto">
            <a:xfrm>
              <a:off x="3648" y="182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7" name="Line 47"/>
            <p:cNvSpPr>
              <a:spLocks noChangeShapeType="1"/>
            </p:cNvSpPr>
            <p:nvPr/>
          </p:nvSpPr>
          <p:spPr bwMode="auto">
            <a:xfrm>
              <a:off x="3456" y="24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8" name="Line 48"/>
            <p:cNvSpPr>
              <a:spLocks noChangeShapeType="1"/>
            </p:cNvSpPr>
            <p:nvPr/>
          </p:nvSpPr>
          <p:spPr bwMode="auto">
            <a:xfrm>
              <a:off x="3648" y="340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9" name="Oval 49"/>
            <p:cNvSpPr>
              <a:spLocks noChangeArrowheads="1"/>
            </p:cNvSpPr>
            <p:nvPr/>
          </p:nvSpPr>
          <p:spPr bwMode="auto">
            <a:xfrm>
              <a:off x="4176" y="2256"/>
              <a:ext cx="480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5090" name="Line 50"/>
            <p:cNvSpPr>
              <a:spLocks noChangeShapeType="1"/>
            </p:cNvSpPr>
            <p:nvPr/>
          </p:nvSpPr>
          <p:spPr bwMode="auto">
            <a:xfrm>
              <a:off x="4416" y="225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1" name="Text Box 51"/>
            <p:cNvSpPr txBox="1">
              <a:spLocks noChangeArrowheads="1"/>
            </p:cNvSpPr>
            <p:nvPr/>
          </p:nvSpPr>
          <p:spPr bwMode="auto">
            <a:xfrm>
              <a:off x="4224" y="2352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8</a:t>
              </a:r>
              <a:endParaRPr lang="en-CA"/>
            </a:p>
          </p:txBody>
        </p:sp>
        <p:sp>
          <p:nvSpPr>
            <p:cNvPr id="45092" name="Line 52"/>
            <p:cNvSpPr>
              <a:spLocks noChangeShapeType="1"/>
            </p:cNvSpPr>
            <p:nvPr/>
          </p:nvSpPr>
          <p:spPr bwMode="auto">
            <a:xfrm>
              <a:off x="4656" y="249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3" name="Text Box 53"/>
            <p:cNvSpPr txBox="1">
              <a:spLocks noChangeArrowheads="1"/>
            </p:cNvSpPr>
            <p:nvPr/>
          </p:nvSpPr>
          <p:spPr bwMode="auto">
            <a:xfrm>
              <a:off x="4704" y="2208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H</a:t>
              </a:r>
              <a:endParaRPr lang="en-CA"/>
            </a:p>
          </p:txBody>
        </p:sp>
        <p:sp>
          <p:nvSpPr>
            <p:cNvPr id="45094" name="Oval 54"/>
            <p:cNvSpPr>
              <a:spLocks noChangeArrowheads="1"/>
            </p:cNvSpPr>
            <p:nvPr/>
          </p:nvSpPr>
          <p:spPr bwMode="auto">
            <a:xfrm>
              <a:off x="4944" y="2256"/>
              <a:ext cx="480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5095" name="Line 55"/>
            <p:cNvSpPr>
              <a:spLocks noChangeShapeType="1"/>
            </p:cNvSpPr>
            <p:nvPr/>
          </p:nvSpPr>
          <p:spPr bwMode="auto">
            <a:xfrm>
              <a:off x="5184" y="225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6" name="Text Box 56"/>
            <p:cNvSpPr txBox="1">
              <a:spLocks noChangeArrowheads="1"/>
            </p:cNvSpPr>
            <p:nvPr/>
          </p:nvSpPr>
          <p:spPr bwMode="auto">
            <a:xfrm>
              <a:off x="4992" y="2352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9</a:t>
              </a:r>
              <a:endParaRPr lang="en-CA"/>
            </a:p>
          </p:txBody>
        </p:sp>
        <p:sp>
          <p:nvSpPr>
            <p:cNvPr id="45097" name="Oval 57"/>
            <p:cNvSpPr>
              <a:spLocks noChangeArrowheads="1"/>
            </p:cNvSpPr>
            <p:nvPr/>
          </p:nvSpPr>
          <p:spPr bwMode="auto">
            <a:xfrm>
              <a:off x="4608" y="3120"/>
              <a:ext cx="480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5098" name="Line 58"/>
            <p:cNvSpPr>
              <a:spLocks noChangeShapeType="1"/>
            </p:cNvSpPr>
            <p:nvPr/>
          </p:nvSpPr>
          <p:spPr bwMode="auto">
            <a:xfrm>
              <a:off x="4848" y="31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9" name="Text Box 59"/>
            <p:cNvSpPr txBox="1">
              <a:spLocks noChangeArrowheads="1"/>
            </p:cNvSpPr>
            <p:nvPr/>
          </p:nvSpPr>
          <p:spPr bwMode="auto">
            <a:xfrm>
              <a:off x="4656" y="3216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1</a:t>
              </a:r>
              <a:endParaRPr lang="en-CA"/>
            </a:p>
          </p:txBody>
        </p:sp>
        <p:sp>
          <p:nvSpPr>
            <p:cNvPr id="45100" name="Text Box 60"/>
            <p:cNvSpPr txBox="1">
              <a:spLocks noChangeArrowheads="1"/>
            </p:cNvSpPr>
            <p:nvPr/>
          </p:nvSpPr>
          <p:spPr bwMode="auto">
            <a:xfrm>
              <a:off x="5184" y="288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J</a:t>
              </a:r>
              <a:endParaRPr lang="en-CA"/>
            </a:p>
          </p:txBody>
        </p:sp>
        <p:sp>
          <p:nvSpPr>
            <p:cNvPr id="45101" name="Text Box 61"/>
            <p:cNvSpPr txBox="1">
              <a:spLocks noChangeArrowheads="1"/>
            </p:cNvSpPr>
            <p:nvPr/>
          </p:nvSpPr>
          <p:spPr bwMode="auto">
            <a:xfrm>
              <a:off x="2832" y="2928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F</a:t>
              </a:r>
              <a:endParaRPr lang="en-CA"/>
            </a:p>
          </p:txBody>
        </p:sp>
        <p:sp>
          <p:nvSpPr>
            <p:cNvPr id="45102" name="Text Box 62"/>
            <p:cNvSpPr txBox="1">
              <a:spLocks noChangeArrowheads="1"/>
            </p:cNvSpPr>
            <p:nvPr/>
          </p:nvSpPr>
          <p:spPr bwMode="auto">
            <a:xfrm>
              <a:off x="2880" y="1776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D</a:t>
              </a:r>
              <a:endParaRPr lang="en-CA"/>
            </a:p>
          </p:txBody>
        </p:sp>
        <p:sp>
          <p:nvSpPr>
            <p:cNvPr id="45103" name="Line 63"/>
            <p:cNvSpPr>
              <a:spLocks noChangeShapeType="1"/>
            </p:cNvSpPr>
            <p:nvPr/>
          </p:nvSpPr>
          <p:spPr bwMode="auto">
            <a:xfrm>
              <a:off x="3744" y="249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4" name="Line 64"/>
            <p:cNvSpPr>
              <a:spLocks noChangeShapeType="1"/>
            </p:cNvSpPr>
            <p:nvPr/>
          </p:nvSpPr>
          <p:spPr bwMode="auto">
            <a:xfrm>
              <a:off x="3936" y="1824"/>
              <a:ext cx="288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5" name="Line 65"/>
            <p:cNvSpPr>
              <a:spLocks noChangeShapeType="1"/>
            </p:cNvSpPr>
            <p:nvPr/>
          </p:nvSpPr>
          <p:spPr bwMode="auto">
            <a:xfrm flipV="1">
              <a:off x="3936" y="2688"/>
              <a:ext cx="48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6" name="Line 66"/>
            <p:cNvSpPr>
              <a:spLocks noChangeShapeType="1"/>
            </p:cNvSpPr>
            <p:nvPr/>
          </p:nvSpPr>
          <p:spPr bwMode="auto">
            <a:xfrm>
              <a:off x="4464" y="2736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7" name="Text Box 67"/>
            <p:cNvSpPr txBox="1">
              <a:spLocks noChangeArrowheads="1"/>
            </p:cNvSpPr>
            <p:nvPr/>
          </p:nvSpPr>
          <p:spPr bwMode="auto">
            <a:xfrm>
              <a:off x="4656" y="2784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I</a:t>
              </a:r>
              <a:endParaRPr lang="en-CA"/>
            </a:p>
          </p:txBody>
        </p:sp>
        <p:sp>
          <p:nvSpPr>
            <p:cNvPr id="45108" name="Line 68"/>
            <p:cNvSpPr>
              <a:spLocks noChangeShapeType="1"/>
            </p:cNvSpPr>
            <p:nvPr/>
          </p:nvSpPr>
          <p:spPr bwMode="auto">
            <a:xfrm flipV="1">
              <a:off x="4896" y="2736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9" name="Line 69"/>
            <p:cNvSpPr>
              <a:spLocks noChangeShapeType="1"/>
            </p:cNvSpPr>
            <p:nvPr/>
          </p:nvSpPr>
          <p:spPr bwMode="auto">
            <a:xfrm>
              <a:off x="2688" y="2736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0" name="Line 70"/>
            <p:cNvSpPr>
              <a:spLocks noChangeShapeType="1"/>
            </p:cNvSpPr>
            <p:nvPr/>
          </p:nvSpPr>
          <p:spPr bwMode="auto">
            <a:xfrm>
              <a:off x="2688" y="384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1" name="Line 71"/>
            <p:cNvSpPr>
              <a:spLocks noChangeShapeType="1"/>
            </p:cNvSpPr>
            <p:nvPr/>
          </p:nvSpPr>
          <p:spPr bwMode="auto">
            <a:xfrm flipV="1">
              <a:off x="4272" y="2736"/>
              <a:ext cx="14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2" name="Text Box 72"/>
            <p:cNvSpPr txBox="1">
              <a:spLocks noChangeArrowheads="1"/>
            </p:cNvSpPr>
            <p:nvPr/>
          </p:nvSpPr>
          <p:spPr bwMode="auto">
            <a:xfrm>
              <a:off x="2880" y="3504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G</a:t>
              </a:r>
              <a:endParaRPr lang="en-CA"/>
            </a:p>
          </p:txBody>
        </p:sp>
        <p:sp>
          <p:nvSpPr>
            <p:cNvPr id="45113" name="Line 73"/>
            <p:cNvSpPr>
              <a:spLocks noChangeShapeType="1"/>
            </p:cNvSpPr>
            <p:nvPr/>
          </p:nvSpPr>
          <p:spPr bwMode="auto">
            <a:xfrm>
              <a:off x="4416" y="24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4" name="Line 74"/>
            <p:cNvSpPr>
              <a:spLocks noChangeShapeType="1"/>
            </p:cNvSpPr>
            <p:nvPr/>
          </p:nvSpPr>
          <p:spPr bwMode="auto">
            <a:xfrm>
              <a:off x="4848" y="33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5" name="Line 75"/>
            <p:cNvSpPr>
              <a:spLocks noChangeShapeType="1"/>
            </p:cNvSpPr>
            <p:nvPr/>
          </p:nvSpPr>
          <p:spPr bwMode="auto">
            <a:xfrm>
              <a:off x="5184" y="24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64" name="Text Box 76"/>
          <p:cNvSpPr txBox="1">
            <a:spLocks noChangeArrowheads="1"/>
          </p:cNvSpPr>
          <p:nvPr/>
        </p:nvSpPr>
        <p:spPr bwMode="auto">
          <a:xfrm>
            <a:off x="1295400" y="5638800"/>
            <a:ext cx="556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Note: dummy tasks connecting events 5, 6 and 7 to 8</a:t>
            </a:r>
          </a:p>
        </p:txBody>
      </p:sp>
    </p:spTree>
    <p:extLst>
      <p:ext uri="{BB962C8B-B14F-4D97-AF65-F5344CB8AC3E}">
        <p14:creationId xmlns:p14="http://schemas.microsoft.com/office/powerpoint/2010/main" val="167017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549275"/>
          </a:xfrm>
        </p:spPr>
        <p:txBody>
          <a:bodyPr>
            <a:normAutofit fontScale="90000"/>
          </a:bodyPr>
          <a:lstStyle/>
          <a:p>
            <a:r>
              <a:rPr lang="en-US" smtClean="0"/>
              <a:t>Estimating Durations</a:t>
            </a:r>
            <a:endParaRPr lang="en-CA" smtClean="0"/>
          </a:p>
        </p:txBody>
      </p:sp>
      <p:sp>
        <p:nvSpPr>
          <p:cNvPr id="46086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066800"/>
            <a:ext cx="7848600" cy="4800600"/>
          </a:xfrm>
        </p:spPr>
        <p:txBody>
          <a:bodyPr>
            <a:normAutofit lnSpcReduction="10000"/>
          </a:bodyPr>
          <a:lstStyle/>
          <a:p>
            <a:r>
              <a:rPr lang="en-US" sz="1600" smtClean="0"/>
              <a:t>Suggestions for estimating durations of tasks:</a:t>
            </a:r>
          </a:p>
          <a:p>
            <a:pPr marL="742950" lvl="1" indent="-285750"/>
            <a:r>
              <a:rPr lang="en-US" sz="1800" smtClean="0"/>
              <a:t>Don’t just make up a number</a:t>
            </a:r>
          </a:p>
          <a:p>
            <a:pPr marL="742950" lvl="1" indent="-285750"/>
            <a:r>
              <a:rPr lang="en-US" sz="1800" smtClean="0"/>
              <a:t>Look at previous similar tasks from other projects and use those as guidelines</a:t>
            </a:r>
          </a:p>
          <a:p>
            <a:pPr marL="742950" lvl="1" indent="-285750"/>
            <a:r>
              <a:rPr lang="en-US" sz="1800" smtClean="0"/>
              <a:t>Try to identify factors such as difficulty, skill level</a:t>
            </a:r>
          </a:p>
          <a:p>
            <a:pPr marL="1143000" lvl="2"/>
            <a:r>
              <a:rPr lang="en-US" sz="2000" smtClean="0"/>
              <a:t>Each weighting factor will help you make a better estimate</a:t>
            </a:r>
          </a:p>
          <a:p>
            <a:pPr marL="1143000" lvl="2">
              <a:buFontTx/>
              <a:buNone/>
            </a:pPr>
            <a:endParaRPr lang="en-US" sz="2000" smtClean="0"/>
          </a:p>
          <a:p>
            <a:r>
              <a:rPr lang="en-US" sz="1600" smtClean="0"/>
              <a:t>Factors to consider:</a:t>
            </a:r>
          </a:p>
          <a:p>
            <a:pPr marL="742950" lvl="1" indent="-285750"/>
            <a:r>
              <a:rPr lang="en-US" sz="1800" smtClean="0"/>
              <a:t>Difficulty of task</a:t>
            </a:r>
          </a:p>
          <a:p>
            <a:pPr marL="742950" lvl="1" indent="-285750"/>
            <a:r>
              <a:rPr lang="en-US" sz="1800" smtClean="0"/>
              <a:t>Size of team</a:t>
            </a:r>
          </a:p>
          <a:p>
            <a:pPr marL="742950" lvl="1" indent="-285750"/>
            <a:r>
              <a:rPr lang="en-US" sz="1800" smtClean="0"/>
              <a:t>Experience of team</a:t>
            </a:r>
          </a:p>
          <a:p>
            <a:pPr marL="742950" lvl="1" indent="-285750"/>
            <a:r>
              <a:rPr lang="en-US" sz="1800" smtClean="0"/>
              <a:t>Number, attitude and availability of end users</a:t>
            </a:r>
          </a:p>
          <a:p>
            <a:pPr marL="742950" lvl="1" indent="-285750"/>
            <a:r>
              <a:rPr lang="en-US" sz="1800" smtClean="0"/>
              <a:t>Management commitment</a:t>
            </a:r>
          </a:p>
          <a:p>
            <a:pPr marL="742950" lvl="1" indent="-285750"/>
            <a:r>
              <a:rPr lang="en-US" sz="1800" smtClean="0"/>
              <a:t>Other projects in progress</a:t>
            </a:r>
            <a:endParaRPr lang="en-CA" sz="18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A3C75-5AE7-4C80-94D4-84783B6B2E71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cs typeface="Times New Roman" pitchFamily="18" charset="0"/>
              </a:rPr>
              <a:t>Principles of effective cost estimation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mtClean="0">
                <a:cs typeface="Times New Roman" pitchFamily="18" charset="0"/>
              </a:rPr>
              <a:t>Principle 2: </a:t>
            </a:r>
            <a:r>
              <a:rPr lang="en-GB" smtClean="0">
                <a:cs typeface="Times" charset="0"/>
              </a:rPr>
              <a:t>Include all activities when making estimates.</a:t>
            </a:r>
            <a:r>
              <a:rPr lang="en-US" smtClean="0">
                <a:cs typeface="Times New Roman" pitchFamily="18" charset="0"/>
              </a:rPr>
              <a:t> </a:t>
            </a:r>
          </a:p>
          <a:p>
            <a:pPr lvl="1"/>
            <a:r>
              <a:rPr lang="en-GB" smtClean="0">
                <a:cs typeface="Times" charset="0"/>
              </a:rPr>
              <a:t>The time required for </a:t>
            </a:r>
            <a:r>
              <a:rPr lang="en-GB" i="1" smtClean="0">
                <a:cs typeface="Times" charset="0"/>
              </a:rPr>
              <a:t>all</a:t>
            </a:r>
            <a:r>
              <a:rPr lang="en-GB" smtClean="0">
                <a:cs typeface="Times" charset="0"/>
              </a:rPr>
              <a:t> development activities must be taken into account.</a:t>
            </a:r>
          </a:p>
          <a:p>
            <a:pPr lvl="1"/>
            <a:r>
              <a:rPr lang="en-GB" smtClean="0">
                <a:cs typeface="Times" charset="0"/>
              </a:rPr>
              <a:t>Including:</a:t>
            </a:r>
          </a:p>
          <a:p>
            <a:pPr lvl="3"/>
            <a:r>
              <a:rPr lang="en-GB" smtClean="0">
                <a:cs typeface="Times" charset="0"/>
              </a:rPr>
              <a:t>Prototyping</a:t>
            </a:r>
          </a:p>
          <a:p>
            <a:pPr lvl="3"/>
            <a:r>
              <a:rPr lang="en-GB" smtClean="0">
                <a:cs typeface="Times" charset="0"/>
              </a:rPr>
              <a:t>Design</a:t>
            </a:r>
          </a:p>
          <a:p>
            <a:pPr lvl="3"/>
            <a:r>
              <a:rPr lang="en-GB" smtClean="0">
                <a:cs typeface="Times" charset="0"/>
              </a:rPr>
              <a:t>Inspecting</a:t>
            </a:r>
          </a:p>
          <a:p>
            <a:pPr lvl="3"/>
            <a:r>
              <a:rPr lang="en-GB" smtClean="0">
                <a:cs typeface="Times" charset="0"/>
              </a:rPr>
              <a:t>Testing</a:t>
            </a:r>
          </a:p>
          <a:p>
            <a:pPr lvl="3"/>
            <a:r>
              <a:rPr lang="en-GB" smtClean="0">
                <a:cs typeface="Times" charset="0"/>
              </a:rPr>
              <a:t>Debugging</a:t>
            </a:r>
          </a:p>
          <a:p>
            <a:pPr lvl="3"/>
            <a:r>
              <a:rPr lang="en-GB" smtClean="0">
                <a:cs typeface="Times" charset="0"/>
              </a:rPr>
              <a:t>Writing user documentation</a:t>
            </a:r>
          </a:p>
          <a:p>
            <a:pPr lvl="3"/>
            <a:r>
              <a:rPr lang="en-GB" smtClean="0">
                <a:cs typeface="Times" charset="0"/>
              </a:rPr>
              <a:t>Deployment.</a:t>
            </a:r>
            <a:r>
              <a:rPr lang="en-US" smtClean="0">
                <a:cs typeface="Times" charset="0"/>
              </a:rPr>
              <a:t> </a:t>
            </a:r>
            <a:endParaRPr lang="en-US" b="1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13435-D8D6-4859-9DDA-B7CF8F001152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7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smtClean="0"/>
              <a:t>PERT Chart With Durations</a:t>
            </a:r>
            <a:endParaRPr lang="en-CA" smtClean="0"/>
          </a:p>
        </p:txBody>
      </p:sp>
      <p:sp>
        <p:nvSpPr>
          <p:cNvPr id="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14A9A0-8435-40BA-8B16-0A32DF81369F}" type="slidenum">
              <a:rPr lang="en-US"/>
              <a:pPr>
                <a:defRPr/>
              </a:pPr>
              <a:t>30</a:t>
            </a:fld>
            <a:endParaRPr lang="en-US"/>
          </a:p>
        </p:txBody>
      </p:sp>
      <p:grpSp>
        <p:nvGrpSpPr>
          <p:cNvPr id="47110" name="Group 3"/>
          <p:cNvGrpSpPr>
            <a:grpSpLocks/>
          </p:cNvGrpSpPr>
          <p:nvPr/>
        </p:nvGrpSpPr>
        <p:grpSpPr bwMode="auto">
          <a:xfrm>
            <a:off x="609600" y="762000"/>
            <a:ext cx="8763000" cy="4033838"/>
            <a:chOff x="144" y="1536"/>
            <a:chExt cx="5520" cy="2541"/>
          </a:xfrm>
        </p:grpSpPr>
        <p:sp>
          <p:nvSpPr>
            <p:cNvPr id="47112" name="Line 4"/>
            <p:cNvSpPr>
              <a:spLocks noChangeShapeType="1"/>
            </p:cNvSpPr>
            <p:nvPr/>
          </p:nvSpPr>
          <p:spPr bwMode="auto">
            <a:xfrm>
              <a:off x="384" y="24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113" name="Group 5"/>
            <p:cNvGrpSpPr>
              <a:grpSpLocks/>
            </p:cNvGrpSpPr>
            <p:nvPr/>
          </p:nvGrpSpPr>
          <p:grpSpPr bwMode="auto">
            <a:xfrm>
              <a:off x="144" y="2208"/>
              <a:ext cx="768" cy="528"/>
              <a:chOff x="144" y="2208"/>
              <a:chExt cx="768" cy="528"/>
            </a:xfrm>
          </p:grpSpPr>
          <p:sp>
            <p:nvSpPr>
              <p:cNvPr id="47189" name="Oval 6"/>
              <p:cNvSpPr>
                <a:spLocks noChangeArrowheads="1"/>
              </p:cNvSpPr>
              <p:nvPr/>
            </p:nvSpPr>
            <p:spPr bwMode="auto">
              <a:xfrm>
                <a:off x="144" y="225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7190" name="Line 7"/>
              <p:cNvSpPr>
                <a:spLocks noChangeShapeType="1"/>
              </p:cNvSpPr>
              <p:nvPr/>
            </p:nvSpPr>
            <p:spPr bwMode="auto">
              <a:xfrm>
                <a:off x="384" y="2256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1" name="Text Box 8"/>
              <p:cNvSpPr txBox="1">
                <a:spLocks noChangeArrowheads="1"/>
              </p:cNvSpPr>
              <p:nvPr/>
            </p:nvSpPr>
            <p:spPr bwMode="auto">
              <a:xfrm>
                <a:off x="192" y="2352"/>
                <a:ext cx="1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1</a:t>
                </a:r>
                <a:endParaRPr lang="en-CA"/>
              </a:p>
            </p:txBody>
          </p:sp>
          <p:sp>
            <p:nvSpPr>
              <p:cNvPr id="47192" name="Line 9"/>
              <p:cNvSpPr>
                <a:spLocks noChangeShapeType="1"/>
              </p:cNvSpPr>
              <p:nvPr/>
            </p:nvSpPr>
            <p:spPr bwMode="auto">
              <a:xfrm>
                <a:off x="624" y="24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3" name="Text Box 10"/>
              <p:cNvSpPr txBox="1">
                <a:spLocks noChangeArrowheads="1"/>
              </p:cNvSpPr>
              <p:nvPr/>
            </p:nvSpPr>
            <p:spPr bwMode="auto">
              <a:xfrm>
                <a:off x="672" y="2208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A</a:t>
                </a:r>
                <a:endParaRPr lang="en-CA"/>
              </a:p>
            </p:txBody>
          </p:sp>
        </p:grpSp>
        <p:grpSp>
          <p:nvGrpSpPr>
            <p:cNvPr id="47114" name="Group 11"/>
            <p:cNvGrpSpPr>
              <a:grpSpLocks/>
            </p:cNvGrpSpPr>
            <p:nvPr/>
          </p:nvGrpSpPr>
          <p:grpSpPr bwMode="auto">
            <a:xfrm>
              <a:off x="912" y="2208"/>
              <a:ext cx="768" cy="528"/>
              <a:chOff x="144" y="2208"/>
              <a:chExt cx="768" cy="528"/>
            </a:xfrm>
          </p:grpSpPr>
          <p:sp>
            <p:nvSpPr>
              <p:cNvPr id="47184" name="Oval 12"/>
              <p:cNvSpPr>
                <a:spLocks noChangeArrowheads="1"/>
              </p:cNvSpPr>
              <p:nvPr/>
            </p:nvSpPr>
            <p:spPr bwMode="auto">
              <a:xfrm>
                <a:off x="144" y="225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7185" name="Line 13"/>
              <p:cNvSpPr>
                <a:spLocks noChangeShapeType="1"/>
              </p:cNvSpPr>
              <p:nvPr/>
            </p:nvSpPr>
            <p:spPr bwMode="auto">
              <a:xfrm>
                <a:off x="384" y="2256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6" name="Text Box 14"/>
              <p:cNvSpPr txBox="1">
                <a:spLocks noChangeArrowheads="1"/>
              </p:cNvSpPr>
              <p:nvPr/>
            </p:nvSpPr>
            <p:spPr bwMode="auto">
              <a:xfrm>
                <a:off x="192" y="2352"/>
                <a:ext cx="1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2</a:t>
                </a:r>
                <a:endParaRPr lang="en-CA"/>
              </a:p>
            </p:txBody>
          </p:sp>
          <p:sp>
            <p:nvSpPr>
              <p:cNvPr id="47187" name="Line 15"/>
              <p:cNvSpPr>
                <a:spLocks noChangeShapeType="1"/>
              </p:cNvSpPr>
              <p:nvPr/>
            </p:nvSpPr>
            <p:spPr bwMode="auto">
              <a:xfrm>
                <a:off x="624" y="24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8" name="Text Box 16"/>
              <p:cNvSpPr txBox="1">
                <a:spLocks noChangeArrowheads="1"/>
              </p:cNvSpPr>
              <p:nvPr/>
            </p:nvSpPr>
            <p:spPr bwMode="auto">
              <a:xfrm>
                <a:off x="672" y="2208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B</a:t>
                </a:r>
                <a:endParaRPr lang="en-CA"/>
              </a:p>
            </p:txBody>
          </p:sp>
        </p:grpSp>
        <p:grpSp>
          <p:nvGrpSpPr>
            <p:cNvPr id="47115" name="Group 17"/>
            <p:cNvGrpSpPr>
              <a:grpSpLocks/>
            </p:cNvGrpSpPr>
            <p:nvPr/>
          </p:nvGrpSpPr>
          <p:grpSpPr bwMode="auto">
            <a:xfrm>
              <a:off x="1680" y="2208"/>
              <a:ext cx="768" cy="528"/>
              <a:chOff x="144" y="2208"/>
              <a:chExt cx="768" cy="528"/>
            </a:xfrm>
          </p:grpSpPr>
          <p:sp>
            <p:nvSpPr>
              <p:cNvPr id="47179" name="Oval 18"/>
              <p:cNvSpPr>
                <a:spLocks noChangeArrowheads="1"/>
              </p:cNvSpPr>
              <p:nvPr/>
            </p:nvSpPr>
            <p:spPr bwMode="auto">
              <a:xfrm>
                <a:off x="144" y="225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7180" name="Line 19"/>
              <p:cNvSpPr>
                <a:spLocks noChangeShapeType="1"/>
              </p:cNvSpPr>
              <p:nvPr/>
            </p:nvSpPr>
            <p:spPr bwMode="auto">
              <a:xfrm>
                <a:off x="384" y="2256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1" name="Text Box 20"/>
              <p:cNvSpPr txBox="1">
                <a:spLocks noChangeArrowheads="1"/>
              </p:cNvSpPr>
              <p:nvPr/>
            </p:nvSpPr>
            <p:spPr bwMode="auto">
              <a:xfrm>
                <a:off x="192" y="2352"/>
                <a:ext cx="1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3</a:t>
                </a:r>
                <a:endParaRPr lang="en-CA"/>
              </a:p>
            </p:txBody>
          </p:sp>
          <p:sp>
            <p:nvSpPr>
              <p:cNvPr id="47182" name="Line 21"/>
              <p:cNvSpPr>
                <a:spLocks noChangeShapeType="1"/>
              </p:cNvSpPr>
              <p:nvPr/>
            </p:nvSpPr>
            <p:spPr bwMode="auto">
              <a:xfrm>
                <a:off x="624" y="24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3" name="Text Box 22"/>
              <p:cNvSpPr txBox="1">
                <a:spLocks noChangeArrowheads="1"/>
              </p:cNvSpPr>
              <p:nvPr/>
            </p:nvSpPr>
            <p:spPr bwMode="auto">
              <a:xfrm>
                <a:off x="672" y="2208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C</a:t>
                </a:r>
                <a:endParaRPr lang="en-CA"/>
              </a:p>
            </p:txBody>
          </p:sp>
        </p:grpSp>
        <p:grpSp>
          <p:nvGrpSpPr>
            <p:cNvPr id="47116" name="Group 23"/>
            <p:cNvGrpSpPr>
              <a:grpSpLocks/>
            </p:cNvGrpSpPr>
            <p:nvPr/>
          </p:nvGrpSpPr>
          <p:grpSpPr bwMode="auto">
            <a:xfrm>
              <a:off x="2448" y="2208"/>
              <a:ext cx="768" cy="528"/>
              <a:chOff x="144" y="2208"/>
              <a:chExt cx="768" cy="528"/>
            </a:xfrm>
          </p:grpSpPr>
          <p:sp>
            <p:nvSpPr>
              <p:cNvPr id="47174" name="Oval 24"/>
              <p:cNvSpPr>
                <a:spLocks noChangeArrowheads="1"/>
              </p:cNvSpPr>
              <p:nvPr/>
            </p:nvSpPr>
            <p:spPr bwMode="auto">
              <a:xfrm>
                <a:off x="144" y="2256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7175" name="Line 25"/>
              <p:cNvSpPr>
                <a:spLocks noChangeShapeType="1"/>
              </p:cNvSpPr>
              <p:nvPr/>
            </p:nvSpPr>
            <p:spPr bwMode="auto">
              <a:xfrm>
                <a:off x="384" y="2256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6" name="Text Box 26"/>
              <p:cNvSpPr txBox="1">
                <a:spLocks noChangeArrowheads="1"/>
              </p:cNvSpPr>
              <p:nvPr/>
            </p:nvSpPr>
            <p:spPr bwMode="auto">
              <a:xfrm>
                <a:off x="192" y="2352"/>
                <a:ext cx="1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4</a:t>
                </a:r>
                <a:endParaRPr lang="en-CA"/>
              </a:p>
            </p:txBody>
          </p:sp>
          <p:sp>
            <p:nvSpPr>
              <p:cNvPr id="47177" name="Line 27"/>
              <p:cNvSpPr>
                <a:spLocks noChangeShapeType="1"/>
              </p:cNvSpPr>
              <p:nvPr/>
            </p:nvSpPr>
            <p:spPr bwMode="auto">
              <a:xfrm>
                <a:off x="624" y="24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8" name="Text Box 28"/>
              <p:cNvSpPr txBox="1">
                <a:spLocks noChangeArrowheads="1"/>
              </p:cNvSpPr>
              <p:nvPr/>
            </p:nvSpPr>
            <p:spPr bwMode="auto">
              <a:xfrm>
                <a:off x="672" y="2208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E</a:t>
                </a:r>
                <a:endParaRPr lang="en-CA"/>
              </a:p>
            </p:txBody>
          </p:sp>
        </p:grpSp>
        <p:sp>
          <p:nvSpPr>
            <p:cNvPr id="47117" name="Line 29"/>
            <p:cNvSpPr>
              <a:spLocks noChangeShapeType="1"/>
            </p:cNvSpPr>
            <p:nvPr/>
          </p:nvSpPr>
          <p:spPr bwMode="auto">
            <a:xfrm flipV="1">
              <a:off x="2688" y="1824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8" name="Oval 30"/>
            <p:cNvSpPr>
              <a:spLocks noChangeArrowheads="1"/>
            </p:cNvSpPr>
            <p:nvPr/>
          </p:nvSpPr>
          <p:spPr bwMode="auto">
            <a:xfrm>
              <a:off x="3408" y="1584"/>
              <a:ext cx="480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19" name="Line 31"/>
            <p:cNvSpPr>
              <a:spLocks noChangeShapeType="1"/>
            </p:cNvSpPr>
            <p:nvPr/>
          </p:nvSpPr>
          <p:spPr bwMode="auto">
            <a:xfrm>
              <a:off x="3648" y="158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0" name="Text Box 32"/>
            <p:cNvSpPr txBox="1">
              <a:spLocks noChangeArrowheads="1"/>
            </p:cNvSpPr>
            <p:nvPr/>
          </p:nvSpPr>
          <p:spPr bwMode="auto">
            <a:xfrm>
              <a:off x="3456" y="1680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5</a:t>
              </a:r>
              <a:endParaRPr lang="en-CA"/>
            </a:p>
          </p:txBody>
        </p:sp>
        <p:sp>
          <p:nvSpPr>
            <p:cNvPr id="47121" name="Text Box 33"/>
            <p:cNvSpPr txBox="1">
              <a:spLocks noChangeArrowheads="1"/>
            </p:cNvSpPr>
            <p:nvPr/>
          </p:nvSpPr>
          <p:spPr bwMode="auto">
            <a:xfrm>
              <a:off x="3936" y="1536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CA"/>
            </a:p>
          </p:txBody>
        </p:sp>
        <p:sp>
          <p:nvSpPr>
            <p:cNvPr id="47122" name="Oval 34"/>
            <p:cNvSpPr>
              <a:spLocks noChangeArrowheads="1"/>
            </p:cNvSpPr>
            <p:nvPr/>
          </p:nvSpPr>
          <p:spPr bwMode="auto">
            <a:xfrm>
              <a:off x="3216" y="2256"/>
              <a:ext cx="480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23" name="Line 35"/>
            <p:cNvSpPr>
              <a:spLocks noChangeShapeType="1"/>
            </p:cNvSpPr>
            <p:nvPr/>
          </p:nvSpPr>
          <p:spPr bwMode="auto">
            <a:xfrm>
              <a:off x="3456" y="225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4" name="Text Box 36"/>
            <p:cNvSpPr txBox="1">
              <a:spLocks noChangeArrowheads="1"/>
            </p:cNvSpPr>
            <p:nvPr/>
          </p:nvSpPr>
          <p:spPr bwMode="auto">
            <a:xfrm>
              <a:off x="3264" y="2352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6</a:t>
              </a:r>
              <a:endParaRPr lang="en-CA"/>
            </a:p>
          </p:txBody>
        </p:sp>
        <p:sp>
          <p:nvSpPr>
            <p:cNvPr id="47125" name="Line 37"/>
            <p:cNvSpPr>
              <a:spLocks noChangeShapeType="1"/>
            </p:cNvSpPr>
            <p:nvPr/>
          </p:nvSpPr>
          <p:spPr bwMode="auto">
            <a:xfrm>
              <a:off x="2736" y="2736"/>
              <a:ext cx="72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6" name="Oval 38"/>
            <p:cNvSpPr>
              <a:spLocks noChangeArrowheads="1"/>
            </p:cNvSpPr>
            <p:nvPr/>
          </p:nvSpPr>
          <p:spPr bwMode="auto">
            <a:xfrm>
              <a:off x="3408" y="3168"/>
              <a:ext cx="480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27" name="Line 39"/>
            <p:cNvSpPr>
              <a:spLocks noChangeShapeType="1"/>
            </p:cNvSpPr>
            <p:nvPr/>
          </p:nvSpPr>
          <p:spPr bwMode="auto">
            <a:xfrm>
              <a:off x="3648" y="316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8" name="Text Box 40"/>
            <p:cNvSpPr txBox="1">
              <a:spLocks noChangeArrowheads="1"/>
            </p:cNvSpPr>
            <p:nvPr/>
          </p:nvSpPr>
          <p:spPr bwMode="auto">
            <a:xfrm>
              <a:off x="3456" y="3264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7</a:t>
              </a:r>
              <a:endParaRPr lang="en-CA"/>
            </a:p>
          </p:txBody>
        </p:sp>
        <p:sp>
          <p:nvSpPr>
            <p:cNvPr id="47129" name="Line 41"/>
            <p:cNvSpPr>
              <a:spLocks noChangeShapeType="1"/>
            </p:cNvSpPr>
            <p:nvPr/>
          </p:nvSpPr>
          <p:spPr bwMode="auto">
            <a:xfrm>
              <a:off x="384" y="24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0" name="Line 42"/>
            <p:cNvSpPr>
              <a:spLocks noChangeShapeType="1"/>
            </p:cNvSpPr>
            <p:nvPr/>
          </p:nvSpPr>
          <p:spPr bwMode="auto">
            <a:xfrm>
              <a:off x="1152" y="24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1" name="Line 43"/>
            <p:cNvSpPr>
              <a:spLocks noChangeShapeType="1"/>
            </p:cNvSpPr>
            <p:nvPr/>
          </p:nvSpPr>
          <p:spPr bwMode="auto">
            <a:xfrm>
              <a:off x="1920" y="24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2" name="Line 44"/>
            <p:cNvSpPr>
              <a:spLocks noChangeShapeType="1"/>
            </p:cNvSpPr>
            <p:nvPr/>
          </p:nvSpPr>
          <p:spPr bwMode="auto">
            <a:xfrm>
              <a:off x="2688" y="24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3" name="Line 45"/>
            <p:cNvSpPr>
              <a:spLocks noChangeShapeType="1"/>
            </p:cNvSpPr>
            <p:nvPr/>
          </p:nvSpPr>
          <p:spPr bwMode="auto">
            <a:xfrm>
              <a:off x="3648" y="182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4" name="Line 46"/>
            <p:cNvSpPr>
              <a:spLocks noChangeShapeType="1"/>
            </p:cNvSpPr>
            <p:nvPr/>
          </p:nvSpPr>
          <p:spPr bwMode="auto">
            <a:xfrm>
              <a:off x="3456" y="24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5" name="Line 47"/>
            <p:cNvSpPr>
              <a:spLocks noChangeShapeType="1"/>
            </p:cNvSpPr>
            <p:nvPr/>
          </p:nvSpPr>
          <p:spPr bwMode="auto">
            <a:xfrm>
              <a:off x="3648" y="340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6" name="Oval 48"/>
            <p:cNvSpPr>
              <a:spLocks noChangeArrowheads="1"/>
            </p:cNvSpPr>
            <p:nvPr/>
          </p:nvSpPr>
          <p:spPr bwMode="auto">
            <a:xfrm>
              <a:off x="4176" y="2256"/>
              <a:ext cx="480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37" name="Line 49"/>
            <p:cNvSpPr>
              <a:spLocks noChangeShapeType="1"/>
            </p:cNvSpPr>
            <p:nvPr/>
          </p:nvSpPr>
          <p:spPr bwMode="auto">
            <a:xfrm>
              <a:off x="4416" y="225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8" name="Text Box 50"/>
            <p:cNvSpPr txBox="1">
              <a:spLocks noChangeArrowheads="1"/>
            </p:cNvSpPr>
            <p:nvPr/>
          </p:nvSpPr>
          <p:spPr bwMode="auto">
            <a:xfrm>
              <a:off x="4224" y="2352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8</a:t>
              </a:r>
              <a:endParaRPr lang="en-CA"/>
            </a:p>
          </p:txBody>
        </p:sp>
        <p:sp>
          <p:nvSpPr>
            <p:cNvPr id="47139" name="Line 51"/>
            <p:cNvSpPr>
              <a:spLocks noChangeShapeType="1"/>
            </p:cNvSpPr>
            <p:nvPr/>
          </p:nvSpPr>
          <p:spPr bwMode="auto">
            <a:xfrm>
              <a:off x="4656" y="249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0" name="Text Box 52"/>
            <p:cNvSpPr txBox="1">
              <a:spLocks noChangeArrowheads="1"/>
            </p:cNvSpPr>
            <p:nvPr/>
          </p:nvSpPr>
          <p:spPr bwMode="auto">
            <a:xfrm>
              <a:off x="4686" y="2253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H</a:t>
              </a:r>
              <a:endParaRPr lang="en-CA"/>
            </a:p>
          </p:txBody>
        </p:sp>
        <p:sp>
          <p:nvSpPr>
            <p:cNvPr id="47141" name="Oval 53"/>
            <p:cNvSpPr>
              <a:spLocks noChangeArrowheads="1"/>
            </p:cNvSpPr>
            <p:nvPr/>
          </p:nvSpPr>
          <p:spPr bwMode="auto">
            <a:xfrm>
              <a:off x="4944" y="2256"/>
              <a:ext cx="480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42" name="Line 54"/>
            <p:cNvSpPr>
              <a:spLocks noChangeShapeType="1"/>
            </p:cNvSpPr>
            <p:nvPr/>
          </p:nvSpPr>
          <p:spPr bwMode="auto">
            <a:xfrm>
              <a:off x="5184" y="225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3" name="Text Box 55"/>
            <p:cNvSpPr txBox="1">
              <a:spLocks noChangeArrowheads="1"/>
            </p:cNvSpPr>
            <p:nvPr/>
          </p:nvSpPr>
          <p:spPr bwMode="auto">
            <a:xfrm>
              <a:off x="4992" y="2352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9</a:t>
              </a:r>
              <a:endParaRPr lang="en-CA"/>
            </a:p>
          </p:txBody>
        </p:sp>
        <p:sp>
          <p:nvSpPr>
            <p:cNvPr id="47144" name="Text Box 56"/>
            <p:cNvSpPr txBox="1">
              <a:spLocks noChangeArrowheads="1"/>
            </p:cNvSpPr>
            <p:nvPr/>
          </p:nvSpPr>
          <p:spPr bwMode="auto">
            <a:xfrm>
              <a:off x="5472" y="2208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CA"/>
            </a:p>
          </p:txBody>
        </p:sp>
        <p:sp>
          <p:nvSpPr>
            <p:cNvPr id="47145" name="Oval 57"/>
            <p:cNvSpPr>
              <a:spLocks noChangeArrowheads="1"/>
            </p:cNvSpPr>
            <p:nvPr/>
          </p:nvSpPr>
          <p:spPr bwMode="auto">
            <a:xfrm>
              <a:off x="4608" y="3120"/>
              <a:ext cx="480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46" name="Line 58"/>
            <p:cNvSpPr>
              <a:spLocks noChangeShapeType="1"/>
            </p:cNvSpPr>
            <p:nvPr/>
          </p:nvSpPr>
          <p:spPr bwMode="auto">
            <a:xfrm>
              <a:off x="4848" y="31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7" name="Text Box 59"/>
            <p:cNvSpPr txBox="1">
              <a:spLocks noChangeArrowheads="1"/>
            </p:cNvSpPr>
            <p:nvPr/>
          </p:nvSpPr>
          <p:spPr bwMode="auto">
            <a:xfrm>
              <a:off x="4656" y="3216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1</a:t>
              </a:r>
              <a:endParaRPr lang="en-CA"/>
            </a:p>
          </p:txBody>
        </p:sp>
        <p:sp>
          <p:nvSpPr>
            <p:cNvPr id="47148" name="Text Box 60"/>
            <p:cNvSpPr txBox="1">
              <a:spLocks noChangeArrowheads="1"/>
            </p:cNvSpPr>
            <p:nvPr/>
          </p:nvSpPr>
          <p:spPr bwMode="auto">
            <a:xfrm>
              <a:off x="4896" y="2736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J</a:t>
              </a:r>
              <a:endParaRPr lang="en-CA"/>
            </a:p>
          </p:txBody>
        </p:sp>
        <p:sp>
          <p:nvSpPr>
            <p:cNvPr id="47149" name="Text Box 61"/>
            <p:cNvSpPr txBox="1">
              <a:spLocks noChangeArrowheads="1"/>
            </p:cNvSpPr>
            <p:nvPr/>
          </p:nvSpPr>
          <p:spPr bwMode="auto">
            <a:xfrm>
              <a:off x="3021" y="2757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F</a:t>
              </a:r>
              <a:endParaRPr lang="en-CA"/>
            </a:p>
          </p:txBody>
        </p:sp>
        <p:sp>
          <p:nvSpPr>
            <p:cNvPr id="47150" name="Text Box 62"/>
            <p:cNvSpPr txBox="1">
              <a:spLocks noChangeArrowheads="1"/>
            </p:cNvSpPr>
            <p:nvPr/>
          </p:nvSpPr>
          <p:spPr bwMode="auto">
            <a:xfrm>
              <a:off x="2916" y="1776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D</a:t>
              </a:r>
              <a:endParaRPr lang="en-CA"/>
            </a:p>
          </p:txBody>
        </p:sp>
        <p:sp>
          <p:nvSpPr>
            <p:cNvPr id="47151" name="Line 63"/>
            <p:cNvSpPr>
              <a:spLocks noChangeShapeType="1"/>
            </p:cNvSpPr>
            <p:nvPr/>
          </p:nvSpPr>
          <p:spPr bwMode="auto">
            <a:xfrm>
              <a:off x="3744" y="249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2" name="Line 64"/>
            <p:cNvSpPr>
              <a:spLocks noChangeShapeType="1"/>
            </p:cNvSpPr>
            <p:nvPr/>
          </p:nvSpPr>
          <p:spPr bwMode="auto">
            <a:xfrm>
              <a:off x="3936" y="1824"/>
              <a:ext cx="288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3" name="Line 65"/>
            <p:cNvSpPr>
              <a:spLocks noChangeShapeType="1"/>
            </p:cNvSpPr>
            <p:nvPr/>
          </p:nvSpPr>
          <p:spPr bwMode="auto">
            <a:xfrm flipV="1">
              <a:off x="3936" y="2688"/>
              <a:ext cx="48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4" name="Line 66"/>
            <p:cNvSpPr>
              <a:spLocks noChangeShapeType="1"/>
            </p:cNvSpPr>
            <p:nvPr/>
          </p:nvSpPr>
          <p:spPr bwMode="auto">
            <a:xfrm>
              <a:off x="4464" y="2736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5" name="Text Box 67"/>
            <p:cNvSpPr txBox="1">
              <a:spLocks noChangeArrowheads="1"/>
            </p:cNvSpPr>
            <p:nvPr/>
          </p:nvSpPr>
          <p:spPr bwMode="auto">
            <a:xfrm>
              <a:off x="4620" y="2766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I</a:t>
              </a:r>
              <a:endParaRPr lang="en-CA"/>
            </a:p>
          </p:txBody>
        </p:sp>
        <p:sp>
          <p:nvSpPr>
            <p:cNvPr id="47156" name="Line 68"/>
            <p:cNvSpPr>
              <a:spLocks noChangeShapeType="1"/>
            </p:cNvSpPr>
            <p:nvPr/>
          </p:nvSpPr>
          <p:spPr bwMode="auto">
            <a:xfrm flipV="1">
              <a:off x="4896" y="2736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7" name="Line 69"/>
            <p:cNvSpPr>
              <a:spLocks noChangeShapeType="1"/>
            </p:cNvSpPr>
            <p:nvPr/>
          </p:nvSpPr>
          <p:spPr bwMode="auto">
            <a:xfrm>
              <a:off x="2688" y="2736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8" name="Line 70"/>
            <p:cNvSpPr>
              <a:spLocks noChangeShapeType="1"/>
            </p:cNvSpPr>
            <p:nvPr/>
          </p:nvSpPr>
          <p:spPr bwMode="auto">
            <a:xfrm>
              <a:off x="2688" y="384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9" name="Line 71"/>
            <p:cNvSpPr>
              <a:spLocks noChangeShapeType="1"/>
            </p:cNvSpPr>
            <p:nvPr/>
          </p:nvSpPr>
          <p:spPr bwMode="auto">
            <a:xfrm flipV="1">
              <a:off x="4260" y="2736"/>
              <a:ext cx="192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0" name="Text Box 72"/>
            <p:cNvSpPr txBox="1">
              <a:spLocks noChangeArrowheads="1"/>
            </p:cNvSpPr>
            <p:nvPr/>
          </p:nvSpPr>
          <p:spPr bwMode="auto">
            <a:xfrm>
              <a:off x="2880" y="3585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G</a:t>
              </a:r>
              <a:endParaRPr lang="en-CA"/>
            </a:p>
          </p:txBody>
        </p:sp>
        <p:sp>
          <p:nvSpPr>
            <p:cNvPr id="47161" name="Line 73"/>
            <p:cNvSpPr>
              <a:spLocks noChangeShapeType="1"/>
            </p:cNvSpPr>
            <p:nvPr/>
          </p:nvSpPr>
          <p:spPr bwMode="auto">
            <a:xfrm>
              <a:off x="4416" y="24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2" name="Line 74"/>
            <p:cNvSpPr>
              <a:spLocks noChangeShapeType="1"/>
            </p:cNvSpPr>
            <p:nvPr/>
          </p:nvSpPr>
          <p:spPr bwMode="auto">
            <a:xfrm>
              <a:off x="4848" y="33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3" name="Line 75"/>
            <p:cNvSpPr>
              <a:spLocks noChangeShapeType="1"/>
            </p:cNvSpPr>
            <p:nvPr/>
          </p:nvSpPr>
          <p:spPr bwMode="auto">
            <a:xfrm>
              <a:off x="5184" y="24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4" name="Text Box 76"/>
            <p:cNvSpPr txBox="1">
              <a:spLocks noChangeArrowheads="1"/>
            </p:cNvSpPr>
            <p:nvPr/>
          </p:nvSpPr>
          <p:spPr bwMode="auto">
            <a:xfrm>
              <a:off x="672" y="2487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3</a:t>
              </a:r>
              <a:endParaRPr lang="en-CA"/>
            </a:p>
          </p:txBody>
        </p:sp>
        <p:sp>
          <p:nvSpPr>
            <p:cNvPr id="47165" name="Text Box 77"/>
            <p:cNvSpPr txBox="1">
              <a:spLocks noChangeArrowheads="1"/>
            </p:cNvSpPr>
            <p:nvPr/>
          </p:nvSpPr>
          <p:spPr bwMode="auto">
            <a:xfrm>
              <a:off x="1440" y="2508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2</a:t>
              </a:r>
              <a:endParaRPr lang="en-CA"/>
            </a:p>
          </p:txBody>
        </p:sp>
        <p:sp>
          <p:nvSpPr>
            <p:cNvPr id="47166" name="Text Box 78"/>
            <p:cNvSpPr txBox="1">
              <a:spLocks noChangeArrowheads="1"/>
            </p:cNvSpPr>
            <p:nvPr/>
          </p:nvSpPr>
          <p:spPr bwMode="auto">
            <a:xfrm>
              <a:off x="2208" y="2496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2</a:t>
              </a:r>
              <a:endParaRPr lang="en-CA"/>
            </a:p>
          </p:txBody>
        </p:sp>
        <p:sp>
          <p:nvSpPr>
            <p:cNvPr id="47167" name="Text Box 79"/>
            <p:cNvSpPr txBox="1">
              <a:spLocks noChangeArrowheads="1"/>
            </p:cNvSpPr>
            <p:nvPr/>
          </p:nvSpPr>
          <p:spPr bwMode="auto">
            <a:xfrm>
              <a:off x="3066" y="192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7</a:t>
              </a:r>
              <a:endParaRPr lang="en-CA"/>
            </a:p>
          </p:txBody>
        </p:sp>
        <p:sp>
          <p:nvSpPr>
            <p:cNvPr id="47168" name="Text Box 80"/>
            <p:cNvSpPr txBox="1">
              <a:spLocks noChangeArrowheads="1"/>
            </p:cNvSpPr>
            <p:nvPr/>
          </p:nvSpPr>
          <p:spPr bwMode="auto">
            <a:xfrm>
              <a:off x="2928" y="3789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2</a:t>
              </a:r>
              <a:endParaRPr lang="en-CA"/>
            </a:p>
          </p:txBody>
        </p:sp>
        <p:sp>
          <p:nvSpPr>
            <p:cNvPr id="47169" name="Text Box 81"/>
            <p:cNvSpPr txBox="1">
              <a:spLocks noChangeArrowheads="1"/>
            </p:cNvSpPr>
            <p:nvPr/>
          </p:nvSpPr>
          <p:spPr bwMode="auto">
            <a:xfrm>
              <a:off x="2958" y="2949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3</a:t>
              </a:r>
              <a:endParaRPr lang="en-CA"/>
            </a:p>
          </p:txBody>
        </p:sp>
        <p:sp>
          <p:nvSpPr>
            <p:cNvPr id="47170" name="Text Box 82"/>
            <p:cNvSpPr txBox="1">
              <a:spLocks noChangeArrowheads="1"/>
            </p:cNvSpPr>
            <p:nvPr/>
          </p:nvSpPr>
          <p:spPr bwMode="auto">
            <a:xfrm>
              <a:off x="2961" y="2442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6</a:t>
              </a:r>
              <a:endParaRPr lang="en-CA"/>
            </a:p>
          </p:txBody>
        </p:sp>
        <p:sp>
          <p:nvSpPr>
            <p:cNvPr id="47171" name="Text Box 83"/>
            <p:cNvSpPr txBox="1">
              <a:spLocks noChangeArrowheads="1"/>
            </p:cNvSpPr>
            <p:nvPr/>
          </p:nvSpPr>
          <p:spPr bwMode="auto">
            <a:xfrm>
              <a:off x="4509" y="2856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2</a:t>
              </a:r>
              <a:endParaRPr lang="en-CA"/>
            </a:p>
          </p:txBody>
        </p:sp>
        <p:sp>
          <p:nvSpPr>
            <p:cNvPr id="47172" name="Text Box 84"/>
            <p:cNvSpPr txBox="1">
              <a:spLocks noChangeArrowheads="1"/>
            </p:cNvSpPr>
            <p:nvPr/>
          </p:nvSpPr>
          <p:spPr bwMode="auto">
            <a:xfrm>
              <a:off x="4992" y="2865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1</a:t>
              </a:r>
              <a:endParaRPr lang="en-CA"/>
            </a:p>
          </p:txBody>
        </p:sp>
        <p:sp>
          <p:nvSpPr>
            <p:cNvPr id="47173" name="Text Box 85"/>
            <p:cNvSpPr txBox="1">
              <a:spLocks noChangeArrowheads="1"/>
            </p:cNvSpPr>
            <p:nvPr/>
          </p:nvSpPr>
          <p:spPr bwMode="auto">
            <a:xfrm>
              <a:off x="4704" y="2433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5</a:t>
              </a:r>
              <a:endParaRPr lang="en-CA"/>
            </a:p>
          </p:txBody>
        </p:sp>
      </p:grpSp>
      <p:sp>
        <p:nvSpPr>
          <p:cNvPr id="47111" name="Text Box 86"/>
          <p:cNvSpPr txBox="1">
            <a:spLocks noChangeArrowheads="1"/>
          </p:cNvSpPr>
          <p:nvPr/>
        </p:nvSpPr>
        <p:spPr bwMode="auto">
          <a:xfrm>
            <a:off x="1371600" y="4648200"/>
            <a:ext cx="7620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/>
              <a:t>Say we have estimated durations of all tasks (in days)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/>
              <a:t>New PERT chart, with durations filled in: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/>
              <a:t>Note, dummy tasks (dashed lines) always have a duration of zero</a:t>
            </a:r>
          </a:p>
        </p:txBody>
      </p:sp>
    </p:spTree>
    <p:extLst>
      <p:ext uri="{BB962C8B-B14F-4D97-AF65-F5344CB8AC3E}">
        <p14:creationId xmlns:p14="http://schemas.microsoft.com/office/powerpoint/2010/main" val="161124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Calculating ECTs</a:t>
            </a:r>
            <a:endParaRPr lang="en-CA" smtClean="0"/>
          </a:p>
        </p:txBody>
      </p:sp>
      <p:sp>
        <p:nvSpPr>
          <p:cNvPr id="4813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81000"/>
            <a:ext cx="7772400" cy="3352800"/>
          </a:xfrm>
        </p:spPr>
        <p:txBody>
          <a:bodyPr>
            <a:normAutofit/>
          </a:bodyPr>
          <a:lstStyle/>
          <a:p>
            <a:r>
              <a:rPr lang="en-US" sz="1800" smtClean="0"/>
              <a:t>ECT = earliest time event can be completed</a:t>
            </a:r>
          </a:p>
          <a:p>
            <a:r>
              <a:rPr lang="en-US" sz="1800" smtClean="0"/>
              <a:t>To calculate:</a:t>
            </a:r>
          </a:p>
          <a:p>
            <a:pPr marL="742950" lvl="1" indent="-285750"/>
            <a:r>
              <a:rPr lang="en-US" sz="1800" smtClean="0"/>
              <a:t>For an event not depending on others:  ECT = 0</a:t>
            </a:r>
          </a:p>
          <a:p>
            <a:pPr marL="1143000" lvl="2"/>
            <a:r>
              <a:rPr lang="en-US" sz="1800" smtClean="0"/>
              <a:t>Usually this is the first event</a:t>
            </a:r>
          </a:p>
          <a:p>
            <a:pPr marL="742950" lvl="1" indent="-285750"/>
            <a:r>
              <a:rPr lang="en-US" sz="1800" smtClean="0"/>
              <a:t>For an event E depending on one or more others:</a:t>
            </a:r>
          </a:p>
          <a:p>
            <a:pPr marL="1143000" lvl="2"/>
            <a:r>
              <a:rPr lang="en-US" sz="1800" smtClean="0"/>
              <a:t>Calculate ECTs of event(s) that E depends on</a:t>
            </a:r>
          </a:p>
          <a:p>
            <a:pPr marL="1143000" lvl="2"/>
            <a:r>
              <a:rPr lang="en-US" sz="1800" smtClean="0"/>
              <a:t>Add duration(s) of task(s) leading to E</a:t>
            </a:r>
          </a:p>
          <a:p>
            <a:pPr marL="1143000" lvl="2"/>
            <a:r>
              <a:rPr lang="en-US" sz="1800" smtClean="0"/>
              <a:t>If E depends on more than one event, take MAX</a:t>
            </a:r>
          </a:p>
          <a:p>
            <a:r>
              <a:rPr lang="en-US" sz="1800" smtClean="0"/>
              <a:t>Proceed left to right ( </a:t>
            </a:r>
            <a:r>
              <a:rPr lang="en-US" sz="1800" smtClean="0">
                <a:sym typeface="Wingdings" pitchFamily="2" charset="2"/>
              </a:rPr>
              <a:t> )</a:t>
            </a:r>
            <a:r>
              <a:rPr lang="en-US" sz="1800" smtClean="0"/>
              <a:t> through the chart</a:t>
            </a:r>
          </a:p>
          <a:p>
            <a:r>
              <a:rPr lang="en-US" sz="1800" smtClean="0"/>
              <a:t>Exercise:  calculate the ECT for our example.	</a:t>
            </a:r>
            <a:endParaRPr lang="en-CA" sz="180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68F096-DFD1-4EF9-B6D9-180F5D06D6B3}" type="slidenum">
              <a:rPr lang="en-US"/>
              <a:pPr>
                <a:defRPr/>
              </a:pPr>
              <a:t>31</a:t>
            </a:fld>
            <a:endParaRPr lang="en-US"/>
          </a:p>
        </p:txBody>
      </p:sp>
      <p:pic>
        <p:nvPicPr>
          <p:cNvPr id="48135" name="Picture 8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81400"/>
            <a:ext cx="5867400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21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Calculating LCT</a:t>
            </a:r>
            <a:endParaRPr lang="en-CA" smtClean="0"/>
          </a:p>
        </p:txBody>
      </p:sp>
      <p:sp>
        <p:nvSpPr>
          <p:cNvPr id="4915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457200"/>
            <a:ext cx="8229600" cy="3733800"/>
          </a:xfrm>
        </p:spPr>
        <p:txBody>
          <a:bodyPr>
            <a:normAutofit/>
          </a:bodyPr>
          <a:lstStyle/>
          <a:p>
            <a:r>
              <a:rPr lang="en-US" sz="1800" smtClean="0"/>
              <a:t>LCT = latest time event can be completed, while still finishing last ask at indicated time</a:t>
            </a:r>
          </a:p>
          <a:p>
            <a:r>
              <a:rPr lang="en-US" sz="1800" smtClean="0"/>
              <a:t>To calculate:</a:t>
            </a:r>
          </a:p>
          <a:p>
            <a:pPr marL="742950" lvl="1" indent="-285750"/>
            <a:r>
              <a:rPr lang="en-US" sz="1800" smtClean="0"/>
              <a:t>For an event which no other events depend on:  LCT = ECT</a:t>
            </a:r>
          </a:p>
          <a:p>
            <a:pPr marL="1143000" lvl="2"/>
            <a:r>
              <a:rPr lang="en-US" sz="1800" smtClean="0"/>
              <a:t>Generally there will only be one such event</a:t>
            </a:r>
          </a:p>
          <a:p>
            <a:pPr marL="742950" lvl="1" indent="-285750"/>
            <a:r>
              <a:rPr lang="en-US" sz="1800" smtClean="0"/>
              <a:t>For an event E which one or more others depend on:</a:t>
            </a:r>
          </a:p>
          <a:p>
            <a:pPr marL="1143000" lvl="2"/>
            <a:r>
              <a:rPr lang="en-US" sz="1800" smtClean="0"/>
              <a:t>Calculate LCTs of event(s) that depend on E</a:t>
            </a:r>
          </a:p>
          <a:p>
            <a:pPr marL="1143000" lvl="2"/>
            <a:r>
              <a:rPr lang="en-US" sz="1800" smtClean="0"/>
              <a:t>Subtract duration(s) of task(s) leading from E</a:t>
            </a:r>
          </a:p>
          <a:p>
            <a:pPr marL="1143000" lvl="2"/>
            <a:r>
              <a:rPr lang="en-US" sz="1800" smtClean="0"/>
              <a:t>If more than one event depends on E, take MINIMUM</a:t>
            </a:r>
          </a:p>
          <a:p>
            <a:r>
              <a:rPr lang="en-US" sz="1800" smtClean="0"/>
              <a:t>Proceed right to left ( </a:t>
            </a:r>
            <a:r>
              <a:rPr lang="en-US" sz="1800" smtClean="0">
                <a:sym typeface="Wingdings" pitchFamily="2" charset="2"/>
              </a:rPr>
              <a:t> )</a:t>
            </a:r>
            <a:r>
              <a:rPr lang="en-US" sz="1800" smtClean="0"/>
              <a:t> through PERT chart</a:t>
            </a:r>
          </a:p>
          <a:p>
            <a:r>
              <a:rPr lang="en-US" sz="1800" smtClean="0"/>
              <a:t>Exercise:  calculate LCT for our example</a:t>
            </a:r>
            <a:endParaRPr lang="en-CA" sz="180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27C20-64B0-4A9B-A5E7-2A8660220406}" type="slidenum">
              <a:rPr lang="en-US"/>
              <a:pPr>
                <a:defRPr/>
              </a:pPr>
              <a:t>32</a:t>
            </a:fld>
            <a:endParaRPr lang="en-US"/>
          </a:p>
        </p:txBody>
      </p:sp>
      <p:pic>
        <p:nvPicPr>
          <p:cNvPr id="49159" name="Picture 8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11525"/>
            <a:ext cx="70104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68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Critical Path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2EF00-D6AC-4693-836B-5C05EA13A2D6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50182" name="Text Box 86"/>
          <p:cNvSpPr txBox="1">
            <a:spLocks noChangeArrowheads="1"/>
          </p:cNvSpPr>
          <p:nvPr/>
        </p:nvSpPr>
        <p:spPr bwMode="auto">
          <a:xfrm>
            <a:off x="1143000" y="4267200"/>
            <a:ext cx="4572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Red line is the critical path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/>
              <a:t>What does it represent?</a:t>
            </a:r>
          </a:p>
        </p:txBody>
      </p:sp>
      <p:sp>
        <p:nvSpPr>
          <p:cNvPr id="50183" name="Freeform 87"/>
          <p:cNvSpPr>
            <a:spLocks/>
          </p:cNvSpPr>
          <p:nvPr/>
        </p:nvSpPr>
        <p:spPr bwMode="auto">
          <a:xfrm>
            <a:off x="914400" y="2209800"/>
            <a:ext cx="4121150" cy="831850"/>
          </a:xfrm>
          <a:custGeom>
            <a:avLst/>
            <a:gdLst>
              <a:gd name="T0" fmla="*/ 0 w 2596"/>
              <a:gd name="T1" fmla="*/ 2147483647 h 524"/>
              <a:gd name="T2" fmla="*/ 2147483647 w 2596"/>
              <a:gd name="T3" fmla="*/ 2147483647 h 524"/>
              <a:gd name="T4" fmla="*/ 2147483647 w 2596"/>
              <a:gd name="T5" fmla="*/ 2147483647 h 524"/>
              <a:gd name="T6" fmla="*/ 2147483647 w 2596"/>
              <a:gd name="T7" fmla="*/ 2147483647 h 524"/>
              <a:gd name="T8" fmla="*/ 2147483647 w 2596"/>
              <a:gd name="T9" fmla="*/ 2147483647 h 524"/>
              <a:gd name="T10" fmla="*/ 2147483647 w 2596"/>
              <a:gd name="T11" fmla="*/ 2147483647 h 524"/>
              <a:gd name="T12" fmla="*/ 2147483647 w 2596"/>
              <a:gd name="T13" fmla="*/ 2147483647 h 524"/>
              <a:gd name="T14" fmla="*/ 2147483647 w 2596"/>
              <a:gd name="T15" fmla="*/ 2147483647 h 524"/>
              <a:gd name="T16" fmla="*/ 2147483647 w 2596"/>
              <a:gd name="T17" fmla="*/ 2147483647 h 524"/>
              <a:gd name="T18" fmla="*/ 2147483647 w 2596"/>
              <a:gd name="T19" fmla="*/ 2147483647 h 524"/>
              <a:gd name="T20" fmla="*/ 2147483647 w 2596"/>
              <a:gd name="T21" fmla="*/ 2147483647 h 524"/>
              <a:gd name="T22" fmla="*/ 2147483647 w 2596"/>
              <a:gd name="T23" fmla="*/ 2147483647 h 524"/>
              <a:gd name="T24" fmla="*/ 2147483647 w 2596"/>
              <a:gd name="T25" fmla="*/ 2147483647 h 524"/>
              <a:gd name="T26" fmla="*/ 2147483647 w 2596"/>
              <a:gd name="T27" fmla="*/ 2147483647 h 524"/>
              <a:gd name="T28" fmla="*/ 2147483647 w 2596"/>
              <a:gd name="T29" fmla="*/ 2147483647 h 524"/>
              <a:gd name="T30" fmla="*/ 2147483647 w 2596"/>
              <a:gd name="T31" fmla="*/ 0 h 52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596"/>
              <a:gd name="T49" fmla="*/ 0 h 524"/>
              <a:gd name="T50" fmla="*/ 2596 w 2596"/>
              <a:gd name="T51" fmla="*/ 524 h 52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596" h="524">
                <a:moveTo>
                  <a:pt x="0" y="498"/>
                </a:moveTo>
                <a:cubicBezTo>
                  <a:pt x="70" y="476"/>
                  <a:pt x="144" y="491"/>
                  <a:pt x="215" y="472"/>
                </a:cubicBezTo>
                <a:cubicBezTo>
                  <a:pt x="297" y="480"/>
                  <a:pt x="362" y="497"/>
                  <a:pt x="438" y="524"/>
                </a:cubicBezTo>
                <a:cubicBezTo>
                  <a:pt x="702" y="507"/>
                  <a:pt x="957" y="516"/>
                  <a:pt x="1221" y="524"/>
                </a:cubicBezTo>
                <a:cubicBezTo>
                  <a:pt x="1476" y="516"/>
                  <a:pt x="1732" y="518"/>
                  <a:pt x="1986" y="498"/>
                </a:cubicBezTo>
                <a:cubicBezTo>
                  <a:pt x="2026" y="490"/>
                  <a:pt x="2062" y="484"/>
                  <a:pt x="2098" y="464"/>
                </a:cubicBezTo>
                <a:cubicBezTo>
                  <a:pt x="2125" y="449"/>
                  <a:pt x="2136" y="431"/>
                  <a:pt x="2166" y="421"/>
                </a:cubicBezTo>
                <a:cubicBezTo>
                  <a:pt x="2214" y="373"/>
                  <a:pt x="2264" y="330"/>
                  <a:pt x="2313" y="283"/>
                </a:cubicBezTo>
                <a:cubicBezTo>
                  <a:pt x="2328" y="269"/>
                  <a:pt x="2340" y="251"/>
                  <a:pt x="2347" y="232"/>
                </a:cubicBezTo>
                <a:cubicBezTo>
                  <a:pt x="2350" y="223"/>
                  <a:pt x="2350" y="213"/>
                  <a:pt x="2356" y="206"/>
                </a:cubicBezTo>
                <a:cubicBezTo>
                  <a:pt x="2367" y="192"/>
                  <a:pt x="2386" y="184"/>
                  <a:pt x="2399" y="171"/>
                </a:cubicBezTo>
                <a:cubicBezTo>
                  <a:pt x="2415" y="120"/>
                  <a:pt x="2436" y="134"/>
                  <a:pt x="2476" y="94"/>
                </a:cubicBezTo>
                <a:cubicBezTo>
                  <a:pt x="2485" y="85"/>
                  <a:pt x="2492" y="76"/>
                  <a:pt x="2502" y="68"/>
                </a:cubicBezTo>
                <a:cubicBezTo>
                  <a:pt x="2518" y="55"/>
                  <a:pt x="2538" y="48"/>
                  <a:pt x="2553" y="34"/>
                </a:cubicBezTo>
                <a:cubicBezTo>
                  <a:pt x="2559" y="28"/>
                  <a:pt x="2565" y="22"/>
                  <a:pt x="2571" y="17"/>
                </a:cubicBezTo>
                <a:cubicBezTo>
                  <a:pt x="2579" y="11"/>
                  <a:pt x="2596" y="0"/>
                  <a:pt x="2596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4" name="Freeform 88"/>
          <p:cNvSpPr>
            <a:spLocks/>
          </p:cNvSpPr>
          <p:nvPr/>
        </p:nvSpPr>
        <p:spPr bwMode="auto">
          <a:xfrm>
            <a:off x="5049838" y="1951038"/>
            <a:ext cx="2755900" cy="928687"/>
          </a:xfrm>
          <a:custGeom>
            <a:avLst/>
            <a:gdLst>
              <a:gd name="T0" fmla="*/ 0 w 1736"/>
              <a:gd name="T1" fmla="*/ 2147483647 h 585"/>
              <a:gd name="T2" fmla="*/ 2147483647 w 1736"/>
              <a:gd name="T3" fmla="*/ 2147483647 h 585"/>
              <a:gd name="T4" fmla="*/ 2147483647 w 1736"/>
              <a:gd name="T5" fmla="*/ 2147483647 h 585"/>
              <a:gd name="T6" fmla="*/ 2147483647 w 1736"/>
              <a:gd name="T7" fmla="*/ 2147483647 h 585"/>
              <a:gd name="T8" fmla="*/ 2147483647 w 1736"/>
              <a:gd name="T9" fmla="*/ 0 h 585"/>
              <a:gd name="T10" fmla="*/ 2147483647 w 1736"/>
              <a:gd name="T11" fmla="*/ 2147483647 h 585"/>
              <a:gd name="T12" fmla="*/ 2147483647 w 1736"/>
              <a:gd name="T13" fmla="*/ 2147483647 h 585"/>
              <a:gd name="T14" fmla="*/ 2147483647 w 1736"/>
              <a:gd name="T15" fmla="*/ 2147483647 h 585"/>
              <a:gd name="T16" fmla="*/ 2147483647 w 1736"/>
              <a:gd name="T17" fmla="*/ 2147483647 h 585"/>
              <a:gd name="T18" fmla="*/ 2147483647 w 1736"/>
              <a:gd name="T19" fmla="*/ 2147483647 h 585"/>
              <a:gd name="T20" fmla="*/ 2147483647 w 1736"/>
              <a:gd name="T21" fmla="*/ 2147483647 h 585"/>
              <a:gd name="T22" fmla="*/ 2147483647 w 1736"/>
              <a:gd name="T23" fmla="*/ 2147483647 h 585"/>
              <a:gd name="T24" fmla="*/ 2147483647 w 1736"/>
              <a:gd name="T25" fmla="*/ 2147483647 h 585"/>
              <a:gd name="T26" fmla="*/ 2147483647 w 1736"/>
              <a:gd name="T27" fmla="*/ 2147483647 h 58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736"/>
              <a:gd name="T43" fmla="*/ 0 h 585"/>
              <a:gd name="T44" fmla="*/ 1736 w 1736"/>
              <a:gd name="T45" fmla="*/ 585 h 58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736" h="585">
                <a:moveTo>
                  <a:pt x="0" y="155"/>
                </a:moveTo>
                <a:cubicBezTo>
                  <a:pt x="23" y="140"/>
                  <a:pt x="46" y="125"/>
                  <a:pt x="69" y="112"/>
                </a:cubicBezTo>
                <a:cubicBezTo>
                  <a:pt x="77" y="107"/>
                  <a:pt x="124" y="97"/>
                  <a:pt x="129" y="95"/>
                </a:cubicBezTo>
                <a:cubicBezTo>
                  <a:pt x="226" y="58"/>
                  <a:pt x="109" y="97"/>
                  <a:pt x="189" y="61"/>
                </a:cubicBezTo>
                <a:cubicBezTo>
                  <a:pt x="256" y="31"/>
                  <a:pt x="333" y="15"/>
                  <a:pt x="404" y="0"/>
                </a:cubicBezTo>
                <a:cubicBezTo>
                  <a:pt x="485" y="6"/>
                  <a:pt x="525" y="5"/>
                  <a:pt x="593" y="26"/>
                </a:cubicBezTo>
                <a:cubicBezTo>
                  <a:pt x="635" y="54"/>
                  <a:pt x="653" y="94"/>
                  <a:pt x="688" y="129"/>
                </a:cubicBezTo>
                <a:cubicBezTo>
                  <a:pt x="707" y="148"/>
                  <a:pt x="734" y="166"/>
                  <a:pt x="756" y="181"/>
                </a:cubicBezTo>
                <a:cubicBezTo>
                  <a:pt x="773" y="206"/>
                  <a:pt x="800" y="224"/>
                  <a:pt x="817" y="250"/>
                </a:cubicBezTo>
                <a:cubicBezTo>
                  <a:pt x="857" y="310"/>
                  <a:pt x="840" y="284"/>
                  <a:pt x="868" y="327"/>
                </a:cubicBezTo>
                <a:cubicBezTo>
                  <a:pt x="888" y="358"/>
                  <a:pt x="894" y="394"/>
                  <a:pt x="920" y="422"/>
                </a:cubicBezTo>
                <a:cubicBezTo>
                  <a:pt x="939" y="480"/>
                  <a:pt x="947" y="500"/>
                  <a:pt x="980" y="551"/>
                </a:cubicBezTo>
                <a:cubicBezTo>
                  <a:pt x="991" y="568"/>
                  <a:pt x="1032" y="585"/>
                  <a:pt x="1032" y="585"/>
                </a:cubicBezTo>
                <a:cubicBezTo>
                  <a:pt x="1266" y="572"/>
                  <a:pt x="1501" y="585"/>
                  <a:pt x="1736" y="585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50185" name="Picture 8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810577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5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Uses of PERT Charts</a:t>
            </a:r>
            <a:endParaRPr lang="en-CA" dirty="0" smtClean="0"/>
          </a:p>
        </p:txBody>
      </p:sp>
      <p:sp>
        <p:nvSpPr>
          <p:cNvPr id="5120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533400"/>
            <a:ext cx="8458200" cy="6677025"/>
          </a:xfrm>
        </p:spPr>
        <p:txBody>
          <a:bodyPr/>
          <a:lstStyle/>
          <a:p>
            <a:r>
              <a:rPr lang="en-US" sz="1800" dirty="0" smtClean="0"/>
              <a:t>We can use PERT charts for:</a:t>
            </a:r>
          </a:p>
          <a:p>
            <a:pPr marL="742950" lvl="1" indent="-285750"/>
            <a:r>
              <a:rPr lang="en-US" sz="1800" dirty="0" smtClean="0"/>
              <a:t>Determining the estimated time to complete a project</a:t>
            </a:r>
          </a:p>
          <a:p>
            <a:pPr marL="742950" lvl="1" indent="-285750"/>
            <a:r>
              <a:rPr lang="en-US" sz="1800" dirty="0" smtClean="0"/>
              <a:t>Deriving actual project dates</a:t>
            </a:r>
          </a:p>
          <a:p>
            <a:pPr marL="742950" lvl="1" indent="-285750"/>
            <a:r>
              <a:rPr lang="en-US" sz="1800" dirty="0" smtClean="0"/>
              <a:t>Allocating resources</a:t>
            </a:r>
          </a:p>
          <a:p>
            <a:pPr marL="742950" lvl="1" indent="-285750"/>
            <a:r>
              <a:rPr lang="en-US" sz="1800" dirty="0" smtClean="0"/>
              <a:t>Identifying potential and current problems (is one task behind schedule?, can we shuffle people?)</a:t>
            </a:r>
          </a:p>
          <a:p>
            <a:r>
              <a:rPr lang="en-US" sz="1800" b="0" i="1" dirty="0" smtClean="0"/>
              <a:t>Critical Path: </a:t>
            </a:r>
            <a:r>
              <a:rPr lang="en-US" sz="1800" dirty="0" smtClean="0"/>
              <a:t>Path through chart such that if any deadline slips, the final deadline slips (where all events have ECT = LCT (usually there is only one)</a:t>
            </a:r>
          </a:p>
          <a:p>
            <a:r>
              <a:rPr lang="en-US" sz="1800" dirty="0" smtClean="0"/>
              <a:t>In software example:</a:t>
            </a:r>
          </a:p>
          <a:p>
            <a:pPr marL="742950" lvl="1" indent="-285750"/>
            <a:r>
              <a:rPr lang="en-US" sz="1800" dirty="0" smtClean="0"/>
              <a:t>Task I is not on the critical path: even if we don’t finish it until time 18, we’re still okay</a:t>
            </a:r>
          </a:p>
          <a:p>
            <a:pPr marL="742950" lvl="1" indent="-285750"/>
            <a:r>
              <a:rPr lang="en-US" sz="1800" dirty="0" smtClean="0"/>
              <a:t>Task D is on the critical path: if we don’t finish it until for example, time 16, then:</a:t>
            </a:r>
          </a:p>
          <a:p>
            <a:pPr marL="1143000" lvl="2"/>
            <a:r>
              <a:rPr lang="en-US" sz="1800" dirty="0" smtClean="0"/>
              <a:t>We can’t start task H (duration 3) until time 16</a:t>
            </a:r>
          </a:p>
          <a:p>
            <a:pPr marL="1143000" lvl="2"/>
            <a:r>
              <a:rPr lang="en-US" sz="1800" dirty="0" smtClean="0"/>
              <a:t>So we can’t complete task H until time 21</a:t>
            </a:r>
          </a:p>
          <a:p>
            <a:r>
              <a:rPr lang="en-US" sz="1800" dirty="0" smtClean="0"/>
              <a:t>We can use PERT charts for </a:t>
            </a:r>
          </a:p>
          <a:p>
            <a:pPr marL="742950" lvl="1" indent="-285750"/>
            <a:r>
              <a:rPr lang="en-US" sz="1800" dirty="0" smtClean="0"/>
              <a:t>Identifying the critical path</a:t>
            </a:r>
          </a:p>
          <a:p>
            <a:pPr marL="742950" lvl="1" indent="-285750"/>
            <a:r>
              <a:rPr lang="en-US" sz="1800" dirty="0" smtClean="0"/>
              <a:t>Reallocating resources, e.g. from non-critical to critical tasks.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70795-6786-4499-BC90-6E052FDF0A97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mtClean="0"/>
              <a:t>PERT Chart Exercise</a:t>
            </a:r>
            <a:endParaRPr lang="en-CA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D0E9E-6137-495D-870E-F7F7213AC612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52230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7848600" cy="582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40000"/>
              </a:lnSpc>
              <a:spcBef>
                <a:spcPct val="50000"/>
              </a:spcBef>
            </a:pPr>
            <a:endParaRPr lang="en-US" dirty="0"/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b="1" dirty="0"/>
              <a:t>Task     </a:t>
            </a:r>
            <a:r>
              <a:rPr lang="en-US" b="1" dirty="0" err="1"/>
              <a:t>Prec</a:t>
            </a:r>
            <a:r>
              <a:rPr lang="en-US" b="1" dirty="0"/>
              <a:t> Tasks   Description                           Time(</a:t>
            </a:r>
            <a:r>
              <a:rPr lang="en-US" b="1" dirty="0" err="1"/>
              <a:t>hrs</a:t>
            </a:r>
            <a:r>
              <a:rPr lang="en-US" b="1" dirty="0"/>
              <a:t>)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endParaRPr lang="en-US" b="1" dirty="0"/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dirty="0"/>
              <a:t>A                   none    decide on date for party                 1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dirty="0"/>
              <a:t>B                   A         book bouncy castle                        1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dirty="0"/>
              <a:t>C                   A         send invitations                             4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dirty="0"/>
              <a:t>D                   C         receive replies                               7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dirty="0"/>
              <a:t>E                    D        buy toys and balloons                    1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dirty="0"/>
              <a:t>F                    D        buy food                                         3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dirty="0"/>
              <a:t>G                   E         blow up balloons                            2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dirty="0"/>
              <a:t>H                   F         make food                                      1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dirty="0"/>
              <a:t>I                    H, G    decorate                                         1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dirty="0"/>
              <a:t>J                    B         get bouncy castle                           1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dirty="0"/>
              <a:t>K                   J, I      have party                                       1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dirty="0"/>
              <a:t>L                   K        clean up                                           4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dirty="0"/>
              <a:t>M                  K        send back bouncy castle                 1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dirty="0"/>
              <a:t>N                   L        send thank you letters                     3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dirty="0"/>
              <a:t>O                   M       donate unwanted gifts                    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50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your daily activities and durations using </a:t>
            </a:r>
            <a:r>
              <a:rPr lang="en-US" dirty="0" smtClean="0"/>
              <a:t>PERT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out about COCOMO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74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cs typeface="Times New Roman" pitchFamily="18" charset="0"/>
              </a:rPr>
              <a:t>Principles of effective cost estimation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81100"/>
            <a:ext cx="8229600" cy="52959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Principle 3: </a:t>
            </a:r>
            <a:r>
              <a:rPr lang="en-GB" smtClean="0">
                <a:cs typeface="Times" charset="0"/>
              </a:rPr>
              <a:t>Base your estimates on past experience combined with knowledge of the current project.</a:t>
            </a:r>
            <a:r>
              <a:rPr lang="en-US" smtClean="0"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GB" smtClean="0">
                <a:cs typeface="Times" charset="0"/>
              </a:rPr>
              <a:t>If you are developing a project that has many similarities with a past project:</a:t>
            </a:r>
          </a:p>
          <a:p>
            <a:pPr lvl="2">
              <a:lnSpc>
                <a:spcPct val="90000"/>
              </a:lnSpc>
            </a:pPr>
            <a:r>
              <a:rPr lang="en-GB" smtClean="0">
                <a:cs typeface="Times" charset="0"/>
              </a:rPr>
              <a:t> You can expect it to take a similar amount of work.</a:t>
            </a:r>
            <a:r>
              <a:rPr lang="en-US" smtClean="0">
                <a:cs typeface="Times" charset="0"/>
              </a:rPr>
              <a:t> </a:t>
            </a:r>
            <a:endParaRPr lang="en-GB" smtClean="0">
              <a:cs typeface="Times" charset="0"/>
            </a:endParaRPr>
          </a:p>
          <a:p>
            <a:pPr lvl="1">
              <a:lnSpc>
                <a:spcPct val="90000"/>
              </a:lnSpc>
            </a:pPr>
            <a:r>
              <a:rPr lang="en-GB" smtClean="0">
                <a:cs typeface="Times" charset="0"/>
              </a:rPr>
              <a:t>Base your estimates on the </a:t>
            </a:r>
            <a:r>
              <a:rPr lang="en-GB" i="1" smtClean="0">
                <a:cs typeface="Times" charset="0"/>
              </a:rPr>
              <a:t>personal judgement</a:t>
            </a:r>
            <a:r>
              <a:rPr lang="en-GB" smtClean="0">
                <a:cs typeface="Times" charset="0"/>
              </a:rPr>
              <a:t> of your experts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GB" smtClean="0">
                <a:cs typeface="Times" charset="0"/>
              </a:rPr>
              <a:t>or</a:t>
            </a:r>
          </a:p>
          <a:p>
            <a:pPr lvl="1">
              <a:lnSpc>
                <a:spcPct val="90000"/>
              </a:lnSpc>
            </a:pPr>
            <a:r>
              <a:rPr lang="en-GB" smtClean="0">
                <a:cs typeface="Times" charset="0"/>
              </a:rPr>
              <a:t>Use </a:t>
            </a:r>
            <a:r>
              <a:rPr lang="en-GB" i="1" smtClean="0">
                <a:cs typeface="Times" charset="0"/>
              </a:rPr>
              <a:t>algorithmic models</a:t>
            </a:r>
            <a:r>
              <a:rPr lang="en-GB" smtClean="0">
                <a:cs typeface="Times" charset="0"/>
              </a:rPr>
              <a:t> developed in the software industry as a whole by analyzing a wide range of projects.</a:t>
            </a:r>
            <a:r>
              <a:rPr lang="en-GB" sz="2000" smtClean="0">
                <a:cs typeface="Times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GB" smtClean="0">
                <a:cs typeface="Times" charset="0"/>
              </a:rPr>
              <a:t>They take into account various aspects of a project’s size and complexity, and provide formulas to compute anticipated cost.</a:t>
            </a:r>
            <a:r>
              <a:rPr lang="en-US" sz="2000" smtClean="0">
                <a:cs typeface="Times New Roman" pitchFamily="18" charset="0"/>
              </a:rPr>
              <a:t> </a:t>
            </a:r>
            <a:r>
              <a:rPr lang="en-US" sz="2000" b="1" smtClean="0">
                <a:cs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1860A-EE70-4F58-913E-2AFB72FC5BDD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5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Algorithmic models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smtClean="0">
                <a:cs typeface="Times" charset="0"/>
              </a:rPr>
              <a:t>Allow you to systematically estimate development effort. </a:t>
            </a:r>
          </a:p>
          <a:p>
            <a:pPr lvl="1"/>
            <a:r>
              <a:rPr lang="en-GB" smtClean="0">
                <a:cs typeface="Times" charset="0"/>
              </a:rPr>
              <a:t>Based on an estimate of some other factor that you can measure, or that is easier to estimate:</a:t>
            </a:r>
            <a:r>
              <a:rPr lang="en-US" smtClean="0"/>
              <a:t> </a:t>
            </a:r>
          </a:p>
          <a:p>
            <a:pPr lvl="2"/>
            <a:r>
              <a:rPr lang="en-US" smtClean="0"/>
              <a:t>The number of use cases</a:t>
            </a:r>
          </a:p>
          <a:p>
            <a:pPr lvl="2"/>
            <a:r>
              <a:rPr lang="en-US" smtClean="0"/>
              <a:t>The number of distinct requirements</a:t>
            </a:r>
          </a:p>
          <a:p>
            <a:pPr lvl="2"/>
            <a:r>
              <a:rPr lang="en-US" smtClean="0"/>
              <a:t>The number of classes in the domain model</a:t>
            </a:r>
          </a:p>
          <a:p>
            <a:pPr lvl="2"/>
            <a:r>
              <a:rPr lang="en-US" smtClean="0"/>
              <a:t>The number of widgets in the prototype user interface</a:t>
            </a:r>
          </a:p>
          <a:p>
            <a:pPr lvl="2"/>
            <a:r>
              <a:rPr lang="en-US" smtClean="0"/>
              <a:t>An estimate of the number of lines of code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4B613-0FFE-4741-AF82-6E08F95D46B3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Algorithmic models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mtClean="0">
                <a:cs typeface="Times" charset="0"/>
              </a:rPr>
              <a:t>A typical algorithmic model uses a formula like the following:</a:t>
            </a:r>
            <a:r>
              <a:rPr lang="en-US" smtClean="0"/>
              <a:t> </a:t>
            </a:r>
          </a:p>
          <a:p>
            <a:pPr lvl="2"/>
            <a:r>
              <a:rPr lang="en-US" smtClean="0"/>
              <a:t>COCOMO:</a:t>
            </a:r>
          </a:p>
          <a:p>
            <a:pPr lvl="2"/>
            <a:endParaRPr lang="en-US" smtClean="0"/>
          </a:p>
          <a:p>
            <a:pPr lvl="2"/>
            <a:endParaRPr lang="en-US" smtClean="0"/>
          </a:p>
          <a:p>
            <a:pPr lvl="2"/>
            <a:r>
              <a:rPr lang="en-US" smtClean="0"/>
              <a:t>Functions Points:</a:t>
            </a:r>
          </a:p>
          <a:p>
            <a:pPr lvl="1"/>
            <a:endParaRPr lang="en-US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606DD9-7BD7-4869-81E5-35D5284DC3C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2438400" y="2743200"/>
            <a:ext cx="6172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GB" i="1">
                <a:cs typeface="Times" charset="0"/>
              </a:rPr>
              <a:t>E = a + bN</a:t>
            </a:r>
            <a:r>
              <a:rPr lang="en-GB" i="1" baseline="30000">
                <a:cs typeface="Times" charset="0"/>
              </a:rPr>
              <a:t>c</a:t>
            </a:r>
            <a:endParaRPr lang="en-GB">
              <a:cs typeface="Times" charset="0"/>
            </a:endParaRPr>
          </a:p>
          <a:p>
            <a:pPr eaLnBrk="0" hangingPunct="0"/>
            <a:endParaRPr lang="en-GB"/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2438400" y="4191000"/>
            <a:ext cx="6324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GB" i="1">
                <a:cs typeface="Times" charset="0"/>
              </a:rPr>
              <a:t>S = W</a:t>
            </a:r>
            <a:r>
              <a:rPr lang="en-GB" i="1" baseline="-30000">
                <a:cs typeface="Times" charset="0"/>
              </a:rPr>
              <a:t>1</a:t>
            </a:r>
            <a:r>
              <a:rPr lang="en-GB" i="1">
                <a:cs typeface="Times" charset="0"/>
              </a:rPr>
              <a:t>F</a:t>
            </a:r>
            <a:r>
              <a:rPr lang="en-GB" i="1" baseline="-30000">
                <a:cs typeface="Times" charset="0"/>
              </a:rPr>
              <a:t>1</a:t>
            </a:r>
            <a:r>
              <a:rPr lang="en-GB" i="1">
                <a:cs typeface="Times" charset="0"/>
              </a:rPr>
              <a:t> + W</a:t>
            </a:r>
            <a:r>
              <a:rPr lang="en-GB" i="1" baseline="-30000">
                <a:cs typeface="Times" charset="0"/>
              </a:rPr>
              <a:t>2</a:t>
            </a:r>
            <a:r>
              <a:rPr lang="en-GB" i="1">
                <a:cs typeface="Times" charset="0"/>
              </a:rPr>
              <a:t>F</a:t>
            </a:r>
            <a:r>
              <a:rPr lang="en-GB" i="1" baseline="-30000">
                <a:cs typeface="Times" charset="0"/>
              </a:rPr>
              <a:t>2</a:t>
            </a:r>
            <a:r>
              <a:rPr lang="en-GB" i="1">
                <a:cs typeface="Times" charset="0"/>
              </a:rPr>
              <a:t> +W</a:t>
            </a:r>
            <a:r>
              <a:rPr lang="en-GB" i="1" baseline="-30000">
                <a:cs typeface="Times" charset="0"/>
              </a:rPr>
              <a:t>3</a:t>
            </a:r>
            <a:r>
              <a:rPr lang="en-GB" i="1">
                <a:cs typeface="Times" charset="0"/>
              </a:rPr>
              <a:t>F</a:t>
            </a:r>
            <a:r>
              <a:rPr lang="en-GB" i="1" baseline="-30000">
                <a:cs typeface="Times" charset="0"/>
              </a:rPr>
              <a:t>3</a:t>
            </a:r>
            <a:r>
              <a:rPr lang="en-GB" i="1">
                <a:cs typeface="Times" charset="0"/>
              </a:rPr>
              <a:t> + …</a:t>
            </a:r>
            <a:endParaRPr lang="en-GB">
              <a:cs typeface="Times" charset="0"/>
            </a:endParaRPr>
          </a:p>
          <a:p>
            <a:pPr eaLnBrk="0" hangingPunct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6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cs typeface="Times New Roman" pitchFamily="18" charset="0"/>
              </a:rPr>
              <a:t>Principles of effective cost estimation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mtClean="0">
                <a:cs typeface="Times New Roman" pitchFamily="18" charset="0"/>
              </a:rPr>
              <a:t>Principle 4: </a:t>
            </a:r>
            <a:r>
              <a:rPr lang="en-GB" smtClean="0">
                <a:cs typeface="Times" charset="0"/>
              </a:rPr>
              <a:t>Be sure to account for </a:t>
            </a:r>
            <a:r>
              <a:rPr lang="en-GB" i="1" smtClean="0">
                <a:cs typeface="Times" charset="0"/>
              </a:rPr>
              <a:t>differences</a:t>
            </a:r>
            <a:r>
              <a:rPr lang="en-GB" smtClean="0">
                <a:cs typeface="Times" charset="0"/>
              </a:rPr>
              <a:t> when extrapolating from other projects.</a:t>
            </a:r>
            <a:r>
              <a:rPr lang="en-US" smtClean="0">
                <a:cs typeface="Times New Roman" pitchFamily="18" charset="0"/>
              </a:rPr>
              <a:t> </a:t>
            </a:r>
          </a:p>
          <a:p>
            <a:pPr lvl="1"/>
            <a:r>
              <a:rPr lang="en-GB" smtClean="0">
                <a:cs typeface="Times" charset="0"/>
              </a:rPr>
              <a:t>Different software developers</a:t>
            </a:r>
          </a:p>
          <a:p>
            <a:pPr lvl="1"/>
            <a:r>
              <a:rPr lang="en-GB" smtClean="0">
                <a:cs typeface="Times" charset="0"/>
              </a:rPr>
              <a:t>Different development processes and maturity levels</a:t>
            </a:r>
          </a:p>
          <a:p>
            <a:pPr lvl="1"/>
            <a:r>
              <a:rPr lang="en-GB" smtClean="0">
                <a:cs typeface="Times" charset="0"/>
              </a:rPr>
              <a:t>Different types of customers and users</a:t>
            </a:r>
          </a:p>
          <a:p>
            <a:pPr lvl="1"/>
            <a:r>
              <a:rPr lang="en-GB" smtClean="0">
                <a:cs typeface="Times" charset="0"/>
              </a:rPr>
              <a:t>Different schedule demands</a:t>
            </a:r>
          </a:p>
          <a:p>
            <a:pPr lvl="1"/>
            <a:r>
              <a:rPr lang="en-GB" smtClean="0">
                <a:cs typeface="Times" charset="0"/>
              </a:rPr>
              <a:t>Different technology</a:t>
            </a:r>
          </a:p>
          <a:p>
            <a:pPr lvl="1"/>
            <a:r>
              <a:rPr lang="en-GB" smtClean="0">
                <a:cs typeface="Times" charset="0"/>
              </a:rPr>
              <a:t>Different technical complexity of the requirements</a:t>
            </a:r>
          </a:p>
          <a:p>
            <a:pPr lvl="1"/>
            <a:r>
              <a:rPr lang="en-GB" smtClean="0">
                <a:cs typeface="Times" charset="0"/>
              </a:rPr>
              <a:t>Different domains</a:t>
            </a:r>
          </a:p>
          <a:p>
            <a:pPr lvl="1"/>
            <a:r>
              <a:rPr lang="en-GB" smtClean="0">
                <a:cs typeface="Times" charset="0"/>
              </a:rPr>
              <a:t>Different levels of requirement stability</a:t>
            </a:r>
          </a:p>
          <a:p>
            <a:pPr lvl="1"/>
            <a:endParaRPr lang="en-US" b="1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095F1-37F1-4AFA-8B2B-2793B20CC705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cs typeface="Times New Roman" pitchFamily="18" charset="0"/>
              </a:rPr>
              <a:t>Principles of effective cost estimation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mtClean="0">
                <a:cs typeface="Times New Roman" pitchFamily="18" charset="0"/>
              </a:rPr>
              <a:t>Principle 5</a:t>
            </a:r>
            <a:r>
              <a:rPr lang="en-US" b="0" smtClean="0">
                <a:cs typeface="Times New Roman" pitchFamily="18" charset="0"/>
              </a:rPr>
              <a:t>: </a:t>
            </a:r>
            <a:r>
              <a:rPr lang="en-GB" smtClean="0">
                <a:cs typeface="Times" charset="0"/>
              </a:rPr>
              <a:t>Anticipate the worst case and plan for contingencies.</a:t>
            </a:r>
            <a:r>
              <a:rPr lang="en-US" smtClean="0">
                <a:cs typeface="Times New Roman" pitchFamily="18" charset="0"/>
              </a:rPr>
              <a:t> </a:t>
            </a:r>
          </a:p>
          <a:p>
            <a:pPr lvl="1"/>
            <a:r>
              <a:rPr lang="en-US" smtClean="0">
                <a:cs typeface="Times New Roman" pitchFamily="18" charset="0"/>
              </a:rPr>
              <a:t>Develop the most critical use cases first</a:t>
            </a:r>
          </a:p>
          <a:p>
            <a:pPr lvl="2"/>
            <a:r>
              <a:rPr lang="en-US" smtClean="0">
                <a:cs typeface="Times New Roman" pitchFamily="18" charset="0"/>
              </a:rPr>
              <a:t>If the project runs into difficulty, then the critical features are more likely to have been completed</a:t>
            </a:r>
          </a:p>
          <a:p>
            <a:pPr lvl="1"/>
            <a:r>
              <a:rPr lang="en-US" smtClean="0">
                <a:cs typeface="Times New Roman" pitchFamily="18" charset="0"/>
              </a:rPr>
              <a:t>Make three estimates:</a:t>
            </a:r>
          </a:p>
          <a:p>
            <a:pPr lvl="2"/>
            <a:r>
              <a:rPr lang="en-US" smtClean="0">
                <a:cs typeface="Times New Roman" pitchFamily="18" charset="0"/>
              </a:rPr>
              <a:t>Optimistic (O)</a:t>
            </a:r>
          </a:p>
          <a:p>
            <a:pPr lvl="3"/>
            <a:r>
              <a:rPr lang="en-US" smtClean="0">
                <a:cs typeface="Times New Roman" pitchFamily="18" charset="0"/>
              </a:rPr>
              <a:t>Imagining a everything going perfectly</a:t>
            </a:r>
          </a:p>
          <a:p>
            <a:pPr lvl="2"/>
            <a:r>
              <a:rPr lang="en-US" smtClean="0">
                <a:cs typeface="Times New Roman" pitchFamily="18" charset="0"/>
              </a:rPr>
              <a:t>Likely (L)</a:t>
            </a:r>
          </a:p>
          <a:p>
            <a:pPr lvl="3"/>
            <a:r>
              <a:rPr lang="en-US" smtClean="0">
                <a:cs typeface="Times New Roman" pitchFamily="18" charset="0"/>
              </a:rPr>
              <a:t>Allowing for typical things going wrong</a:t>
            </a:r>
          </a:p>
          <a:p>
            <a:pPr lvl="2"/>
            <a:r>
              <a:rPr lang="en-US" smtClean="0">
                <a:cs typeface="Times New Roman" pitchFamily="18" charset="0"/>
              </a:rPr>
              <a:t>Pessimistic</a:t>
            </a:r>
          </a:p>
          <a:p>
            <a:pPr lvl="3"/>
            <a:r>
              <a:rPr lang="en-US" smtClean="0">
                <a:cs typeface="Times New Roman" pitchFamily="18" charset="0"/>
              </a:rPr>
              <a:t>Accounting for everything that could go wrong</a:t>
            </a:r>
            <a:r>
              <a:rPr lang="en-US" b="1" smtClean="0">
                <a:cs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5C6D5-D675-4A72-B8D1-498CF268B1D5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cs typeface="Times New Roman" pitchFamily="18" charset="0"/>
              </a:rPr>
              <a:t>Principles of effective cost estimation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762000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Principle 6: </a:t>
            </a:r>
            <a:r>
              <a:rPr lang="en-GB" smtClean="0">
                <a:cs typeface="Times" charset="0"/>
              </a:rPr>
              <a:t>Combine multiple independent estimates.</a:t>
            </a:r>
            <a:endParaRPr lang="en-US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smtClean="0">
                <a:cs typeface="Times" charset="0"/>
              </a:rPr>
              <a:t>Use several different techniques and compare the results. </a:t>
            </a:r>
          </a:p>
          <a:p>
            <a:pPr lvl="1">
              <a:lnSpc>
                <a:spcPct val="90000"/>
              </a:lnSpc>
            </a:pPr>
            <a:r>
              <a:rPr lang="en-GB" smtClean="0">
                <a:cs typeface="Times" charset="0"/>
              </a:rPr>
              <a:t>If there are discrepancies, analyze your calculations to discover what factors causing the differences.</a:t>
            </a:r>
          </a:p>
          <a:p>
            <a:pPr lvl="1">
              <a:lnSpc>
                <a:spcPct val="90000"/>
              </a:lnSpc>
            </a:pPr>
            <a:r>
              <a:rPr lang="en-GB" smtClean="0">
                <a:cs typeface="Times" charset="0"/>
              </a:rPr>
              <a:t>Use the Delphi technique. </a:t>
            </a:r>
          </a:p>
          <a:p>
            <a:pPr lvl="2">
              <a:lnSpc>
                <a:spcPct val="90000"/>
              </a:lnSpc>
            </a:pPr>
            <a:r>
              <a:rPr lang="en-GB" smtClean="0">
                <a:cs typeface="Times" charset="0"/>
              </a:rPr>
              <a:t>Several individuals initially make cost estimates in private. </a:t>
            </a:r>
          </a:p>
          <a:p>
            <a:pPr lvl="2">
              <a:lnSpc>
                <a:spcPct val="90000"/>
              </a:lnSpc>
            </a:pPr>
            <a:r>
              <a:rPr lang="en-GB" smtClean="0">
                <a:cs typeface="Times" charset="0"/>
              </a:rPr>
              <a:t>They then share their estimates to discover the discrepancies. </a:t>
            </a:r>
          </a:p>
          <a:p>
            <a:pPr lvl="2">
              <a:lnSpc>
                <a:spcPct val="90000"/>
              </a:lnSpc>
            </a:pPr>
            <a:r>
              <a:rPr lang="en-GB" smtClean="0">
                <a:cs typeface="Times" charset="0"/>
              </a:rPr>
              <a:t>Each individual repeatedly adjusts his or her estimates until a consensus is reached.</a:t>
            </a:r>
            <a:r>
              <a:rPr lang="en-US" sz="2000" smtClean="0">
                <a:cs typeface="Times" charset="0"/>
              </a:rPr>
              <a:t>   </a:t>
            </a:r>
            <a:endParaRPr lang="en-GB" sz="2000" smtClean="0">
              <a:cs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ACD1F-2EFD-4AD9-9092-628311A1C5D4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2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193</TotalTime>
  <Words>2554</Words>
  <Application>Microsoft Office PowerPoint</Application>
  <PresentationFormat>On-screen Show (4:3)</PresentationFormat>
  <Paragraphs>467</Paragraphs>
  <Slides>36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Clarity</vt:lpstr>
      <vt:lpstr>Analysis Quantitative in Project Management</vt:lpstr>
      <vt:lpstr>Principles of effective cost estimation</vt:lpstr>
      <vt:lpstr>Principles of effective cost estimation</vt:lpstr>
      <vt:lpstr>Principles of effective cost estimation</vt:lpstr>
      <vt:lpstr>Algorithmic models</vt:lpstr>
      <vt:lpstr>Algorithmic models</vt:lpstr>
      <vt:lpstr>Principles of effective cost estimation</vt:lpstr>
      <vt:lpstr>Principles of effective cost estimation</vt:lpstr>
      <vt:lpstr>Principles of effective cost estimation</vt:lpstr>
      <vt:lpstr>Principles of effective cost estimation</vt:lpstr>
      <vt:lpstr>Building Software Engineering Teams </vt:lpstr>
      <vt:lpstr>Software engineering teams</vt:lpstr>
      <vt:lpstr>Software engineering teams</vt:lpstr>
      <vt:lpstr>Software engineering teams</vt:lpstr>
      <vt:lpstr>Choosing an effective size for a team</vt:lpstr>
      <vt:lpstr>Skills needed on a team</vt:lpstr>
      <vt:lpstr>Project Scheduling and Tracking </vt:lpstr>
      <vt:lpstr>Some Basic Project Management Terminology</vt:lpstr>
      <vt:lpstr>Dependencies and Milestones</vt:lpstr>
      <vt:lpstr>Setting and Making Deadlines</vt:lpstr>
      <vt:lpstr>PERT Charts</vt:lpstr>
      <vt:lpstr>PERT Chart Task Edges</vt:lpstr>
      <vt:lpstr>PERT Chart Event Nodes</vt:lpstr>
      <vt:lpstr>Building a PERT Chart</vt:lpstr>
      <vt:lpstr>Example:  Generic Software Project</vt:lpstr>
      <vt:lpstr>Dummy Tasks</vt:lpstr>
      <vt:lpstr>Example:  Tasks with Dependencies</vt:lpstr>
      <vt:lpstr>Software Example:  Skeleton PERT Chart</vt:lpstr>
      <vt:lpstr>Estimating Durations</vt:lpstr>
      <vt:lpstr>PERT Chart With Durations</vt:lpstr>
      <vt:lpstr>Calculating ECTs</vt:lpstr>
      <vt:lpstr>Calculating LCT</vt:lpstr>
      <vt:lpstr>Critical Path</vt:lpstr>
      <vt:lpstr>Uses of PERT Charts</vt:lpstr>
      <vt:lpstr>PERT Chart Exercise</vt:lpstr>
      <vt:lpstr>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Quantitative in Project Management</dc:title>
  <dc:creator>Axi.o_O</dc:creator>
  <cp:lastModifiedBy>Student</cp:lastModifiedBy>
  <cp:revision>5</cp:revision>
  <dcterms:created xsi:type="dcterms:W3CDTF">2014-05-17T05:05:07Z</dcterms:created>
  <dcterms:modified xsi:type="dcterms:W3CDTF">2014-06-06T07:44:07Z</dcterms:modified>
</cp:coreProperties>
</file>