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11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1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47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5" Type="http://schemas.openxmlformats.org/officeDocument/2006/relationships/image" Target="../media/image11.wmf"/><Relationship Id="rId4" Type="http://schemas.openxmlformats.org/officeDocument/2006/relationships/image" Target="../media/image61.wmf"/><Relationship Id="rId9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52.wmf"/><Relationship Id="rId1" Type="http://schemas.openxmlformats.org/officeDocument/2006/relationships/image" Target="../media/image66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image" Target="../media/image73.wmf"/><Relationship Id="rId4" Type="http://schemas.openxmlformats.org/officeDocument/2006/relationships/image" Target="../media/image68.wmf"/><Relationship Id="rId9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24.wmf"/><Relationship Id="rId5" Type="http://schemas.openxmlformats.org/officeDocument/2006/relationships/image" Target="../media/image10.w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5.wmf"/><Relationship Id="rId7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26.wmf"/><Relationship Id="rId6" Type="http://schemas.openxmlformats.org/officeDocument/2006/relationships/image" Target="../media/image79.wmf"/><Relationship Id="rId5" Type="http://schemas.openxmlformats.org/officeDocument/2006/relationships/image" Target="../media/image67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8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1.wmf"/><Relationship Id="rId7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0C5CF-79D0-49C1-B1B9-0149A9619A1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BBC8-ACF4-412D-9664-9FABAF7862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BBC8-ACF4-412D-9664-9FABAF7862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10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42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8.wmf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16.wmf"/><Relationship Id="rId19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38.wmf"/><Relationship Id="rId19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11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79.bin"/><Relationship Id="rId21" Type="http://schemas.openxmlformats.org/officeDocument/2006/relationships/image" Target="../media/image65.wmf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6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89.bin"/><Relationship Id="rId21" Type="http://schemas.openxmlformats.org/officeDocument/2006/relationships/oleObject" Target="../embeddings/oleObject98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96.bin"/><Relationship Id="rId25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93.bin"/><Relationship Id="rId24" Type="http://schemas.openxmlformats.org/officeDocument/2006/relationships/oleObject" Target="../embeddings/oleObject100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99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97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70.wmf"/><Relationship Id="rId22" Type="http://schemas.openxmlformats.org/officeDocument/2006/relationships/image" Target="../media/image7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6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0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4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78.wmf"/><Relationship Id="rId19" Type="http://schemas.openxmlformats.org/officeDocument/2006/relationships/image" Target="../media/image8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7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7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23.wmf"/><Relationship Id="rId10" Type="http://schemas.openxmlformats.org/officeDocument/2006/relationships/image" Target="../media/image2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UJI HIPOTESIS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pijar</a:t>
            </a:r>
            <a:r>
              <a:rPr lang="en-US" sz="2000" dirty="0" smtClean="0"/>
              <a:t> A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lampunya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800 jam. </a:t>
            </a:r>
            <a:r>
              <a:rPr lang="en-US" sz="2000" dirty="0" err="1" smtClean="0"/>
              <a:t>Akhir-akhir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50 </a:t>
            </a:r>
            <a:r>
              <a:rPr lang="en-US" sz="2000" dirty="0" err="1" smtClean="0"/>
              <a:t>lampu</a:t>
            </a:r>
            <a:r>
              <a:rPr lang="en-US" sz="2000" dirty="0" smtClean="0"/>
              <a:t>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nya</a:t>
            </a:r>
            <a:r>
              <a:rPr lang="en-US" sz="2000" dirty="0" smtClean="0"/>
              <a:t> 792 jam.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60 jam, </a:t>
            </a:r>
            <a:r>
              <a:rPr lang="en-US" sz="2000" dirty="0" err="1" smtClean="0"/>
              <a:t>selidikilah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0,05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CONTOH SOAL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mendaftarkan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prosedut</a:t>
            </a:r>
            <a:r>
              <a:rPr lang="en-US" sz="2000" dirty="0" smtClean="0"/>
              <a:t>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modern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dicoba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12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42 </a:t>
            </a:r>
            <a:r>
              <a:rPr lang="en-US" sz="2000" dirty="0" err="1" smtClean="0"/>
              <a:t>menit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11,9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 UJI PROPORSI DUA PIHAK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PROPORSI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744913" y="2170113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711000" imgH="457200" progId="Equation.3">
                  <p:embed/>
                </p:oleObj>
              </mc:Choice>
              <mc:Fallback>
                <p:oleObj name="Equation" r:id="rId3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170113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130550" y="3163888"/>
          <a:ext cx="23066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3163888"/>
                        <a:ext cx="2306638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97050" y="5135534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135534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19413" y="5041070"/>
          <a:ext cx="27193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9" imgW="1307880" imgH="241200" progId="Equation.3">
                  <p:embed/>
                </p:oleObj>
              </mc:Choice>
              <mc:Fallback>
                <p:oleObj name="Equation" r:id="rId9" imgW="1307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5041070"/>
                        <a:ext cx="27193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2. UJI PROPORSI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 :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744913" y="1270000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3" imgW="711000" imgH="457200" progId="Equation.3">
                  <p:embed/>
                </p:oleObj>
              </mc:Choice>
              <mc:Fallback>
                <p:oleObj name="Equation" r:id="rId3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1270000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79762" y="2362200"/>
          <a:ext cx="23066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2" y="2362200"/>
                        <a:ext cx="2306638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046602" y="4031972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602" y="4031972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078896" y="3995528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9" imgW="571320" imgH="228600" progId="Equation.3">
                  <p:embed/>
                </p:oleObj>
              </mc:Choice>
              <mc:Fallback>
                <p:oleObj name="Equation" r:id="rId9" imgW="5713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896" y="3995528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35163" y="3965575"/>
          <a:ext cx="12049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11" imgW="698400" imgH="228600" progId="Equation.3">
                  <p:embed/>
                </p:oleObj>
              </mc:Choice>
              <mc:Fallback>
                <p:oleObj name="Equation" r:id="rId11" imgW="698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3965575"/>
                        <a:ext cx="12049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905000" y="4724400"/>
          <a:ext cx="12033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3" imgW="698400" imgH="228600" progId="Equation.3">
                  <p:embed/>
                </p:oleObj>
              </mc:Choice>
              <mc:Fallback>
                <p:oleObj name="Equation" r:id="rId13" imgW="698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12033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038600" y="4776304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15" imgW="215640" imgH="228600" progId="Equation.3">
                  <p:embed/>
                </p:oleObj>
              </mc:Choice>
              <mc:Fallback>
                <p:oleObj name="Equation" r:id="rId15" imgW="215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76304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927600" y="4687888"/>
          <a:ext cx="132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16" imgW="660240" imgH="228600" progId="Equation.3">
                  <p:embed/>
                </p:oleObj>
              </mc:Choice>
              <mc:Fallback>
                <p:oleObj name="Equation" r:id="rId16" imgW="6602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687888"/>
                        <a:ext cx="132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318250" y="1371600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18" imgW="711000" imgH="457200" progId="Equation.3">
                  <p:embed/>
                </p:oleObj>
              </mc:Choice>
              <mc:Fallback>
                <p:oleObj name="Equation" r:id="rId18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1371600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penenang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diduga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60%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100 orang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70%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unstuk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beredar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?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60%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8500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5426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= 0.01 </a:t>
            </a:r>
            <a:r>
              <a:rPr lang="en-US" sz="2000" dirty="0" err="1" smtClean="0"/>
              <a:t>benarkah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CONTOH SOAL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Penghasil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obatnya</a:t>
            </a:r>
            <a:r>
              <a:rPr lang="en-US" sz="2000" dirty="0" smtClean="0"/>
              <a:t> 90%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menyembuhkan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160 </a:t>
            </a:r>
            <a:r>
              <a:rPr lang="en-US" sz="2000" dirty="0" err="1" smtClean="0"/>
              <a:t>pasien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137 </a:t>
            </a:r>
            <a:r>
              <a:rPr lang="en-US" sz="2000" dirty="0" err="1" smtClean="0"/>
              <a:t>sembuh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UJI VARIANS DUA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UJI VARIANS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429000" y="1730375"/>
          <a:ext cx="14017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812520" imgH="482400" progId="Equation.3">
                  <p:embed/>
                </p:oleObj>
              </mc:Choice>
              <mc:Fallback>
                <p:oleObj name="Equation" r:id="rId3" imgW="8125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30375"/>
                        <a:ext cx="14017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69733" y="2895600"/>
          <a:ext cx="12022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733" y="2895600"/>
                        <a:ext cx="120226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861932" y="4229652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932" y="4229652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22588" y="4165600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1587240" imgH="253800" progId="Equation.3">
                  <p:embed/>
                </p:oleObj>
              </mc:Choice>
              <mc:Fallback>
                <p:oleObj name="Equation" r:id="rId9" imgW="15872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4165600"/>
                        <a:ext cx="2540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 smtClean="0"/>
              <a:t>UJI VARIANS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475037" y="1374912"/>
          <a:ext cx="14017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3" imgW="812520" imgH="482400" progId="Equation.3">
                  <p:embed/>
                </p:oleObj>
              </mc:Choice>
              <mc:Fallback>
                <p:oleObj name="Equation" r:id="rId3" imgW="8125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7" y="1374912"/>
                        <a:ext cx="14017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523037" y="1421296"/>
          <a:ext cx="14017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5" imgW="812520" imgH="482400" progId="Equation.3">
                  <p:embed/>
                </p:oleObj>
              </mc:Choice>
              <mc:Fallback>
                <p:oleObj name="Equation" r:id="rId5" imgW="8125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7" y="1421296"/>
                        <a:ext cx="14017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124200" y="2514600"/>
          <a:ext cx="1201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7" imgW="901440" imgH="457200" progId="Equation.3">
                  <p:embed/>
                </p:oleObj>
              </mc:Choice>
              <mc:Fallback>
                <p:oleObj name="Equation" r:id="rId7" imgW="9014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12017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828800" y="3622675"/>
          <a:ext cx="13573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9" imgW="787320" imgH="241200" progId="Equation.3">
                  <p:embed/>
                </p:oleObj>
              </mc:Choice>
              <mc:Fallback>
                <p:oleObj name="Equation" r:id="rId9" imgW="787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22675"/>
                        <a:ext cx="13573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42870" y="4177748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11" imgW="215640" imgH="228600" progId="Equation.3">
                  <p:embed/>
                </p:oleObj>
              </mc:Choice>
              <mc:Fallback>
                <p:oleObj name="Equation" r:id="rId11" imgW="215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870" y="4177748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46350" y="4068763"/>
          <a:ext cx="15525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13" imgW="1091880" imgH="355320" progId="Equation.3">
                  <p:embed/>
                </p:oleObj>
              </mc:Choice>
              <mc:Fallback>
                <p:oleObj name="Equation" r:id="rId13" imgW="109188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068763"/>
                        <a:ext cx="15525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828800" y="4649719"/>
          <a:ext cx="13573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15" imgW="787320" imgH="241200" progId="Equation.3">
                  <p:embed/>
                </p:oleObj>
              </mc:Choice>
              <mc:Fallback>
                <p:oleObj name="Equation" r:id="rId15" imgW="7873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49719"/>
                        <a:ext cx="13573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716156" y="52070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17" imgW="215640" imgH="228600" progId="Equation.3">
                  <p:embed/>
                </p:oleObj>
              </mc:Choice>
              <mc:Fallback>
                <p:oleObj name="Equation" r:id="rId17" imgW="215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156" y="52070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78113" y="5076825"/>
          <a:ext cx="1304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18" imgW="914400" imgH="355320" progId="Equation.3">
                  <p:embed/>
                </p:oleObj>
              </mc:Choice>
              <mc:Fallback>
                <p:oleObj name="Equation" r:id="rId18" imgW="91440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076825"/>
                        <a:ext cx="13049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8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batang</a:t>
            </a:r>
            <a:r>
              <a:rPr lang="en-US" sz="2000" dirty="0" smtClean="0"/>
              <a:t> </a:t>
            </a:r>
            <a:r>
              <a:rPr lang="en-US" sz="2000" dirty="0" err="1" smtClean="0"/>
              <a:t>rokok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nikotin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1,8 mg.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dapatkah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 1,3 mg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=1%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UJI DUA PIHAK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UJI KESAMAAN DUA RATA-RATA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624263" y="2133600"/>
          <a:ext cx="1314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761760" imgH="457200" progId="Equation.3">
                  <p:embed/>
                </p:oleObj>
              </mc:Choice>
              <mc:Fallback>
                <p:oleObj name="Equation" r:id="rId3" imgW="7617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2133600"/>
                        <a:ext cx="1314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033918"/>
          <a:ext cx="876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533160" imgH="266400" progId="Equation.3">
                  <p:embed/>
                </p:oleObj>
              </mc:Choice>
              <mc:Fallback>
                <p:oleObj name="Equation" r:id="rId5" imgW="53316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33918"/>
                        <a:ext cx="876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3657600"/>
          <a:ext cx="1422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7" imgW="1015920" imgH="761760" progId="Equation.3">
                  <p:embed/>
                </p:oleObj>
              </mc:Choice>
              <mc:Fallback>
                <p:oleObj name="Equation" r:id="rId7" imgW="101592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422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057400" y="5021468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021468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13044" y="4913244"/>
          <a:ext cx="27193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11" imgW="1307880" imgH="241200" progId="Equation.3">
                  <p:embed/>
                </p:oleObj>
              </mc:Choice>
              <mc:Fallback>
                <p:oleObj name="Equation" r:id="rId11" imgW="13078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044" y="4913244"/>
                        <a:ext cx="27193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dikhususkan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nilai-nilai</a:t>
            </a:r>
            <a:r>
              <a:rPr lang="en-US" sz="1800" dirty="0" smtClean="0"/>
              <a:t> parameter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statistik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 : </a:t>
            </a:r>
            <a:r>
              <a:rPr lang="en-US" sz="1800" dirty="0" err="1" smtClean="0"/>
              <a:t>menolak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benar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α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: </a:t>
            </a:r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salah</a:t>
            </a:r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β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44488" y="539198"/>
          <a:ext cx="876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533160" imgH="266400" progId="Equation.3">
                  <p:embed/>
                </p:oleObj>
              </mc:Choice>
              <mc:Fallback>
                <p:oleObj name="Equation" r:id="rId3" imgW="5331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488" y="539198"/>
                        <a:ext cx="876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125788" y="1219200"/>
          <a:ext cx="13160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7" imgW="939600" imgH="761760" progId="Equation.3">
                  <p:embed/>
                </p:oleObj>
              </mc:Choice>
              <mc:Fallback>
                <p:oleObj name="Equation" r:id="rId7" imgW="93960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1219200"/>
                        <a:ext cx="13160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495550"/>
          <a:ext cx="2302809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9" imgW="1739880" imgH="647640" progId="Equation.3">
                  <p:embed/>
                </p:oleObj>
              </mc:Choice>
              <mc:Fallback>
                <p:oleObj name="Equation" r:id="rId9" imgW="1739880" imgH="647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95550"/>
                        <a:ext cx="2302809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14192" y="4236002"/>
          <a:ext cx="43037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11" imgW="2070000" imgH="241200" progId="Equation.3">
                  <p:embed/>
                </p:oleObj>
              </mc:Choice>
              <mc:Fallback>
                <p:oleObj name="Equation" r:id="rId11" imgW="20700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192" y="4236002"/>
                        <a:ext cx="43037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057400" y="43434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13" imgW="215640" imgH="228600" progId="Equation.3">
                  <p:embed/>
                </p:oleObj>
              </mc:Choice>
              <mc:Fallback>
                <p:oleObj name="Equation" r:id="rId13" imgW="2156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ketahui</a:t>
            </a:r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Terima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          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866900" y="460238"/>
          <a:ext cx="876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3" imgW="533160" imgH="266400" progId="Equation.3">
                  <p:embed/>
                </p:oleObj>
              </mc:Choice>
              <mc:Fallback>
                <p:oleObj name="Equation" r:id="rId3" imgW="5331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460238"/>
                        <a:ext cx="876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160713" y="1201738"/>
          <a:ext cx="12446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7" imgW="888840" imgH="787320" progId="Equation.3">
                  <p:embed/>
                </p:oleObj>
              </mc:Choice>
              <mc:Fallback>
                <p:oleObj name="Equation" r:id="rId7" imgW="888840" imgH="787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201738"/>
                        <a:ext cx="12446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34603" y="2984500"/>
          <a:ext cx="342339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9" imgW="1790640" imgH="431640" progId="Equation.3">
                  <p:embed/>
                </p:oleObj>
              </mc:Choice>
              <mc:Fallback>
                <p:oleObj name="Equation" r:id="rId9" imgW="17906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603" y="2984500"/>
                        <a:ext cx="3423397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3939540"/>
          <a:ext cx="78740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11" imgW="507960" imgH="457200" progId="Equation.3">
                  <p:embed/>
                </p:oleObj>
              </mc:Choice>
              <mc:Fallback>
                <p:oleObj name="Equation" r:id="rId11" imgW="5079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39540"/>
                        <a:ext cx="787400" cy="708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08475" y="3962400"/>
          <a:ext cx="8064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13" imgW="520560" imgH="457200" progId="Equation.3">
                  <p:embed/>
                </p:oleObj>
              </mc:Choice>
              <mc:Fallback>
                <p:oleObj name="Equation" r:id="rId13" imgW="5205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3962400"/>
                        <a:ext cx="8064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Content Placeholder 3"/>
          <p:cNvGraphicFramePr>
            <a:graphicFrameLocks noChangeAspect="1"/>
          </p:cNvGraphicFramePr>
          <p:nvPr/>
        </p:nvGraphicFramePr>
        <p:xfrm>
          <a:off x="1371600" y="4899932"/>
          <a:ext cx="1905000" cy="51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15" imgW="901440" imgH="241200" progId="Equation.3">
                  <p:embed/>
                </p:oleObj>
              </mc:Choice>
              <mc:Fallback>
                <p:oleObj name="Equation" r:id="rId15" imgW="901440" imgH="2412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99932"/>
                        <a:ext cx="1905000" cy="510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4359275" y="4926013"/>
          <a:ext cx="19589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17" imgW="927000" imgH="241200" progId="Equation.3">
                  <p:embed/>
                </p:oleObj>
              </mc:Choice>
              <mc:Fallback>
                <p:oleObj name="Equation" r:id="rId17" imgW="9270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4926013"/>
                        <a:ext cx="19589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051050" y="32258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19" imgW="215640" imgH="228600" progId="Equation.3">
                  <p:embed/>
                </p:oleObj>
              </mc:Choice>
              <mc:Fallback>
                <p:oleObj name="Equation" r:id="rId19" imgW="2156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258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11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10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B.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/>
              <a:t>,</a:t>
            </a:r>
            <a:r>
              <a:rPr lang="en-US" sz="2000" dirty="0" smtClean="0"/>
              <a:t>  </a:t>
            </a:r>
            <a:r>
              <a:rPr lang="en-US" sz="2000" dirty="0" smtClean="0"/>
              <a:t>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3,22 </a:t>
            </a:r>
            <a:r>
              <a:rPr lang="en-US" sz="2000" dirty="0" err="1" smtClean="0"/>
              <a:t>dan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3,07.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= 0,1996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= 0,1112.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Semacam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tekannya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20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kesatu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20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 Rata- 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bakunya</a:t>
            </a:r>
            <a:r>
              <a:rPr lang="en-US" sz="2000" dirty="0" smtClean="0"/>
              <a:t> </a:t>
            </a:r>
            <a:r>
              <a:rPr lang="en-US" sz="2000" dirty="0" err="1" smtClean="0"/>
              <a:t>berutrut-turut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9,25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2,24 kg.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10,40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3,12 kg.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 </a:t>
            </a:r>
            <a:r>
              <a:rPr lang="en-US" sz="2000" dirty="0" err="1" smtClean="0"/>
              <a:t>bagaimanakah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UJI SATU PIHAK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</a:p>
          <a:p>
            <a:pPr lvl="2">
              <a:buNone/>
            </a:pP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                      </a:t>
            </a: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err="1" smtClean="0"/>
              <a:t>Tolak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jika</a:t>
            </a:r>
            <a:r>
              <a:rPr lang="en-US" sz="1800" dirty="0" smtClean="0"/>
              <a:t>         </a:t>
            </a:r>
          </a:p>
          <a:p>
            <a:pPr lvl="1">
              <a:buNone/>
            </a:pPr>
            <a:endParaRPr lang="en-US" sz="2000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790950" y="990600"/>
          <a:ext cx="1314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3" imgW="761760" imgH="457200" progId="Equation.3">
                  <p:embed/>
                </p:oleObj>
              </mc:Choice>
              <mc:Fallback>
                <p:oleObj name="Equation" r:id="rId3" imgW="7617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990600"/>
                        <a:ext cx="1314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006600" y="1866900"/>
          <a:ext cx="876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5" imgW="533160" imgH="266400" progId="Equation.3">
                  <p:embed/>
                </p:oleObj>
              </mc:Choice>
              <mc:Fallback>
                <p:oleObj name="Equation" r:id="rId5" imgW="53316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1866900"/>
                        <a:ext cx="876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048000" y="2438400"/>
          <a:ext cx="13160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7" imgW="939600" imgH="761760" progId="Equation.3">
                  <p:embed/>
                </p:oleObj>
              </mc:Choice>
              <mc:Fallback>
                <p:oleObj name="Equation" r:id="rId7" imgW="93960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438400"/>
                        <a:ext cx="13160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02337" y="2286000"/>
          <a:ext cx="23034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9" imgW="1739880" imgH="647640" progId="Equation.3">
                  <p:embed/>
                </p:oleObj>
              </mc:Choice>
              <mc:Fallback>
                <p:oleObj name="Equation" r:id="rId9" imgW="1739880" imgH="647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7" y="2286000"/>
                        <a:ext cx="230346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09800" y="44577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11" imgW="215640" imgH="228600" progId="Equation.3">
                  <p:embed/>
                </p:oleObj>
              </mc:Choice>
              <mc:Fallback>
                <p:oleObj name="Equation" r:id="rId11" imgW="215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577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4272" y="4435612"/>
          <a:ext cx="140903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13" imgW="863280" imgH="241200" progId="Equation.3">
                  <p:embed/>
                </p:oleObj>
              </mc:Choice>
              <mc:Fallback>
                <p:oleObj name="Equation" r:id="rId13" imgW="8632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272" y="4435612"/>
                        <a:ext cx="140903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438400" y="4014823"/>
          <a:ext cx="1143000" cy="32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15" imgW="749160" imgH="215640" progId="Equation.3">
                  <p:embed/>
                </p:oleObj>
              </mc:Choice>
              <mc:Fallback>
                <p:oleObj name="Equation" r:id="rId15" imgW="749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14823"/>
                        <a:ext cx="1143000" cy="328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362200" y="4853023"/>
          <a:ext cx="1143000" cy="32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17" imgW="749160" imgH="215640" progId="Equation.3">
                  <p:embed/>
                </p:oleObj>
              </mc:Choice>
              <mc:Fallback>
                <p:oleObj name="Equation" r:id="rId17" imgW="74916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53023"/>
                        <a:ext cx="1143000" cy="328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057400" y="52832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19" imgW="215640" imgH="228600" progId="Equation.3">
                  <p:embed/>
                </p:oleObj>
              </mc:Choice>
              <mc:Fallback>
                <p:oleObj name="Equation" r:id="rId19" imgW="215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832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52763" y="5245100"/>
          <a:ext cx="1554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20" imgW="952200" imgH="241200" progId="Equation.3">
                  <p:embed/>
                </p:oleObj>
              </mc:Choice>
              <mc:Fallback>
                <p:oleObj name="Equation" r:id="rId20" imgW="9522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5245100"/>
                        <a:ext cx="155416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 lvl="1">
              <a:lnSpc>
                <a:spcPct val="17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untuk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</a:p>
          <a:p>
            <a:pPr lvl="1">
              <a:buNone/>
            </a:pPr>
            <a:r>
              <a:rPr lang="en-US" sz="1600" dirty="0" smtClean="0"/>
              <a:t> </a:t>
            </a:r>
            <a:r>
              <a:rPr lang="en-US" sz="1800" dirty="0" err="1" smtClean="0"/>
              <a:t>dengan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828800" y="449746"/>
          <a:ext cx="876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3" imgW="533160" imgH="266400" progId="Equation.3">
                  <p:embed/>
                </p:oleObj>
              </mc:Choice>
              <mc:Fallback>
                <p:oleObj name="Equation" r:id="rId3" imgW="5331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746"/>
                        <a:ext cx="876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124200" y="1066800"/>
          <a:ext cx="12446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5" imgW="888840" imgH="787320" progId="Equation.3">
                  <p:embed/>
                </p:oleObj>
              </mc:Choice>
              <mc:Fallback>
                <p:oleObj name="Equation" r:id="rId5" imgW="888840" imgH="787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066800"/>
                        <a:ext cx="12446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905000" y="27686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686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24200" y="2590800"/>
          <a:ext cx="1541829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Equation" r:id="rId9" imgW="888840" imgH="431640" progId="Equation.3">
                  <p:embed/>
                </p:oleObj>
              </mc:Choice>
              <mc:Fallback>
                <p:oleObj name="Equation" r:id="rId9" imgW="888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1541829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981200" y="4800600"/>
          <a:ext cx="787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Equation" r:id="rId11" imgW="507960" imgH="457200" progId="Equation.3">
                  <p:embed/>
                </p:oleObj>
              </mc:Choice>
              <mc:Fallback>
                <p:oleObj name="Equation" r:id="rId11" imgW="5079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00600"/>
                        <a:ext cx="7874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32150" y="4854575"/>
          <a:ext cx="8064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Equation" r:id="rId13" imgW="520560" imgH="457200" progId="Equation.3">
                  <p:embed/>
                </p:oleObj>
              </mc:Choice>
              <mc:Fallback>
                <p:oleObj name="Equation" r:id="rId13" imgW="5205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854575"/>
                        <a:ext cx="8064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Content Placeholder 3"/>
          <p:cNvGraphicFramePr>
            <a:graphicFrameLocks noChangeAspect="1"/>
          </p:cNvGraphicFramePr>
          <p:nvPr/>
        </p:nvGraphicFramePr>
        <p:xfrm>
          <a:off x="4495800" y="5029200"/>
          <a:ext cx="15557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8" name="Equation" r:id="rId15" imgW="736560" imgH="241200" progId="Equation.3">
                  <p:embed/>
                </p:oleObj>
              </mc:Choice>
              <mc:Fallback>
                <p:oleObj name="Equation" r:id="rId15" imgW="736560" imgH="2412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29200"/>
                        <a:ext cx="155575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6450013" y="5029200"/>
          <a:ext cx="163671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9" name="Equation" r:id="rId17" imgW="774360" imgH="241200" progId="Equation.3">
                  <p:embed/>
                </p:oleObj>
              </mc:Choice>
              <mc:Fallback>
                <p:oleObj name="Equation" r:id="rId17" imgW="77436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5029200"/>
                        <a:ext cx="163671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2"/>
          <p:cNvGraphicFramePr>
            <a:graphicFrameLocks noChangeAspect="1"/>
          </p:cNvGraphicFramePr>
          <p:nvPr/>
        </p:nvGraphicFramePr>
        <p:xfrm>
          <a:off x="2057400" y="2362200"/>
          <a:ext cx="11430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Equation" r:id="rId19" imgW="749160" imgH="215640" progId="Equation.3">
                  <p:embed/>
                </p:oleObj>
              </mc:Choice>
              <mc:Fallback>
                <p:oleObj name="Equation" r:id="rId19" imgW="749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11430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57400" y="3633788"/>
          <a:ext cx="11430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21" imgW="749160" imgH="215640" progId="Equation.3">
                  <p:embed/>
                </p:oleObj>
              </mc:Choice>
              <mc:Fallback>
                <p:oleObj name="Equation" r:id="rId21" imgW="74916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33788"/>
                        <a:ext cx="11430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905000" y="40513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23" imgW="215640" imgH="228600" progId="Equation.3">
                  <p:embed/>
                </p:oleObj>
              </mc:Choice>
              <mc:Fallback>
                <p:oleObj name="Equation" r:id="rId23" imgW="215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513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949575" y="3975100"/>
          <a:ext cx="1739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24" imgW="1002960" imgH="431640" progId="Equation.3">
                  <p:embed/>
                </p:oleObj>
              </mc:Choice>
              <mc:Fallback>
                <p:oleObj name="Equation" r:id="rId24" imgW="10029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975100"/>
                        <a:ext cx="1739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UJI DUA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 : 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Terima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KESAMAAN DUA PROPORSI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79850" y="1905000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711000" imgH="457200" progId="Equation.3">
                  <p:embed/>
                </p:oleObj>
              </mc:Choice>
              <mc:Fallback>
                <p:oleObj name="Equation" r:id="rId3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1905000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981325" y="2916238"/>
          <a:ext cx="1971675" cy="105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5" imgW="1333440" imgH="711000" progId="Equation.3">
                  <p:embed/>
                </p:oleObj>
              </mc:Choice>
              <mc:Fallback>
                <p:oleObj name="Equation" r:id="rId5" imgW="13334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2916238"/>
                        <a:ext cx="1971675" cy="1052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911600"/>
          <a:ext cx="990600" cy="59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7" imgW="723600" imgH="431640" progId="Equation.3">
                  <p:embed/>
                </p:oleObj>
              </mc:Choice>
              <mc:Fallback>
                <p:oleObj name="Equation" r:id="rId7" imgW="7236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11600"/>
                        <a:ext cx="990600" cy="590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1797050" y="50292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0292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895600" y="4984750"/>
          <a:ext cx="27193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11" imgW="1307880" imgH="241200" progId="Equation.3">
                  <p:embed/>
                </p:oleObj>
              </mc:Choice>
              <mc:Fallback>
                <p:oleObj name="Equation" r:id="rId11" imgW="13078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84750"/>
                        <a:ext cx="27193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UJI SATU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endParaRPr lang="en-US" sz="20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03650" y="533400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Equation" r:id="rId3" imgW="711000" imgH="457200" progId="Equation.3">
                  <p:embed/>
                </p:oleObj>
              </mc:Choice>
              <mc:Fallback>
                <p:oleObj name="Equation" r:id="rId3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533400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394450" y="609600"/>
          <a:ext cx="1225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Equation" r:id="rId5" imgW="711000" imgH="457200" progId="Equation.3">
                  <p:embed/>
                </p:oleObj>
              </mc:Choice>
              <mc:Fallback>
                <p:oleObj name="Equation" r:id="rId5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609600"/>
                        <a:ext cx="12255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667000" y="1462088"/>
          <a:ext cx="197167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Equation" r:id="rId7" imgW="1333440" imgH="711000" progId="Equation.3">
                  <p:embed/>
                </p:oleObj>
              </mc:Choice>
              <mc:Fallback>
                <p:oleObj name="Equation" r:id="rId7" imgW="133344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62088"/>
                        <a:ext cx="197167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09800" y="3111500"/>
          <a:ext cx="12033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9" imgW="698400" imgH="228600" progId="Equation.3">
                  <p:embed/>
                </p:oleObj>
              </mc:Choice>
              <mc:Fallback>
                <p:oleObj name="Equation" r:id="rId9" imgW="6984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11500"/>
                        <a:ext cx="12033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1949450" y="36830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Equation" r:id="rId11" imgW="215640" imgH="228600" progId="Equation.3">
                  <p:embed/>
                </p:oleObj>
              </mc:Choice>
              <mc:Fallback>
                <p:oleObj name="Equation" r:id="rId11" imgW="215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36830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124200" y="3613150"/>
          <a:ext cx="12144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13" imgW="583920" imgH="241200" progId="Equation.3">
                  <p:embed/>
                </p:oleObj>
              </mc:Choice>
              <mc:Fallback>
                <p:oleObj name="Equation" r:id="rId13" imgW="58392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13150"/>
                        <a:ext cx="12144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25675" y="4178300"/>
          <a:ext cx="12033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15" imgW="698400" imgH="228600" progId="Equation.3">
                  <p:embed/>
                </p:oleObj>
              </mc:Choice>
              <mc:Fallback>
                <p:oleObj name="Equation" r:id="rId15" imgW="698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4178300"/>
                        <a:ext cx="12033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905000" y="46482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17" imgW="215640" imgH="228600" progId="Equation.3">
                  <p:embed/>
                </p:oleObj>
              </mc:Choice>
              <mc:Fallback>
                <p:oleObj name="Equation" r:id="rId17" imgW="2156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892425" y="4603750"/>
          <a:ext cx="13731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18" imgW="660240" imgH="241200" progId="Equation.3">
                  <p:embed/>
                </p:oleObj>
              </mc:Choice>
              <mc:Fallback>
                <p:oleObj name="Equation" r:id="rId18" imgW="6602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603750"/>
                        <a:ext cx="13731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Pengusaha</a:t>
            </a:r>
            <a:r>
              <a:rPr lang="en-US" sz="2000" dirty="0" smtClean="0"/>
              <a:t> P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langganannya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dijamin</a:t>
            </a:r>
            <a:r>
              <a:rPr lang="en-US" sz="2000" dirty="0" smtClean="0"/>
              <a:t>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rusak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8%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pemesanan</a:t>
            </a:r>
            <a:r>
              <a:rPr lang="en-US" sz="2000" dirty="0" smtClean="0"/>
              <a:t>.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 200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28 yang </a:t>
            </a:r>
            <a:r>
              <a:rPr lang="en-US" sz="2000" dirty="0" err="1" smtClean="0"/>
              <a:t>rusak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yand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kacang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, </a:t>
            </a:r>
            <a:r>
              <a:rPr lang="en-US" sz="2000" dirty="0" err="1" smtClean="0"/>
              <a:t>sebidang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80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luasnya</a:t>
            </a:r>
            <a:r>
              <a:rPr lang="en-US" sz="2000" dirty="0" smtClean="0"/>
              <a:t>.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40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sisanya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lama. Rata2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lmenggunakan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28,4 kg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0.87kg.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 rata2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27,2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0,62kg.  </a:t>
            </a:r>
            <a:r>
              <a:rPr lang="en-US" sz="2000" dirty="0" err="1" smtClean="0"/>
              <a:t>Dapatkah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lama?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pula </a:t>
            </a:r>
            <a:r>
              <a:rPr lang="en-US" sz="2000" dirty="0" err="1" smtClean="0"/>
              <a:t>sebgai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keperluan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0.05 </a:t>
            </a:r>
            <a:r>
              <a:rPr lang="en-US" sz="2000" dirty="0" err="1" smtClean="0"/>
              <a:t>atau</a:t>
            </a:r>
            <a:r>
              <a:rPr lang="en-US" sz="2000" dirty="0" smtClean="0"/>
              <a:t> 0.01</a:t>
            </a:r>
          </a:p>
          <a:p>
            <a:endParaRPr lang="en-US" sz="2000" dirty="0" smtClean="0"/>
          </a:p>
          <a:p>
            <a:r>
              <a:rPr lang="en-US" sz="2000" dirty="0" smtClean="0"/>
              <a:t>α = 0.05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5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100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I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.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95% </a:t>
            </a:r>
            <a:r>
              <a:rPr lang="en-US" sz="2000" dirty="0" err="1" smtClean="0"/>
              <a:t>yakin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PERUMUSAN HIPOTESIS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Perumusan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,     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,     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2 </a:t>
            </a:r>
            <a:r>
              <a:rPr lang="en-US" sz="2000" dirty="0" err="1" smtClean="0"/>
              <a:t>pihak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LANGKAH – LANGKAH UJI HIPOTESIS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11556" y="1828800"/>
          <a:ext cx="336550" cy="35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215640" imgH="228600" progId="Equation.3">
                  <p:embed/>
                </p:oleObj>
              </mc:Choice>
              <mc:Fallback>
                <p:oleObj name="Equation" r:id="rId3" imgW="215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556" y="1828800"/>
                        <a:ext cx="336550" cy="356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53200" y="1798637"/>
          <a:ext cx="3159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203040" imgH="215640" progId="Equation.3">
                  <p:embed/>
                </p:oleObj>
              </mc:Choice>
              <mc:Fallback>
                <p:oleObj name="Equation" r:id="rId5" imgW="20304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98637"/>
                        <a:ext cx="3159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3008244"/>
          <a:ext cx="1181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685800" imgH="457200" progId="Equation.3">
                  <p:embed/>
                </p:oleObj>
              </mc:Choice>
              <mc:Fallback>
                <p:oleObj name="Equation" r:id="rId7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08244"/>
                        <a:ext cx="1181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0" y="3019288"/>
          <a:ext cx="1181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685800" imgH="457200" progId="Equation.3">
                  <p:embed/>
                </p:oleObj>
              </mc:Choice>
              <mc:Fallback>
                <p:oleObj name="Equation" r:id="rId9" imgW="685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19288"/>
                        <a:ext cx="1181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9700" y="4470400"/>
          <a:ext cx="1181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685800" imgH="457200" progId="Equation.3">
                  <p:embed/>
                </p:oleObj>
              </mc:Choice>
              <mc:Fallback>
                <p:oleObj name="Equation" r:id="rId11" imgW="6858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470400"/>
                        <a:ext cx="1181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2.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z, t,        	  , F </a:t>
            </a:r>
            <a:r>
              <a:rPr lang="en-US" sz="2000" dirty="0" err="1" smtClean="0"/>
              <a:t>atau</a:t>
            </a:r>
            <a:r>
              <a:rPr lang="en-US" sz="2000" dirty="0" smtClean="0"/>
              <a:t> yang lain.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3. 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4.  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5. 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6.  </a:t>
            </a: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712304"/>
          <a:ext cx="330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712304"/>
                        <a:ext cx="3302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2 PIHAK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hipotesisnya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normal, </a:t>
            </a:r>
            <a:r>
              <a:rPr lang="en-US" sz="2000" dirty="0" err="1" smtClean="0"/>
              <a:t>sehingga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6763" y="2057400"/>
          <a:ext cx="12477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723600" imgH="457200" progId="Equation.3">
                  <p:embed/>
                </p:oleObj>
              </mc:Choice>
              <mc:Fallback>
                <p:oleObj name="Equation" r:id="rId4" imgW="7236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2057400"/>
                        <a:ext cx="12477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7600" y="3524250"/>
          <a:ext cx="134042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685800" imgH="419040" progId="Equation.3">
                  <p:embed/>
                </p:oleObj>
              </mc:Choice>
              <mc:Fallback>
                <p:oleObj name="Equation" r:id="rId6" imgW="6858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24250"/>
                        <a:ext cx="134042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65288" y="4679950"/>
          <a:ext cx="2719471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1307880" imgH="241200" progId="Equation.3">
                  <p:embed/>
                </p:oleObj>
              </mc:Choice>
              <mc:Fallback>
                <p:oleObj name="Equation" r:id="rId8" imgW="1307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288" y="4679950"/>
                        <a:ext cx="2719471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115456" y="4764314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456" y="4764314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62400" y="1193800"/>
          <a:ext cx="12477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723600" imgH="457200" progId="Equation.3">
                  <p:embed/>
                </p:oleObj>
              </mc:Choice>
              <mc:Fallback>
                <p:oleObj name="Equation" r:id="rId3" imgW="7236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193800"/>
                        <a:ext cx="12477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694113" y="2686050"/>
          <a:ext cx="12652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647640" imgH="419040" progId="Equation.3">
                  <p:embed/>
                </p:oleObj>
              </mc:Choice>
              <mc:Fallback>
                <p:oleObj name="Equation" r:id="rId5" imgW="6476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2686050"/>
                        <a:ext cx="126523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16138" y="3907974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3907974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70250" y="3765550"/>
          <a:ext cx="35115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9" imgW="1688760" imgH="241200" progId="Equation.3">
                  <p:embed/>
                </p:oleObj>
              </mc:Choice>
              <mc:Fallback>
                <p:oleObj name="Equation" r:id="rId9" imgW="16887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3765550"/>
                        <a:ext cx="35115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1 PIHAK</a:t>
            </a:r>
            <a:endParaRPr lang="en-US" sz="36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657600" y="1371600"/>
          <a:ext cx="12477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723600" imgH="457200" progId="Equation.3">
                  <p:embed/>
                </p:oleObj>
              </mc:Choice>
              <mc:Fallback>
                <p:oleObj name="Equation" r:id="rId3" imgW="7236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12477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686425" y="1426030"/>
          <a:ext cx="12477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723600" imgH="457200" progId="Equation.3">
                  <p:embed/>
                </p:oleObj>
              </mc:Choice>
              <mc:Fallback>
                <p:oleObj name="Equation" r:id="rId5" imgW="723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1426030"/>
                        <a:ext cx="12477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32350" y="2762250"/>
          <a:ext cx="13398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685800" imgH="419040" progId="Equation.3">
                  <p:embed/>
                </p:oleObj>
              </mc:Choice>
              <mc:Fallback>
                <p:oleObj name="Equation" r:id="rId7" imgW="6858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2762250"/>
                        <a:ext cx="13398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919514" y="4412346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14" y="4412346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434703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1" imgW="571320" imgH="228600" progId="Equation.3">
                  <p:embed/>
                </p:oleObj>
              </mc:Choice>
              <mc:Fallback>
                <p:oleObj name="Equation" r:id="rId11" imgW="5713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47030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6400800" y="4452258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13" imgW="215640" imgH="228600" progId="Equation.3">
                  <p:embed/>
                </p:oleObj>
              </mc:Choice>
              <mc:Fallback>
                <p:oleObj name="Equation" r:id="rId13" imgW="215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52258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41688" y="3962400"/>
          <a:ext cx="12255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14" imgW="711000" imgH="228600" progId="Equation.3">
                  <p:embed/>
                </p:oleObj>
              </mc:Choice>
              <mc:Fallback>
                <p:oleObj name="Equation" r:id="rId14" imgW="7110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3962400"/>
                        <a:ext cx="12255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287713" y="4920342"/>
          <a:ext cx="12033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16" imgW="698400" imgH="228600" progId="Equation.3">
                  <p:embed/>
                </p:oleObj>
              </mc:Choice>
              <mc:Fallback>
                <p:oleObj name="Equation" r:id="rId16" imgW="6984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4920342"/>
                        <a:ext cx="12033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981200" y="5359400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18" imgW="215640" imgH="228600" progId="Equation.3">
                  <p:embed/>
                </p:oleObj>
              </mc:Choice>
              <mc:Fallback>
                <p:oleObj name="Equation" r:id="rId18" imgW="2156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359400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06700" y="5322888"/>
          <a:ext cx="132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9" imgW="660240" imgH="228600" progId="Equation.3">
                  <p:embed/>
                </p:oleObj>
              </mc:Choice>
              <mc:Fallback>
                <p:oleObj name="Equation" r:id="rId19" imgW="6602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5322888"/>
                        <a:ext cx="132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553200" y="5392058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21" imgW="215640" imgH="228600" progId="Equation.3">
                  <p:embed/>
                </p:oleObj>
              </mc:Choice>
              <mc:Fallback>
                <p:oleObj name="Equation" r:id="rId21" imgW="21564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392058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</a:t>
            </a:r>
          </a:p>
          <a:p>
            <a:pPr lvl="2"/>
            <a:endParaRPr lang="en-US" sz="20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211763" y="1009650"/>
          <a:ext cx="12652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647640" imgH="419040" progId="Equation.3">
                  <p:embed/>
                </p:oleObj>
              </mc:Choice>
              <mc:Fallback>
                <p:oleObj name="Equation" r:id="rId3" imgW="6476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009650"/>
                        <a:ext cx="126523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62628" y="2601686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215640" imgH="228600" progId="Equation.3">
                  <p:embed/>
                </p:oleObj>
              </mc:Choice>
              <mc:Fallback>
                <p:oleObj name="Equation" r:id="rId5" imgW="215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628" y="2601686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251200" y="2550886"/>
          <a:ext cx="1193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7" imgW="596880" imgH="241200" progId="Equation.3">
                  <p:embed/>
                </p:oleObj>
              </mc:Choice>
              <mc:Fallback>
                <p:oleObj name="Equation" r:id="rId7" imgW="596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550886"/>
                        <a:ext cx="1193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124200" y="1968500"/>
          <a:ext cx="12255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9" imgW="711000" imgH="228600" progId="Equation.3">
                  <p:embed/>
                </p:oleObj>
              </mc:Choice>
              <mc:Fallback>
                <p:oleObj name="Equation" r:id="rId9" imgW="711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68500"/>
                        <a:ext cx="12255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211513" y="3094038"/>
          <a:ext cx="12033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11" imgW="698400" imgH="228600" progId="Equation.3">
                  <p:embed/>
                </p:oleObj>
              </mc:Choice>
              <mc:Fallback>
                <p:oleObj name="Equation" r:id="rId11" imgW="6984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3094038"/>
                        <a:ext cx="12033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0" y="3650342"/>
          <a:ext cx="33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13" imgW="215640" imgH="228600" progId="Equation.3">
                  <p:embed/>
                </p:oleObj>
              </mc:Choice>
              <mc:Fallback>
                <p:oleObj name="Equation" r:id="rId13" imgW="215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0342"/>
                        <a:ext cx="3365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314700" y="3635375"/>
          <a:ext cx="1371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14" imgW="685800" imgH="241200" progId="Equation.3">
                  <p:embed/>
                </p:oleObj>
              </mc:Choice>
              <mc:Fallback>
                <p:oleObj name="Equation" r:id="rId14" imgW="685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3635375"/>
                        <a:ext cx="1371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3956</TotalTime>
  <Words>1074</Words>
  <Application>Microsoft Office PowerPoint</Application>
  <PresentationFormat>On-screen Show (4:3)</PresentationFormat>
  <Paragraphs>234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Equation</vt:lpstr>
      <vt:lpstr>UJI HIPOTESIS</vt:lpstr>
      <vt:lpstr>PENDAHULUAN</vt:lpstr>
      <vt:lpstr>PowerPoint Presentation</vt:lpstr>
      <vt:lpstr>LANGKAH – LANGKAH UJI HIPOTESIS</vt:lpstr>
      <vt:lpstr>PowerPoint Presentation</vt:lpstr>
      <vt:lpstr>UJI RATA-RATA µ : UJI 2 PIHAK</vt:lpstr>
      <vt:lpstr>PowerPoint Presentation</vt:lpstr>
      <vt:lpstr>UJI RATA-RATA µ : UJI 1 PIHAK</vt:lpstr>
      <vt:lpstr>PowerPoint Presentation</vt:lpstr>
      <vt:lpstr>CONTOH SOAL</vt:lpstr>
      <vt:lpstr>PowerPoint Presentation</vt:lpstr>
      <vt:lpstr>UJI PROPORSI</vt:lpstr>
      <vt:lpstr>PowerPoint Presentation</vt:lpstr>
      <vt:lpstr>CONTOH SOAL</vt:lpstr>
      <vt:lpstr>PowerPoint Presentation</vt:lpstr>
      <vt:lpstr> UJI VARIANS</vt:lpstr>
      <vt:lpstr>PowerPoint Presentation</vt:lpstr>
      <vt:lpstr>CONTOH SOAL</vt:lpstr>
      <vt:lpstr>UJI KESAMAAN DUA RATA-RATA</vt:lpstr>
      <vt:lpstr>PowerPoint Presentation</vt:lpstr>
      <vt:lpstr>PowerPoint Presentation</vt:lpstr>
      <vt:lpstr>CONTOH SOAL</vt:lpstr>
      <vt:lpstr>PowerPoint Presentation</vt:lpstr>
      <vt:lpstr>PowerPoint Presentation</vt:lpstr>
      <vt:lpstr>PowerPoint Presentation</vt:lpstr>
      <vt:lpstr>UJI KESAMAAN DUA PROPORSI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Hp</dc:creator>
  <cp:lastModifiedBy>Inne Novita Sari</cp:lastModifiedBy>
  <cp:revision>175</cp:revision>
  <dcterms:created xsi:type="dcterms:W3CDTF">2012-06-03T22:09:56Z</dcterms:created>
  <dcterms:modified xsi:type="dcterms:W3CDTF">2013-07-04T08:10:16Z</dcterms:modified>
</cp:coreProperties>
</file>