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3" r:id="rId13"/>
    <p:sldId id="268" r:id="rId14"/>
    <p:sldId id="269" r:id="rId15"/>
    <p:sldId id="270" r:id="rId16"/>
    <p:sldId id="272" r:id="rId17"/>
    <p:sldId id="278" r:id="rId18"/>
    <p:sldId id="280" r:id="rId19"/>
    <p:sldId id="281" r:id="rId20"/>
    <p:sldId id="282" r:id="rId21"/>
    <p:sldId id="283" r:id="rId22"/>
    <p:sldId id="273" r:id="rId23"/>
    <p:sldId id="274" r:id="rId24"/>
    <p:sldId id="275" r:id="rId25"/>
    <p:sldId id="276" r:id="rId26"/>
    <p:sldId id="277" r:id="rId27"/>
    <p:sldId id="284" r:id="rId28"/>
    <p:sldId id="285" r:id="rId29"/>
    <p:sldId id="286" r:id="rId30"/>
    <p:sldId id="287" r:id="rId31"/>
    <p:sldId id="288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C46C7-52E6-4940-BFA7-9CF7E186560D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AACE9-C744-43C0-A375-6471B6353C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258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E4CC-795C-41D1-8B23-1E98360E2F41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8C172-D2F6-4DEB-9213-54CA0FD4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E4CC-795C-41D1-8B23-1E98360E2F41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8C172-D2F6-4DEB-9213-54CA0FD4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E4CC-795C-41D1-8B23-1E98360E2F41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8C172-D2F6-4DEB-9213-54CA0FD4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E4CC-795C-41D1-8B23-1E98360E2F41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8C172-D2F6-4DEB-9213-54CA0FD4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E4CC-795C-41D1-8B23-1E98360E2F41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8C172-D2F6-4DEB-9213-54CA0FD4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E4CC-795C-41D1-8B23-1E98360E2F41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8C172-D2F6-4DEB-9213-54CA0FD4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E4CC-795C-41D1-8B23-1E98360E2F41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8C172-D2F6-4DEB-9213-54CA0FD4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E4CC-795C-41D1-8B23-1E98360E2F41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8C172-D2F6-4DEB-9213-54CA0FD4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E4CC-795C-41D1-8B23-1E98360E2F41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8C172-D2F6-4DEB-9213-54CA0FD4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E4CC-795C-41D1-8B23-1E98360E2F41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8C172-D2F6-4DEB-9213-54CA0FD4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E4CC-795C-41D1-8B23-1E98360E2F41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8C172-D2F6-4DEB-9213-54CA0FD4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7E4CC-795C-41D1-8B23-1E98360E2F41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8C172-D2F6-4DEB-9213-54CA0FD4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UJI  HIPOTESIS (3)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endParaRPr lang="en-US" dirty="0"/>
          </a:p>
        </p:txBody>
      </p:sp>
      <p:sp>
        <p:nvSpPr>
          <p:cNvPr id="4" name="Freeform 5"/>
          <p:cNvSpPr>
            <a:spLocks/>
          </p:cNvSpPr>
          <p:nvPr/>
        </p:nvSpPr>
        <p:spPr bwMode="auto">
          <a:xfrm>
            <a:off x="1524000" y="2667000"/>
            <a:ext cx="6324600" cy="1447800"/>
          </a:xfrm>
          <a:custGeom>
            <a:avLst/>
            <a:gdLst/>
            <a:ahLst/>
            <a:cxnLst>
              <a:cxn ang="0">
                <a:pos x="0" y="1552"/>
              </a:cxn>
              <a:cxn ang="0">
                <a:pos x="1104" y="1216"/>
              </a:cxn>
              <a:cxn ang="0">
                <a:pos x="2640" y="16"/>
              </a:cxn>
              <a:cxn ang="0">
                <a:pos x="3984" y="1120"/>
              </a:cxn>
              <a:cxn ang="0">
                <a:pos x="5232" y="1600"/>
              </a:cxn>
            </a:cxnLst>
            <a:rect l="0" t="0" r="r" b="b"/>
            <a:pathLst>
              <a:path w="5232" h="1600">
                <a:moveTo>
                  <a:pt x="0" y="1552"/>
                </a:moveTo>
                <a:cubicBezTo>
                  <a:pt x="332" y="1512"/>
                  <a:pt x="664" y="1472"/>
                  <a:pt x="1104" y="1216"/>
                </a:cubicBezTo>
                <a:cubicBezTo>
                  <a:pt x="1544" y="960"/>
                  <a:pt x="2160" y="32"/>
                  <a:pt x="2640" y="16"/>
                </a:cubicBezTo>
                <a:cubicBezTo>
                  <a:pt x="3120" y="0"/>
                  <a:pt x="3552" y="856"/>
                  <a:pt x="3984" y="1120"/>
                </a:cubicBezTo>
                <a:cubicBezTo>
                  <a:pt x="4416" y="1384"/>
                  <a:pt x="5024" y="1520"/>
                  <a:pt x="5232" y="16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1143000" y="4267200"/>
            <a:ext cx="7272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171700" y="3467100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5562600" y="3429000"/>
            <a:ext cx="152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362200" y="42672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-1,725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943600" y="4262735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1,725</a:t>
            </a:r>
            <a:endParaRPr lang="en-US" sz="2400" dirty="0"/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7010400" y="3200400"/>
            <a:ext cx="1371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620000" y="2438400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 </a:t>
            </a:r>
            <a:r>
              <a:rPr lang="en-US" dirty="0" err="1" smtClean="0"/>
              <a:t>hitung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010400" y="4262735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2,07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Kesimpulan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Tolak</a:t>
            </a:r>
            <a:r>
              <a:rPr lang="en-US" dirty="0" smtClean="0"/>
              <a:t> Ho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keausan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proporsi</a:t>
            </a:r>
            <a:r>
              <a:rPr lang="en-US" dirty="0" smtClean="0"/>
              <a:t> (n ≥ 30)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populasinya</a:t>
            </a:r>
            <a:endParaRPr lang="en-US" dirty="0" smtClean="0"/>
          </a:p>
          <a:p>
            <a:r>
              <a:rPr lang="en-US" dirty="0" err="1" smtClean="0"/>
              <a:t>Pengujiannya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taraf</a:t>
            </a:r>
            <a:r>
              <a:rPr lang="en-US" dirty="0" smtClean="0"/>
              <a:t> </a:t>
            </a:r>
            <a:r>
              <a:rPr lang="en-US" dirty="0" err="1" smtClean="0"/>
              <a:t>signifikansi</a:t>
            </a:r>
            <a:r>
              <a:rPr lang="en-US" dirty="0" smtClean="0"/>
              <a:t> (</a:t>
            </a:r>
            <a:r>
              <a:rPr lang="el-GR" dirty="0" smtClean="0"/>
              <a:t>α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rataan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(</a:t>
            </a:r>
            <a:r>
              <a:rPr lang="el-GR" dirty="0" smtClean="0"/>
              <a:t>μ</a:t>
            </a:r>
            <a:r>
              <a:rPr lang="en-US" sz="2000" dirty="0" smtClean="0"/>
              <a:t>0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deviasi</a:t>
            </a:r>
            <a:r>
              <a:rPr lang="en-US" dirty="0" smtClean="0"/>
              <a:t> (</a:t>
            </a:r>
            <a:r>
              <a:rPr lang="en-US" dirty="0">
                <a:latin typeface="Calibri"/>
                <a:cs typeface="Calibri"/>
              </a:rPr>
              <a:t>σ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proporsi</a:t>
            </a:r>
            <a:r>
              <a:rPr lang="en-US" dirty="0" smtClean="0"/>
              <a:t> (n ≥ 30)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(</a:t>
            </a:r>
            <a:r>
              <a:rPr lang="en-US" dirty="0" err="1" smtClean="0"/>
              <a:t>berdasarkan</a:t>
            </a:r>
            <a:r>
              <a:rPr lang="en-US" dirty="0" smtClean="0"/>
              <a:t> H</a:t>
            </a:r>
            <a:r>
              <a:rPr lang="en-US" sz="2400" dirty="0" smtClean="0"/>
              <a:t>1</a:t>
            </a:r>
            <a:r>
              <a:rPr lang="en-US" dirty="0" smtClean="0"/>
              <a:t>) :</a:t>
            </a:r>
          </a:p>
          <a:p>
            <a:pPr>
              <a:buNone/>
            </a:pPr>
            <a:r>
              <a:rPr lang="en-US" dirty="0" smtClean="0"/>
              <a:t>Ho : </a:t>
            </a:r>
            <a:r>
              <a:rPr lang="en-US" dirty="0"/>
              <a:t>p</a:t>
            </a:r>
            <a:r>
              <a:rPr lang="en-US" dirty="0" smtClean="0"/>
              <a:t> = </a:t>
            </a:r>
            <a:r>
              <a:rPr lang="en-US" dirty="0"/>
              <a:t>p</a:t>
            </a:r>
            <a:r>
              <a:rPr lang="en-US" sz="2000" dirty="0" smtClean="0"/>
              <a:t>0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H</a:t>
            </a:r>
            <a:r>
              <a:rPr lang="en-US" sz="2400" dirty="0" smtClean="0"/>
              <a:t>1</a:t>
            </a:r>
            <a:r>
              <a:rPr lang="en-US" sz="3000" dirty="0" smtClean="0"/>
              <a:t> :  </a:t>
            </a:r>
            <a:r>
              <a:rPr lang="en-US" sz="3000" dirty="0"/>
              <a:t>p</a:t>
            </a:r>
            <a:r>
              <a:rPr lang="en-US" dirty="0" smtClean="0"/>
              <a:t> &lt; </a:t>
            </a:r>
            <a:r>
              <a:rPr lang="en-US" dirty="0"/>
              <a:t>p</a:t>
            </a:r>
            <a:r>
              <a:rPr lang="en-US" sz="2000" dirty="0" smtClean="0"/>
              <a:t>0</a:t>
            </a:r>
            <a:endParaRPr lang="en-US" sz="2000" dirty="0"/>
          </a:p>
          <a:p>
            <a:pPr>
              <a:buNone/>
            </a:pPr>
            <a:r>
              <a:rPr lang="en-US" dirty="0" err="1" smtClean="0"/>
              <a:t>Tolak</a:t>
            </a:r>
            <a:r>
              <a:rPr lang="en-US" dirty="0" smtClean="0"/>
              <a:t> Ho </a:t>
            </a:r>
            <a:r>
              <a:rPr lang="en-US" dirty="0" err="1" smtClean="0"/>
              <a:t>jika</a:t>
            </a:r>
            <a:r>
              <a:rPr lang="en-US" dirty="0" smtClean="0"/>
              <a:t>  Z hit &lt; -Z</a:t>
            </a:r>
            <a:r>
              <a:rPr lang="el-GR" dirty="0" smtClean="0"/>
              <a:t>α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1143000" y="4114800"/>
            <a:ext cx="6324600" cy="1447800"/>
          </a:xfrm>
          <a:custGeom>
            <a:avLst/>
            <a:gdLst/>
            <a:ahLst/>
            <a:cxnLst>
              <a:cxn ang="0">
                <a:pos x="0" y="1552"/>
              </a:cxn>
              <a:cxn ang="0">
                <a:pos x="1104" y="1216"/>
              </a:cxn>
              <a:cxn ang="0">
                <a:pos x="2640" y="16"/>
              </a:cxn>
              <a:cxn ang="0">
                <a:pos x="3984" y="1120"/>
              </a:cxn>
              <a:cxn ang="0">
                <a:pos x="5232" y="1600"/>
              </a:cxn>
            </a:cxnLst>
            <a:rect l="0" t="0" r="r" b="b"/>
            <a:pathLst>
              <a:path w="5232" h="1600">
                <a:moveTo>
                  <a:pt x="0" y="1552"/>
                </a:moveTo>
                <a:cubicBezTo>
                  <a:pt x="332" y="1512"/>
                  <a:pt x="664" y="1472"/>
                  <a:pt x="1104" y="1216"/>
                </a:cubicBezTo>
                <a:cubicBezTo>
                  <a:pt x="1544" y="960"/>
                  <a:pt x="2160" y="32"/>
                  <a:pt x="2640" y="16"/>
                </a:cubicBezTo>
                <a:cubicBezTo>
                  <a:pt x="3120" y="0"/>
                  <a:pt x="3552" y="856"/>
                  <a:pt x="3984" y="1120"/>
                </a:cubicBezTo>
                <a:cubicBezTo>
                  <a:pt x="4416" y="1384"/>
                  <a:pt x="5024" y="1520"/>
                  <a:pt x="5232" y="16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143000" y="5562600"/>
            <a:ext cx="6248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2628900" y="52197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2133600" y="4876800"/>
            <a:ext cx="838200" cy="1588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1430000" y="41910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proporsi</a:t>
            </a:r>
            <a:r>
              <a:rPr lang="en-US" dirty="0" smtClean="0"/>
              <a:t> (n ≥ 30)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(</a:t>
            </a:r>
            <a:r>
              <a:rPr lang="en-US" dirty="0" err="1" smtClean="0"/>
              <a:t>berdasarkan</a:t>
            </a:r>
            <a:r>
              <a:rPr lang="en-US" dirty="0" smtClean="0"/>
              <a:t> H</a:t>
            </a:r>
            <a:r>
              <a:rPr lang="en-US" sz="2400" dirty="0" smtClean="0"/>
              <a:t>1</a:t>
            </a:r>
            <a:r>
              <a:rPr lang="en-US" dirty="0" smtClean="0"/>
              <a:t>) :</a:t>
            </a:r>
          </a:p>
          <a:p>
            <a:pPr>
              <a:buNone/>
            </a:pPr>
            <a:r>
              <a:rPr lang="en-US" dirty="0" smtClean="0"/>
              <a:t>Ho : </a:t>
            </a:r>
            <a:r>
              <a:rPr lang="en-US" dirty="0"/>
              <a:t>p</a:t>
            </a:r>
            <a:r>
              <a:rPr lang="en-US" dirty="0" smtClean="0"/>
              <a:t> = </a:t>
            </a:r>
            <a:r>
              <a:rPr lang="en-US" dirty="0"/>
              <a:t>p</a:t>
            </a:r>
            <a:r>
              <a:rPr lang="en-US" sz="2000" dirty="0" smtClean="0"/>
              <a:t>0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H</a:t>
            </a:r>
            <a:r>
              <a:rPr lang="en-US" sz="2400" dirty="0" smtClean="0"/>
              <a:t>1</a:t>
            </a:r>
            <a:r>
              <a:rPr lang="en-US" sz="3000" dirty="0" smtClean="0"/>
              <a:t> :  </a:t>
            </a:r>
            <a:r>
              <a:rPr lang="en-US" sz="3000" dirty="0"/>
              <a:t>p</a:t>
            </a:r>
            <a:r>
              <a:rPr lang="en-US" dirty="0" smtClean="0"/>
              <a:t> &gt; </a:t>
            </a:r>
            <a:r>
              <a:rPr lang="en-US" dirty="0"/>
              <a:t>p</a:t>
            </a:r>
            <a:r>
              <a:rPr lang="en-US" sz="2000" dirty="0" smtClean="0"/>
              <a:t>0</a:t>
            </a:r>
            <a:endParaRPr lang="en-US" sz="2000" dirty="0"/>
          </a:p>
          <a:p>
            <a:pPr>
              <a:buNone/>
            </a:pPr>
            <a:r>
              <a:rPr lang="en-US" dirty="0" err="1" smtClean="0"/>
              <a:t>Tolak</a:t>
            </a:r>
            <a:r>
              <a:rPr lang="en-US" dirty="0" smtClean="0"/>
              <a:t> Ho </a:t>
            </a:r>
            <a:r>
              <a:rPr lang="en-US" dirty="0" err="1" smtClean="0"/>
              <a:t>jika</a:t>
            </a:r>
            <a:r>
              <a:rPr lang="en-US" dirty="0" smtClean="0"/>
              <a:t>  Z hit &gt; Z</a:t>
            </a:r>
            <a:r>
              <a:rPr lang="el-GR" dirty="0" smtClean="0"/>
              <a:t>α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1143000" y="4114800"/>
            <a:ext cx="6324600" cy="1447800"/>
          </a:xfrm>
          <a:custGeom>
            <a:avLst/>
            <a:gdLst/>
            <a:ahLst/>
            <a:cxnLst>
              <a:cxn ang="0">
                <a:pos x="0" y="1552"/>
              </a:cxn>
              <a:cxn ang="0">
                <a:pos x="1104" y="1216"/>
              </a:cxn>
              <a:cxn ang="0">
                <a:pos x="2640" y="16"/>
              </a:cxn>
              <a:cxn ang="0">
                <a:pos x="3984" y="1120"/>
              </a:cxn>
              <a:cxn ang="0">
                <a:pos x="5232" y="1600"/>
              </a:cxn>
            </a:cxnLst>
            <a:rect l="0" t="0" r="r" b="b"/>
            <a:pathLst>
              <a:path w="5232" h="1600">
                <a:moveTo>
                  <a:pt x="0" y="1552"/>
                </a:moveTo>
                <a:cubicBezTo>
                  <a:pt x="332" y="1512"/>
                  <a:pt x="664" y="1472"/>
                  <a:pt x="1104" y="1216"/>
                </a:cubicBezTo>
                <a:cubicBezTo>
                  <a:pt x="1544" y="960"/>
                  <a:pt x="2160" y="32"/>
                  <a:pt x="2640" y="16"/>
                </a:cubicBezTo>
                <a:cubicBezTo>
                  <a:pt x="3120" y="0"/>
                  <a:pt x="3552" y="856"/>
                  <a:pt x="3984" y="1120"/>
                </a:cubicBezTo>
                <a:cubicBezTo>
                  <a:pt x="4416" y="1384"/>
                  <a:pt x="5024" y="1520"/>
                  <a:pt x="5232" y="16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143000" y="5562600"/>
            <a:ext cx="6248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144294" y="5218906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1430000" y="41910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86400" y="4876800"/>
            <a:ext cx="1066800" cy="1588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proporsi</a:t>
            </a:r>
            <a:r>
              <a:rPr lang="en-US" dirty="0" smtClean="0"/>
              <a:t> (n ≥ 30)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(</a:t>
            </a:r>
            <a:r>
              <a:rPr lang="en-US" dirty="0" err="1" smtClean="0"/>
              <a:t>berdasarkan</a:t>
            </a:r>
            <a:r>
              <a:rPr lang="en-US" dirty="0" smtClean="0"/>
              <a:t> H</a:t>
            </a:r>
            <a:r>
              <a:rPr lang="en-US" sz="2400" dirty="0" smtClean="0"/>
              <a:t>1</a:t>
            </a:r>
            <a:r>
              <a:rPr lang="en-US" dirty="0" smtClean="0"/>
              <a:t>) :</a:t>
            </a:r>
          </a:p>
          <a:p>
            <a:pPr>
              <a:buNone/>
            </a:pPr>
            <a:r>
              <a:rPr lang="en-US" dirty="0" smtClean="0"/>
              <a:t>Ho : </a:t>
            </a:r>
            <a:r>
              <a:rPr lang="en-US" dirty="0"/>
              <a:t>p</a:t>
            </a:r>
            <a:r>
              <a:rPr lang="en-US" dirty="0" smtClean="0"/>
              <a:t> = </a:t>
            </a:r>
            <a:r>
              <a:rPr lang="en-US" dirty="0"/>
              <a:t>p</a:t>
            </a:r>
            <a:r>
              <a:rPr lang="en-US" sz="2000" dirty="0" smtClean="0"/>
              <a:t>0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H</a:t>
            </a:r>
            <a:r>
              <a:rPr lang="en-US" sz="2400" dirty="0" smtClean="0"/>
              <a:t>1</a:t>
            </a:r>
            <a:r>
              <a:rPr lang="en-US" sz="3000" dirty="0" smtClean="0"/>
              <a:t> :  </a:t>
            </a:r>
            <a:r>
              <a:rPr lang="en-US" sz="3000" dirty="0"/>
              <a:t>p</a:t>
            </a:r>
            <a:r>
              <a:rPr lang="en-US" dirty="0" smtClean="0"/>
              <a:t> ≠ </a:t>
            </a:r>
            <a:r>
              <a:rPr lang="en-US" dirty="0"/>
              <a:t>p</a:t>
            </a:r>
            <a:r>
              <a:rPr lang="en-US" sz="2000" dirty="0" smtClean="0"/>
              <a:t>0</a:t>
            </a:r>
            <a:endParaRPr lang="en-US" sz="2000" dirty="0"/>
          </a:p>
          <a:p>
            <a:pPr>
              <a:buNone/>
            </a:pPr>
            <a:r>
              <a:rPr lang="en-US" dirty="0" err="1" smtClean="0"/>
              <a:t>Tolak</a:t>
            </a:r>
            <a:r>
              <a:rPr lang="en-US" dirty="0" smtClean="0"/>
              <a:t> Ho </a:t>
            </a:r>
            <a:r>
              <a:rPr lang="en-US" dirty="0" err="1" smtClean="0"/>
              <a:t>jika</a:t>
            </a:r>
            <a:r>
              <a:rPr lang="en-US" dirty="0" smtClean="0"/>
              <a:t>  Z hit &lt; -Z</a:t>
            </a:r>
            <a:r>
              <a:rPr lang="el-GR" dirty="0" smtClean="0"/>
              <a:t>α</a:t>
            </a:r>
            <a:r>
              <a:rPr lang="en-US" sz="2400" dirty="0" smtClean="0"/>
              <a:t>/2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Z hit &gt; Z</a:t>
            </a:r>
            <a:r>
              <a:rPr lang="el-GR" dirty="0" smtClean="0"/>
              <a:t>α</a:t>
            </a:r>
            <a:r>
              <a:rPr lang="en-US" sz="2400" dirty="0" smtClean="0"/>
              <a:t>/2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1143000" y="4114800"/>
            <a:ext cx="6324600" cy="1447800"/>
          </a:xfrm>
          <a:custGeom>
            <a:avLst/>
            <a:gdLst/>
            <a:ahLst/>
            <a:cxnLst>
              <a:cxn ang="0">
                <a:pos x="0" y="1552"/>
              </a:cxn>
              <a:cxn ang="0">
                <a:pos x="1104" y="1216"/>
              </a:cxn>
              <a:cxn ang="0">
                <a:pos x="2640" y="16"/>
              </a:cxn>
              <a:cxn ang="0">
                <a:pos x="3984" y="1120"/>
              </a:cxn>
              <a:cxn ang="0">
                <a:pos x="5232" y="1600"/>
              </a:cxn>
            </a:cxnLst>
            <a:rect l="0" t="0" r="r" b="b"/>
            <a:pathLst>
              <a:path w="5232" h="1600">
                <a:moveTo>
                  <a:pt x="0" y="1552"/>
                </a:moveTo>
                <a:cubicBezTo>
                  <a:pt x="332" y="1512"/>
                  <a:pt x="664" y="1472"/>
                  <a:pt x="1104" y="1216"/>
                </a:cubicBezTo>
                <a:cubicBezTo>
                  <a:pt x="1544" y="960"/>
                  <a:pt x="2160" y="32"/>
                  <a:pt x="2640" y="16"/>
                </a:cubicBezTo>
                <a:cubicBezTo>
                  <a:pt x="3120" y="0"/>
                  <a:pt x="3552" y="856"/>
                  <a:pt x="3984" y="1120"/>
                </a:cubicBezTo>
                <a:cubicBezTo>
                  <a:pt x="4416" y="1384"/>
                  <a:pt x="5024" y="1520"/>
                  <a:pt x="5232" y="16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143000" y="5562600"/>
            <a:ext cx="6248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2628900" y="52197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2133600" y="4876800"/>
            <a:ext cx="838200" cy="1588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1430000" y="41910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5334000" y="5257800"/>
            <a:ext cx="6103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638800" y="4953000"/>
            <a:ext cx="838200" cy="1588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0972800" y="53340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proporsi</a:t>
            </a:r>
            <a:r>
              <a:rPr lang="en-US" dirty="0" smtClean="0"/>
              <a:t> (n  ≥ 30)(5)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(Z hit) 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390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2590800"/>
            <a:ext cx="3171371" cy="1447800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857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Kasus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r>
              <a:rPr lang="en-US" dirty="0" smtClean="0"/>
              <a:t> </a:t>
            </a:r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90% 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produksinya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cacat</a:t>
            </a:r>
            <a:r>
              <a:rPr lang="en-US" dirty="0" smtClean="0"/>
              <a:t>.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proporsi</a:t>
            </a:r>
            <a:r>
              <a:rPr lang="en-US" dirty="0" smtClean="0"/>
              <a:t> yang </a:t>
            </a:r>
            <a:r>
              <a:rPr lang="en-US" dirty="0" err="1" smtClean="0"/>
              <a:t>cacat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10%.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100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ternyata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5 yang </a:t>
            </a:r>
            <a:r>
              <a:rPr lang="en-US" dirty="0" err="1" smtClean="0"/>
              <a:t>cacat</a:t>
            </a:r>
            <a:r>
              <a:rPr lang="en-US" dirty="0" smtClean="0"/>
              <a:t>.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menyimpulkan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. </a:t>
            </a: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taraf</a:t>
            </a:r>
            <a:r>
              <a:rPr lang="en-US" dirty="0" smtClean="0"/>
              <a:t> </a:t>
            </a:r>
            <a:r>
              <a:rPr lang="en-US" dirty="0" err="1" smtClean="0"/>
              <a:t>signifikansi</a:t>
            </a:r>
            <a:r>
              <a:rPr lang="en-US" dirty="0" smtClean="0"/>
              <a:t> 5%.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/>
              <a:t>Penentuan</a:t>
            </a:r>
            <a:r>
              <a:rPr lang="en-US" b="1" dirty="0" smtClean="0"/>
              <a:t> </a:t>
            </a:r>
            <a:r>
              <a:rPr lang="en-US" b="1" dirty="0" err="1" smtClean="0"/>
              <a:t>hipotesa</a:t>
            </a:r>
            <a:r>
              <a:rPr lang="en-US" b="1" dirty="0" smtClean="0"/>
              <a:t> :</a:t>
            </a:r>
          </a:p>
          <a:p>
            <a:pPr>
              <a:buNone/>
            </a:pPr>
            <a:r>
              <a:rPr lang="en-US" dirty="0" smtClean="0"/>
              <a:t>Ho : </a:t>
            </a:r>
            <a:r>
              <a:rPr lang="en-US" dirty="0"/>
              <a:t>p</a:t>
            </a:r>
            <a:r>
              <a:rPr lang="en-US" dirty="0" smtClean="0"/>
              <a:t> = 0,9 </a:t>
            </a:r>
          </a:p>
          <a:p>
            <a:pPr>
              <a:buNone/>
            </a:pPr>
            <a:r>
              <a:rPr lang="en-US" dirty="0" smtClean="0"/>
              <a:t>H1 : </a:t>
            </a:r>
            <a:r>
              <a:rPr lang="en-US" dirty="0"/>
              <a:t>P</a:t>
            </a:r>
            <a:r>
              <a:rPr lang="en-US" dirty="0" smtClean="0"/>
              <a:t> </a:t>
            </a:r>
            <a:r>
              <a:rPr lang="en-US" dirty="0"/>
              <a:t>&gt;</a:t>
            </a:r>
            <a:r>
              <a:rPr lang="en-US" dirty="0" smtClean="0"/>
              <a:t> 0,9 </a:t>
            </a:r>
          </a:p>
          <a:p>
            <a:pPr>
              <a:buNone/>
            </a:pPr>
            <a:r>
              <a:rPr lang="en-US" b="1" dirty="0" smtClean="0"/>
              <a:t>Daerah </a:t>
            </a:r>
            <a:r>
              <a:rPr lang="en-US" b="1" dirty="0" err="1" smtClean="0"/>
              <a:t>kritis</a:t>
            </a:r>
            <a:r>
              <a:rPr lang="en-US" b="1" dirty="0" smtClean="0"/>
              <a:t> :</a:t>
            </a:r>
          </a:p>
          <a:p>
            <a:pPr>
              <a:buNone/>
            </a:pPr>
            <a:r>
              <a:rPr lang="en-US" dirty="0" err="1" smtClean="0"/>
              <a:t>Tolak</a:t>
            </a:r>
            <a:r>
              <a:rPr lang="en-US" dirty="0" smtClean="0"/>
              <a:t> Ho </a:t>
            </a:r>
            <a:r>
              <a:rPr lang="en-US" dirty="0" err="1" smtClean="0"/>
              <a:t>jika</a:t>
            </a:r>
            <a:r>
              <a:rPr lang="en-US" dirty="0" smtClean="0"/>
              <a:t>   Z hit &gt; Z</a:t>
            </a:r>
            <a:r>
              <a:rPr lang="el-GR" dirty="0" smtClean="0"/>
              <a:t>α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sz="4000" dirty="0"/>
              <a:t>z</a:t>
            </a:r>
            <a:r>
              <a:rPr lang="en-US" sz="1800" dirty="0" smtClean="0"/>
              <a:t>0,05 </a:t>
            </a:r>
            <a:r>
              <a:rPr lang="en-US" dirty="0" smtClean="0"/>
              <a:t> = 1,64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: </a:t>
            </a:r>
            <a:endParaRPr lang="en-US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2590800"/>
            <a:ext cx="4876800" cy="1184759"/>
          </a:xfrm>
          <a:prstGeom prst="rect">
            <a:avLst/>
          </a:prstGeom>
          <a:noFill/>
        </p:spPr>
      </p:pic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mean (n &lt; 30)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membandingkan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endParaRPr lang="en-US" dirty="0" smtClean="0"/>
          </a:p>
          <a:p>
            <a:r>
              <a:rPr lang="en-US" dirty="0" err="1" smtClean="0"/>
              <a:t>Pengujiannya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taraf</a:t>
            </a:r>
            <a:r>
              <a:rPr lang="en-US" dirty="0" smtClean="0"/>
              <a:t> </a:t>
            </a:r>
            <a:r>
              <a:rPr lang="en-US" dirty="0" err="1" smtClean="0"/>
              <a:t>signifikansi</a:t>
            </a:r>
            <a:r>
              <a:rPr lang="en-US" dirty="0" smtClean="0"/>
              <a:t> (</a:t>
            </a:r>
            <a:r>
              <a:rPr lang="el-GR" dirty="0" smtClean="0"/>
              <a:t>α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rataan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(</a:t>
            </a:r>
            <a:r>
              <a:rPr lang="el-GR" dirty="0" smtClean="0"/>
              <a:t>μ</a:t>
            </a:r>
            <a:r>
              <a:rPr lang="en-US" sz="2000" dirty="0" smtClean="0"/>
              <a:t>0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deviasi</a:t>
            </a:r>
            <a:r>
              <a:rPr lang="en-US" dirty="0" smtClean="0"/>
              <a:t> (</a:t>
            </a:r>
            <a:r>
              <a:rPr lang="en-US" dirty="0" smtClean="0">
                <a:cs typeface="Calibri"/>
              </a:rPr>
              <a:t>S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-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(V)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229600" cy="12239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err="1" smtClean="0"/>
              <a:t>Analisa</a:t>
            </a:r>
            <a:r>
              <a:rPr lang="en-US" sz="4400" dirty="0" smtClean="0"/>
              <a:t> </a:t>
            </a:r>
            <a:r>
              <a:rPr lang="en-US" sz="4400" dirty="0" err="1" smtClean="0"/>
              <a:t>Perbandingan</a:t>
            </a:r>
            <a:endParaRPr lang="en-US" sz="4400" dirty="0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684213" y="4292600"/>
            <a:ext cx="7272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1" name="Freeform 5"/>
          <p:cNvSpPr>
            <a:spLocks/>
          </p:cNvSpPr>
          <p:nvPr/>
        </p:nvSpPr>
        <p:spPr bwMode="auto">
          <a:xfrm>
            <a:off x="1476375" y="3357563"/>
            <a:ext cx="5040313" cy="874712"/>
          </a:xfrm>
          <a:custGeom>
            <a:avLst/>
            <a:gdLst/>
            <a:ahLst/>
            <a:cxnLst>
              <a:cxn ang="0">
                <a:pos x="0" y="544"/>
              </a:cxn>
              <a:cxn ang="0">
                <a:pos x="499" y="499"/>
              </a:cxn>
              <a:cxn ang="0">
                <a:pos x="816" y="363"/>
              </a:cxn>
              <a:cxn ang="0">
                <a:pos x="997" y="181"/>
              </a:cxn>
              <a:cxn ang="0">
                <a:pos x="1224" y="45"/>
              </a:cxn>
              <a:cxn ang="0">
                <a:pos x="1587" y="0"/>
              </a:cxn>
              <a:cxn ang="0">
                <a:pos x="1995" y="45"/>
              </a:cxn>
              <a:cxn ang="0">
                <a:pos x="2222" y="226"/>
              </a:cxn>
              <a:cxn ang="0">
                <a:pos x="2404" y="363"/>
              </a:cxn>
              <a:cxn ang="0">
                <a:pos x="2585" y="453"/>
              </a:cxn>
              <a:cxn ang="0">
                <a:pos x="2766" y="499"/>
              </a:cxn>
              <a:cxn ang="0">
                <a:pos x="2993" y="544"/>
              </a:cxn>
              <a:cxn ang="0">
                <a:pos x="3175" y="544"/>
              </a:cxn>
            </a:cxnLst>
            <a:rect l="0" t="0" r="r" b="b"/>
            <a:pathLst>
              <a:path w="3175" h="551">
                <a:moveTo>
                  <a:pt x="0" y="544"/>
                </a:moveTo>
                <a:cubicBezTo>
                  <a:pt x="181" y="536"/>
                  <a:pt x="363" y="529"/>
                  <a:pt x="499" y="499"/>
                </a:cubicBezTo>
                <a:cubicBezTo>
                  <a:pt x="635" y="469"/>
                  <a:pt x="733" y="416"/>
                  <a:pt x="816" y="363"/>
                </a:cubicBezTo>
                <a:cubicBezTo>
                  <a:pt x="899" y="310"/>
                  <a:pt x="929" y="234"/>
                  <a:pt x="997" y="181"/>
                </a:cubicBezTo>
                <a:cubicBezTo>
                  <a:pt x="1065" y="128"/>
                  <a:pt x="1126" y="75"/>
                  <a:pt x="1224" y="45"/>
                </a:cubicBezTo>
                <a:cubicBezTo>
                  <a:pt x="1322" y="15"/>
                  <a:pt x="1459" y="0"/>
                  <a:pt x="1587" y="0"/>
                </a:cubicBezTo>
                <a:cubicBezTo>
                  <a:pt x="1715" y="0"/>
                  <a:pt x="1889" y="7"/>
                  <a:pt x="1995" y="45"/>
                </a:cubicBezTo>
                <a:cubicBezTo>
                  <a:pt x="2101" y="83"/>
                  <a:pt x="2154" y="173"/>
                  <a:pt x="2222" y="226"/>
                </a:cubicBezTo>
                <a:cubicBezTo>
                  <a:pt x="2290" y="279"/>
                  <a:pt x="2344" y="325"/>
                  <a:pt x="2404" y="363"/>
                </a:cubicBezTo>
                <a:cubicBezTo>
                  <a:pt x="2464" y="401"/>
                  <a:pt x="2525" y="430"/>
                  <a:pt x="2585" y="453"/>
                </a:cubicBezTo>
                <a:cubicBezTo>
                  <a:pt x="2645" y="476"/>
                  <a:pt x="2698" y="484"/>
                  <a:pt x="2766" y="499"/>
                </a:cubicBezTo>
                <a:cubicBezTo>
                  <a:pt x="2834" y="514"/>
                  <a:pt x="2925" y="537"/>
                  <a:pt x="2993" y="544"/>
                </a:cubicBezTo>
                <a:cubicBezTo>
                  <a:pt x="3061" y="551"/>
                  <a:pt x="3152" y="544"/>
                  <a:pt x="3175" y="5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V="1">
            <a:off x="4876800" y="2209800"/>
            <a:ext cx="0" cy="2087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348038" y="3860800"/>
            <a:ext cx="2663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TERIMA Ho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4665663" y="4437063"/>
            <a:ext cx="15827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1.64</a:t>
            </a:r>
            <a:endParaRPr lang="en-US" b="1" dirty="0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5029200" y="3505200"/>
            <a:ext cx="2663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Tolak</a:t>
            </a:r>
            <a:r>
              <a:rPr lang="en-US" dirty="0"/>
              <a:t>  Ho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038600" y="2590800"/>
            <a:ext cx="18002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>
                <a:cs typeface="Arial" charset="0"/>
              </a:rPr>
              <a:t>z</a:t>
            </a:r>
            <a:r>
              <a:rPr lang="el-GR" dirty="0" smtClean="0">
                <a:cs typeface="Arial" charset="0"/>
              </a:rPr>
              <a:t>α</a:t>
            </a:r>
            <a:endParaRPr lang="el-GR" dirty="0">
              <a:cs typeface="Arial" charset="0"/>
            </a:endParaRPr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4343400" y="3124200"/>
            <a:ext cx="360363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5503863" y="4433887"/>
            <a:ext cx="15827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1,67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Kesimpulan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Tolak</a:t>
            </a:r>
            <a:r>
              <a:rPr lang="en-US" dirty="0" smtClean="0"/>
              <a:t> H</a:t>
            </a:r>
            <a:r>
              <a:rPr lang="en-US" sz="2400" dirty="0" smtClean="0"/>
              <a:t>0</a:t>
            </a:r>
            <a:r>
              <a:rPr lang="en-US" dirty="0" smtClean="0"/>
              <a:t>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proporsi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cacat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proporsi</a:t>
            </a:r>
            <a:r>
              <a:rPr lang="en-US" dirty="0" smtClean="0"/>
              <a:t> (n </a:t>
            </a:r>
            <a:r>
              <a:rPr lang="en-US" dirty="0"/>
              <a:t>≥</a:t>
            </a:r>
            <a:r>
              <a:rPr lang="en-US" dirty="0" smtClean="0"/>
              <a:t> 30)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membandingkan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proporsi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endParaRPr lang="en-US" dirty="0" smtClean="0"/>
          </a:p>
          <a:p>
            <a:r>
              <a:rPr lang="en-US" dirty="0" err="1" smtClean="0"/>
              <a:t>Pengujiannya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taraf</a:t>
            </a:r>
            <a:r>
              <a:rPr lang="en-US" dirty="0" smtClean="0"/>
              <a:t> </a:t>
            </a:r>
            <a:r>
              <a:rPr lang="en-US" dirty="0" err="1" smtClean="0"/>
              <a:t>signifikansi</a:t>
            </a:r>
            <a:r>
              <a:rPr lang="en-US" dirty="0" smtClean="0"/>
              <a:t> (</a:t>
            </a:r>
            <a:r>
              <a:rPr lang="el-GR" dirty="0" smtClean="0"/>
              <a:t>α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rataan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(</a:t>
            </a:r>
            <a:r>
              <a:rPr lang="el-GR" dirty="0" smtClean="0"/>
              <a:t>μ</a:t>
            </a:r>
            <a:r>
              <a:rPr lang="en-US" sz="2000" dirty="0" smtClean="0"/>
              <a:t>0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deviasi</a:t>
            </a:r>
            <a:r>
              <a:rPr lang="en-US" dirty="0" smtClean="0"/>
              <a:t> (</a:t>
            </a:r>
            <a:r>
              <a:rPr lang="el-GR" dirty="0" smtClean="0">
                <a:latin typeface="Calibri"/>
                <a:cs typeface="Calibri"/>
              </a:rPr>
              <a:t>σ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proporsi</a:t>
            </a:r>
            <a:r>
              <a:rPr lang="en-US" dirty="0" smtClean="0"/>
              <a:t> (n  ≥ 30)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(</a:t>
            </a:r>
            <a:r>
              <a:rPr lang="en-US" dirty="0" err="1" smtClean="0"/>
              <a:t>berdasarkan</a:t>
            </a:r>
            <a:r>
              <a:rPr lang="en-US" dirty="0" smtClean="0"/>
              <a:t> H</a:t>
            </a:r>
            <a:r>
              <a:rPr lang="en-US" sz="2400" dirty="0" smtClean="0"/>
              <a:t>1</a:t>
            </a:r>
            <a:r>
              <a:rPr lang="en-US" dirty="0" smtClean="0"/>
              <a:t>) :</a:t>
            </a:r>
          </a:p>
          <a:p>
            <a:pPr>
              <a:buNone/>
            </a:pPr>
            <a:r>
              <a:rPr lang="en-US" dirty="0" smtClean="0"/>
              <a:t>Ho : </a:t>
            </a:r>
            <a:r>
              <a:rPr lang="en-US" dirty="0"/>
              <a:t>p</a:t>
            </a:r>
            <a:r>
              <a:rPr lang="en-US" sz="2000" dirty="0" smtClean="0"/>
              <a:t>1</a:t>
            </a:r>
            <a:r>
              <a:rPr lang="en-US" dirty="0" smtClean="0"/>
              <a:t> = </a:t>
            </a:r>
            <a:r>
              <a:rPr lang="en-US" dirty="0"/>
              <a:t>p</a:t>
            </a:r>
            <a:r>
              <a:rPr lang="en-US" sz="2000" dirty="0" smtClean="0"/>
              <a:t>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H</a:t>
            </a:r>
            <a:r>
              <a:rPr lang="en-US" sz="2400" dirty="0" smtClean="0"/>
              <a:t>1</a:t>
            </a:r>
            <a:r>
              <a:rPr lang="en-US" sz="3000" dirty="0" smtClean="0"/>
              <a:t> :  </a:t>
            </a:r>
            <a:r>
              <a:rPr lang="en-US" sz="3000" dirty="0"/>
              <a:t>p</a:t>
            </a:r>
            <a:r>
              <a:rPr lang="en-US" sz="2000" dirty="0" smtClean="0"/>
              <a:t>1</a:t>
            </a:r>
            <a:r>
              <a:rPr lang="en-US" dirty="0" smtClean="0"/>
              <a:t>  &lt; </a:t>
            </a:r>
            <a:r>
              <a:rPr lang="en-US" dirty="0"/>
              <a:t>p</a:t>
            </a:r>
            <a:r>
              <a:rPr lang="en-US" sz="2000" dirty="0" smtClean="0"/>
              <a:t>2</a:t>
            </a:r>
            <a:endParaRPr lang="en-US" sz="2000" dirty="0"/>
          </a:p>
          <a:p>
            <a:pPr>
              <a:buNone/>
            </a:pPr>
            <a:r>
              <a:rPr lang="en-US" dirty="0" err="1" smtClean="0"/>
              <a:t>Tolak</a:t>
            </a:r>
            <a:r>
              <a:rPr lang="en-US" dirty="0" smtClean="0"/>
              <a:t> Ho </a:t>
            </a:r>
            <a:r>
              <a:rPr lang="en-US" dirty="0" err="1" smtClean="0"/>
              <a:t>jika</a:t>
            </a:r>
            <a:r>
              <a:rPr lang="en-US" dirty="0" smtClean="0"/>
              <a:t>  Z hit &lt; -Z</a:t>
            </a:r>
            <a:r>
              <a:rPr lang="el-GR" dirty="0" smtClean="0"/>
              <a:t>α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1143000" y="4114800"/>
            <a:ext cx="6324600" cy="1447800"/>
          </a:xfrm>
          <a:custGeom>
            <a:avLst/>
            <a:gdLst/>
            <a:ahLst/>
            <a:cxnLst>
              <a:cxn ang="0">
                <a:pos x="0" y="1552"/>
              </a:cxn>
              <a:cxn ang="0">
                <a:pos x="1104" y="1216"/>
              </a:cxn>
              <a:cxn ang="0">
                <a:pos x="2640" y="16"/>
              </a:cxn>
              <a:cxn ang="0">
                <a:pos x="3984" y="1120"/>
              </a:cxn>
              <a:cxn ang="0">
                <a:pos x="5232" y="1600"/>
              </a:cxn>
            </a:cxnLst>
            <a:rect l="0" t="0" r="r" b="b"/>
            <a:pathLst>
              <a:path w="5232" h="1600">
                <a:moveTo>
                  <a:pt x="0" y="1552"/>
                </a:moveTo>
                <a:cubicBezTo>
                  <a:pt x="332" y="1512"/>
                  <a:pt x="664" y="1472"/>
                  <a:pt x="1104" y="1216"/>
                </a:cubicBezTo>
                <a:cubicBezTo>
                  <a:pt x="1544" y="960"/>
                  <a:pt x="2160" y="32"/>
                  <a:pt x="2640" y="16"/>
                </a:cubicBezTo>
                <a:cubicBezTo>
                  <a:pt x="3120" y="0"/>
                  <a:pt x="3552" y="856"/>
                  <a:pt x="3984" y="1120"/>
                </a:cubicBezTo>
                <a:cubicBezTo>
                  <a:pt x="4416" y="1384"/>
                  <a:pt x="5024" y="1520"/>
                  <a:pt x="5232" y="16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143000" y="5562600"/>
            <a:ext cx="6248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2628900" y="52197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2133600" y="4876800"/>
            <a:ext cx="838200" cy="1588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1430000" y="41910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proporsi</a:t>
            </a:r>
            <a:r>
              <a:rPr lang="en-US" dirty="0" smtClean="0"/>
              <a:t> (n  ≥ 30)(3)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(</a:t>
            </a:r>
            <a:r>
              <a:rPr lang="en-US" dirty="0" err="1" smtClean="0"/>
              <a:t>berdasarkan</a:t>
            </a:r>
            <a:r>
              <a:rPr lang="en-US" dirty="0" smtClean="0"/>
              <a:t> H</a:t>
            </a:r>
            <a:r>
              <a:rPr lang="en-US" sz="2400" dirty="0" smtClean="0"/>
              <a:t>1</a:t>
            </a:r>
            <a:r>
              <a:rPr lang="en-US" dirty="0" smtClean="0"/>
              <a:t>) :</a:t>
            </a:r>
          </a:p>
          <a:p>
            <a:pPr>
              <a:buNone/>
            </a:pPr>
            <a:r>
              <a:rPr lang="en-US" dirty="0" smtClean="0"/>
              <a:t>Ho : </a:t>
            </a:r>
            <a:r>
              <a:rPr lang="en-US" dirty="0"/>
              <a:t>p</a:t>
            </a:r>
            <a:r>
              <a:rPr lang="en-US" sz="2000" dirty="0" smtClean="0"/>
              <a:t>1</a:t>
            </a:r>
            <a:r>
              <a:rPr lang="en-US" dirty="0" smtClean="0"/>
              <a:t> = </a:t>
            </a:r>
            <a:r>
              <a:rPr lang="en-US" dirty="0"/>
              <a:t>p</a:t>
            </a:r>
            <a:r>
              <a:rPr lang="en-US" sz="2000" dirty="0" smtClean="0"/>
              <a:t>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H</a:t>
            </a:r>
            <a:r>
              <a:rPr lang="en-US" sz="2400" dirty="0" smtClean="0"/>
              <a:t>1</a:t>
            </a:r>
            <a:r>
              <a:rPr lang="en-US" sz="3000" dirty="0" smtClean="0"/>
              <a:t> :  </a:t>
            </a:r>
            <a:r>
              <a:rPr lang="en-US" sz="3000" dirty="0"/>
              <a:t>p</a:t>
            </a:r>
            <a:r>
              <a:rPr lang="en-US" sz="2000" dirty="0" smtClean="0"/>
              <a:t>1</a:t>
            </a:r>
            <a:r>
              <a:rPr lang="en-US" dirty="0" smtClean="0"/>
              <a:t> &gt; </a:t>
            </a:r>
            <a:r>
              <a:rPr lang="en-US" dirty="0"/>
              <a:t>p</a:t>
            </a:r>
            <a:r>
              <a:rPr lang="en-US" sz="2000" dirty="0" smtClean="0"/>
              <a:t>2</a:t>
            </a:r>
          </a:p>
          <a:p>
            <a:pPr>
              <a:buNone/>
            </a:pPr>
            <a:r>
              <a:rPr lang="en-US" dirty="0" err="1" smtClean="0"/>
              <a:t>Tolak</a:t>
            </a:r>
            <a:r>
              <a:rPr lang="en-US" dirty="0" smtClean="0"/>
              <a:t> Ho </a:t>
            </a:r>
            <a:r>
              <a:rPr lang="en-US" dirty="0" err="1" smtClean="0"/>
              <a:t>jika</a:t>
            </a:r>
            <a:r>
              <a:rPr lang="en-US" dirty="0" smtClean="0"/>
              <a:t>  Z hit &gt; Z</a:t>
            </a:r>
            <a:r>
              <a:rPr lang="el-GR" dirty="0" smtClean="0"/>
              <a:t>α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1143000" y="4114800"/>
            <a:ext cx="6324600" cy="1447800"/>
          </a:xfrm>
          <a:custGeom>
            <a:avLst/>
            <a:gdLst/>
            <a:ahLst/>
            <a:cxnLst>
              <a:cxn ang="0">
                <a:pos x="0" y="1552"/>
              </a:cxn>
              <a:cxn ang="0">
                <a:pos x="1104" y="1216"/>
              </a:cxn>
              <a:cxn ang="0">
                <a:pos x="2640" y="16"/>
              </a:cxn>
              <a:cxn ang="0">
                <a:pos x="3984" y="1120"/>
              </a:cxn>
              <a:cxn ang="0">
                <a:pos x="5232" y="1600"/>
              </a:cxn>
            </a:cxnLst>
            <a:rect l="0" t="0" r="r" b="b"/>
            <a:pathLst>
              <a:path w="5232" h="1600">
                <a:moveTo>
                  <a:pt x="0" y="1552"/>
                </a:moveTo>
                <a:cubicBezTo>
                  <a:pt x="332" y="1512"/>
                  <a:pt x="664" y="1472"/>
                  <a:pt x="1104" y="1216"/>
                </a:cubicBezTo>
                <a:cubicBezTo>
                  <a:pt x="1544" y="960"/>
                  <a:pt x="2160" y="32"/>
                  <a:pt x="2640" y="16"/>
                </a:cubicBezTo>
                <a:cubicBezTo>
                  <a:pt x="3120" y="0"/>
                  <a:pt x="3552" y="856"/>
                  <a:pt x="3984" y="1120"/>
                </a:cubicBezTo>
                <a:cubicBezTo>
                  <a:pt x="4416" y="1384"/>
                  <a:pt x="5024" y="1520"/>
                  <a:pt x="5232" y="16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143000" y="5562600"/>
            <a:ext cx="6248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144294" y="5218906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1430000" y="41910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86400" y="4876800"/>
            <a:ext cx="1066800" cy="1588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proporsi</a:t>
            </a:r>
            <a:r>
              <a:rPr lang="en-US" dirty="0" smtClean="0"/>
              <a:t> (n  ≥ 30)(4)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(</a:t>
            </a:r>
            <a:r>
              <a:rPr lang="en-US" dirty="0" err="1" smtClean="0"/>
              <a:t>berdasarkan</a:t>
            </a:r>
            <a:r>
              <a:rPr lang="en-US" dirty="0" smtClean="0"/>
              <a:t> H</a:t>
            </a:r>
            <a:r>
              <a:rPr lang="en-US" sz="2400" dirty="0" smtClean="0"/>
              <a:t>1</a:t>
            </a:r>
            <a:r>
              <a:rPr lang="en-US" dirty="0" smtClean="0"/>
              <a:t>) :</a:t>
            </a:r>
          </a:p>
          <a:p>
            <a:pPr>
              <a:buNone/>
            </a:pPr>
            <a:r>
              <a:rPr lang="en-US" dirty="0" smtClean="0"/>
              <a:t>Ho : </a:t>
            </a:r>
            <a:r>
              <a:rPr lang="en-US" dirty="0"/>
              <a:t>p</a:t>
            </a:r>
            <a:r>
              <a:rPr lang="en-US" sz="2000" dirty="0" smtClean="0"/>
              <a:t>1</a:t>
            </a:r>
            <a:r>
              <a:rPr lang="en-US" dirty="0" smtClean="0"/>
              <a:t> = </a:t>
            </a:r>
            <a:r>
              <a:rPr lang="en-US" dirty="0"/>
              <a:t>p</a:t>
            </a:r>
            <a:r>
              <a:rPr lang="en-US" sz="2000" dirty="0" smtClean="0"/>
              <a:t>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H</a:t>
            </a:r>
            <a:r>
              <a:rPr lang="en-US" sz="2400" dirty="0" smtClean="0"/>
              <a:t>1</a:t>
            </a:r>
            <a:r>
              <a:rPr lang="en-US" sz="3000" dirty="0" smtClean="0"/>
              <a:t> :  </a:t>
            </a:r>
            <a:r>
              <a:rPr lang="en-US" sz="3000" dirty="0"/>
              <a:t>p</a:t>
            </a:r>
            <a:r>
              <a:rPr lang="en-US" sz="2000" dirty="0" smtClean="0"/>
              <a:t>1</a:t>
            </a:r>
            <a:r>
              <a:rPr lang="en-US" dirty="0" smtClean="0"/>
              <a:t> ≠ </a:t>
            </a:r>
            <a:r>
              <a:rPr lang="en-US" dirty="0"/>
              <a:t>p</a:t>
            </a:r>
            <a:r>
              <a:rPr lang="en-US" sz="2000" dirty="0" smtClean="0"/>
              <a:t>2</a:t>
            </a:r>
          </a:p>
          <a:p>
            <a:pPr>
              <a:buNone/>
            </a:pPr>
            <a:r>
              <a:rPr lang="en-US" dirty="0" err="1" smtClean="0"/>
              <a:t>Tolak</a:t>
            </a:r>
            <a:r>
              <a:rPr lang="en-US" dirty="0" smtClean="0"/>
              <a:t> Ho </a:t>
            </a:r>
            <a:r>
              <a:rPr lang="en-US" dirty="0" err="1" smtClean="0"/>
              <a:t>jika</a:t>
            </a:r>
            <a:r>
              <a:rPr lang="en-US" dirty="0" smtClean="0"/>
              <a:t>  Z hit &lt; -Z</a:t>
            </a:r>
            <a:r>
              <a:rPr lang="el-GR" dirty="0" smtClean="0"/>
              <a:t>α</a:t>
            </a:r>
            <a:r>
              <a:rPr lang="en-US" sz="2400" dirty="0" smtClean="0"/>
              <a:t>/2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Z hit &gt; Z</a:t>
            </a:r>
            <a:r>
              <a:rPr lang="el-GR" dirty="0" smtClean="0"/>
              <a:t>α</a:t>
            </a:r>
            <a:r>
              <a:rPr lang="en-US" sz="2400" dirty="0" smtClean="0"/>
              <a:t>/2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1143000" y="4114800"/>
            <a:ext cx="6324600" cy="1447800"/>
          </a:xfrm>
          <a:custGeom>
            <a:avLst/>
            <a:gdLst/>
            <a:ahLst/>
            <a:cxnLst>
              <a:cxn ang="0">
                <a:pos x="0" y="1552"/>
              </a:cxn>
              <a:cxn ang="0">
                <a:pos x="1104" y="1216"/>
              </a:cxn>
              <a:cxn ang="0">
                <a:pos x="2640" y="16"/>
              </a:cxn>
              <a:cxn ang="0">
                <a:pos x="3984" y="1120"/>
              </a:cxn>
              <a:cxn ang="0">
                <a:pos x="5232" y="1600"/>
              </a:cxn>
            </a:cxnLst>
            <a:rect l="0" t="0" r="r" b="b"/>
            <a:pathLst>
              <a:path w="5232" h="1600">
                <a:moveTo>
                  <a:pt x="0" y="1552"/>
                </a:moveTo>
                <a:cubicBezTo>
                  <a:pt x="332" y="1512"/>
                  <a:pt x="664" y="1472"/>
                  <a:pt x="1104" y="1216"/>
                </a:cubicBezTo>
                <a:cubicBezTo>
                  <a:pt x="1544" y="960"/>
                  <a:pt x="2160" y="32"/>
                  <a:pt x="2640" y="16"/>
                </a:cubicBezTo>
                <a:cubicBezTo>
                  <a:pt x="3120" y="0"/>
                  <a:pt x="3552" y="856"/>
                  <a:pt x="3984" y="1120"/>
                </a:cubicBezTo>
                <a:cubicBezTo>
                  <a:pt x="4416" y="1384"/>
                  <a:pt x="5024" y="1520"/>
                  <a:pt x="5232" y="16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143000" y="5562600"/>
            <a:ext cx="6248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2628900" y="52197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2133600" y="4876800"/>
            <a:ext cx="838200" cy="1588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1430000" y="41910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5334000" y="5257800"/>
            <a:ext cx="6103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638800" y="4953000"/>
            <a:ext cx="838200" cy="1588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0972800" y="53340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proporsi</a:t>
            </a:r>
            <a:r>
              <a:rPr lang="en-US" dirty="0" smtClean="0"/>
              <a:t> (n  ≥ 30)(5)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(Z hit) 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390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2438400"/>
            <a:ext cx="4034971" cy="1828800"/>
          </a:xfrm>
          <a:prstGeom prst="rect">
            <a:avLst/>
          </a:prstGeom>
          <a:noFill/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1057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4648200"/>
            <a:ext cx="1676400" cy="1097280"/>
          </a:xfrm>
          <a:prstGeom prst="rect">
            <a:avLst/>
          </a:prstGeom>
          <a:noFill/>
        </p:spPr>
      </p:pic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27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4648200"/>
            <a:ext cx="1600200" cy="1047404"/>
          </a:xfrm>
          <a:prstGeom prst="rect">
            <a:avLst/>
          </a:prstGeom>
          <a:noFill/>
        </p:spPr>
      </p:pic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0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4648200"/>
            <a:ext cx="222885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Kasus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 smtClean="0"/>
              <a:t>Pemerintahan</a:t>
            </a:r>
            <a:r>
              <a:rPr lang="en-US" sz="2800" dirty="0" smtClean="0"/>
              <a:t> di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daerah</a:t>
            </a:r>
            <a:r>
              <a:rPr lang="en-US" sz="2800" dirty="0" smtClean="0"/>
              <a:t>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rencana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mendirikan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pabrik</a:t>
            </a:r>
            <a:r>
              <a:rPr lang="en-US" sz="2800" dirty="0" smtClean="0"/>
              <a:t> </a:t>
            </a:r>
            <a:r>
              <a:rPr lang="en-US" sz="2800" dirty="0" err="1" smtClean="0"/>
              <a:t>kimia.Berkenaan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, </a:t>
            </a:r>
            <a:r>
              <a:rPr lang="en-US" sz="2800" dirty="0" err="1" smtClean="0"/>
              <a:t>ada</a:t>
            </a:r>
            <a:r>
              <a:rPr lang="en-US" sz="2800" dirty="0" smtClean="0"/>
              <a:t> pro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kontra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penduduk</a:t>
            </a:r>
            <a:r>
              <a:rPr lang="en-US" sz="2800" dirty="0" smtClean="0"/>
              <a:t> </a:t>
            </a:r>
            <a:r>
              <a:rPr lang="en-US" sz="2800" dirty="0" err="1" smtClean="0"/>
              <a:t>kota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kabupaten</a:t>
            </a:r>
            <a:r>
              <a:rPr lang="en-US" sz="2800" dirty="0" smtClean="0"/>
              <a:t> </a:t>
            </a:r>
            <a:r>
              <a:rPr lang="en-US" sz="2800" dirty="0" err="1" smtClean="0"/>
              <a:t>mengenai</a:t>
            </a:r>
            <a:r>
              <a:rPr lang="en-US" sz="2800" dirty="0" smtClean="0"/>
              <a:t> </a:t>
            </a:r>
            <a:r>
              <a:rPr lang="en-US" sz="2800" dirty="0" err="1" smtClean="0"/>
              <a:t>rencana</a:t>
            </a:r>
            <a:r>
              <a:rPr lang="en-US" sz="2800" dirty="0" smtClean="0"/>
              <a:t> </a:t>
            </a:r>
            <a:r>
              <a:rPr lang="en-US" sz="2800" dirty="0" err="1" smtClean="0"/>
              <a:t>pendirian</a:t>
            </a:r>
            <a:r>
              <a:rPr lang="en-US" sz="2800" dirty="0" smtClean="0"/>
              <a:t> </a:t>
            </a:r>
            <a:r>
              <a:rPr lang="en-US" sz="2800" dirty="0" err="1" smtClean="0"/>
              <a:t>pabrik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tersebut.Bila</a:t>
            </a:r>
            <a:r>
              <a:rPr lang="en-US" sz="2800" dirty="0" smtClean="0"/>
              <a:t> 120 </a:t>
            </a:r>
            <a:r>
              <a:rPr lang="en-US" sz="2800" dirty="0" err="1" smtClean="0"/>
              <a:t>dari</a:t>
            </a:r>
            <a:r>
              <a:rPr lang="en-US" sz="2800" dirty="0" smtClean="0"/>
              <a:t> 200 </a:t>
            </a:r>
            <a:r>
              <a:rPr lang="en-US" sz="2800" dirty="0" err="1" smtClean="0"/>
              <a:t>penduduk</a:t>
            </a:r>
            <a:r>
              <a:rPr lang="en-US" sz="2800" dirty="0" smtClean="0"/>
              <a:t> </a:t>
            </a:r>
            <a:r>
              <a:rPr lang="en-US" sz="2800" dirty="0" err="1" smtClean="0"/>
              <a:t>kota</a:t>
            </a:r>
            <a:r>
              <a:rPr lang="en-US" sz="2800" dirty="0" smtClean="0"/>
              <a:t> </a:t>
            </a:r>
            <a:r>
              <a:rPr lang="en-US" sz="2800" dirty="0" err="1" smtClean="0"/>
              <a:t>menyetujui</a:t>
            </a:r>
            <a:r>
              <a:rPr lang="en-US" sz="2800" dirty="0" smtClean="0"/>
              <a:t> </a:t>
            </a:r>
            <a:r>
              <a:rPr lang="en-US" sz="2800" dirty="0" err="1" smtClean="0"/>
              <a:t>rencana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240 </a:t>
            </a:r>
            <a:r>
              <a:rPr lang="en-US" sz="2800" dirty="0" err="1" smtClean="0"/>
              <a:t>dari</a:t>
            </a:r>
            <a:r>
              <a:rPr lang="en-US" sz="2800" dirty="0" smtClean="0"/>
              <a:t> 500 </a:t>
            </a:r>
            <a:r>
              <a:rPr lang="en-US" sz="2800" dirty="0" err="1" smtClean="0"/>
              <a:t>penduduk</a:t>
            </a:r>
            <a:r>
              <a:rPr lang="en-US" sz="2800" dirty="0" smtClean="0"/>
              <a:t> </a:t>
            </a:r>
            <a:r>
              <a:rPr lang="en-US" sz="2800" dirty="0" err="1" smtClean="0"/>
              <a:t>kabupaten</a:t>
            </a:r>
            <a:r>
              <a:rPr lang="en-US" sz="2800" dirty="0" smtClean="0"/>
              <a:t> </a:t>
            </a:r>
            <a:r>
              <a:rPr lang="en-US" sz="2800" dirty="0" err="1" smtClean="0"/>
              <a:t>menyetujuinya</a:t>
            </a:r>
            <a:r>
              <a:rPr lang="en-US" sz="2800" dirty="0" smtClean="0"/>
              <a:t>,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anda</a:t>
            </a:r>
            <a:r>
              <a:rPr lang="en-US" sz="2800" dirty="0" smtClean="0"/>
              <a:t> </a:t>
            </a:r>
            <a:r>
              <a:rPr lang="en-US" sz="2800" dirty="0" err="1" smtClean="0"/>
              <a:t>sepakat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proporsi</a:t>
            </a:r>
            <a:r>
              <a:rPr lang="en-US" sz="2800" dirty="0" smtClean="0"/>
              <a:t> </a:t>
            </a:r>
            <a:r>
              <a:rPr lang="en-US" sz="2800" dirty="0" err="1" smtClean="0"/>
              <a:t>penduduk</a:t>
            </a:r>
            <a:r>
              <a:rPr lang="en-US" sz="2800" dirty="0" smtClean="0"/>
              <a:t> </a:t>
            </a:r>
            <a:r>
              <a:rPr lang="en-US" sz="2800" dirty="0" err="1" smtClean="0"/>
              <a:t>kota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setuju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proporsi</a:t>
            </a:r>
            <a:r>
              <a:rPr lang="en-US" sz="2800" dirty="0" smtClean="0"/>
              <a:t> </a:t>
            </a:r>
            <a:r>
              <a:rPr lang="en-US" sz="2800" dirty="0" err="1" smtClean="0"/>
              <a:t>penduduk</a:t>
            </a:r>
            <a:r>
              <a:rPr lang="en-US" sz="2800" dirty="0" smtClean="0"/>
              <a:t> </a:t>
            </a:r>
            <a:r>
              <a:rPr lang="en-US" sz="2800" dirty="0" err="1" smtClean="0"/>
              <a:t>kabupaten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setuju</a:t>
            </a:r>
            <a:r>
              <a:rPr lang="en-US" sz="2800" dirty="0" smtClean="0"/>
              <a:t>. </a:t>
            </a:r>
            <a:r>
              <a:rPr lang="en-US" sz="2800" dirty="0" err="1" smtClean="0"/>
              <a:t>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ketelitian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sebesar</a:t>
            </a:r>
            <a:r>
              <a:rPr lang="en-US" sz="2800" dirty="0" smtClean="0"/>
              <a:t> 10%.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Hipotesis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Ho : p</a:t>
            </a:r>
            <a:r>
              <a:rPr lang="en-US" sz="2000" dirty="0" smtClean="0"/>
              <a:t>1</a:t>
            </a:r>
            <a:r>
              <a:rPr lang="en-US" dirty="0" smtClean="0"/>
              <a:t> = p</a:t>
            </a:r>
            <a:r>
              <a:rPr lang="en-US" sz="2000" dirty="0" smtClean="0"/>
              <a:t>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H</a:t>
            </a:r>
            <a:r>
              <a:rPr lang="en-US" sz="2400" dirty="0" smtClean="0"/>
              <a:t>1</a:t>
            </a:r>
            <a:r>
              <a:rPr lang="en-US" sz="3000" dirty="0" smtClean="0"/>
              <a:t> :  p</a:t>
            </a:r>
            <a:r>
              <a:rPr lang="en-US" sz="2000" dirty="0" smtClean="0"/>
              <a:t>1</a:t>
            </a:r>
            <a:r>
              <a:rPr lang="en-US" dirty="0" smtClean="0"/>
              <a:t> &gt; p</a:t>
            </a:r>
            <a:r>
              <a:rPr lang="en-US" sz="2000" dirty="0" smtClean="0"/>
              <a:t>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Daerah </a:t>
            </a:r>
            <a:r>
              <a:rPr lang="en-US" dirty="0" err="1" smtClean="0"/>
              <a:t>kritis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err="1" smtClean="0"/>
              <a:t>Tolak</a:t>
            </a:r>
            <a:r>
              <a:rPr lang="en-US" dirty="0" smtClean="0"/>
              <a:t> Ho </a:t>
            </a:r>
            <a:r>
              <a:rPr lang="en-US" dirty="0" err="1" smtClean="0"/>
              <a:t>jika</a:t>
            </a:r>
            <a:r>
              <a:rPr lang="en-US" dirty="0" smtClean="0"/>
              <a:t>  Z hit &gt; Z</a:t>
            </a:r>
            <a:r>
              <a:rPr lang="el-GR" dirty="0" smtClean="0"/>
              <a:t>α</a:t>
            </a:r>
            <a:endParaRPr lang="en-US" dirty="0" smtClean="0"/>
          </a:p>
          <a:p>
            <a:pPr>
              <a:buNone/>
            </a:pPr>
            <a:r>
              <a:rPr lang="el-GR" dirty="0"/>
              <a:t>α</a:t>
            </a:r>
            <a:r>
              <a:rPr lang="en-US" dirty="0" smtClean="0"/>
              <a:t> = 0,1 ---</a:t>
            </a:r>
            <a:r>
              <a:rPr lang="en-US" dirty="0" smtClean="0">
                <a:sym typeface="Wingdings" pitchFamily="2" charset="2"/>
              </a:rPr>
              <a:t> Z</a:t>
            </a:r>
            <a:r>
              <a:rPr lang="el-GR" sz="2400" dirty="0" smtClean="0"/>
              <a:t> α </a:t>
            </a:r>
            <a:r>
              <a:rPr lang="en-US" sz="2400" dirty="0" smtClean="0"/>
              <a:t> = </a:t>
            </a:r>
            <a:r>
              <a:rPr lang="en-US" dirty="0" smtClean="0"/>
              <a:t>Z</a:t>
            </a:r>
            <a:r>
              <a:rPr lang="en-US" sz="2400" dirty="0" smtClean="0">
                <a:sym typeface="Wingdings" pitchFamily="2" charset="2"/>
              </a:rPr>
              <a:t>0.1</a:t>
            </a:r>
            <a:r>
              <a:rPr lang="en-US" dirty="0" smtClean="0">
                <a:sym typeface="Wingdings" pitchFamily="2" charset="2"/>
              </a:rPr>
              <a:t> = 1.28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2286000"/>
            <a:ext cx="2362200" cy="841972"/>
          </a:xfrm>
          <a:prstGeom prst="rect">
            <a:avLst/>
          </a:prstGeom>
          <a:noFill/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2286000"/>
            <a:ext cx="2537884" cy="838200"/>
          </a:xfrm>
          <a:prstGeom prst="rect">
            <a:avLst/>
          </a:prstGeom>
          <a:noFill/>
        </p:spPr>
      </p:pic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5063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3657600"/>
            <a:ext cx="3026833" cy="762000"/>
          </a:xfrm>
          <a:prstGeom prst="rect">
            <a:avLst/>
          </a:prstGeom>
          <a:noFill/>
        </p:spPr>
      </p:pic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5066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4800600"/>
            <a:ext cx="4670535" cy="1143000"/>
          </a:xfrm>
          <a:prstGeom prst="rect">
            <a:avLst/>
          </a:prstGeom>
          <a:noFill/>
        </p:spPr>
      </p:pic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mean (n  &lt; 30)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(</a:t>
            </a:r>
            <a:r>
              <a:rPr lang="en-US" dirty="0" err="1" smtClean="0"/>
              <a:t>berdasarkan</a:t>
            </a:r>
            <a:r>
              <a:rPr lang="en-US" dirty="0" smtClean="0"/>
              <a:t> H</a:t>
            </a:r>
            <a:r>
              <a:rPr lang="en-US" sz="2400" dirty="0" smtClean="0"/>
              <a:t>1</a:t>
            </a:r>
            <a:r>
              <a:rPr lang="en-US" dirty="0" smtClean="0"/>
              <a:t>) :</a:t>
            </a:r>
          </a:p>
          <a:p>
            <a:pPr>
              <a:buNone/>
            </a:pPr>
            <a:r>
              <a:rPr lang="en-US" dirty="0" smtClean="0"/>
              <a:t>Ho : </a:t>
            </a:r>
            <a:r>
              <a:rPr lang="el-GR" dirty="0" smtClean="0"/>
              <a:t>μ</a:t>
            </a:r>
            <a:r>
              <a:rPr lang="en-US" sz="2000" dirty="0" smtClean="0"/>
              <a:t>1</a:t>
            </a:r>
            <a:r>
              <a:rPr lang="en-US" dirty="0" smtClean="0"/>
              <a:t> = </a:t>
            </a:r>
            <a:r>
              <a:rPr lang="el-GR" dirty="0" smtClean="0"/>
              <a:t>μ</a:t>
            </a:r>
            <a:r>
              <a:rPr lang="en-US" sz="2000" dirty="0" smtClean="0"/>
              <a:t>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H</a:t>
            </a:r>
            <a:r>
              <a:rPr lang="en-US" sz="2400" dirty="0" smtClean="0"/>
              <a:t>1</a:t>
            </a:r>
            <a:r>
              <a:rPr lang="en-US" sz="3000" dirty="0" smtClean="0"/>
              <a:t> :  </a:t>
            </a:r>
            <a:r>
              <a:rPr lang="el-GR" dirty="0" smtClean="0"/>
              <a:t>μ</a:t>
            </a:r>
            <a:r>
              <a:rPr lang="en-US" sz="2000" dirty="0" smtClean="0"/>
              <a:t>1</a:t>
            </a:r>
            <a:r>
              <a:rPr lang="en-US" dirty="0" smtClean="0"/>
              <a:t> &lt; </a:t>
            </a:r>
            <a:r>
              <a:rPr lang="el-GR" dirty="0" smtClean="0"/>
              <a:t>μ</a:t>
            </a:r>
            <a:r>
              <a:rPr lang="en-US" sz="2000" dirty="0" smtClean="0"/>
              <a:t>2 </a:t>
            </a:r>
          </a:p>
          <a:p>
            <a:pPr>
              <a:buNone/>
            </a:pPr>
            <a:r>
              <a:rPr lang="en-US" dirty="0" err="1" smtClean="0"/>
              <a:t>Tolak</a:t>
            </a:r>
            <a:r>
              <a:rPr lang="en-US" dirty="0" smtClean="0"/>
              <a:t> Ho </a:t>
            </a:r>
            <a:r>
              <a:rPr lang="en-US" dirty="0" err="1" smtClean="0"/>
              <a:t>jika</a:t>
            </a:r>
            <a:r>
              <a:rPr lang="en-US" dirty="0" smtClean="0"/>
              <a:t>  t hit &lt; -t</a:t>
            </a:r>
            <a:r>
              <a:rPr lang="el-GR" dirty="0" smtClean="0"/>
              <a:t>α</a:t>
            </a:r>
            <a:r>
              <a:rPr lang="en-US" dirty="0" smtClean="0"/>
              <a:t>,v              </a:t>
            </a:r>
            <a:r>
              <a:rPr lang="en-US" dirty="0" err="1" smtClean="0"/>
              <a:t>v</a:t>
            </a:r>
            <a:r>
              <a:rPr lang="en-US" dirty="0" smtClean="0"/>
              <a:t> = n</a:t>
            </a:r>
            <a:r>
              <a:rPr lang="en-US" sz="2000" dirty="0" smtClean="0"/>
              <a:t>1</a:t>
            </a:r>
            <a:r>
              <a:rPr lang="en-US" dirty="0" smtClean="0"/>
              <a:t> + n</a:t>
            </a:r>
            <a:r>
              <a:rPr lang="en-US" sz="2000" dirty="0" smtClean="0"/>
              <a:t>2</a:t>
            </a:r>
            <a:r>
              <a:rPr lang="en-US" dirty="0" smtClean="0"/>
              <a:t> - 2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1143000" y="4114800"/>
            <a:ext cx="6324600" cy="1447800"/>
          </a:xfrm>
          <a:custGeom>
            <a:avLst/>
            <a:gdLst/>
            <a:ahLst/>
            <a:cxnLst>
              <a:cxn ang="0">
                <a:pos x="0" y="1552"/>
              </a:cxn>
              <a:cxn ang="0">
                <a:pos x="1104" y="1216"/>
              </a:cxn>
              <a:cxn ang="0">
                <a:pos x="2640" y="16"/>
              </a:cxn>
              <a:cxn ang="0">
                <a:pos x="3984" y="1120"/>
              </a:cxn>
              <a:cxn ang="0">
                <a:pos x="5232" y="1600"/>
              </a:cxn>
            </a:cxnLst>
            <a:rect l="0" t="0" r="r" b="b"/>
            <a:pathLst>
              <a:path w="5232" h="1600">
                <a:moveTo>
                  <a:pt x="0" y="1552"/>
                </a:moveTo>
                <a:cubicBezTo>
                  <a:pt x="332" y="1512"/>
                  <a:pt x="664" y="1472"/>
                  <a:pt x="1104" y="1216"/>
                </a:cubicBezTo>
                <a:cubicBezTo>
                  <a:pt x="1544" y="960"/>
                  <a:pt x="2160" y="32"/>
                  <a:pt x="2640" y="16"/>
                </a:cubicBezTo>
                <a:cubicBezTo>
                  <a:pt x="3120" y="0"/>
                  <a:pt x="3552" y="856"/>
                  <a:pt x="3984" y="1120"/>
                </a:cubicBezTo>
                <a:cubicBezTo>
                  <a:pt x="4416" y="1384"/>
                  <a:pt x="5024" y="1520"/>
                  <a:pt x="5232" y="16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143000" y="5562600"/>
            <a:ext cx="6248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2628900" y="52197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2133600" y="4876800"/>
            <a:ext cx="838200" cy="1588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1430000" y="41910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229600" cy="12239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err="1" smtClean="0"/>
              <a:t>Analisa</a:t>
            </a:r>
            <a:r>
              <a:rPr lang="en-US" sz="4400" dirty="0" smtClean="0"/>
              <a:t> </a:t>
            </a:r>
            <a:r>
              <a:rPr lang="en-US" sz="4400" dirty="0" err="1" smtClean="0"/>
              <a:t>Perbandingan</a:t>
            </a:r>
            <a:endParaRPr lang="en-US" sz="4400" dirty="0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684213" y="4292600"/>
            <a:ext cx="7272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1" name="Freeform 5"/>
          <p:cNvSpPr>
            <a:spLocks/>
          </p:cNvSpPr>
          <p:nvPr/>
        </p:nvSpPr>
        <p:spPr bwMode="auto">
          <a:xfrm>
            <a:off x="1476375" y="3357563"/>
            <a:ext cx="5040313" cy="874712"/>
          </a:xfrm>
          <a:custGeom>
            <a:avLst/>
            <a:gdLst/>
            <a:ahLst/>
            <a:cxnLst>
              <a:cxn ang="0">
                <a:pos x="0" y="544"/>
              </a:cxn>
              <a:cxn ang="0">
                <a:pos x="499" y="499"/>
              </a:cxn>
              <a:cxn ang="0">
                <a:pos x="816" y="363"/>
              </a:cxn>
              <a:cxn ang="0">
                <a:pos x="997" y="181"/>
              </a:cxn>
              <a:cxn ang="0">
                <a:pos x="1224" y="45"/>
              </a:cxn>
              <a:cxn ang="0">
                <a:pos x="1587" y="0"/>
              </a:cxn>
              <a:cxn ang="0">
                <a:pos x="1995" y="45"/>
              </a:cxn>
              <a:cxn ang="0">
                <a:pos x="2222" y="226"/>
              </a:cxn>
              <a:cxn ang="0">
                <a:pos x="2404" y="363"/>
              </a:cxn>
              <a:cxn ang="0">
                <a:pos x="2585" y="453"/>
              </a:cxn>
              <a:cxn ang="0">
                <a:pos x="2766" y="499"/>
              </a:cxn>
              <a:cxn ang="0">
                <a:pos x="2993" y="544"/>
              </a:cxn>
              <a:cxn ang="0">
                <a:pos x="3175" y="544"/>
              </a:cxn>
            </a:cxnLst>
            <a:rect l="0" t="0" r="r" b="b"/>
            <a:pathLst>
              <a:path w="3175" h="551">
                <a:moveTo>
                  <a:pt x="0" y="544"/>
                </a:moveTo>
                <a:cubicBezTo>
                  <a:pt x="181" y="536"/>
                  <a:pt x="363" y="529"/>
                  <a:pt x="499" y="499"/>
                </a:cubicBezTo>
                <a:cubicBezTo>
                  <a:pt x="635" y="469"/>
                  <a:pt x="733" y="416"/>
                  <a:pt x="816" y="363"/>
                </a:cubicBezTo>
                <a:cubicBezTo>
                  <a:pt x="899" y="310"/>
                  <a:pt x="929" y="234"/>
                  <a:pt x="997" y="181"/>
                </a:cubicBezTo>
                <a:cubicBezTo>
                  <a:pt x="1065" y="128"/>
                  <a:pt x="1126" y="75"/>
                  <a:pt x="1224" y="45"/>
                </a:cubicBezTo>
                <a:cubicBezTo>
                  <a:pt x="1322" y="15"/>
                  <a:pt x="1459" y="0"/>
                  <a:pt x="1587" y="0"/>
                </a:cubicBezTo>
                <a:cubicBezTo>
                  <a:pt x="1715" y="0"/>
                  <a:pt x="1889" y="7"/>
                  <a:pt x="1995" y="45"/>
                </a:cubicBezTo>
                <a:cubicBezTo>
                  <a:pt x="2101" y="83"/>
                  <a:pt x="2154" y="173"/>
                  <a:pt x="2222" y="226"/>
                </a:cubicBezTo>
                <a:cubicBezTo>
                  <a:pt x="2290" y="279"/>
                  <a:pt x="2344" y="325"/>
                  <a:pt x="2404" y="363"/>
                </a:cubicBezTo>
                <a:cubicBezTo>
                  <a:pt x="2464" y="401"/>
                  <a:pt x="2525" y="430"/>
                  <a:pt x="2585" y="453"/>
                </a:cubicBezTo>
                <a:cubicBezTo>
                  <a:pt x="2645" y="476"/>
                  <a:pt x="2698" y="484"/>
                  <a:pt x="2766" y="499"/>
                </a:cubicBezTo>
                <a:cubicBezTo>
                  <a:pt x="2834" y="514"/>
                  <a:pt x="2925" y="537"/>
                  <a:pt x="2993" y="544"/>
                </a:cubicBezTo>
                <a:cubicBezTo>
                  <a:pt x="3061" y="551"/>
                  <a:pt x="3152" y="544"/>
                  <a:pt x="3175" y="5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V="1">
            <a:off x="4876800" y="2209800"/>
            <a:ext cx="0" cy="2087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348038" y="3860800"/>
            <a:ext cx="2663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TERIMA Ho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4665663" y="4437063"/>
            <a:ext cx="15827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1.28</a:t>
            </a:r>
            <a:endParaRPr lang="en-US" b="1" dirty="0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5029200" y="3505200"/>
            <a:ext cx="2663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Tolak</a:t>
            </a:r>
            <a:r>
              <a:rPr lang="en-US" dirty="0"/>
              <a:t>  Ho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038600" y="2590800"/>
            <a:ext cx="18002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>
                <a:cs typeface="Arial" charset="0"/>
              </a:rPr>
              <a:t>z</a:t>
            </a:r>
            <a:r>
              <a:rPr lang="el-GR" dirty="0" smtClean="0">
                <a:cs typeface="Arial" charset="0"/>
              </a:rPr>
              <a:t>α</a:t>
            </a:r>
            <a:endParaRPr lang="el-GR" dirty="0">
              <a:cs typeface="Arial" charset="0"/>
            </a:endParaRPr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4343400" y="3124200"/>
            <a:ext cx="360363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5503863" y="4433887"/>
            <a:ext cx="15827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2.9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Kesimpulan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Tolak</a:t>
            </a:r>
            <a:r>
              <a:rPr lang="en-US" dirty="0" smtClean="0"/>
              <a:t> H</a:t>
            </a:r>
            <a:r>
              <a:rPr lang="en-US" sz="2400" dirty="0" smtClean="0"/>
              <a:t>0</a:t>
            </a:r>
            <a:r>
              <a:rPr lang="en-US" dirty="0" smtClean="0"/>
              <a:t>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proporsi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yang </a:t>
            </a:r>
            <a:r>
              <a:rPr lang="en-US" dirty="0" err="1" smtClean="0"/>
              <a:t>setuju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mean (n  &lt; 30)(3)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(</a:t>
            </a:r>
            <a:r>
              <a:rPr lang="en-US" dirty="0" err="1" smtClean="0"/>
              <a:t>berdasarkan</a:t>
            </a:r>
            <a:r>
              <a:rPr lang="en-US" dirty="0" smtClean="0"/>
              <a:t> H</a:t>
            </a:r>
            <a:r>
              <a:rPr lang="en-US" sz="2400" dirty="0" smtClean="0"/>
              <a:t>1</a:t>
            </a:r>
            <a:r>
              <a:rPr lang="en-US" dirty="0" smtClean="0"/>
              <a:t>) :</a:t>
            </a:r>
          </a:p>
          <a:p>
            <a:pPr>
              <a:buNone/>
            </a:pPr>
            <a:r>
              <a:rPr lang="en-US" dirty="0" smtClean="0"/>
              <a:t>Ho : </a:t>
            </a:r>
            <a:r>
              <a:rPr lang="el-GR" dirty="0" smtClean="0"/>
              <a:t>μ</a:t>
            </a:r>
            <a:r>
              <a:rPr lang="en-US" sz="2000" dirty="0" smtClean="0"/>
              <a:t>1</a:t>
            </a:r>
            <a:r>
              <a:rPr lang="en-US" dirty="0" smtClean="0"/>
              <a:t> = </a:t>
            </a:r>
            <a:r>
              <a:rPr lang="el-GR" dirty="0" smtClean="0"/>
              <a:t>μ</a:t>
            </a:r>
            <a:r>
              <a:rPr lang="en-US" sz="2000" dirty="0" smtClean="0"/>
              <a:t>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H</a:t>
            </a:r>
            <a:r>
              <a:rPr lang="en-US" sz="2400" dirty="0" smtClean="0"/>
              <a:t>1</a:t>
            </a:r>
            <a:r>
              <a:rPr lang="en-US" sz="3000" dirty="0" smtClean="0"/>
              <a:t> :  </a:t>
            </a:r>
            <a:r>
              <a:rPr lang="el-GR" dirty="0" smtClean="0"/>
              <a:t>μ</a:t>
            </a:r>
            <a:r>
              <a:rPr lang="en-US" sz="2000" dirty="0" smtClean="0"/>
              <a:t>1</a:t>
            </a:r>
            <a:r>
              <a:rPr lang="en-US" dirty="0" smtClean="0"/>
              <a:t> &gt; </a:t>
            </a:r>
            <a:r>
              <a:rPr lang="el-GR" dirty="0" smtClean="0"/>
              <a:t>μ</a:t>
            </a:r>
            <a:r>
              <a:rPr lang="en-US" sz="2000" dirty="0" smtClean="0"/>
              <a:t>2 </a:t>
            </a:r>
          </a:p>
          <a:p>
            <a:pPr>
              <a:buNone/>
            </a:pPr>
            <a:r>
              <a:rPr lang="en-US" dirty="0" err="1" smtClean="0"/>
              <a:t>Tolak</a:t>
            </a:r>
            <a:r>
              <a:rPr lang="en-US" dirty="0" smtClean="0"/>
              <a:t> Ho </a:t>
            </a:r>
            <a:r>
              <a:rPr lang="en-US" dirty="0" err="1" smtClean="0"/>
              <a:t>jika</a:t>
            </a:r>
            <a:r>
              <a:rPr lang="en-US" dirty="0" smtClean="0"/>
              <a:t>  t hit &gt; t</a:t>
            </a:r>
            <a:r>
              <a:rPr lang="el-GR" dirty="0" smtClean="0"/>
              <a:t>α</a:t>
            </a:r>
            <a:r>
              <a:rPr lang="en-US" dirty="0" smtClean="0"/>
              <a:t>,v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1143000" y="4114800"/>
            <a:ext cx="6324600" cy="1447800"/>
          </a:xfrm>
          <a:custGeom>
            <a:avLst/>
            <a:gdLst/>
            <a:ahLst/>
            <a:cxnLst>
              <a:cxn ang="0">
                <a:pos x="0" y="1552"/>
              </a:cxn>
              <a:cxn ang="0">
                <a:pos x="1104" y="1216"/>
              </a:cxn>
              <a:cxn ang="0">
                <a:pos x="2640" y="16"/>
              </a:cxn>
              <a:cxn ang="0">
                <a:pos x="3984" y="1120"/>
              </a:cxn>
              <a:cxn ang="0">
                <a:pos x="5232" y="1600"/>
              </a:cxn>
            </a:cxnLst>
            <a:rect l="0" t="0" r="r" b="b"/>
            <a:pathLst>
              <a:path w="5232" h="1600">
                <a:moveTo>
                  <a:pt x="0" y="1552"/>
                </a:moveTo>
                <a:cubicBezTo>
                  <a:pt x="332" y="1512"/>
                  <a:pt x="664" y="1472"/>
                  <a:pt x="1104" y="1216"/>
                </a:cubicBezTo>
                <a:cubicBezTo>
                  <a:pt x="1544" y="960"/>
                  <a:pt x="2160" y="32"/>
                  <a:pt x="2640" y="16"/>
                </a:cubicBezTo>
                <a:cubicBezTo>
                  <a:pt x="3120" y="0"/>
                  <a:pt x="3552" y="856"/>
                  <a:pt x="3984" y="1120"/>
                </a:cubicBezTo>
                <a:cubicBezTo>
                  <a:pt x="4416" y="1384"/>
                  <a:pt x="5024" y="1520"/>
                  <a:pt x="5232" y="16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143000" y="5562600"/>
            <a:ext cx="6248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144294" y="5218906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86400" y="4876800"/>
            <a:ext cx="1066800" cy="1588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mean (n  &lt; 30)(4)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(</a:t>
            </a:r>
            <a:r>
              <a:rPr lang="en-US" dirty="0" err="1" smtClean="0"/>
              <a:t>berdasarkan</a:t>
            </a:r>
            <a:r>
              <a:rPr lang="en-US" dirty="0" smtClean="0"/>
              <a:t> H</a:t>
            </a:r>
            <a:r>
              <a:rPr lang="en-US" sz="2400" dirty="0" smtClean="0"/>
              <a:t>1</a:t>
            </a:r>
            <a:r>
              <a:rPr lang="en-US" dirty="0" smtClean="0"/>
              <a:t>) :</a:t>
            </a:r>
          </a:p>
          <a:p>
            <a:pPr>
              <a:buNone/>
            </a:pPr>
            <a:r>
              <a:rPr lang="en-US" dirty="0" smtClean="0"/>
              <a:t>Ho : </a:t>
            </a:r>
            <a:r>
              <a:rPr lang="el-GR" dirty="0" smtClean="0"/>
              <a:t>μ</a:t>
            </a:r>
            <a:r>
              <a:rPr lang="en-US" sz="2000" dirty="0" smtClean="0"/>
              <a:t>1</a:t>
            </a:r>
            <a:r>
              <a:rPr lang="en-US" dirty="0" smtClean="0"/>
              <a:t> = </a:t>
            </a:r>
            <a:r>
              <a:rPr lang="el-GR" dirty="0" smtClean="0"/>
              <a:t>μ</a:t>
            </a:r>
            <a:r>
              <a:rPr lang="en-US" sz="2000" dirty="0" smtClean="0"/>
              <a:t>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H</a:t>
            </a:r>
            <a:r>
              <a:rPr lang="en-US" sz="2400" dirty="0" smtClean="0"/>
              <a:t>1</a:t>
            </a:r>
            <a:r>
              <a:rPr lang="en-US" sz="3000" dirty="0" smtClean="0"/>
              <a:t> :  </a:t>
            </a:r>
            <a:r>
              <a:rPr lang="el-GR" dirty="0" smtClean="0"/>
              <a:t>μ</a:t>
            </a:r>
            <a:r>
              <a:rPr lang="en-US" sz="2000" dirty="0" smtClean="0"/>
              <a:t>1</a:t>
            </a:r>
            <a:r>
              <a:rPr lang="en-US" dirty="0" smtClean="0"/>
              <a:t> ≠ </a:t>
            </a:r>
            <a:r>
              <a:rPr lang="el-GR" dirty="0" smtClean="0"/>
              <a:t>μ</a:t>
            </a:r>
            <a:r>
              <a:rPr lang="en-US" sz="2000" dirty="0" smtClean="0"/>
              <a:t>2 </a:t>
            </a:r>
          </a:p>
          <a:p>
            <a:pPr>
              <a:buNone/>
            </a:pPr>
            <a:r>
              <a:rPr lang="en-US" dirty="0" err="1" smtClean="0"/>
              <a:t>Tolak</a:t>
            </a:r>
            <a:r>
              <a:rPr lang="en-US" dirty="0" smtClean="0"/>
              <a:t> Ho </a:t>
            </a:r>
            <a:r>
              <a:rPr lang="en-US" dirty="0" err="1" smtClean="0"/>
              <a:t>jika</a:t>
            </a:r>
            <a:r>
              <a:rPr lang="en-US" dirty="0" smtClean="0"/>
              <a:t>  t hit &lt; -t</a:t>
            </a:r>
            <a:r>
              <a:rPr lang="el-GR" dirty="0" smtClean="0"/>
              <a:t>α</a:t>
            </a:r>
            <a:r>
              <a:rPr lang="en-US" sz="2400" dirty="0" smtClean="0"/>
              <a:t>/2,V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t hit &gt; t</a:t>
            </a:r>
            <a:r>
              <a:rPr lang="el-GR" dirty="0" smtClean="0"/>
              <a:t>α</a:t>
            </a:r>
            <a:r>
              <a:rPr lang="en-US" sz="2400" dirty="0" smtClean="0"/>
              <a:t>/2,V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1143000" y="4114800"/>
            <a:ext cx="6324600" cy="1447800"/>
          </a:xfrm>
          <a:custGeom>
            <a:avLst/>
            <a:gdLst/>
            <a:ahLst/>
            <a:cxnLst>
              <a:cxn ang="0">
                <a:pos x="0" y="1552"/>
              </a:cxn>
              <a:cxn ang="0">
                <a:pos x="1104" y="1216"/>
              </a:cxn>
              <a:cxn ang="0">
                <a:pos x="2640" y="16"/>
              </a:cxn>
              <a:cxn ang="0">
                <a:pos x="3984" y="1120"/>
              </a:cxn>
              <a:cxn ang="0">
                <a:pos x="5232" y="1600"/>
              </a:cxn>
            </a:cxnLst>
            <a:rect l="0" t="0" r="r" b="b"/>
            <a:pathLst>
              <a:path w="5232" h="1600">
                <a:moveTo>
                  <a:pt x="0" y="1552"/>
                </a:moveTo>
                <a:cubicBezTo>
                  <a:pt x="332" y="1512"/>
                  <a:pt x="664" y="1472"/>
                  <a:pt x="1104" y="1216"/>
                </a:cubicBezTo>
                <a:cubicBezTo>
                  <a:pt x="1544" y="960"/>
                  <a:pt x="2160" y="32"/>
                  <a:pt x="2640" y="16"/>
                </a:cubicBezTo>
                <a:cubicBezTo>
                  <a:pt x="3120" y="0"/>
                  <a:pt x="3552" y="856"/>
                  <a:pt x="3984" y="1120"/>
                </a:cubicBezTo>
                <a:cubicBezTo>
                  <a:pt x="4416" y="1384"/>
                  <a:pt x="5024" y="1520"/>
                  <a:pt x="5232" y="16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143000" y="5562600"/>
            <a:ext cx="6248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2628900" y="52197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2133600" y="4876800"/>
            <a:ext cx="838200" cy="1588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1430000" y="41910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5334000" y="5257800"/>
            <a:ext cx="6103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638800" y="4953000"/>
            <a:ext cx="838200" cy="1588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0972800" y="53340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mean (n  &lt; 30)(5)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(t hit) 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2438400"/>
            <a:ext cx="3632203" cy="1524001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1" y="4572001"/>
            <a:ext cx="5656847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Kasus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percobaan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membandingkan</a:t>
            </a:r>
            <a:r>
              <a:rPr lang="en-US" sz="2800" dirty="0" smtClean="0"/>
              <a:t> </a:t>
            </a:r>
            <a:r>
              <a:rPr lang="en-US" sz="2800" dirty="0" err="1" smtClean="0"/>
              <a:t>keausan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err="1" smtClean="0"/>
              <a:t>bahan</a:t>
            </a:r>
            <a:r>
              <a:rPr lang="en-US" sz="2800" dirty="0" smtClean="0"/>
              <a:t>. 12 </a:t>
            </a:r>
            <a:r>
              <a:rPr lang="en-US" sz="2800" dirty="0" err="1" smtClean="0"/>
              <a:t>potong</a:t>
            </a:r>
            <a:r>
              <a:rPr lang="en-US" sz="2800" dirty="0" smtClean="0"/>
              <a:t> </a:t>
            </a: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1 </a:t>
            </a:r>
            <a:r>
              <a:rPr lang="en-US" sz="2800" dirty="0" err="1" smtClean="0"/>
              <a:t>dan</a:t>
            </a:r>
            <a:r>
              <a:rPr lang="en-US" sz="2800" dirty="0" smtClean="0"/>
              <a:t> 10 </a:t>
            </a:r>
            <a:r>
              <a:rPr lang="en-US" sz="2800" dirty="0" err="1" smtClean="0"/>
              <a:t>potong</a:t>
            </a:r>
            <a:r>
              <a:rPr lang="en-US" sz="2800" dirty="0" smtClean="0"/>
              <a:t> </a:t>
            </a: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2 </a:t>
            </a:r>
            <a:r>
              <a:rPr lang="en-US" sz="2800" dirty="0" err="1" smtClean="0"/>
              <a:t>dimasukkan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mesin</a:t>
            </a:r>
            <a:r>
              <a:rPr lang="en-US" sz="2800" dirty="0" smtClean="0"/>
              <a:t> </a:t>
            </a:r>
            <a:r>
              <a:rPr lang="en-US" sz="2800" dirty="0" err="1" smtClean="0"/>
              <a:t>pengukur</a:t>
            </a:r>
            <a:r>
              <a:rPr lang="en-US" sz="2800" dirty="0" smtClean="0"/>
              <a:t> </a:t>
            </a:r>
            <a:r>
              <a:rPr lang="en-US" sz="2800" dirty="0" err="1" smtClean="0"/>
              <a:t>aus</a:t>
            </a:r>
            <a:r>
              <a:rPr lang="en-US" sz="2800" dirty="0" smtClean="0"/>
              <a:t>. </a:t>
            </a: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1 </a:t>
            </a:r>
            <a:r>
              <a:rPr lang="en-US" sz="2800" dirty="0" err="1" smtClean="0"/>
              <a:t>memberikan</a:t>
            </a:r>
            <a:r>
              <a:rPr lang="en-US" sz="2800" dirty="0" smtClean="0"/>
              <a:t> rata-rata </a:t>
            </a:r>
            <a:r>
              <a:rPr lang="en-US" sz="2800" dirty="0" err="1" smtClean="0"/>
              <a:t>keausan</a:t>
            </a:r>
            <a:r>
              <a:rPr lang="en-US" sz="2800" dirty="0" smtClean="0"/>
              <a:t> </a:t>
            </a:r>
            <a:r>
              <a:rPr lang="en-US" sz="2800" dirty="0" err="1" smtClean="0"/>
              <a:t>sebanyak</a:t>
            </a:r>
            <a:r>
              <a:rPr lang="en-US" sz="2800" dirty="0" smtClean="0"/>
              <a:t> 85 </a:t>
            </a:r>
            <a:r>
              <a:rPr lang="en-US" sz="2800" dirty="0" err="1" smtClean="0"/>
              <a:t>satuan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simpangan</a:t>
            </a:r>
            <a:r>
              <a:rPr lang="en-US" sz="2800" dirty="0" smtClean="0"/>
              <a:t> </a:t>
            </a:r>
            <a:r>
              <a:rPr lang="en-US" sz="2800" dirty="0" err="1" smtClean="0"/>
              <a:t>baku</a:t>
            </a:r>
            <a:r>
              <a:rPr lang="en-US" sz="2800" dirty="0" smtClean="0"/>
              <a:t> </a:t>
            </a:r>
            <a:r>
              <a:rPr lang="en-US" sz="2800" dirty="0" err="1" smtClean="0"/>
              <a:t>sebesar</a:t>
            </a:r>
            <a:r>
              <a:rPr lang="en-US" sz="2800" dirty="0" smtClean="0"/>
              <a:t> 4 </a:t>
            </a:r>
            <a:r>
              <a:rPr lang="en-US" sz="2800" dirty="0" err="1" smtClean="0"/>
              <a:t>sedangkan</a:t>
            </a:r>
            <a:r>
              <a:rPr lang="en-US" sz="2800" dirty="0" smtClean="0"/>
              <a:t> </a:t>
            </a: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2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rata-rata </a:t>
            </a:r>
            <a:r>
              <a:rPr lang="en-US" sz="2800" dirty="0" err="1" smtClean="0"/>
              <a:t>keausan</a:t>
            </a:r>
            <a:r>
              <a:rPr lang="en-US" sz="2800" dirty="0" smtClean="0"/>
              <a:t> </a:t>
            </a:r>
            <a:r>
              <a:rPr lang="en-US" sz="2800" dirty="0" err="1" smtClean="0"/>
              <a:t>sebanyak</a:t>
            </a:r>
            <a:r>
              <a:rPr lang="en-US" sz="2800" dirty="0" smtClean="0"/>
              <a:t> 81 </a:t>
            </a:r>
            <a:r>
              <a:rPr lang="en-US" sz="2800" dirty="0" err="1" smtClean="0"/>
              <a:t>satuan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simpangan</a:t>
            </a:r>
            <a:r>
              <a:rPr lang="en-US" sz="2800" dirty="0" smtClean="0"/>
              <a:t> </a:t>
            </a:r>
            <a:r>
              <a:rPr lang="en-US" sz="2800" dirty="0" err="1" smtClean="0"/>
              <a:t>baku</a:t>
            </a:r>
            <a:r>
              <a:rPr lang="en-US" sz="2800" dirty="0" smtClean="0"/>
              <a:t> 5. </a:t>
            </a:r>
            <a:r>
              <a:rPr lang="en-US" sz="2800" dirty="0" err="1" smtClean="0"/>
              <a:t>Ujilah</a:t>
            </a:r>
            <a:r>
              <a:rPr lang="en-US" sz="2800" dirty="0" smtClean="0"/>
              <a:t> </a:t>
            </a:r>
            <a:r>
              <a:rPr lang="en-US" sz="2800" dirty="0" err="1" smtClean="0"/>
              <a:t>hipotesis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kedua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rata-rata </a:t>
            </a:r>
            <a:r>
              <a:rPr lang="en-US" sz="2800" dirty="0" err="1" smtClean="0"/>
              <a:t>keausan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taraf</a:t>
            </a:r>
            <a:r>
              <a:rPr lang="en-US" sz="2800" dirty="0" smtClean="0"/>
              <a:t> </a:t>
            </a:r>
            <a:r>
              <a:rPr lang="en-US" sz="2800" dirty="0" err="1" smtClean="0"/>
              <a:t>signifikansi</a:t>
            </a:r>
            <a:r>
              <a:rPr lang="en-US" sz="2800" dirty="0" smtClean="0"/>
              <a:t> 10%.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/>
              <a:t>Penentuan</a:t>
            </a:r>
            <a:r>
              <a:rPr lang="en-US" b="1" dirty="0" smtClean="0"/>
              <a:t> </a:t>
            </a:r>
            <a:r>
              <a:rPr lang="en-US" b="1" dirty="0" err="1" smtClean="0"/>
              <a:t>hipotesa</a:t>
            </a:r>
            <a:r>
              <a:rPr lang="en-US" b="1" dirty="0" smtClean="0"/>
              <a:t> :</a:t>
            </a:r>
          </a:p>
          <a:p>
            <a:pPr>
              <a:buNone/>
            </a:pPr>
            <a:r>
              <a:rPr lang="en-US" dirty="0" smtClean="0"/>
              <a:t>Ho : </a:t>
            </a:r>
            <a:r>
              <a:rPr lang="el-GR" dirty="0" smtClean="0"/>
              <a:t>μ</a:t>
            </a:r>
            <a:r>
              <a:rPr lang="en-US" sz="2000" dirty="0"/>
              <a:t>1</a:t>
            </a:r>
            <a:r>
              <a:rPr lang="en-US" dirty="0" smtClean="0"/>
              <a:t> = </a:t>
            </a:r>
            <a:r>
              <a:rPr lang="el-GR" dirty="0" smtClean="0"/>
              <a:t>μ</a:t>
            </a:r>
            <a:r>
              <a:rPr lang="en-US" sz="2000" dirty="0"/>
              <a:t>2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H1 : </a:t>
            </a:r>
            <a:r>
              <a:rPr lang="el-GR" dirty="0" smtClean="0"/>
              <a:t>μ</a:t>
            </a:r>
            <a:r>
              <a:rPr lang="en-US" sz="2000" dirty="0" smtClean="0"/>
              <a:t>1</a:t>
            </a:r>
            <a:r>
              <a:rPr lang="en-US" dirty="0" smtClean="0"/>
              <a:t> ≠ </a:t>
            </a:r>
            <a:r>
              <a:rPr lang="el-GR" dirty="0" smtClean="0"/>
              <a:t>μ</a:t>
            </a:r>
            <a:r>
              <a:rPr lang="en-US" sz="2000" dirty="0" smtClean="0"/>
              <a:t>2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Daerah </a:t>
            </a:r>
            <a:r>
              <a:rPr lang="en-US" b="1" dirty="0" err="1" smtClean="0"/>
              <a:t>kritis</a:t>
            </a:r>
            <a:r>
              <a:rPr lang="en-US" b="1" dirty="0" smtClean="0"/>
              <a:t> :</a:t>
            </a:r>
          </a:p>
          <a:p>
            <a:pPr>
              <a:buNone/>
            </a:pPr>
            <a:r>
              <a:rPr lang="en-US" dirty="0" err="1" smtClean="0"/>
              <a:t>Tolak</a:t>
            </a:r>
            <a:r>
              <a:rPr lang="en-US" dirty="0" smtClean="0"/>
              <a:t> Ho </a:t>
            </a:r>
            <a:r>
              <a:rPr lang="en-US" dirty="0" err="1" smtClean="0"/>
              <a:t>jika</a:t>
            </a:r>
            <a:r>
              <a:rPr lang="en-US" dirty="0" smtClean="0"/>
              <a:t>  t hit &lt; -t</a:t>
            </a:r>
            <a:r>
              <a:rPr lang="el-GR" dirty="0" smtClean="0"/>
              <a:t>α</a:t>
            </a:r>
            <a:r>
              <a:rPr lang="en-US" sz="2400" dirty="0" smtClean="0"/>
              <a:t>/2,v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t hit &gt; t</a:t>
            </a:r>
            <a:r>
              <a:rPr lang="el-GR" dirty="0" smtClean="0"/>
              <a:t>α</a:t>
            </a:r>
            <a:r>
              <a:rPr lang="en-US" sz="2400" dirty="0" smtClean="0"/>
              <a:t>/2,v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v = n1+n2-2 = 12+10 – 2 = 20</a:t>
            </a:r>
          </a:p>
          <a:p>
            <a:pPr>
              <a:buNone/>
            </a:pPr>
            <a:r>
              <a:rPr lang="en-US" sz="4000" dirty="0" smtClean="0"/>
              <a:t>t</a:t>
            </a:r>
            <a:r>
              <a:rPr lang="en-US" sz="1800" dirty="0" smtClean="0"/>
              <a:t>0,05,20 </a:t>
            </a:r>
            <a:r>
              <a:rPr lang="en-US" dirty="0" smtClean="0"/>
              <a:t> = 1,725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: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/>
              <a:t>                   </a:t>
            </a:r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            </a:t>
            </a:r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              Sp = 4,478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spcBef>
                <a:spcPct val="50000"/>
              </a:spcBef>
              <a:buNone/>
            </a:pPr>
            <a:r>
              <a:rPr lang="en-US" sz="3000" dirty="0" smtClean="0"/>
              <a:t>                            T = 2,07</a:t>
            </a:r>
            <a:endParaRPr lang="en-US" sz="3000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2362200"/>
            <a:ext cx="4267200" cy="779585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4191000"/>
            <a:ext cx="2971800" cy="1082322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911</Words>
  <Application>Microsoft Office PowerPoint</Application>
  <PresentationFormat>On-screen Show (4:3)</PresentationFormat>
  <Paragraphs>188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 </vt:lpstr>
      <vt:lpstr>Uji dua mean (n &lt; 30)</vt:lpstr>
      <vt:lpstr>Uji dua mean (n  &lt; 30) (2)</vt:lpstr>
      <vt:lpstr>Uji dua mean (n  &lt; 30)(3)</vt:lpstr>
      <vt:lpstr>Uji dua mean (n  &lt; 30)(4)</vt:lpstr>
      <vt:lpstr>Uji dua mean (n  &lt; 30)(5)</vt:lpstr>
      <vt:lpstr>Kasus :</vt:lpstr>
      <vt:lpstr>Solusi  :</vt:lpstr>
      <vt:lpstr>PowerPoint Presentation</vt:lpstr>
      <vt:lpstr>PowerPoint Presentation</vt:lpstr>
      <vt:lpstr>PowerPoint Presentation</vt:lpstr>
      <vt:lpstr>Uji satu proporsi (n ≥ 30) (1)</vt:lpstr>
      <vt:lpstr>Uji satu proporsi (n ≥ 30) (1)</vt:lpstr>
      <vt:lpstr>Uji satu proporsi (n ≥ 30) (3)</vt:lpstr>
      <vt:lpstr>Uji satu proporsi (n ≥ 30) (4)</vt:lpstr>
      <vt:lpstr>Uji satu proporsi (n  ≥ 30)(5)</vt:lpstr>
      <vt:lpstr>Kasus :</vt:lpstr>
      <vt:lpstr>Solusi  :</vt:lpstr>
      <vt:lpstr>PowerPoint Presentation</vt:lpstr>
      <vt:lpstr>PowerPoint Presentation</vt:lpstr>
      <vt:lpstr>Kesimpulan :</vt:lpstr>
      <vt:lpstr>Uji dua proporsi (n ≥ 30) (1)</vt:lpstr>
      <vt:lpstr>Uji dua proporsi (n  ≥ 30) (2)</vt:lpstr>
      <vt:lpstr>Uji dua proporsi (n  ≥ 30)(3)</vt:lpstr>
      <vt:lpstr>Uji dua proporsi (n  ≥ 30)(4)</vt:lpstr>
      <vt:lpstr>Uji dua proporsi (n  ≥ 30)(5)</vt:lpstr>
      <vt:lpstr>Kasus :</vt:lpstr>
      <vt:lpstr>Solusi :</vt:lpstr>
      <vt:lpstr>Solusi :</vt:lpstr>
      <vt:lpstr>PowerPoint Presentation</vt:lpstr>
      <vt:lpstr>Kesimpulan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Teknik Industri</dc:creator>
  <cp:lastModifiedBy>ismail - [2010]</cp:lastModifiedBy>
  <cp:revision>13</cp:revision>
  <dcterms:created xsi:type="dcterms:W3CDTF">2011-10-21T01:46:25Z</dcterms:created>
  <dcterms:modified xsi:type="dcterms:W3CDTF">2014-06-09T07:28:25Z</dcterms:modified>
</cp:coreProperties>
</file>