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329" r:id="rId9"/>
    <p:sldId id="294" r:id="rId10"/>
    <p:sldId id="320" r:id="rId11"/>
    <p:sldId id="321" r:id="rId12"/>
    <p:sldId id="327" r:id="rId13"/>
    <p:sldId id="325" r:id="rId14"/>
    <p:sldId id="322" r:id="rId15"/>
    <p:sldId id="326" r:id="rId16"/>
    <p:sldId id="328" r:id="rId17"/>
    <p:sldId id="316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4" autoAdjust="0"/>
    <p:restoredTop sz="94660" autoAdjust="0"/>
  </p:normalViewPr>
  <p:slideViewPr>
    <p:cSldViewPr>
      <p:cViewPr varScale="1">
        <p:scale>
          <a:sx n="43" d="100"/>
          <a:sy n="43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p:oleObj spid="_x0000_s3094" name="Image" r:id="rId3" imgW="6565079" imgH="4761905" progId="">
              <p:embed/>
            </p:oleObj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Latihan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1066800"/>
          <a:ext cx="670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22860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Ekspresi</a:t>
                      </a:r>
                      <a:r>
                        <a:rPr lang="en-US" sz="2000" dirty="0" smtClean="0"/>
                        <a:t> P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ABC*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ABC*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/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1066800"/>
          <a:ext cx="6705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600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Ekspresi</a:t>
                      </a:r>
                      <a:r>
                        <a:rPr lang="en-US" sz="2000" dirty="0" smtClean="0"/>
                        <a:t> P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^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ABC*DEF^/G*-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ABC*DEF^/G*-H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*+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009999"/>
                </a:solidFill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009999"/>
                </a:solidFill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 ABC*DEF^/G*-H*+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0292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008080"/>
                </a:solidFill>
                <a:latin typeface="+mn-lt"/>
              </a:rPr>
              <a:t>Contoh</a:t>
            </a:r>
            <a:r>
              <a:rPr lang="en-US" sz="2800" b="1" dirty="0" smtClean="0">
                <a:solidFill>
                  <a:srgbClr val="008080"/>
                </a:solidFill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Q = A + B – C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39342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tanda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“[ ]”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format : </a:t>
            </a:r>
          </a:p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operator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],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dgn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28775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[AB+] – C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4904" y="33200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=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3535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8107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5408" y="52679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=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 smtClean="0"/>
              <a:t>Latihan</a:t>
            </a:r>
            <a:r>
              <a:rPr lang="en-US" sz="4000" dirty="0" smtClean="0"/>
              <a:t> Infix      Postfix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14052" y="1587912"/>
            <a:ext cx="2362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1600200"/>
            <a:ext cx="304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76800" y="1295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K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252" y="1056382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E = A + BD – F</a:t>
            </a:r>
          </a:p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              G</a:t>
            </a:r>
            <a:r>
              <a:rPr lang="en-US" sz="3200" baseline="30000" dirty="0" smtClean="0">
                <a:solidFill>
                  <a:srgbClr val="008080"/>
                </a:solidFill>
                <a:latin typeface="+mn-lt"/>
              </a:rPr>
              <a:t>H</a:t>
            </a:r>
            <a:endParaRPr lang="en-US" sz="32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504" y="2199382"/>
            <a:ext cx="4129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b. E = </a:t>
            </a:r>
            <a:r>
              <a:rPr lang="en-US" sz="3200" u="sng" dirty="0" smtClean="0">
                <a:solidFill>
                  <a:srgbClr val="008080"/>
                </a:solidFill>
                <a:latin typeface="+mn-lt"/>
              </a:rPr>
              <a:t>A + BD</a:t>
            </a:r>
            <a:r>
              <a:rPr lang="en-US" sz="3200" u="sng" baseline="30000" dirty="0" smtClean="0">
                <a:solidFill>
                  <a:srgbClr val="008080"/>
                </a:solidFill>
                <a:latin typeface="+mn-lt"/>
              </a:rPr>
              <a:t>H</a:t>
            </a:r>
            <a:r>
              <a:rPr lang="en-US" sz="3200" u="sng" dirty="0" smtClean="0">
                <a:solidFill>
                  <a:srgbClr val="008080"/>
                </a:solidFill>
                <a:latin typeface="+mn-lt"/>
              </a:rPr>
              <a:t> – F</a:t>
            </a:r>
          </a:p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              G - K</a:t>
            </a:r>
            <a:endParaRPr lang="en-US" sz="32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4958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3352800"/>
            <a:ext cx="8001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Lakukan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dan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cara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Manual</a:t>
            </a:r>
          </a:p>
          <a:p>
            <a:pPr marL="514350" indent="-514350"/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1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Postfix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b="0" dirty="0" err="1" smtClean="0">
                <a:solidFill>
                  <a:srgbClr val="FF0000"/>
                </a:solidFill>
              </a:rPr>
              <a:t>Tambahkan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tanda</a:t>
            </a:r>
            <a:r>
              <a:rPr lang="en-US" sz="2200" b="0" dirty="0" smtClean="0"/>
              <a:t> 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 </a:t>
            </a:r>
            <a:r>
              <a:rPr lang="en-US" sz="2200" b="0" dirty="0" err="1" smtClean="0"/>
              <a:t>pada</a:t>
            </a:r>
            <a:r>
              <a:rPr lang="en-US" sz="2200" b="0" dirty="0" smtClean="0"/>
              <a:t> sentinel </a:t>
            </a:r>
            <a:r>
              <a:rPr lang="en-US" sz="2200" b="0" dirty="0" err="1" smtClean="0"/>
              <a:t>di</a:t>
            </a:r>
            <a:r>
              <a:rPr lang="en-US" sz="2200" b="0" dirty="0" smtClean="0"/>
              <a:t> P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Pindai</a:t>
            </a:r>
            <a:r>
              <a:rPr lang="en-US" sz="2200" b="0" dirty="0" smtClean="0"/>
              <a:t> P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kiri</a:t>
            </a:r>
            <a:r>
              <a:rPr lang="en-US" sz="2200" b="0" dirty="0" smtClean="0">
                <a:solidFill>
                  <a:srgbClr val="FF0000"/>
                </a:solidFill>
              </a:rPr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ke</a:t>
            </a:r>
            <a:r>
              <a:rPr lang="en-US" sz="2200" b="0" dirty="0" smtClean="0">
                <a:solidFill>
                  <a:srgbClr val="FF0000"/>
                </a:solidFill>
              </a:rPr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kanan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ulangi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langkah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c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dan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d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untuk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setiap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elemen</a:t>
            </a:r>
            <a:r>
              <a:rPr lang="en-US" sz="2200" b="0" dirty="0" smtClean="0"/>
              <a:t> P </a:t>
            </a:r>
            <a:r>
              <a:rPr lang="en-US" sz="2200" b="0" dirty="0" err="1" smtClean="0"/>
              <a:t>sampai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ditemukan</a:t>
            </a:r>
            <a:r>
              <a:rPr lang="en-US" sz="2200" b="0" dirty="0" smtClean="0"/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operand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ke</a:t>
            </a:r>
            <a:r>
              <a:rPr lang="en-US" sz="2200" b="0" dirty="0" smtClean="0"/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operator</a:t>
            </a:r>
            <a:r>
              <a:rPr lang="en-US" sz="2200" b="0" dirty="0" smtClean="0"/>
              <a:t> (</a:t>
            </a:r>
            <a:r>
              <a:rPr lang="en-US" sz="2200" b="0" dirty="0" err="1" smtClean="0"/>
              <a:t>sebut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opr1</a:t>
            </a:r>
            <a:r>
              <a:rPr lang="en-US" sz="2200" b="0" dirty="0" smtClean="0"/>
              <a:t>),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stack,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Var1</a:t>
            </a:r>
            <a:r>
              <a:rPr lang="en-US" sz="2200" b="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lagi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stack,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Var2</a:t>
            </a:r>
            <a:r>
              <a:rPr lang="en-US" sz="2200" b="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err="1" smtClean="0"/>
              <a:t>Hitung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dengan</a:t>
            </a:r>
            <a:r>
              <a:rPr lang="en-US" sz="2200" b="0" dirty="0" smtClean="0"/>
              <a:t> format </a:t>
            </a:r>
            <a:r>
              <a:rPr lang="en-US" sz="2200" b="0" dirty="0" smtClean="0">
                <a:solidFill>
                  <a:srgbClr val="FF0000"/>
                </a:solidFill>
              </a:rPr>
              <a:t>var2 opr1 var1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hasilnya</a:t>
            </a:r>
            <a:r>
              <a:rPr lang="en-US" sz="2200" b="0" dirty="0" smtClean="0"/>
              <a:t> di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Hitung</a:t>
            </a:r>
            <a:r>
              <a:rPr lang="en-US" sz="2200" b="0" dirty="0" smtClean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isi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Hitung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ke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stack.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b="0" dirty="0" smtClean="0"/>
              <a:t>e. </a:t>
            </a: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tanda</a:t>
            </a:r>
            <a:r>
              <a:rPr lang="en-US" sz="2200" b="0" dirty="0" smtClean="0"/>
              <a:t> 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isi</a:t>
            </a:r>
            <a:r>
              <a:rPr lang="en-US" sz="2200" b="0" dirty="0" smtClean="0"/>
              <a:t> stack </a:t>
            </a:r>
            <a:r>
              <a:rPr lang="en-US" sz="2200" b="0" dirty="0" err="1" smtClean="0"/>
              <a:t>dan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Value</a:t>
            </a:r>
            <a:r>
              <a:rPr lang="en-US" sz="2200" b="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80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661161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Keterangan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19812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1.    2   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286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2.    6   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590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3.    3   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4.    -   </a:t>
            </a:r>
            <a:endParaRPr lang="en-US" sz="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837594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+mn-lt"/>
              </a:rPr>
              <a:t>.    1   </a:t>
            </a:r>
            <a:endParaRPr lang="en-US" sz="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4171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6.    /   </a:t>
            </a:r>
            <a:endParaRPr lang="en-US" sz="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086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7.    +   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01789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8.    )   </a:t>
            </a:r>
            <a:endParaRPr lang="en-US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1981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2296386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2,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5908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2,6,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9000" y="2891238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      -       3</a:t>
            </a:r>
          </a:p>
          <a:p>
            <a:r>
              <a:rPr lang="en-US" sz="2000" dirty="0" smtClean="0"/>
              <a:t> 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0" y="289123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0" y="3837594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2,3,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418663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0" y="510103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838200"/>
            <a:ext cx="25146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ABC-D/+   </a:t>
            </a:r>
            <a:endParaRPr lang="en-US" sz="24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4800" y="838200"/>
            <a:ext cx="4495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Mis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. A=2,B=6,C=3,D=1   </a:t>
            </a:r>
            <a:endParaRPr lang="en-US" sz="24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52800" y="119998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24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4165937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      /      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endParaRPr lang="en-US" sz="200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000" dirty="0" smtClean="0"/>
              <a:t> 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    </a:t>
            </a:r>
            <a:endParaRPr lang="en-US" sz="20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9000" y="5097545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      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      3</a:t>
            </a:r>
          </a:p>
          <a:p>
            <a:r>
              <a:rPr lang="en-US" sz="2000" dirty="0" smtClean="0"/>
              <a:t> 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</a:t>
            </a:r>
            <a:endParaRPr lang="en-US" sz="20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4800" y="1214735"/>
            <a:ext cx="4495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99"/>
                </a:solidFill>
                <a:latin typeface="+mn-lt"/>
              </a:rPr>
              <a:t>Value =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33111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63345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294475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86001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511856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606245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21890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008080"/>
                </a:solidFill>
                <a:latin typeface="+mn-lt"/>
              </a:rPr>
              <a:t>Contoh</a:t>
            </a:r>
            <a:r>
              <a:rPr lang="en-US" sz="2800" b="1" dirty="0" smtClean="0">
                <a:solidFill>
                  <a:srgbClr val="008080"/>
                </a:solidFill>
                <a:latin typeface="+mn-lt"/>
              </a:rPr>
              <a:t>:</a:t>
            </a:r>
          </a:p>
          <a:p>
            <a:pPr marL="91440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: 2,6,3,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tanda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“[ ]”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dgn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cara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cari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operator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pertama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kiri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lalu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hitung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dua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operand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sebelah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kirinya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format : </a:t>
            </a:r>
          </a:p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operator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]</a:t>
            </a:r>
            <a:endParaRPr lang="en-US" sz="2400" b="1" dirty="0" smtClean="0">
              <a:solidFill>
                <a:srgbClr val="FF0000"/>
              </a:solidFill>
              <a:latin typeface="+mn-lt"/>
            </a:endParaRP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],1,/,+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2,3,1,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TUGAS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{</a:t>
            </a:r>
            <a:r>
              <a:rPr lang="en-US" sz="3200" u="sng" dirty="0" err="1" smtClean="0">
                <a:solidFill>
                  <a:srgbClr val="FF0000"/>
                </a:solidFill>
              </a:rPr>
              <a:t>Perorangan</a:t>
            </a:r>
            <a:r>
              <a:rPr lang="en-US" sz="3200" b="0" dirty="0" smtClean="0">
                <a:solidFill>
                  <a:schemeClr val="tx1"/>
                </a:solidFill>
              </a:rPr>
              <a:t>} </a:t>
            </a:r>
            <a:r>
              <a:rPr lang="en-US" sz="3200" b="0" dirty="0" err="1" smtClean="0">
                <a:solidFill>
                  <a:schemeClr val="tx1"/>
                </a:solidFill>
              </a:rPr>
              <a:t>Kerjakan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Halaman</a:t>
            </a:r>
            <a:r>
              <a:rPr lang="en-US" sz="3200" b="0" dirty="0" smtClean="0">
                <a:solidFill>
                  <a:schemeClr val="tx1"/>
                </a:solidFill>
              </a:rPr>
              <a:t> 210 No. 6.31, </a:t>
            </a:r>
            <a:r>
              <a:rPr lang="en-US" sz="3200" b="0" dirty="0" err="1" smtClean="0">
                <a:solidFill>
                  <a:schemeClr val="tx1"/>
                </a:solidFill>
              </a:rPr>
              <a:t>hal</a:t>
            </a:r>
            <a:r>
              <a:rPr lang="en-US" sz="3200" b="0" dirty="0" smtClean="0">
                <a:solidFill>
                  <a:schemeClr val="tx1"/>
                </a:solidFill>
              </a:rPr>
              <a:t> 211 6.35, 6.36 </a:t>
            </a:r>
            <a:r>
              <a:rPr lang="en-US" sz="3200" b="0" dirty="0" err="1" smtClean="0">
                <a:solidFill>
                  <a:schemeClr val="tx1"/>
                </a:solidFill>
              </a:rPr>
              <a:t>dan</a:t>
            </a:r>
            <a:r>
              <a:rPr lang="en-US" sz="3200" b="0" dirty="0" smtClean="0">
                <a:solidFill>
                  <a:schemeClr val="tx1"/>
                </a:solidFill>
              </a:rPr>
              <a:t> 6.37 </a:t>
            </a:r>
            <a:r>
              <a:rPr lang="en-US" sz="3200" b="0" dirty="0" err="1" smtClean="0">
                <a:solidFill>
                  <a:schemeClr val="tx1"/>
                </a:solidFill>
              </a:rPr>
              <a:t>dari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buku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i="1" dirty="0" smtClean="0">
                <a:solidFill>
                  <a:schemeClr val="tx1"/>
                </a:solidFill>
              </a:rPr>
              <a:t>Data Structures (Seymour </a:t>
            </a:r>
            <a:r>
              <a:rPr lang="en-US" sz="3200" b="0" i="1" dirty="0" err="1" smtClean="0">
                <a:solidFill>
                  <a:schemeClr val="tx1"/>
                </a:solidFill>
              </a:rPr>
              <a:t>Lipschuctz</a:t>
            </a:r>
            <a:r>
              <a:rPr lang="en-US" sz="3200" b="0" i="1" dirty="0" smtClean="0">
                <a:solidFill>
                  <a:schemeClr val="tx1"/>
                </a:solidFill>
              </a:rPr>
              <a:t>; </a:t>
            </a:r>
            <a:r>
              <a:rPr lang="en-US" sz="3200" b="0" i="1" dirty="0" err="1" smtClean="0">
                <a:solidFill>
                  <a:schemeClr val="tx1"/>
                </a:solidFill>
              </a:rPr>
              <a:t>Schaum’s</a:t>
            </a:r>
            <a:r>
              <a:rPr lang="en-US" sz="3200" b="0" i="1" dirty="0" smtClean="0">
                <a:solidFill>
                  <a:schemeClr val="tx1"/>
                </a:solidFill>
              </a:rPr>
              <a:t> Outline Series)</a:t>
            </a:r>
          </a:p>
          <a:p>
            <a:pPr marL="0" indent="0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{</a:t>
            </a:r>
            <a:r>
              <a:rPr lang="en-US" sz="3200" u="sng" dirty="0" err="1" smtClean="0">
                <a:solidFill>
                  <a:srgbClr val="FF0000"/>
                </a:solidFill>
              </a:rPr>
              <a:t>Kelompok</a:t>
            </a:r>
            <a:r>
              <a:rPr lang="en-US" sz="3200" b="0" dirty="0" smtClean="0">
                <a:solidFill>
                  <a:schemeClr val="tx1"/>
                </a:solidFill>
              </a:rPr>
              <a:t>} </a:t>
            </a:r>
            <a:r>
              <a:rPr lang="en-US" sz="3200" b="0" dirty="0" err="1" smtClean="0">
                <a:solidFill>
                  <a:schemeClr val="tx1"/>
                </a:solidFill>
              </a:rPr>
              <a:t>Buat</a:t>
            </a:r>
            <a:r>
              <a:rPr lang="en-US" sz="3200" b="0" dirty="0" smtClean="0">
                <a:solidFill>
                  <a:schemeClr val="tx1"/>
                </a:solidFill>
              </a:rPr>
              <a:t> program </a:t>
            </a:r>
            <a:r>
              <a:rPr lang="en-US" sz="3200" b="0" dirty="0" err="1" smtClean="0">
                <a:solidFill>
                  <a:schemeClr val="tx1"/>
                </a:solidFill>
              </a:rPr>
              <a:t>untuk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mengubah</a:t>
            </a:r>
            <a:r>
              <a:rPr lang="en-US" sz="3200" b="0" dirty="0" smtClean="0">
                <a:solidFill>
                  <a:schemeClr val="tx1"/>
                </a:solidFill>
              </a:rPr>
              <a:t> infix </a:t>
            </a:r>
            <a:r>
              <a:rPr lang="en-US" sz="3200" b="0" dirty="0" err="1" smtClean="0">
                <a:solidFill>
                  <a:schemeClr val="tx1"/>
                </a:solidFill>
              </a:rPr>
              <a:t>menjadi</a:t>
            </a:r>
            <a:r>
              <a:rPr lang="en-US" sz="3200" b="0" dirty="0" smtClean="0">
                <a:solidFill>
                  <a:schemeClr val="tx1"/>
                </a:solidFill>
              </a:rPr>
              <a:t> postfix, </a:t>
            </a:r>
            <a:r>
              <a:rPr lang="en-US" sz="3200" b="0" dirty="0" err="1" smtClean="0">
                <a:solidFill>
                  <a:schemeClr val="tx1"/>
                </a:solidFill>
              </a:rPr>
              <a:t>serta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menghitungnya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dalam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keadaan</a:t>
            </a:r>
            <a:r>
              <a:rPr lang="en-US" sz="3200" b="0" dirty="0" smtClean="0">
                <a:solidFill>
                  <a:schemeClr val="tx1"/>
                </a:solidFill>
              </a:rPr>
              <a:t> postfix</a:t>
            </a: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1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27819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19050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2819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20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124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113504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0279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29423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Disebut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juga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(Jan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Lukasiewicz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Contoh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519948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+AB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4110129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-+ABC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7096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*+AB-CD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Disebut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juga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Contoh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114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673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AB+C-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2826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AB+CD-*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 smtClean="0"/>
              <a:t>Dimisalkan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ekspresi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matematika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ditulis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infix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penampung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ekspresi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matematika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postfix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algoritmanya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/>
              <a:t>Push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stack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tambahkan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di </a:t>
            </a:r>
            <a:r>
              <a:rPr lang="en-US" sz="2400" dirty="0" smtClean="0">
                <a:solidFill>
                  <a:srgbClr val="009999"/>
                </a:solidFill>
              </a:rPr>
              <a:t>sentinel di Q</a:t>
            </a:r>
            <a:r>
              <a:rPr lang="en-US" sz="2400" b="0" dirty="0" smtClean="0"/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Pindai</a:t>
            </a:r>
            <a:r>
              <a:rPr lang="en-US" sz="2400" b="0" dirty="0" smtClean="0"/>
              <a:t> Q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kemudian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ulangi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langkah</a:t>
            </a:r>
            <a:r>
              <a:rPr lang="en-US" sz="2400" b="0" dirty="0" smtClean="0"/>
              <a:t> </a:t>
            </a:r>
            <a:r>
              <a:rPr lang="en-US" sz="2400" dirty="0" smtClean="0"/>
              <a:t>c</a:t>
            </a:r>
            <a:r>
              <a:rPr lang="en-US" sz="2400" b="0" dirty="0" smtClean="0"/>
              <a:t> s/d </a:t>
            </a:r>
            <a:r>
              <a:rPr lang="en-US" sz="2400" dirty="0" smtClean="0"/>
              <a:t>f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elemen</a:t>
            </a:r>
            <a:r>
              <a:rPr lang="en-US" sz="2400" b="0" dirty="0" smtClean="0"/>
              <a:t> Q </a:t>
            </a:r>
            <a:r>
              <a:rPr lang="en-US" sz="2400" b="0" dirty="0" err="1" smtClean="0"/>
              <a:t>sampai</a:t>
            </a:r>
            <a:r>
              <a:rPr lang="en-US" sz="2400" b="0" dirty="0" smtClean="0"/>
              <a:t> stack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operand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009999"/>
                </a:solidFill>
              </a:rPr>
              <a:t>push </a:t>
            </a:r>
            <a:r>
              <a:rPr lang="en-US" sz="2400" dirty="0" err="1" smtClean="0">
                <a:solidFill>
                  <a:srgbClr val="009999"/>
                </a:solidFill>
              </a:rPr>
              <a:t>ke</a:t>
            </a:r>
            <a:r>
              <a:rPr lang="en-US" sz="2400" dirty="0" smtClean="0">
                <a:solidFill>
                  <a:srgbClr val="009999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/>
              <a:t>pop </a:t>
            </a:r>
            <a:r>
              <a:rPr lang="en-US" sz="2400" dirty="0" err="1" smtClean="0"/>
              <a:t>isi</a:t>
            </a:r>
            <a:r>
              <a:rPr lang="en-US" sz="2400" dirty="0" smtClean="0"/>
              <a:t> stack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“(“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kemudian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 </a:t>
            </a:r>
            <a:r>
              <a:rPr lang="en-US" sz="2400" b="0" dirty="0" err="1" smtClean="0"/>
              <a:t>sedangkan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“(“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disertakan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P.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stack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operator yang </a:t>
            </a:r>
            <a:r>
              <a:rPr lang="en-US" sz="2400" b="0" dirty="0" err="1" smtClean="0"/>
              <a:t>mempunyai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operator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/>
              <a:t>pop operator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</a:t>
            </a:r>
            <a:r>
              <a:rPr lang="en-US" sz="2400" b="0" dirty="0" smtClean="0"/>
              <a:t>.</a:t>
            </a:r>
            <a:endParaRPr lang="en-US" sz="2400" dirty="0" smtClean="0"/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/>
              <a:t>Push</a:t>
            </a:r>
            <a:r>
              <a:rPr lang="en-US" sz="2400" b="0" dirty="0" smtClean="0"/>
              <a:t> operator </a:t>
            </a:r>
            <a:r>
              <a:rPr lang="en-US" sz="2400" b="0" dirty="0" err="1" smtClean="0"/>
              <a:t>tersebut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 = A + B</a:t>
            </a:r>
          </a:p>
          <a:p>
            <a:pPr>
              <a:buNone/>
            </a:pPr>
            <a:r>
              <a:rPr lang="en-US" dirty="0" smtClean="0"/>
              <a:t>Q :</a:t>
            </a:r>
          </a:p>
          <a:p>
            <a:pPr>
              <a:buNone/>
            </a:pPr>
            <a:r>
              <a:rPr lang="en-US" dirty="0" smtClean="0"/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194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Ekspresi</a:t>
                      </a:r>
                      <a:r>
                        <a:rPr lang="en-US" sz="2400" dirty="0" smtClean="0"/>
                        <a:t> 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 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276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8100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1.   A   </a:t>
            </a:r>
            <a:endParaRPr lang="en-US" sz="2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2.   +   </a:t>
            </a:r>
            <a:endParaRPr lang="en-US" sz="2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7244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3.   B   </a:t>
            </a:r>
            <a:endParaRPr lang="en-US" sz="28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181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4.   )   </a:t>
            </a:r>
            <a:endParaRPr lang="en-US" sz="2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3810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2672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7244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  <a:endParaRPr lang="en-US" sz="28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 </a:t>
            </a:r>
            <a:endParaRPr lang="en-US" sz="28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181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1016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P :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860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Ekspresi</a:t>
                      </a:r>
                      <a:r>
                        <a:rPr lang="en-US" sz="2400" dirty="0" smtClean="0"/>
                        <a:t> 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219200" y="13055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+ (B – C) / D </a:t>
            </a:r>
            <a:endParaRPr lang="en-US" sz="2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12954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1242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1.    A   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429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2.    +   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733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3.    (   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05334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4.    B   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7388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3434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/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67769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6.    C   </a:t>
            </a:r>
            <a:endParaRPr lang="en-US" sz="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953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7.    )   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257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8.    /   </a:t>
            </a:r>
            <a:endParaRPr lang="en-US" sz="2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57734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9.    D   </a:t>
            </a:r>
            <a:endParaRPr lang="en-US" sz="2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867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10.  )   </a:t>
            </a:r>
            <a:endParaRPr lang="en-US" sz="2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124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3124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3439386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2600" y="34290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   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7338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62600" y="3729438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   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40489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403423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43434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4368534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   </a:t>
            </a:r>
            <a:endParaRPr lang="en-US" sz="20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66294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4673334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96774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2600" y="49633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2578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52681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   </a:t>
            </a:r>
            <a:endParaRPr lang="en-US" sz="20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572986"/>
            <a:ext cx="1066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5626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(+/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62600" y="5877786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ABC-D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1718536"/>
            <a:ext cx="25146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3136488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5011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79120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409846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4155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71789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50251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3299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62000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92971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Latihan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dirty="0" smtClean="0"/>
              <a:t>( </a:t>
            </a:r>
            <a:r>
              <a:rPr lang="en-US" dirty="0" smtClean="0"/>
              <a:t>A </a:t>
            </a:r>
            <a:r>
              <a:rPr lang="id-ID" dirty="0" smtClean="0"/>
              <a:t>–</a:t>
            </a:r>
            <a:r>
              <a:rPr lang="en-US" dirty="0" smtClean="0"/>
              <a:t> </a:t>
            </a:r>
            <a:r>
              <a:rPr lang="id-ID" dirty="0" smtClean="0"/>
              <a:t>B) / ( (D + E) * F )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Q : </a:t>
            </a:r>
            <a:r>
              <a:rPr lang="id-ID" dirty="0" smtClean="0"/>
              <a:t>( </a:t>
            </a:r>
            <a:r>
              <a:rPr lang="en-US" dirty="0" smtClean="0">
                <a:solidFill>
                  <a:srgbClr val="009999"/>
                </a:solidFill>
              </a:rPr>
              <a:t>A </a:t>
            </a:r>
            <a:r>
              <a:rPr lang="id-ID" dirty="0" smtClean="0">
                <a:solidFill>
                  <a:srgbClr val="009999"/>
                </a:solidFill>
              </a:rPr>
              <a:t>–</a:t>
            </a:r>
            <a:r>
              <a:rPr lang="en-US" dirty="0" smtClean="0">
                <a:solidFill>
                  <a:srgbClr val="009999"/>
                </a:solidFill>
              </a:rPr>
              <a:t> B</a:t>
            </a:r>
            <a:r>
              <a:rPr lang="id-ID" dirty="0" smtClean="0">
                <a:solidFill>
                  <a:srgbClr val="009999"/>
                </a:solidFill>
              </a:rPr>
              <a:t>)</a:t>
            </a:r>
            <a:r>
              <a:rPr lang="en-US" dirty="0" smtClean="0">
                <a:solidFill>
                  <a:srgbClr val="009999"/>
                </a:solidFill>
              </a:rPr>
              <a:t> </a:t>
            </a:r>
            <a:r>
              <a:rPr lang="id-ID" dirty="0" smtClean="0">
                <a:solidFill>
                  <a:srgbClr val="009999"/>
                </a:solidFill>
              </a:rPr>
              <a:t>/ ( (</a:t>
            </a:r>
            <a:r>
              <a:rPr lang="en-US" dirty="0" smtClean="0">
                <a:solidFill>
                  <a:srgbClr val="009999"/>
                </a:solidFill>
              </a:rPr>
              <a:t> </a:t>
            </a:r>
            <a:r>
              <a:rPr lang="id-ID" dirty="0" smtClean="0">
                <a:solidFill>
                  <a:srgbClr val="009999"/>
                </a:solidFill>
              </a:rPr>
              <a:t>D</a:t>
            </a:r>
            <a:r>
              <a:rPr lang="en-US" dirty="0" smtClean="0">
                <a:solidFill>
                  <a:srgbClr val="009999"/>
                </a:solidFill>
              </a:rPr>
              <a:t> </a:t>
            </a:r>
            <a:r>
              <a:rPr lang="id-ID" dirty="0" smtClean="0">
                <a:solidFill>
                  <a:srgbClr val="009999"/>
                </a:solidFill>
              </a:rPr>
              <a:t>+</a:t>
            </a:r>
            <a:r>
              <a:rPr lang="en-US" dirty="0" smtClean="0">
                <a:solidFill>
                  <a:srgbClr val="009999"/>
                </a:solidFill>
              </a:rPr>
              <a:t> </a:t>
            </a:r>
            <a:r>
              <a:rPr lang="id-ID" dirty="0" smtClean="0">
                <a:solidFill>
                  <a:srgbClr val="009999"/>
                </a:solidFill>
              </a:rPr>
              <a:t>E )</a:t>
            </a:r>
            <a:r>
              <a:rPr lang="en-US" dirty="0" smtClean="0">
                <a:solidFill>
                  <a:srgbClr val="009999"/>
                </a:solidFill>
              </a:rPr>
              <a:t> * </a:t>
            </a:r>
            <a:r>
              <a:rPr lang="id-ID" dirty="0" smtClean="0">
                <a:solidFill>
                  <a:srgbClr val="009999"/>
                </a:solidFill>
              </a:rPr>
              <a:t>F ) </a:t>
            </a:r>
            <a:endParaRPr lang="en-US" dirty="0" smtClean="0">
              <a:solidFill>
                <a:srgbClr val="009999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dirty="0" smtClean="0"/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91264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Latihan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Q : </a:t>
            </a:r>
            <a:r>
              <a:rPr lang="en-US" dirty="0" smtClean="0">
                <a:solidFill>
                  <a:srgbClr val="009999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0" dirty="0" smtClean="0"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elemen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 smtClean="0">
                <a:cs typeface="Tahoma" pitchFamily="34" charset="0"/>
              </a:rPr>
              <a:t>Q :</a:t>
            </a: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71291"/>
                <a:gridCol w="432619"/>
                <a:gridCol w="381000"/>
                <a:gridCol w="381000"/>
                <a:gridCol w="368710"/>
                <a:gridCol w="383458"/>
                <a:gridCol w="368709"/>
                <a:gridCol w="398207"/>
                <a:gridCol w="412955"/>
                <a:gridCol w="368709"/>
                <a:gridCol w="398207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3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4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6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7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8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9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13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14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16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17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18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19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1454</TotalTime>
  <Words>1134</Words>
  <Application>Microsoft Office PowerPoint</Application>
  <PresentationFormat>On-screen Show (4:3)</PresentationFormat>
  <Paragraphs>368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Abstrak Black</vt:lpstr>
      <vt:lpstr>Image</vt:lpstr>
      <vt:lpstr>Slide 1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Latihan</vt:lpstr>
      <vt:lpstr>Latihan</vt:lpstr>
      <vt:lpstr>Latihan (lanjutan)</vt:lpstr>
      <vt:lpstr>Contoh</vt:lpstr>
      <vt:lpstr>Cara Manual Infix      Postfix</vt:lpstr>
      <vt:lpstr>Latihan Infix      Postfix</vt:lpstr>
      <vt:lpstr>Menghitung Pada Notasi Postfix  </vt:lpstr>
      <vt:lpstr>Contoh </vt:lpstr>
      <vt:lpstr>Cara Manual Menghitung</vt:lpstr>
      <vt:lpstr>TUGAS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7 Ultimate</cp:lastModifiedBy>
  <cp:revision>184</cp:revision>
  <dcterms:created xsi:type="dcterms:W3CDTF">2012-05-03T03:45:54Z</dcterms:created>
  <dcterms:modified xsi:type="dcterms:W3CDTF">2014-05-23T04:38:01Z</dcterms:modified>
</cp:coreProperties>
</file>