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342" r:id="rId4"/>
    <p:sldId id="343" r:id="rId5"/>
    <p:sldId id="344" r:id="rId6"/>
    <p:sldId id="321" r:id="rId7"/>
    <p:sldId id="332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3" r:id="rId26"/>
    <p:sldId id="362" r:id="rId27"/>
    <p:sldId id="364" r:id="rId28"/>
    <p:sldId id="365" r:id="rId29"/>
    <p:sldId id="366" r:id="rId30"/>
    <p:sldId id="367" r:id="rId31"/>
    <p:sldId id="368" r:id="rId32"/>
    <p:sldId id="371" r:id="rId33"/>
    <p:sldId id="370" r:id="rId34"/>
    <p:sldId id="277" r:id="rId35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CC"/>
    <a:srgbClr val="CC00FF"/>
    <a:srgbClr val="FF3300"/>
    <a:srgbClr val="FF9900"/>
    <a:srgbClr val="0099CC"/>
    <a:srgbClr val="663300"/>
    <a:srgbClr val="339966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Heap Sort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2/2 = 1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4" name="Straight Connector 43"/>
          <p:cNvCxnSpPr>
            <a:stCxn id="64" idx="3"/>
            <a:endCxn id="65" idx="0"/>
          </p:cNvCxnSpPr>
          <p:nvPr/>
        </p:nvCxnSpPr>
        <p:spPr bwMode="auto">
          <a:xfrm rot="5400000">
            <a:off x="1340126" y="1986348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14400" y="22158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62000" y="2514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05000" y="18579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01148" y="26316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" y="45720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2580829" y="49621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190845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9600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55644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6193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48147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842052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087756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5400000">
            <a:off x="1984897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1376091" y="49617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766888" y="49621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087756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00668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622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694044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81400" y="47302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581400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0711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71800" y="47170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2988364" y="45745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43000" y="47257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48340" y="47183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615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375452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855304" y="47257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855304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2852" y="47277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765852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01148" y="26305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918252" y="18636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4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232452" y="4719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905000" y="18685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430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9600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156252" y="45720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0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1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59" grpId="0"/>
      <p:bldP spid="60" grpId="0"/>
      <p:bldP spid="60" grpId="1"/>
      <p:bldP spid="64" grpId="0" animBg="1"/>
      <p:bldP spid="64" grpId="1" animBg="1"/>
      <p:bldP spid="65" grpId="0" animBg="1"/>
      <p:bldP spid="65" grpId="1" animBg="1"/>
      <p:bldP spid="67" grpId="0"/>
      <p:bldP spid="67" grpId="1"/>
      <p:bldP spid="68" grpId="0"/>
      <p:bldP spid="68" grpId="1"/>
      <p:bldP spid="73" grpId="0" animBg="1"/>
      <p:bldP spid="77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/>
      <p:bldP spid="95" grpId="0" animBg="1"/>
      <p:bldP spid="96" grpId="0"/>
      <p:bldP spid="97" grpId="0"/>
      <p:bldP spid="99" grpId="0" animBg="1"/>
      <p:bldP spid="100" grpId="0"/>
      <p:bldP spid="100" grpId="1"/>
      <p:bldP spid="101" grpId="0"/>
      <p:bldP spid="102" grpId="0"/>
      <p:bldP spid="106" grpId="0" animBg="1"/>
      <p:bldP spid="108" grpId="0"/>
      <p:bldP spid="109" grpId="0"/>
      <p:bldP spid="110" grpId="0"/>
      <p:bldP spid="110" grpId="1"/>
      <p:bldP spid="111" grpId="0" animBg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7" grpId="0"/>
      <p:bldP spid="118" grpId="0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62400" y="1219200"/>
            <a:ext cx="472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Karena</a:t>
            </a:r>
            <a:r>
              <a:rPr lang="en-US" sz="2000" dirty="0" smtClean="0">
                <a:solidFill>
                  <a:srgbClr val="002060"/>
                </a:solidFill>
              </a:rPr>
              <a:t> N =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terjadi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</a:t>
            </a: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l">
              <a:buAutoNum type="alphaLcPeriod" startAt="2"/>
            </a:pPr>
            <a:endParaRPr lang="en-US" sz="2000" dirty="0" smtClean="0">
              <a:solidFill>
                <a:srgbClr val="002060"/>
              </a:solidFill>
            </a:endParaRPr>
          </a:p>
          <a:p>
            <a:pPr algn="l"/>
            <a:r>
              <a:rPr lang="en-US" sz="2000" dirty="0" err="1" smtClean="0">
                <a:solidFill>
                  <a:srgbClr val="FF0000"/>
                </a:solidFill>
              </a:rPr>
              <a:t>Karena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harga</a:t>
            </a:r>
            <a:r>
              <a:rPr lang="en-US" sz="2000" dirty="0" smtClean="0">
                <a:solidFill>
                  <a:srgbClr val="FF0000"/>
                </a:solidFill>
              </a:rPr>
              <a:t> N </a:t>
            </a:r>
            <a:r>
              <a:rPr lang="en-US" sz="2000" dirty="0" err="1" smtClean="0">
                <a:solidFill>
                  <a:srgbClr val="FF0000"/>
                </a:solidFill>
              </a:rPr>
              <a:t>sudah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sama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nol</a:t>
            </a:r>
            <a:r>
              <a:rPr lang="en-US" sz="2000" dirty="0" smtClean="0">
                <a:solidFill>
                  <a:srgbClr val="FF0000"/>
                </a:solidFill>
              </a:rPr>
              <a:t> (0), </a:t>
            </a:r>
            <a:r>
              <a:rPr lang="en-US" sz="2000" dirty="0" err="1" smtClean="0">
                <a:solidFill>
                  <a:srgbClr val="FF0000"/>
                </a:solidFill>
              </a:rPr>
              <a:t>maka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proses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pengurutan</a:t>
            </a:r>
            <a:r>
              <a:rPr lang="en-US" sz="2000" dirty="0" smtClean="0">
                <a:solidFill>
                  <a:srgbClr val="FF0000"/>
                </a:solidFill>
              </a:rPr>
              <a:t> data </a:t>
            </a:r>
            <a:r>
              <a:rPr lang="en-US" sz="2000" dirty="0" err="1" smtClean="0">
                <a:solidFill>
                  <a:srgbClr val="FF0000"/>
                </a:solidFill>
              </a:rPr>
              <a:t>selesai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05000" y="18579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3400" y="40386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580829" y="44287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190845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5644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6193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147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42052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7756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984897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376091" y="44283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766888" y="44287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87756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0668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94044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81400" y="41968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581400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711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1800" y="41836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88364" y="40411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43000" y="41923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48340" y="41849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615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3754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855304" y="41923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55304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852" y="41943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7658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32452" y="4186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430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156252" y="40386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3400" y="40386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 animBg="1"/>
      <p:bldP spid="39" grpId="1" animBg="1"/>
      <p:bldP spid="41" grpId="0"/>
      <p:bldP spid="41" grpId="1"/>
      <p:bldP spid="48" grpId="0" animBg="1"/>
      <p:bldP spid="51" grpId="0"/>
      <p:bldP spid="52" grpId="0"/>
      <p:bldP spid="59" grpId="0"/>
      <p:bldP spid="60" grpId="0"/>
      <p:bldP spid="61" grpId="0"/>
      <p:bldP spid="62" grpId="0"/>
      <p:bldP spid="67" grpId="0"/>
      <p:bldP spid="68" grpId="0"/>
      <p:bldP spid="70" grpId="0"/>
      <p:bldP spid="71" grpId="0"/>
      <p:bldP spid="72" grpId="0"/>
      <p:bldP spid="73" grpId="0" animBg="1"/>
      <p:bldP spid="74" grpId="0"/>
      <p:bldP spid="75" grpId="0"/>
      <p:bldP spid="76" grpId="0" animBg="1"/>
      <p:bldP spid="77" grpId="0"/>
      <p:bldP spid="82" grpId="0"/>
      <p:bldP spid="83" grpId="0"/>
      <p:bldP spid="84" grpId="0" animBg="1"/>
      <p:bldP spid="85" grpId="0"/>
      <p:bldP spid="86" grpId="0"/>
      <p:bldP spid="87" grpId="0"/>
      <p:bldP spid="87" grpId="1"/>
      <p:bldP spid="88" grpId="0" animBg="1"/>
      <p:bldP spid="90" grpId="0"/>
      <p:bldP spid="91" grpId="0"/>
      <p:bldP spid="9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990600"/>
            <a:ext cx="8839200" cy="5334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2418524" y="1981200"/>
          <a:ext cx="2587488" cy="40598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  <a:gridCol w="1825488"/>
              </a:tblGrid>
              <a:tr h="4022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Rahmat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Didin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Ahmad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Joned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Syahrul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Riki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Arif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Donni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Asih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304800" y="1066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Urutkan</a:t>
            </a:r>
            <a:r>
              <a:rPr lang="en-US" sz="2000" dirty="0" smtClean="0">
                <a:solidFill>
                  <a:srgbClr val="002060"/>
                </a:solidFill>
              </a:rPr>
              <a:t> data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tabel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bawah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ini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descending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berdasarkan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metode</a:t>
            </a:r>
            <a:r>
              <a:rPr lang="en-US" sz="2000" dirty="0" smtClean="0">
                <a:solidFill>
                  <a:srgbClr val="002060"/>
                </a:solidFill>
              </a:rPr>
              <a:t> Heap Sort.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CBT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163" idx="2"/>
            <a:endCxn id="171" idx="0"/>
          </p:cNvCxnSpPr>
          <p:nvPr/>
        </p:nvCxnSpPr>
        <p:spPr bwMode="auto">
          <a:xfrm rot="5400000">
            <a:off x="3741050" y="1242392"/>
            <a:ext cx="349936" cy="15902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163" idx="2"/>
            <a:endCxn id="170" idx="0"/>
          </p:cNvCxnSpPr>
          <p:nvPr/>
        </p:nvCxnSpPr>
        <p:spPr bwMode="auto">
          <a:xfrm rot="16200000" flipH="1">
            <a:off x="5339905" y="1233797"/>
            <a:ext cx="355938" cy="16134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72" idx="0"/>
          </p:cNvCxnSpPr>
          <p:nvPr/>
        </p:nvCxnSpPr>
        <p:spPr bwMode="auto">
          <a:xfrm rot="10800000" flipV="1">
            <a:off x="2057400" y="2514600"/>
            <a:ext cx="914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173" idx="0"/>
          </p:cNvCxnSpPr>
          <p:nvPr/>
        </p:nvCxnSpPr>
        <p:spPr bwMode="auto">
          <a:xfrm>
            <a:off x="3276600" y="2514600"/>
            <a:ext cx="1143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146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184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1249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endCxn id="175" idx="0"/>
          </p:cNvCxnSpPr>
          <p:nvPr/>
        </p:nvCxnSpPr>
        <p:spPr bwMode="auto">
          <a:xfrm>
            <a:off x="6553200" y="25146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2766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endCxn id="177" idx="0"/>
          </p:cNvCxnSpPr>
          <p:nvPr/>
        </p:nvCxnSpPr>
        <p:spPr bwMode="auto">
          <a:xfrm>
            <a:off x="2133600" y="32766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endCxn id="193" idx="0"/>
          </p:cNvCxnSpPr>
          <p:nvPr/>
        </p:nvCxnSpPr>
        <p:spPr bwMode="auto">
          <a:xfrm rot="10800000" flipV="1">
            <a:off x="3505200" y="32838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6576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28600" y="1295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Complete Binary Tree</a:t>
            </a:r>
            <a:endParaRPr lang="en-US" b="1" dirty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810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12192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20574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28956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6493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9749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22444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67268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4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15408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03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85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2669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8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51644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9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26896" y="5334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63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93" grpId="0"/>
      <p:bldP spid="202" grpId="0"/>
      <p:bldP spid="203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7" name="Rectangle 3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171" idx="0"/>
          </p:cNvCxnSpPr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endCxn id="170" idx="0"/>
          </p:cNvCxnSpPr>
          <p:nvPr/>
        </p:nvCxnSpPr>
        <p:spPr bwMode="auto">
          <a:xfrm>
            <a:off x="4953000" y="1868556"/>
            <a:ext cx="13716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72" idx="0"/>
          </p:cNvCxnSpPr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173" idx="0"/>
          </p:cNvCxnSpPr>
          <p:nvPr/>
        </p:nvCxnSpPr>
        <p:spPr bwMode="auto">
          <a:xfrm>
            <a:off x="3279912" y="2588110"/>
            <a:ext cx="1139688" cy="426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40482"/>
            <a:ext cx="775074" cy="4737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66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7543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endCxn id="175" idx="0"/>
          </p:cNvCxnSpPr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endCxn id="177" idx="0"/>
          </p:cNvCxnSpPr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endCxn id="193" idx="0"/>
          </p:cNvCxnSpPr>
          <p:nvPr/>
        </p:nvCxnSpPr>
        <p:spPr bwMode="auto">
          <a:xfrm rot="10800000" flipV="1">
            <a:off x="3505200" y="33600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4200" y="37072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2704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72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8363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40896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30756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27644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137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63" grpId="0"/>
      <p:bldP spid="163" grpId="1"/>
      <p:bldP spid="163" grpId="2"/>
      <p:bldP spid="170" grpId="0"/>
      <p:bldP spid="170" grpId="1"/>
      <p:bldP spid="170" grpId="2"/>
      <p:bldP spid="171" grpId="0"/>
      <p:bldP spid="171" grpId="1"/>
      <p:bldP spid="171" grpId="2"/>
      <p:bldP spid="172" grpId="0"/>
      <p:bldP spid="172" grpId="1"/>
      <p:bldP spid="172" grpId="2"/>
      <p:bldP spid="173" grpId="0"/>
      <p:bldP spid="173" grpId="1"/>
      <p:bldP spid="173" grpId="2"/>
      <p:bldP spid="174" grpId="0"/>
      <p:bldP spid="175" grpId="0"/>
      <p:bldP spid="175" grpId="1"/>
      <p:bldP spid="176" grpId="0"/>
      <p:bldP spid="177" grpId="0"/>
      <p:bldP spid="177" grpId="1"/>
      <p:bldP spid="193" grpId="0"/>
      <p:bldP spid="193" grpId="1"/>
      <p:bldP spid="202" grpId="0"/>
      <p:bldP spid="27" grpId="0"/>
      <p:bldP spid="28" grpId="0"/>
      <p:bldP spid="28" grpId="1"/>
      <p:bldP spid="30" grpId="0"/>
      <p:bldP spid="31" grpId="0"/>
      <p:bldP spid="33" grpId="0"/>
      <p:bldP spid="34" grpId="0"/>
      <p:bldP spid="35" grpId="0"/>
      <p:bldP spid="35" grpId="1"/>
      <p:bldP spid="36" grpId="0"/>
      <p:bldP spid="38" grpId="0"/>
      <p:bldP spid="39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rot="10800000" flipV="1">
            <a:off x="3505200" y="33600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403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0763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40696" y="152669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2688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5239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27" grpId="0"/>
      <p:bldP spid="27" grpId="1"/>
      <p:bldP spid="30" grpId="0"/>
      <p:bldP spid="31" grpId="0"/>
      <p:bldP spid="33" grpId="0"/>
      <p:bldP spid="34" grpId="0"/>
      <p:bldP spid="36" grpId="0"/>
      <p:bldP spid="36" grpId="1"/>
      <p:bldP spid="38" grpId="0"/>
      <p:bldP spid="39" grpId="0"/>
      <p:bldP spid="40" grpId="0"/>
      <p:bldP spid="58" grpId="0"/>
      <p:bldP spid="58" grpId="1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2688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5194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52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381000" y="493677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0" grpId="0"/>
      <p:bldP spid="31" grpId="0"/>
      <p:bldP spid="31" grpId="1"/>
      <p:bldP spid="33" grpId="0"/>
      <p:bldP spid="34" grpId="0"/>
      <p:bldP spid="34" grpId="1"/>
      <p:bldP spid="38" grpId="0"/>
      <p:bldP spid="38" grpId="1"/>
      <p:bldP spid="38" grpId="2"/>
      <p:bldP spid="39" grpId="0"/>
      <p:bldP spid="39" grpId="1"/>
      <p:bldP spid="40" grpId="0"/>
      <p:bldP spid="40" grpId="1"/>
      <p:bldP spid="40" grpId="2"/>
      <p:bldP spid="28" grpId="0"/>
      <p:bldP spid="29" grpId="0"/>
      <p:bldP spid="29" grpId="1"/>
      <p:bldP spid="35" grpId="0"/>
      <p:bldP spid="37" grpId="0"/>
      <p:bldP spid="63" grpId="0"/>
      <p:bldP spid="64" grpId="0"/>
      <p:bldP spid="64" grpId="1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/>
      <p:bldP spid="72" grpId="0"/>
      <p:bldP spid="73" grpId="0"/>
      <p:bldP spid="73" grpId="1"/>
      <p:bldP spid="74" grpId="0" animBg="1"/>
      <p:bldP spid="75" grpId="0"/>
      <p:bldP spid="76" grpId="0"/>
      <p:bldP spid="76" grpId="1"/>
      <p:bldP spid="77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726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1000" y="49470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0" grpId="0"/>
      <p:bldP spid="30" grpId="1"/>
      <p:bldP spid="31" grpId="0"/>
      <p:bldP spid="33" grpId="0"/>
      <p:bldP spid="34" grpId="0"/>
      <p:bldP spid="28" grpId="0"/>
      <p:bldP spid="28" grpId="1"/>
      <p:bldP spid="35" grpId="0"/>
      <p:bldP spid="37" grpId="0"/>
      <p:bldP spid="36" grpId="0"/>
      <p:bldP spid="57" grpId="0"/>
      <p:bldP spid="59" grpId="0"/>
      <p:bldP spid="61" grpId="0"/>
      <p:bldP spid="62" grpId="0"/>
      <p:bldP spid="64" grpId="0"/>
      <p:bldP spid="65" grpId="0"/>
      <p:bldP spid="65" grpId="1"/>
      <p:bldP spid="66" grpId="0"/>
      <p:bldP spid="67" grpId="0"/>
      <p:bldP spid="69" grpId="0" animBg="1"/>
      <p:bldP spid="70" grpId="0"/>
      <p:bldP spid="70" grpId="1"/>
      <p:bldP spid="72" grpId="0"/>
      <p:bldP spid="73" grpId="0"/>
      <p:bldP spid="74" grpId="0"/>
      <p:bldP spid="75" grpId="0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726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3688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059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367748" y="49470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1" grpId="0"/>
      <p:bldP spid="31" grpId="1"/>
      <p:bldP spid="33" grpId="0"/>
      <p:bldP spid="33" grpId="1"/>
      <p:bldP spid="34" grpId="0"/>
      <p:bldP spid="34" grpId="1"/>
      <p:bldP spid="34" grpId="2"/>
      <p:bldP spid="35" grpId="0"/>
      <p:bldP spid="35" grpId="1"/>
      <p:bldP spid="37" grpId="0"/>
      <p:bldP spid="36" grpId="0"/>
      <p:bldP spid="36" grpId="1"/>
      <p:bldP spid="36" grpId="2"/>
      <p:bldP spid="26" grpId="0"/>
      <p:bldP spid="27" grpId="0"/>
      <p:bldP spid="27" grpId="1"/>
      <p:bldP spid="29" grpId="0"/>
      <p:bldP spid="38" grpId="0"/>
      <p:bldP spid="58" grpId="0"/>
      <p:bldP spid="58" grpId="1"/>
      <p:bldP spid="59" grpId="0"/>
      <p:bldP spid="61" grpId="0"/>
      <p:bldP spid="61" grpId="1"/>
      <p:bldP spid="62" grpId="0"/>
      <p:bldP spid="63" grpId="0"/>
      <p:bldP spid="64" grpId="0"/>
      <p:bldP spid="65" grpId="0"/>
      <p:bldP spid="66" grpId="0"/>
      <p:bldP spid="67" grpId="0" animBg="1"/>
      <p:bldP spid="69" grpId="0"/>
      <p:bldP spid="70" grpId="0"/>
      <p:bldP spid="71" grpId="0"/>
      <p:bldP spid="71" grpId="1"/>
      <p:bldP spid="72" grpId="0"/>
      <p:bldP spid="73" grpId="0" animBg="1"/>
      <p:bldP spid="74" grpId="0"/>
      <p:bldP spid="74" grpId="1"/>
      <p:bldP spid="75" grpId="0"/>
      <p:bldP spid="76" grpId="0"/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530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4008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7748" y="4944069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176" grpId="1"/>
      <p:bldP spid="202" grpId="0"/>
      <p:bldP spid="31" grpId="0"/>
      <p:bldP spid="35" grpId="0"/>
      <p:bldP spid="37" grpId="0"/>
      <p:bldP spid="26" grpId="0"/>
      <p:bldP spid="26" grpId="1"/>
      <p:bldP spid="29" grpId="0"/>
      <p:bldP spid="38" grpId="0"/>
      <p:bldP spid="28" grpId="0"/>
      <p:bldP spid="54" grpId="0"/>
      <p:bldP spid="56" grpId="0"/>
      <p:bldP spid="57" grpId="0"/>
      <p:bldP spid="57" grpId="1"/>
      <p:bldP spid="58" grpId="0"/>
      <p:bldP spid="59" grpId="0"/>
      <p:bldP spid="61" grpId="0"/>
      <p:bldP spid="62" grpId="0" animBg="1"/>
      <p:bldP spid="63" grpId="0"/>
      <p:bldP spid="64" grpId="0"/>
      <p:bldP spid="66" grpId="0"/>
      <p:bldP spid="67" grpId="0" animBg="1"/>
      <p:bldP spid="69" grpId="0"/>
      <p:bldP spid="69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Ketentuan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2814637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457200" y="2811462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689225" y="271462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714625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484813" y="27178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918857" y="1419225"/>
            <a:ext cx="118654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Heap</a:t>
            </a:r>
          </a:p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Tree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09600" y="3095625"/>
            <a:ext cx="2038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chemeClr val="tx2"/>
                </a:solidFill>
              </a:rPr>
              <a:t>Complete Binary Tree</a:t>
            </a:r>
          </a:p>
          <a:p>
            <a:pPr algn="ctr" eaLnBrk="0" hangingPunct="0"/>
            <a:r>
              <a:rPr lang="en-US" sz="2000" dirty="0" smtClean="0">
                <a:solidFill>
                  <a:schemeClr val="tx2"/>
                </a:solidFill>
              </a:rPr>
              <a:t>(CBT)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352800" y="3673269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267200" y="2943225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05200" y="3857625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Max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429000" y="4238625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&gt;= </a:t>
            </a:r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anaknya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400800" y="3019425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Min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6324600" y="3400425"/>
            <a:ext cx="2209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&lt;= </a:t>
            </a:r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anaknya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8" grpId="0" animBg="1"/>
      <p:bldP spid="27" grpId="0" animBg="1"/>
      <p:bldP spid="29" grpId="0"/>
      <p:bldP spid="30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7260" y="154325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202" grpId="0"/>
      <p:bldP spid="31" grpId="0"/>
      <p:bldP spid="31" grpId="1"/>
      <p:bldP spid="35" grpId="0"/>
      <p:bldP spid="35" grpId="1"/>
      <p:bldP spid="37" grpId="0"/>
      <p:bldP spid="29" grpId="0"/>
      <p:bldP spid="29" grpId="1"/>
      <p:bldP spid="29" grpId="2"/>
      <p:bldP spid="38" grpId="0"/>
      <p:bldP spid="28" grpId="0"/>
      <p:bldP spid="28" grpId="1"/>
      <p:bldP spid="28" grpId="2"/>
      <p:bldP spid="24" grpId="0"/>
      <p:bldP spid="25" grpId="0"/>
      <p:bldP spid="25" grpId="1"/>
      <p:bldP spid="27" grpId="0"/>
      <p:bldP spid="30" grpId="0"/>
      <p:bldP spid="56" grpId="0"/>
      <p:bldP spid="56" grpId="1"/>
      <p:bldP spid="57" grpId="0"/>
      <p:bldP spid="58" grpId="0"/>
      <p:bldP spid="59" grpId="0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9" grpId="0"/>
      <p:bldP spid="69" grpId="1"/>
      <p:bldP spid="70" grpId="0"/>
      <p:bldP spid="71" grpId="0"/>
      <p:bldP spid="71" grpId="1"/>
      <p:bldP spid="72" grpId="0"/>
      <p:bldP spid="73" grpId="0" animBg="1"/>
      <p:bldP spid="74" grpId="0"/>
      <p:bldP spid="75" grpId="0"/>
      <p:bldP spid="75" grpId="1"/>
      <p:bldP spid="76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53331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35" grpId="0"/>
      <p:bldP spid="37" grpId="0"/>
      <p:bldP spid="37" grpId="1"/>
      <p:bldP spid="38" grpId="0"/>
      <p:bldP spid="24" grpId="0"/>
      <p:bldP spid="24" grpId="1"/>
      <p:bldP spid="27" grpId="0"/>
      <p:bldP spid="30" grpId="0"/>
      <p:bldP spid="26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/>
      <p:bldP spid="59" grpId="1"/>
      <p:bldP spid="61" grpId="0"/>
      <p:bldP spid="62" grpId="0" animBg="1"/>
      <p:bldP spid="64" grpId="0"/>
      <p:bldP spid="66" grpId="0"/>
      <p:bldP spid="67" grpId="0" animBg="1"/>
      <p:bldP spid="68" grpId="0"/>
      <p:bldP spid="68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4325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505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08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202" grpId="0"/>
      <p:bldP spid="35" grpId="0"/>
      <p:bldP spid="35" grpId="1"/>
      <p:bldP spid="38" grpId="0"/>
      <p:bldP spid="38" grpId="1"/>
      <p:bldP spid="27" grpId="0"/>
      <p:bldP spid="27" grpId="1"/>
      <p:bldP spid="27" grpId="2"/>
      <p:bldP spid="30" grpId="0"/>
      <p:bldP spid="26" grpId="0"/>
      <p:bldP spid="26" grpId="1"/>
      <p:bldP spid="26" grpId="2"/>
      <p:bldP spid="22" grpId="0"/>
      <p:bldP spid="23" grpId="0"/>
      <p:bldP spid="23" grpId="1"/>
      <p:bldP spid="25" grpId="0"/>
      <p:bldP spid="28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1" grpId="0"/>
      <p:bldP spid="62" grpId="0"/>
      <p:bldP spid="63" grpId="0" animBg="1"/>
      <p:bldP spid="64" grpId="0"/>
      <p:bldP spid="64" grpId="1"/>
      <p:bldP spid="65" grpId="0"/>
      <p:bldP spid="66" grpId="0" animBg="1"/>
      <p:bldP spid="68" grpId="0"/>
      <p:bldP spid="68" grpId="1"/>
      <p:bldP spid="69" grpId="0"/>
      <p:bldP spid="70" grpId="0"/>
      <p:bldP spid="70" grpId="1"/>
      <p:bldP spid="71" grpId="0"/>
      <p:bldP spid="72" grpId="0" animBg="1"/>
      <p:bldP spid="73" grpId="0"/>
      <p:bldP spid="74" grpId="0"/>
      <p:bldP spid="74" grpId="1"/>
      <p:bldP spid="75" grpId="0"/>
      <p:bldP spid="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4" grpId="1"/>
      <p:bldP spid="202" grpId="0"/>
      <p:bldP spid="35" grpId="0"/>
      <p:bldP spid="30" grpId="0"/>
      <p:bldP spid="22" grpId="0"/>
      <p:bldP spid="22" grpId="1"/>
      <p:bldP spid="25" grpId="0"/>
      <p:bldP spid="28" grpId="0"/>
      <p:bldP spid="24" grpId="0"/>
      <p:bldP spid="48" grpId="0"/>
      <p:bldP spid="48" grpId="1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9" grpId="0"/>
      <p:bldP spid="61" grpId="0" animBg="1"/>
      <p:bldP spid="63" grpId="0"/>
      <p:bldP spid="65" grpId="0"/>
      <p:bldP spid="66" grpId="0" animBg="1"/>
      <p:bldP spid="67" grpId="0"/>
      <p:bldP spid="67" grpId="1"/>
      <p:bldP spid="69" grpId="0"/>
      <p:bldP spid="70" grpId="0"/>
      <p:bldP spid="71" grpId="0"/>
      <p:bldP spid="72" grpId="0"/>
      <p:bldP spid="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25" idx="0"/>
          </p:cNvCxnSpPr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862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0" grpId="0"/>
      <p:bldP spid="25" grpId="0"/>
      <p:bldP spid="25" grpId="1"/>
      <p:bldP spid="25" grpId="2"/>
      <p:bldP spid="28" grpId="0"/>
      <p:bldP spid="24" grpId="0"/>
      <p:bldP spid="24" grpId="1"/>
      <p:bldP spid="24" grpId="2"/>
      <p:bldP spid="26" grpId="0"/>
      <p:bldP spid="2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5" grpId="0"/>
      <p:bldP spid="65" grpId="1"/>
      <p:bldP spid="66" grpId="0"/>
      <p:bldP spid="67" grpId="0"/>
      <p:bldP spid="67" grpId="1"/>
      <p:bldP spid="68" grpId="0"/>
      <p:bldP spid="69" grpId="0" animBg="1"/>
      <p:bldP spid="70" grpId="0"/>
      <p:bldP spid="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0696" y="15505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0696" y="1547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059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Joned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0" grpId="0"/>
      <p:bldP spid="28" grpId="0"/>
      <p:bldP spid="28" grpId="1"/>
      <p:bldP spid="26" grpId="0"/>
      <p:bldP spid="26" grpId="1"/>
      <p:bldP spid="27" grpId="0"/>
      <p:bldP spid="29" grpId="0"/>
      <p:bldP spid="54" grpId="0"/>
      <p:bldP spid="55" grpId="0"/>
      <p:bldP spid="56" grpId="0"/>
      <p:bldP spid="57" grpId="0"/>
      <p:bldP spid="58" grpId="0"/>
      <p:bldP spid="59" grpId="0" animBg="1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1" grpId="0"/>
      <p:bldP spid="71" grpId="1"/>
      <p:bldP spid="73" grpId="0"/>
      <p:bldP spid="74" grpId="0" animBg="1"/>
      <p:bldP spid="75" grpId="0"/>
      <p:bldP spid="75" grpId="1"/>
      <p:bldP spid="76" grpId="0"/>
      <p:bldP spid="84" grpId="0"/>
      <p:bldP spid="85" grpId="0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0696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20441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5" grpId="1"/>
      <p:bldP spid="30" grpId="0"/>
      <p:bldP spid="27" grpId="0"/>
      <p:bldP spid="27" grpId="1"/>
      <p:bldP spid="29" grpId="0"/>
      <p:bldP spid="29" grpId="1"/>
      <p:bldP spid="29" grpId="2"/>
      <p:bldP spid="18" grpId="0"/>
      <p:bldP spid="19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4" grpId="1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4" grpId="0"/>
      <p:bldP spid="65" grpId="0"/>
      <p:bldP spid="66" grpId="0" animBg="1"/>
      <p:bldP spid="69" grpId="0"/>
      <p:bldP spid="69" grpId="1"/>
      <p:bldP spid="70" grpId="0"/>
      <p:bldP spid="71" grpId="0"/>
      <p:bldP spid="72" grpId="0" animBg="1"/>
      <p:bldP spid="73" grpId="0"/>
      <p:bldP spid="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04252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2895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0" grpId="0"/>
      <p:bldP spid="30" grpId="1"/>
      <p:bldP spid="27" grpId="0"/>
      <p:bldP spid="18" grpId="0"/>
      <p:bldP spid="18" grpId="1"/>
      <p:bldP spid="19" grpId="0"/>
      <p:bldP spid="17" grpId="0"/>
      <p:bldP spid="46" grpId="0"/>
      <p:bldP spid="47" grpId="0"/>
      <p:bldP spid="48" grpId="0"/>
      <p:bldP spid="49" grpId="0"/>
      <p:bldP spid="50" grpId="0"/>
      <p:bldP spid="51" grpId="0" animBg="1"/>
      <p:bldP spid="53" grpId="0"/>
      <p:bldP spid="54" grpId="0"/>
      <p:bldP spid="55" grpId="0" animBg="1"/>
      <p:bldP spid="56" grpId="0"/>
      <p:bldP spid="57" grpId="0" animBg="1"/>
      <p:bldP spid="58" grpId="0"/>
      <p:bldP spid="58" grpId="1"/>
      <p:bldP spid="59" grpId="0"/>
      <p:bldP spid="61" grpId="0" animBg="1"/>
      <p:bldP spid="62" grpId="0"/>
      <p:bldP spid="63" grpId="0"/>
      <p:bldP spid="64" grpId="0" animBg="1"/>
      <p:bldP spid="66" grpId="0"/>
      <p:bldP spid="67" grpId="0"/>
      <p:bldP spid="68" grpId="0" animBg="1"/>
      <p:bldP spid="69" grpId="0"/>
      <p:bldP spid="69" grpId="1"/>
      <p:bldP spid="70" grpId="0"/>
      <p:bldP spid="71" grpId="0"/>
      <p:bldP spid="72" grpId="0"/>
      <p:bldP spid="7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0756" y="151343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1143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27" grpId="0"/>
      <p:bldP spid="27" grpId="1"/>
      <p:bldP spid="19" grpId="0"/>
      <p:bldP spid="17" grpId="0"/>
      <p:bldP spid="17" grpId="1"/>
      <p:bldP spid="17" grpId="2"/>
      <p:bldP spid="16" grpId="0"/>
      <p:bldP spid="20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57" grpId="0"/>
      <p:bldP spid="58" grpId="0" animBg="1"/>
      <p:bldP spid="59" grpId="0"/>
      <p:bldP spid="61" grpId="0"/>
      <p:bldP spid="62" grpId="0" animBg="1"/>
      <p:bldP spid="63" grpId="0"/>
      <p:bldP spid="64" grpId="0"/>
      <p:bldP spid="64" grpId="1"/>
      <p:bldP spid="65" grpId="0" animBg="1"/>
      <p:bldP spid="67" grpId="0"/>
      <p:bldP spid="68" grpId="0"/>
      <p:bldP spid="68" grpId="1"/>
      <p:bldP spid="69" grpId="0"/>
      <p:bldP spid="70" grpId="0" animBg="1"/>
      <p:bldP spid="71" grpId="0"/>
      <p:bldP spid="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654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910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19" grpId="0"/>
      <p:bldP spid="19" grpId="1"/>
      <p:bldP spid="16" grpId="0"/>
      <p:bldP spid="16" grpId="1"/>
      <p:bldP spid="20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1" grpId="0"/>
      <p:bldP spid="63" grpId="0" animBg="1"/>
      <p:bldP spid="64" grpId="0"/>
      <p:bldP spid="64" grpId="1"/>
      <p:bldP spid="66" grpId="0"/>
      <p:bldP spid="67" grpId="0" animBg="1"/>
      <p:bldP spid="68" grpId="0"/>
      <p:bldP spid="68" grpId="1"/>
      <p:bldP spid="69" grpId="0"/>
      <p:bldP spid="72" grpId="0" animBg="1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209260"/>
            <a:ext cx="43434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84644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26364" y="1905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3576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8265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36936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7023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7691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9121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845364" y="2120526"/>
            <a:ext cx="165474" cy="7750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3127690" y="2044326"/>
            <a:ext cx="165474" cy="9274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1007164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756090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3178864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851590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4" name="Oval 103"/>
          <p:cNvSpPr/>
          <p:nvPr/>
        </p:nvSpPr>
        <p:spPr bwMode="auto">
          <a:xfrm>
            <a:off x="281608" y="4320208"/>
            <a:ext cx="609600" cy="6332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105" name="Straight Connector 104"/>
          <p:cNvCxnSpPr>
            <a:stCxn id="93" idx="3"/>
            <a:endCxn id="104" idx="0"/>
          </p:cNvCxnSpPr>
          <p:nvPr/>
        </p:nvCxnSpPr>
        <p:spPr bwMode="auto">
          <a:xfrm rot="5400000">
            <a:off x="503582" y="4032152"/>
            <a:ext cx="370882" cy="20523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6675784" y="1905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568518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2" name="Oval 151"/>
          <p:cNvSpPr/>
          <p:nvPr/>
        </p:nvSpPr>
        <p:spPr bwMode="auto">
          <a:xfrm>
            <a:off x="82759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53" name="Oval 152"/>
          <p:cNvSpPr/>
          <p:nvPr/>
        </p:nvSpPr>
        <p:spPr bwMode="auto">
          <a:xfrm>
            <a:off x="781878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54" name="Oval 153"/>
          <p:cNvSpPr/>
          <p:nvPr/>
        </p:nvSpPr>
        <p:spPr bwMode="auto">
          <a:xfrm>
            <a:off x="51517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155" name="Oval 154"/>
          <p:cNvSpPr/>
          <p:nvPr/>
        </p:nvSpPr>
        <p:spPr bwMode="auto">
          <a:xfrm>
            <a:off x="62185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156" name="Oval 155"/>
          <p:cNvSpPr/>
          <p:nvPr/>
        </p:nvSpPr>
        <p:spPr bwMode="auto">
          <a:xfrm>
            <a:off x="73615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cxnSp>
        <p:nvCxnSpPr>
          <p:cNvPr id="157" name="Straight Connector 156"/>
          <p:cNvCxnSpPr>
            <a:stCxn id="150" idx="3"/>
            <a:endCxn id="151" idx="0"/>
          </p:cNvCxnSpPr>
          <p:nvPr/>
        </p:nvCxnSpPr>
        <p:spPr bwMode="auto">
          <a:xfrm rot="5400000">
            <a:off x="6294784" y="2120526"/>
            <a:ext cx="165474" cy="7750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>
            <a:stCxn id="150" idx="5"/>
            <a:endCxn id="153" idx="0"/>
          </p:cNvCxnSpPr>
          <p:nvPr/>
        </p:nvCxnSpPr>
        <p:spPr bwMode="auto">
          <a:xfrm rot="16200000" flipH="1">
            <a:off x="7577110" y="2044326"/>
            <a:ext cx="165474" cy="9274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>
            <a:stCxn id="151" idx="3"/>
            <a:endCxn id="154" idx="0"/>
          </p:cNvCxnSpPr>
          <p:nvPr/>
        </p:nvCxnSpPr>
        <p:spPr bwMode="auto">
          <a:xfrm rot="5400000">
            <a:off x="5456584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0" name="Straight Connector 159"/>
          <p:cNvCxnSpPr>
            <a:stCxn id="151" idx="5"/>
            <a:endCxn id="155" idx="0"/>
          </p:cNvCxnSpPr>
          <p:nvPr/>
        </p:nvCxnSpPr>
        <p:spPr bwMode="auto">
          <a:xfrm rot="16200000" flipH="1">
            <a:off x="6205510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>
            <a:stCxn id="153" idx="3"/>
            <a:endCxn id="156" idx="0"/>
          </p:cNvCxnSpPr>
          <p:nvPr/>
        </p:nvCxnSpPr>
        <p:spPr bwMode="auto">
          <a:xfrm rot="5400000">
            <a:off x="7628284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2" name="Straight Connector 161"/>
          <p:cNvCxnSpPr>
            <a:stCxn id="153" idx="5"/>
            <a:endCxn id="152" idx="0"/>
          </p:cNvCxnSpPr>
          <p:nvPr/>
        </p:nvCxnSpPr>
        <p:spPr bwMode="auto">
          <a:xfrm rot="16200000" flipH="1">
            <a:off x="8301010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3" name="Oval 162"/>
          <p:cNvSpPr/>
          <p:nvPr/>
        </p:nvSpPr>
        <p:spPr bwMode="auto">
          <a:xfrm>
            <a:off x="4731028" y="4320208"/>
            <a:ext cx="609600" cy="6332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164" name="Straight Connector 163"/>
          <p:cNvCxnSpPr>
            <a:stCxn id="154" idx="3"/>
            <a:endCxn id="163" idx="0"/>
          </p:cNvCxnSpPr>
          <p:nvPr/>
        </p:nvCxnSpPr>
        <p:spPr bwMode="auto">
          <a:xfrm rot="5400000">
            <a:off x="4953002" y="4032152"/>
            <a:ext cx="370882" cy="20523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6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>
            <a:stCxn id="15" idx="2"/>
          </p:cNvCxnSpPr>
          <p:nvPr/>
        </p:nvCxnSpPr>
        <p:spPr bwMode="auto">
          <a:xfrm rot="5400000">
            <a:off x="38547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438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0148" y="15637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19600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1372" y="24483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19" grpId="0"/>
      <p:bldP spid="19" grpId="1"/>
      <p:bldP spid="15" grpId="0"/>
      <p:bldP spid="15" grpId="1"/>
      <p:bldP spid="15" grpId="2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5" grpId="0"/>
      <p:bldP spid="65" grpId="1"/>
      <p:bldP spid="66" grpId="0"/>
      <p:bldP spid="66" grpId="1"/>
      <p:bldP spid="67" grpId="0" animBg="1"/>
      <p:bldP spid="69" grpId="0"/>
      <p:bldP spid="70" grpId="0"/>
      <p:bldP spid="71" grpId="0"/>
      <p:bldP spid="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rot="5400000">
            <a:off x="40071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2000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93772" y="24483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489176" y="1566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1143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Susi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7" grpId="0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63" grpId="0"/>
      <p:bldP spid="64" grpId="0"/>
      <p:bldP spid="68" grpId="0"/>
      <p:bldP spid="7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1795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2" name="Group 13"/>
          <p:cNvGrpSpPr/>
          <p:nvPr/>
        </p:nvGrpSpPr>
        <p:grpSpPr>
          <a:xfrm>
            <a:off x="381000" y="4191000"/>
            <a:ext cx="8382000" cy="764977"/>
            <a:chOff x="381000" y="4876800"/>
            <a:chExt cx="8382000" cy="76497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7924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911548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7924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102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7086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6248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3969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410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5587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4572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3733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7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2895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2895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57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81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219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Susi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81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Syahrul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1" grpId="0"/>
      <p:bldP spid="11" grpId="1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56" grpId="0"/>
      <p:bldP spid="57" grpId="0" animBg="1"/>
      <p:bldP spid="58" grpId="0" animBg="1"/>
      <p:bldP spid="61" grpId="0"/>
      <p:bldP spid="62" grpId="0"/>
      <p:bldP spid="63" grpId="0"/>
      <p:bldP spid="64" grpId="0" animBg="1"/>
      <p:bldP spid="6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Proses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pada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367406" y="28956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Pembentukan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</a:rPr>
              <a:t>Heap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546556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74983" y="4140200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Pengurutan</a:t>
            </a:r>
            <a:r>
              <a:rPr lang="en-US" sz="2000" b="1" dirty="0" smtClean="0">
                <a:solidFill>
                  <a:schemeClr val="tx2"/>
                </a:solidFill>
              </a:rPr>
              <a:t> Data </a:t>
            </a:r>
            <a:r>
              <a:rPr lang="en-US" sz="2000" b="1" dirty="0" err="1" smtClean="0">
                <a:solidFill>
                  <a:schemeClr val="tx2"/>
                </a:solidFill>
              </a:rPr>
              <a:t>pada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</a:rPr>
              <a:t>Heap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(Heap Sort)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2084603" y="4189412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2062606" y="30480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6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24384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Proses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</a:rPr>
              <a:t>sift_down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dari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bernomor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tengah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banyak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/2 </a:t>
            </a:r>
            <a:r>
              <a:rPr lang="en-US" sz="2000" dirty="0" err="1" smtClean="0">
                <a:solidFill>
                  <a:srgbClr val="002060"/>
                </a:solidFill>
              </a:rPr>
              <a:t>atau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N/2</a:t>
            </a:r>
            <a:r>
              <a:rPr lang="en-US" sz="2000" dirty="0" smtClean="0">
                <a:solidFill>
                  <a:srgbClr val="002060"/>
                </a:solidFill>
              </a:rPr>
              <a:t>), </a:t>
            </a:r>
            <a:r>
              <a:rPr lang="en-US" sz="2000" dirty="0" err="1" smtClean="0">
                <a:solidFill>
                  <a:srgbClr val="002060"/>
                </a:solidFill>
              </a:rPr>
              <a:t>menurun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pertama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53000" y="129540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7009606" y="16764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7619206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029200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5244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81532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901072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768548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914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772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292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5400000">
            <a:off x="6400006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5791994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5182394" y="16764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07356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20268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626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74904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905000" y="2438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9144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0480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381000" y="39624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447800" y="3962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2590800" y="3962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Straight Connector 92"/>
          <p:cNvCxnSpPr>
            <a:stCxn id="86" idx="3"/>
            <a:endCxn id="87" idx="0"/>
          </p:cNvCxnSpPr>
          <p:nvPr/>
        </p:nvCxnSpPr>
        <p:spPr bwMode="auto">
          <a:xfrm rot="5400000">
            <a:off x="1524000" y="2653926"/>
            <a:ext cx="1654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86" idx="5"/>
            <a:endCxn id="89" idx="0"/>
          </p:cNvCxnSpPr>
          <p:nvPr/>
        </p:nvCxnSpPr>
        <p:spPr bwMode="auto">
          <a:xfrm rot="16200000" flipH="1">
            <a:off x="2806326" y="2577726"/>
            <a:ext cx="165474" cy="927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7" idx="3"/>
            <a:endCxn id="90" idx="0"/>
          </p:cNvCxnSpPr>
          <p:nvPr/>
        </p:nvCxnSpPr>
        <p:spPr bwMode="auto">
          <a:xfrm rot="5400000">
            <a:off x="685800" y="36445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7" idx="5"/>
            <a:endCxn id="91" idx="0"/>
          </p:cNvCxnSpPr>
          <p:nvPr/>
        </p:nvCxnSpPr>
        <p:spPr bwMode="auto">
          <a:xfrm rot="16200000" flipH="1">
            <a:off x="1434726" y="36445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3"/>
            <a:endCxn id="92" idx="0"/>
          </p:cNvCxnSpPr>
          <p:nvPr/>
        </p:nvCxnSpPr>
        <p:spPr bwMode="auto">
          <a:xfrm rot="5400000">
            <a:off x="2857500" y="3682626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2067340" y="2162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6800" y="2819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60036" y="2819400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36644" y="3676854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0332" y="3670852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06756" y="3676854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6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267200" y="3465445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l"/>
            <a:r>
              <a:rPr lang="en-US" sz="2000" dirty="0" smtClean="0">
                <a:solidFill>
                  <a:srgbClr val="002060"/>
                </a:solidFill>
              </a:rPr>
              <a:t>N = 6, Tengah = N/2 = 6/2 = </a:t>
            </a:r>
            <a:r>
              <a:rPr lang="en-US" sz="2000" b="1" dirty="0" smtClean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267200" y="3810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67200" y="40956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267200" y="44004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04800" y="478149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2361406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29710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1000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27044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3333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5287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91548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14400" y="49264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13452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845904" y="49397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 rot="5400000">
            <a:off x="17518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1143794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534194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859156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472068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133600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465444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60712" y="2541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56860" y="32136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4008" y="4065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510748" y="4065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87148" y="3236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16696" y="407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0148" y="4065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77348" y="32136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716696" y="407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200400" y="3236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53548" y="32136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967948" y="2541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77348" y="32136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600200" y="4065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60" grpId="0" animBg="1"/>
      <p:bldP spid="62" grpId="0" animBg="1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81" grpId="0"/>
      <p:bldP spid="82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 animBg="1"/>
      <p:bldP spid="92" grpId="0" animBg="1"/>
      <p:bldP spid="101" grpId="0"/>
      <p:bldP spid="102" grpId="0"/>
      <p:bldP spid="103" grpId="0"/>
      <p:bldP spid="104" grpId="0"/>
      <p:bldP spid="105" grpId="0"/>
      <p:bldP spid="107" grpId="0"/>
      <p:bldP spid="109" grpId="0"/>
      <p:bldP spid="112" grpId="0"/>
      <p:bldP spid="113" grpId="0"/>
      <p:bldP spid="114" grpId="0"/>
      <p:bldP spid="120" grpId="0" animBg="1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4" grpId="0"/>
      <p:bldP spid="135" grpId="0"/>
      <p:bldP spid="136" grpId="0"/>
      <p:bldP spid="137" grpId="0"/>
      <p:bldP spid="71" grpId="0"/>
      <p:bldP spid="71" grpId="1"/>
      <p:bldP spid="77" grpId="0"/>
      <p:bldP spid="77" grpId="1"/>
      <p:bldP spid="83" grpId="0"/>
      <p:bldP spid="83" grpId="1"/>
      <p:bldP spid="88" grpId="0"/>
      <p:bldP spid="88" grpId="1"/>
      <p:bldP spid="99" grpId="0"/>
      <p:bldP spid="99" grpId="1"/>
      <p:bldP spid="100" grpId="0"/>
      <p:bldP spid="100" grpId="1"/>
      <p:bldP spid="106" grpId="0"/>
      <p:bldP spid="108" grpId="0"/>
      <p:bldP spid="108" grpId="1"/>
      <p:bldP spid="116" grpId="0"/>
      <p:bldP spid="138" grpId="0"/>
      <p:bldP spid="139" grpId="0"/>
      <p:bldP spid="139" grpId="1"/>
      <p:bldP spid="140" grpId="0"/>
      <p:bldP spid="141" grpId="0"/>
      <p:bldP spid="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95800" y="1219200"/>
            <a:ext cx="434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Binary Tree </a:t>
            </a:r>
            <a:r>
              <a:rPr lang="en-US" sz="2000" dirty="0" err="1" smtClean="0">
                <a:solidFill>
                  <a:srgbClr val="002060"/>
                </a:solidFill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keadaan</a:t>
            </a:r>
            <a:r>
              <a:rPr lang="en-US" sz="2000" dirty="0" smtClean="0">
                <a:solidFill>
                  <a:srgbClr val="002060"/>
                </a:solidFill>
              </a:rPr>
              <a:t> Max Heap</a:t>
            </a:r>
          </a:p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600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Straight Connector 97"/>
          <p:cNvCxnSpPr>
            <a:stCxn id="113" idx="3"/>
            <a:endCxn id="114" idx="0"/>
          </p:cNvCxnSpPr>
          <p:nvPr/>
        </p:nvCxnSpPr>
        <p:spPr bwMode="auto">
          <a:xfrm rot="5400000">
            <a:off x="16449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113" idx="5"/>
            <a:endCxn id="109" idx="0"/>
          </p:cNvCxnSpPr>
          <p:nvPr/>
        </p:nvCxnSpPr>
        <p:spPr bwMode="auto">
          <a:xfrm rot="16200000" flipH="1">
            <a:off x="29272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114" idx="3"/>
            <a:endCxn id="112" idx="0"/>
          </p:cNvCxnSpPr>
          <p:nvPr/>
        </p:nvCxnSpPr>
        <p:spPr bwMode="auto">
          <a:xfrm rot="5400000">
            <a:off x="8382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59" idx="0"/>
          </p:cNvCxnSpPr>
          <p:nvPr/>
        </p:nvCxnSpPr>
        <p:spPr bwMode="auto">
          <a:xfrm rot="16200000" flipH="1">
            <a:off x="15871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109" idx="3"/>
            <a:endCxn id="110" idx="0"/>
          </p:cNvCxnSpPr>
          <p:nvPr/>
        </p:nvCxnSpPr>
        <p:spPr bwMode="auto">
          <a:xfrm rot="5400000">
            <a:off x="3009900" y="3043832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2197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192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124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90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60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859156" y="3034748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6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2004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2743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5334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0839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10668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9600" y="44766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rot="5400000">
            <a:off x="2657029" y="48668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32670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85800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331844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13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5767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96348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192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18252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150704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37" name="Straight Connector 136"/>
          <p:cNvCxnSpPr>
            <a:endCxn id="126" idx="2"/>
          </p:cNvCxnSpPr>
          <p:nvPr/>
        </p:nvCxnSpPr>
        <p:spPr>
          <a:xfrm rot="5400000">
            <a:off x="20478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1439039" y="48664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829836" y="48668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163956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76868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38400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770244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6576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85800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657600" y="44825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25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2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8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3600" y="18155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297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39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23052" y="1815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4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9" grpId="0" animBg="1"/>
      <p:bldP spid="103" grpId="0"/>
      <p:bldP spid="104" grpId="0"/>
      <p:bldP spid="105" grpId="0"/>
      <p:bldP spid="106" grpId="0"/>
      <p:bldP spid="107" grpId="0"/>
      <p:bldP spid="108" grpId="0"/>
      <p:bldP spid="108" grpId="1"/>
      <p:bldP spid="109" grpId="0" animBg="1"/>
      <p:bldP spid="110" grpId="0" animBg="1"/>
      <p:bldP spid="110" grpId="1" animBg="1"/>
      <p:bldP spid="112" grpId="0" animBg="1"/>
      <p:bldP spid="113" grpId="0" animBg="1"/>
      <p:bldP spid="114" grpId="0" animBg="1"/>
      <p:bldP spid="126" grpId="0" animBg="1"/>
      <p:bldP spid="129" grpId="0"/>
      <p:bldP spid="130" grpId="0"/>
      <p:bldP spid="131" grpId="0"/>
      <p:bldP spid="132" grpId="0"/>
      <p:bldP spid="133" grpId="0"/>
      <p:bldP spid="133" grpId="1"/>
      <p:bldP spid="134" grpId="0"/>
      <p:bldP spid="135" grpId="0"/>
      <p:bldP spid="136" grpId="0"/>
      <p:bldP spid="140" grpId="0"/>
      <p:bldP spid="141" grpId="0"/>
      <p:bldP spid="142" grpId="0"/>
      <p:bldP spid="143" grpId="0"/>
      <p:bldP spid="143" grpId="1"/>
      <p:bldP spid="145" grpId="0"/>
      <p:bldP spid="146" grpId="0"/>
      <p:bldP spid="47" grpId="0" animBg="1"/>
      <p:bldP spid="48" grpId="0"/>
      <p:bldP spid="49" grpId="0"/>
      <p:bldP spid="49" grpId="1"/>
      <p:bldP spid="50" grpId="0"/>
      <p:bldP spid="51" grpId="0"/>
      <p:bldP spid="51" grpId="1"/>
      <p:bldP spid="52" grpId="0"/>
      <p:bldP spid="55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5/2 = 2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5240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stCxn id="85" idx="3"/>
            <a:endCxn id="86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85" idx="5"/>
            <a:endCxn id="82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86" idx="3"/>
            <a:endCxn id="84" idx="0"/>
          </p:cNvCxnSpPr>
          <p:nvPr/>
        </p:nvCxnSpPr>
        <p:spPr bwMode="auto">
          <a:xfrm rot="5400000">
            <a:off x="7620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69" idx="0"/>
          </p:cNvCxnSpPr>
          <p:nvPr/>
        </p:nvCxnSpPr>
        <p:spPr bwMode="auto">
          <a:xfrm rot="16200000" flipH="1">
            <a:off x="15109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128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98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57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35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6631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192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7" name="Straight Connector 116"/>
          <p:cNvCxnSpPr>
            <a:endCxn id="94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5800" y="47873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070652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43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43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63148" y="34422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096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308652" y="478072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086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85800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3038060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4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5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3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4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69" grpId="0" animBg="1"/>
      <p:bldP spid="69" grpId="1" animBg="1"/>
      <p:bldP spid="76" grpId="0"/>
      <p:bldP spid="77" grpId="0"/>
      <p:bldP spid="78" grpId="0"/>
      <p:bldP spid="79" grpId="0"/>
      <p:bldP spid="79" grpId="1"/>
      <p:bldP spid="80" grpId="0"/>
      <p:bldP spid="82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/>
      <p:bldP spid="89" grpId="0"/>
      <p:bldP spid="91" grpId="0"/>
      <p:bldP spid="91" grpId="1"/>
      <p:bldP spid="92" grpId="0"/>
      <p:bldP spid="92" grpId="1"/>
      <p:bldP spid="93" grpId="0"/>
      <p:bldP spid="93" grpId="1"/>
      <p:bldP spid="94" grpId="0" animBg="1"/>
      <p:bldP spid="97" grpId="0"/>
      <p:bldP spid="102" grpId="0"/>
      <p:bldP spid="108" grpId="0"/>
      <p:bldP spid="110" grpId="0"/>
      <p:bldP spid="113" grpId="0"/>
      <p:bldP spid="113" grpId="1"/>
      <p:bldP spid="115" grpId="0"/>
      <p:bldP spid="116" grpId="0"/>
      <p:bldP spid="116" grpId="1"/>
      <p:bldP spid="120" grpId="0"/>
      <p:bldP spid="121" grpId="0"/>
      <p:bldP spid="122" grpId="0"/>
      <p:bldP spid="123" grpId="0"/>
      <p:bldP spid="124" grpId="0"/>
      <p:bldP spid="125" grpId="0"/>
      <p:bldP spid="125" grpId="1"/>
      <p:bldP spid="133" grpId="0" animBg="1"/>
      <p:bldP spid="143" grpId="0"/>
      <p:bldP spid="143" grpId="1"/>
      <p:bldP spid="147" grpId="0"/>
      <p:bldP spid="147" grpId="1"/>
      <p:bldP spid="148" grpId="0"/>
      <p:bldP spid="149" grpId="0"/>
      <p:bldP spid="149" grpId="1"/>
      <p:bldP spid="150" grpId="0"/>
      <p:bldP spid="151" grpId="0"/>
      <p:bldP spid="151" grpId="1"/>
      <p:bldP spid="152" grpId="0"/>
      <p:bldP spid="152" grpId="1"/>
      <p:bldP spid="153" grpId="0"/>
      <p:bldP spid="154" grpId="0"/>
      <p:bldP spid="154" grpId="1"/>
      <p:bldP spid="155" grpId="0"/>
      <p:bldP spid="156" grpId="0"/>
      <p:bldP spid="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4/2 = 2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57" name="Straight Connector 56"/>
          <p:cNvCxnSpPr>
            <a:stCxn id="69" idx="3"/>
            <a:endCxn id="70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9" idx="5"/>
            <a:endCxn id="67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70" idx="3"/>
            <a:endCxn id="68" idx="0"/>
          </p:cNvCxnSpPr>
          <p:nvPr/>
        </p:nvCxnSpPr>
        <p:spPr bwMode="auto">
          <a:xfrm rot="5400000">
            <a:off x="7620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98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457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29748" y="25759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5" name="Straight Connector 114"/>
          <p:cNvCxnSpPr>
            <a:endCxn id="95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335156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2304" y="478211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038060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129748" y="2577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14354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990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219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129748" y="25808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4384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2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3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9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0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1" grpId="0"/>
      <p:bldP spid="62" grpId="0"/>
      <p:bldP spid="64" grpId="0"/>
      <p:bldP spid="66" grpId="0"/>
      <p:bldP spid="66" grpId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/>
      <p:bldP spid="71" grpId="1"/>
      <p:bldP spid="83" grpId="0"/>
      <p:bldP spid="88" grpId="0"/>
      <p:bldP spid="88" grpId="1"/>
      <p:bldP spid="92" grpId="0"/>
      <p:bldP spid="92" grpId="1"/>
      <p:bldP spid="95" grpId="0" animBg="1"/>
      <p:bldP spid="101" grpId="0"/>
      <p:bldP spid="102" grpId="0"/>
      <p:bldP spid="106" grpId="0"/>
      <p:bldP spid="108" grpId="0"/>
      <p:bldP spid="111" grpId="0"/>
      <p:bldP spid="113" grpId="0"/>
      <p:bldP spid="118" grpId="0"/>
      <p:bldP spid="119" grpId="0"/>
      <p:bldP spid="120" grpId="0"/>
      <p:bldP spid="120" grpId="1"/>
      <p:bldP spid="121" grpId="0"/>
      <p:bldP spid="122" grpId="0"/>
      <p:bldP spid="124" grpId="0" animBg="1"/>
      <p:bldP spid="143" grpId="0"/>
      <p:bldP spid="143" grpId="1"/>
      <p:bldP spid="144" grpId="0"/>
      <p:bldP spid="147" grpId="0"/>
      <p:bldP spid="148" grpId="0"/>
      <p:bldP spid="148" grpId="1"/>
      <p:bldP spid="149" grpId="0" animBg="1"/>
      <p:bldP spid="150" grpId="0"/>
      <p:bldP spid="150" grpId="1"/>
      <p:bldP spid="151" grpId="0"/>
      <p:bldP spid="151" grpId="1"/>
      <p:bldP spid="152" grpId="0"/>
      <p:bldP spid="152" grpId="1"/>
      <p:bldP spid="153" grpId="0"/>
      <p:bldP spid="154" grpId="0"/>
      <p:bldP spid="155" grpId="0"/>
      <p:bldP spid="155" grpId="1"/>
      <p:bldP spid="156" grpId="0"/>
      <p:bldP spid="157" grpId="0"/>
      <p:bldP spid="157" grpId="1"/>
      <p:bldP spid="158" grpId="0"/>
      <p:bldP spid="159" grpId="0"/>
      <p:bldP spid="160" grpId="0"/>
      <p:bldP spid="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3/2 = 1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6" name="Straight Connector 45"/>
          <p:cNvCxnSpPr>
            <a:stCxn id="58" idx="3"/>
            <a:endCxn id="63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58" idx="5"/>
            <a:endCxn id="56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29748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2061097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1452291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064564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4516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2304" y="477740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9315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315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123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8420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4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5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49" grpId="0"/>
      <p:bldP spid="50" grpId="0"/>
      <p:bldP spid="51" grpId="0"/>
      <p:bldP spid="51" grpId="1"/>
      <p:bldP spid="56" grpId="0" animBg="1"/>
      <p:bldP spid="56" grpId="1" animBg="1"/>
      <p:bldP spid="58" grpId="0" animBg="1"/>
      <p:bldP spid="58" grpId="1" animBg="1"/>
      <p:bldP spid="63" grpId="0" animBg="1"/>
      <p:bldP spid="68" grpId="0"/>
      <p:bldP spid="68" grpId="1"/>
      <p:bldP spid="69" grpId="0"/>
      <p:bldP spid="69" grpId="1"/>
      <p:bldP spid="76" grpId="0"/>
      <p:bldP spid="83" grpId="0" animBg="1"/>
      <p:bldP spid="87" grpId="0"/>
      <p:bldP spid="88" grpId="0"/>
      <p:bldP spid="90" grpId="0"/>
      <p:bldP spid="91" grpId="0"/>
      <p:bldP spid="92" grpId="0"/>
      <p:bldP spid="92" grpId="1"/>
      <p:bldP spid="93" grpId="0"/>
      <p:bldP spid="97" grpId="0"/>
      <p:bldP spid="100" grpId="0"/>
      <p:bldP spid="101" grpId="0"/>
      <p:bldP spid="102" grpId="0"/>
      <p:bldP spid="106" grpId="0"/>
      <p:bldP spid="107" grpId="0" animBg="1"/>
      <p:bldP spid="110" grpId="0"/>
      <p:bldP spid="111" grpId="0"/>
      <p:bldP spid="113" grpId="0" animBg="1"/>
      <p:bldP spid="116" grpId="0"/>
      <p:bldP spid="117" grpId="0"/>
      <p:bldP spid="118" grpId="0"/>
      <p:bldP spid="119" grpId="0"/>
      <p:bldP spid="119" grpId="1"/>
      <p:bldP spid="120" grpId="0" animBg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33" grpId="0"/>
      <p:bldP spid="135" grpId="0"/>
      <p:bldP spid="89" grpId="0" animBg="1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3355</TotalTime>
  <Words>1798</Words>
  <Application>Microsoft Office PowerPoint</Application>
  <PresentationFormat>On-screen Show (4:3)</PresentationFormat>
  <Paragraphs>1243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Tahoma</vt:lpstr>
      <vt:lpstr>Times New Roman</vt:lpstr>
      <vt:lpstr>Verdana</vt:lpstr>
      <vt:lpstr>Wingdings</vt:lpstr>
      <vt:lpstr>Abstrac 3</vt:lpstr>
      <vt:lpstr>Custom Design</vt:lpstr>
      <vt:lpstr>Image</vt:lpstr>
      <vt:lpstr>Struktur Data </vt:lpstr>
      <vt:lpstr>Ketentuan</vt:lpstr>
      <vt:lpstr>Contoh Heap Tree</vt:lpstr>
      <vt:lpstr>Proses pada Heap</vt:lpstr>
      <vt:lpstr>Pembentukan Heap</vt:lpstr>
      <vt:lpstr>Pengurutan Data Heap</vt:lpstr>
      <vt:lpstr>Pengurutan Data Heap</vt:lpstr>
      <vt:lpstr>Pengurutan Data Heap</vt:lpstr>
      <vt:lpstr>Pengurutan Data Heap</vt:lpstr>
      <vt:lpstr>Pengurutan Data Heap</vt:lpstr>
      <vt:lpstr>Pengurutan Data Heap</vt:lpstr>
      <vt:lpstr>Latihan</vt:lpstr>
      <vt:lpstr>Pembentukan CBT</vt:lpstr>
      <vt:lpstr>Pembentukan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545</cp:revision>
  <dcterms:created xsi:type="dcterms:W3CDTF">2012-05-16T03:35:54Z</dcterms:created>
  <dcterms:modified xsi:type="dcterms:W3CDTF">2014-06-16T06:42:33Z</dcterms:modified>
</cp:coreProperties>
</file>