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60" r:id="rId4"/>
    <p:sldId id="321" r:id="rId5"/>
    <p:sldId id="332" r:id="rId6"/>
    <p:sldId id="333" r:id="rId7"/>
    <p:sldId id="336" r:id="rId8"/>
    <p:sldId id="329" r:id="rId9"/>
    <p:sldId id="334" r:id="rId10"/>
    <p:sldId id="337" r:id="rId11"/>
    <p:sldId id="338" r:id="rId12"/>
    <p:sldId id="339" r:id="rId13"/>
    <p:sldId id="340" r:id="rId14"/>
    <p:sldId id="323" r:id="rId15"/>
    <p:sldId id="313" r:id="rId16"/>
    <p:sldId id="341" r:id="rId17"/>
    <p:sldId id="328" r:id="rId18"/>
    <p:sldId id="277" r:id="rId19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00FF"/>
    <a:srgbClr val="339966"/>
    <a:srgbClr val="66FFFF"/>
    <a:srgbClr val="A50021"/>
    <a:srgbClr val="CC0000"/>
    <a:srgbClr val="CC00CC"/>
    <a:srgbClr val="990033"/>
    <a:srgbClr val="0000CC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536" autoAdjust="0"/>
    <p:restoredTop sz="94660" autoAdjust="0"/>
  </p:normalViewPr>
  <p:slideViewPr>
    <p:cSldViewPr>
      <p:cViewPr>
        <p:scale>
          <a:sx n="60" d="100"/>
          <a:sy n="60" d="100"/>
        </p:scale>
        <p:origin x="-576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AA65-ABB0-4D6D-89FA-38DF6F59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1E6E-F456-4642-9E85-AC6F76BB9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6E291647-3AA8-4FEB-B916-3315AA1DB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866C-2963-4FF9-A573-B210EAC1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4199-2E72-4E3A-9524-3AFF08B48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406A-BEFD-47DA-B8C1-06D69154C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AFF5-7856-4E06-B61D-31187EF4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CB2B-CA6D-46EE-BB7A-D85E5F359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7006-E7C4-4E2D-BFD6-AA42A4709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7B39-5C05-4BC1-B9DC-1F68093F3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73B4-0A8C-4440-95C8-8878C8309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p:oleObj spid="_x0000_s1044" name="Image" r:id="rId15" imgW="6450794" imgH="952045" progId="">
              <p:embed/>
            </p:oleObj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8837B74C-B29D-4F0C-8DCD-BF64092FA4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CB8C-10EC-4958-B727-F8CF0AAB6B31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457200"/>
            <a:ext cx="9144000" cy="6858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Struktur</a:t>
            </a:r>
            <a:r>
              <a:rPr lang="en-US" sz="3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Data</a:t>
            </a:r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n-US" sz="66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14400" y="5105400"/>
            <a:ext cx="7315200" cy="106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Tim </a:t>
            </a:r>
            <a:r>
              <a:rPr lang="en-US" dirty="0" err="1" smtClean="0">
                <a:solidFill>
                  <a:srgbClr val="002060"/>
                </a:solidFill>
              </a:rPr>
              <a:t>Struktur</a:t>
            </a:r>
            <a:r>
              <a:rPr lang="en-US" dirty="0" smtClean="0">
                <a:solidFill>
                  <a:srgbClr val="002060"/>
                </a:solidFill>
              </a:rPr>
              <a:t> Data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Program </a:t>
            </a:r>
            <a:r>
              <a:rPr lang="en-US" dirty="0" err="1" smtClean="0">
                <a:solidFill>
                  <a:srgbClr val="002060"/>
                </a:solidFill>
              </a:rPr>
              <a:t>Studi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Teknik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Informatika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UNIKOM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8956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gray">
          <a:xfrm>
            <a:off x="1600200" y="1371600"/>
            <a:ext cx="57912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Tree (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lanjutan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)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1143000"/>
            <a:ext cx="8686800" cy="510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7432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1219200" y="1348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2819400" y="4038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209800" y="1958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81000" y="19583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10668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16764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2286000" y="33299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33400" y="33299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stCxn id="106" idx="0"/>
            <a:endCxn id="109" idx="5"/>
          </p:cNvCxnSpPr>
          <p:nvPr/>
        </p:nvCxnSpPr>
        <p:spPr bwMode="auto">
          <a:xfrm rot="16200000" flipV="1">
            <a:off x="2609802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609600" y="15887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762000" y="23393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847957" y="30441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1676400" y="15887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1914757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2190701" y="30060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2712671" y="3703270"/>
            <a:ext cx="29890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52800" y="12192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Preorder (NLR) :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52800" y="168360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Head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4820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25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00192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41096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157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386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114800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50026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98335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844748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77458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505200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443285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221896" y="302889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35719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949688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7734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818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A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62600" y="12192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BDEICFGHA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52392" y="1600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19800" y="1600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54688" y="1600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6482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4661452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5400000">
            <a:off x="7440302" y="22222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364896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68148" y="275914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495800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370444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rot="5400000">
            <a:off x="5939494" y="331225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5864088" y="34521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2296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 rot="5400000">
            <a:off x="8355496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Oval 69"/>
          <p:cNvSpPr/>
          <p:nvPr/>
        </p:nvSpPr>
        <p:spPr bwMode="auto">
          <a:xfrm>
            <a:off x="4634948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5562600" y="171615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6490252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73914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83058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4025348" y="2806148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953000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5880652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6755296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81000" y="5373469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: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panah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ke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bawah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  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berarti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Push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panah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ke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atas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 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berarti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Pop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,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LS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= Left Son,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RS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= Right Son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5400000">
            <a:off x="3585506" y="5535015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5" name="Straight Arrow Connector 154"/>
          <p:cNvCxnSpPr/>
          <p:nvPr/>
        </p:nvCxnSpPr>
        <p:spPr bwMode="auto">
          <a:xfrm rot="5400000">
            <a:off x="7153654" y="5495259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56" name="TextBox 155"/>
          <p:cNvSpPr txBox="1"/>
          <p:nvPr/>
        </p:nvSpPr>
        <p:spPr>
          <a:xfrm>
            <a:off x="404192" y="4727138"/>
            <a:ext cx="848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Aturan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Node yang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ditinjau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2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kanannya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(RS).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tidak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punya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Pop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isi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stack.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47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61" grpId="0"/>
      <p:bldP spid="62" grpId="0"/>
      <p:bldP spid="64" grpId="0"/>
      <p:bldP spid="65" grpId="0"/>
      <p:bldP spid="67" grpId="0"/>
      <p:bldP spid="68" grpId="0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153" grpId="0"/>
      <p:bldP spid="1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1143000"/>
            <a:ext cx="8686800" cy="510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7432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1219200" y="1348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2819400" y="4038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209800" y="1958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81000" y="19583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10668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16764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2286000" y="33299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33400" y="33299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stCxn id="106" idx="0"/>
            <a:endCxn id="109" idx="5"/>
          </p:cNvCxnSpPr>
          <p:nvPr/>
        </p:nvCxnSpPr>
        <p:spPr bwMode="auto">
          <a:xfrm rot="16200000" flipV="1">
            <a:off x="2609802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609600" y="15887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762000" y="23393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847957" y="30441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1676400" y="15887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1914757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2190701" y="30060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2712671" y="3703270"/>
            <a:ext cx="29890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276600" y="12192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70C0"/>
                </a:solidFill>
                <a:latin typeface="+mn-lt"/>
              </a:rPr>
              <a:t>Inorder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 (LNR) :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276600" y="168360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Head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7200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4963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423992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364896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2395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9624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>
            <a:off x="4038600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49264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590715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6768548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76696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3429000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435665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>
            <a:off x="6145696" y="302889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528099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4873488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840896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679096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486400" y="12192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DIEBFGHCA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976192" y="1600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43600" y="1600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778488" y="1600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4196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04" name="Straight Arrow Connector 103"/>
          <p:cNvCxnSpPr/>
          <p:nvPr/>
        </p:nvCxnSpPr>
        <p:spPr bwMode="auto">
          <a:xfrm rot="5400000">
            <a:off x="4585252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 rot="5400000">
            <a:off x="7364102" y="22222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72390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419600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294244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27" name="Straight Arrow Connector 126"/>
          <p:cNvCxnSpPr/>
          <p:nvPr/>
        </p:nvCxnSpPr>
        <p:spPr bwMode="auto">
          <a:xfrm rot="5400000">
            <a:off x="7682154" y="333875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7467600" y="34786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80772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30" name="Straight Arrow Connector 129"/>
          <p:cNvCxnSpPr/>
          <p:nvPr/>
        </p:nvCxnSpPr>
        <p:spPr bwMode="auto">
          <a:xfrm rot="5400000">
            <a:off x="8279296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32" name="Oval 131"/>
          <p:cNvSpPr/>
          <p:nvPr/>
        </p:nvSpPr>
        <p:spPr bwMode="auto">
          <a:xfrm>
            <a:off x="5486400" y="171615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73152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5" name="Oval 134"/>
          <p:cNvSpPr/>
          <p:nvPr/>
        </p:nvSpPr>
        <p:spPr bwMode="auto">
          <a:xfrm>
            <a:off x="82296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3949148" y="2806148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804452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9" name="Oval 138"/>
          <p:cNvSpPr/>
          <p:nvPr/>
        </p:nvSpPr>
        <p:spPr bwMode="auto">
          <a:xfrm>
            <a:off x="6679096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6248400" y="235619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41" name="Straight Arrow Connector 140"/>
          <p:cNvCxnSpPr/>
          <p:nvPr/>
        </p:nvCxnSpPr>
        <p:spPr bwMode="auto">
          <a:xfrm rot="5400000">
            <a:off x="6427304" y="220300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2" name="TextBox 141"/>
          <p:cNvSpPr txBox="1"/>
          <p:nvPr/>
        </p:nvSpPr>
        <p:spPr>
          <a:xfrm>
            <a:off x="4764156" y="34786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43" name="Straight Arrow Connector 142"/>
          <p:cNvCxnSpPr/>
          <p:nvPr/>
        </p:nvCxnSpPr>
        <p:spPr bwMode="auto">
          <a:xfrm rot="5400000">
            <a:off x="4929808" y="3325502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6" name="TextBox 145"/>
          <p:cNvSpPr txBox="1"/>
          <p:nvPr/>
        </p:nvSpPr>
        <p:spPr>
          <a:xfrm>
            <a:off x="6188764" y="275045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47" name="Straight Arrow Connector 146"/>
          <p:cNvCxnSpPr/>
          <p:nvPr/>
        </p:nvCxnSpPr>
        <p:spPr bwMode="auto">
          <a:xfrm>
            <a:off x="7086600" y="301861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8" name="TextBox 147"/>
          <p:cNvSpPr txBox="1"/>
          <p:nvPr/>
        </p:nvSpPr>
        <p:spPr>
          <a:xfrm>
            <a:off x="7149548" y="2750450"/>
            <a:ext cx="546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646504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7646504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cxnSp>
        <p:nvCxnSpPr>
          <p:cNvPr id="151" name="Straight Arrow Connector 150"/>
          <p:cNvCxnSpPr/>
          <p:nvPr/>
        </p:nvCxnSpPr>
        <p:spPr bwMode="auto">
          <a:xfrm>
            <a:off x="3392556" y="430676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2" name="TextBox 151"/>
          <p:cNvSpPr txBox="1"/>
          <p:nvPr/>
        </p:nvSpPr>
        <p:spPr>
          <a:xfrm>
            <a:off x="4406348" y="4038600"/>
            <a:ext cx="546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939208" y="405593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3939208" y="4075044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cxnSp>
        <p:nvCxnSpPr>
          <p:cNvPr id="157" name="Straight Arrow Connector 156"/>
          <p:cNvCxnSpPr/>
          <p:nvPr/>
        </p:nvCxnSpPr>
        <p:spPr bwMode="auto">
          <a:xfrm>
            <a:off x="4356652" y="43069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4873488" y="405593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A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9" name="Oval 158"/>
          <p:cNvSpPr/>
          <p:nvPr/>
        </p:nvSpPr>
        <p:spPr bwMode="auto">
          <a:xfrm>
            <a:off x="4873488" y="4075044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381000" y="5574268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: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Add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= Address (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)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404192" y="4884939"/>
            <a:ext cx="848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Aturan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Node yang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ditinjau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kiri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(LS),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dirinya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(Address).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tidak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punya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Pop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isi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stack.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06" grpId="0" animBg="1"/>
      <p:bldP spid="106" grpId="1" animBg="1"/>
      <p:bldP spid="107" grpId="0" animBg="1"/>
      <p:bldP spid="107" grpId="1" animBg="1"/>
      <p:bldP spid="107" grpId="2" animBg="1"/>
      <p:bldP spid="108" grpId="0" animBg="1"/>
      <p:bldP spid="108" grpId="1" animBg="1"/>
      <p:bldP spid="109" grpId="0" animBg="1"/>
      <p:bldP spid="109" grpId="1" animBg="1"/>
      <p:bldP spid="109" grpId="2" animBg="1"/>
      <p:bldP spid="110" grpId="0" animBg="1"/>
      <p:bldP spid="110" grpId="1" animBg="1"/>
      <p:bldP spid="111" grpId="0" animBg="1"/>
      <p:bldP spid="111" grpId="1" animBg="1"/>
      <p:bldP spid="111" grpId="2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47" grpId="0"/>
      <p:bldP spid="79" grpId="0"/>
      <p:bldP spid="80" grpId="0"/>
      <p:bldP spid="81" grpId="0"/>
      <p:bldP spid="82" grpId="0"/>
      <p:bldP spid="83" grpId="1"/>
      <p:bldP spid="84" grpId="0"/>
      <p:bldP spid="85" grpId="0"/>
      <p:bldP spid="86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23" grpId="0"/>
      <p:bldP spid="125" grpId="0"/>
      <p:bldP spid="126" grpId="0"/>
      <p:bldP spid="128" grpId="0"/>
      <p:bldP spid="129" grpId="0"/>
      <p:bldP spid="132" grpId="0" animBg="1"/>
      <p:bldP spid="134" grpId="0" animBg="1"/>
      <p:bldP spid="135" grpId="0" animBg="1"/>
      <p:bldP spid="136" grpId="0" animBg="1"/>
      <p:bldP spid="138" grpId="0" animBg="1"/>
      <p:bldP spid="139" grpId="0" animBg="1"/>
      <p:bldP spid="140" grpId="0"/>
      <p:bldP spid="142" grpId="0"/>
      <p:bldP spid="146" grpId="0"/>
      <p:bldP spid="148" grpId="0"/>
      <p:bldP spid="149" grpId="0"/>
      <p:bldP spid="150" grpId="1" animBg="1"/>
      <p:bldP spid="152" grpId="0"/>
      <p:bldP spid="155" grpId="0"/>
      <p:bldP spid="156" grpId="0" animBg="1"/>
      <p:bldP spid="158" grpId="0"/>
      <p:bldP spid="159" grpId="0" animBg="1"/>
      <p:bldP spid="160" grpId="0"/>
      <p:bldP spid="1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990600"/>
            <a:ext cx="8686800" cy="5410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7432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1219200" y="1348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2819400" y="4038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209800" y="1958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81000" y="19583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10668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16764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2286000" y="33299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33400" y="33299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stCxn id="106" idx="0"/>
            <a:endCxn id="109" idx="5"/>
          </p:cNvCxnSpPr>
          <p:nvPr/>
        </p:nvCxnSpPr>
        <p:spPr bwMode="auto">
          <a:xfrm rot="16200000" flipV="1">
            <a:off x="2609802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609600" y="15887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762000" y="23393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847957" y="30441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1676400" y="15887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1914757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2190701" y="30060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2712671" y="3703270"/>
            <a:ext cx="29890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76600" y="9906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70C0"/>
                </a:solidFill>
                <a:latin typeface="+mn-lt"/>
              </a:rPr>
              <a:t>Postorder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 (LRN) :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76600" y="145500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Head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0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96340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23992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64896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39540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038600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4926496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907156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768548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7669696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429000" y="31227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4356652" y="31227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145696" y="3124344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280992" y="31227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873488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01140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05600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38800" y="9906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IEDHGFACB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976192" y="137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43600" y="1371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78488" y="137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95800" y="240133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4585252" y="19804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5400000">
            <a:off x="7364102" y="19936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239000" y="2133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94244" y="284465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rot="5400000">
            <a:off x="4004674" y="340770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3929268" y="35476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077200" y="2133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 rot="5400000">
            <a:off x="8279296" y="19804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73" name="Oval 72"/>
          <p:cNvSpPr/>
          <p:nvPr/>
        </p:nvSpPr>
        <p:spPr bwMode="auto">
          <a:xfrm>
            <a:off x="7315200" y="14709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8229600" y="14709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3949148" y="290160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962400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86740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814392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A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702288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616688" y="2892432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>
            <a:off x="4316896" y="444293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5297556" y="444293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6158948" y="444293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7083288" y="3119444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3415748" y="4446104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4495800" y="21468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04" name="Straight Arrow Connector 103"/>
          <p:cNvCxnSpPr/>
          <p:nvPr/>
        </p:nvCxnSpPr>
        <p:spPr bwMode="auto">
          <a:xfrm rot="5400000">
            <a:off x="3975652" y="475280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4" name="TextBox 123"/>
          <p:cNvSpPr txBox="1"/>
          <p:nvPr/>
        </p:nvSpPr>
        <p:spPr>
          <a:xfrm>
            <a:off x="7106480" y="2851284"/>
            <a:ext cx="549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1" name="Oval 130"/>
          <p:cNvSpPr/>
          <p:nvPr/>
        </p:nvSpPr>
        <p:spPr bwMode="auto">
          <a:xfrm>
            <a:off x="3949148" y="424338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4876800" y="425995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3" name="Oval 132"/>
          <p:cNvSpPr/>
          <p:nvPr/>
        </p:nvSpPr>
        <p:spPr bwMode="auto">
          <a:xfrm>
            <a:off x="5804452" y="424338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6705600" y="424338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7603436" y="289829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638800" y="48999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41" name="Straight Arrow Connector 140"/>
          <p:cNvCxnSpPr/>
          <p:nvPr/>
        </p:nvCxnSpPr>
        <p:spPr bwMode="auto">
          <a:xfrm rot="5400000">
            <a:off x="5817704" y="474679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 rot="5400000">
            <a:off x="5526156" y="19936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436704" y="21468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5400000">
            <a:off x="6447172" y="200359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5" name="TextBox 154"/>
          <p:cNvSpPr txBox="1"/>
          <p:nvPr/>
        </p:nvSpPr>
        <p:spPr>
          <a:xfrm>
            <a:off x="6357720" y="21567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827104" y="380006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57" name="Straight Arrow Connector 156"/>
          <p:cNvCxnSpPr/>
          <p:nvPr/>
        </p:nvCxnSpPr>
        <p:spPr bwMode="auto">
          <a:xfrm rot="5400000">
            <a:off x="4916556" y="341495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4827104" y="354557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59" name="Straight Arrow Connector 158"/>
          <p:cNvCxnSpPr/>
          <p:nvPr/>
        </p:nvCxnSpPr>
        <p:spPr bwMode="auto">
          <a:xfrm rot="5400000">
            <a:off x="5840896" y="341826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0" name="TextBox 159"/>
          <p:cNvSpPr txBox="1"/>
          <p:nvPr/>
        </p:nvSpPr>
        <p:spPr>
          <a:xfrm>
            <a:off x="5751444" y="354495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6172200" y="2825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62" name="Straight Arrow Connector 161"/>
          <p:cNvCxnSpPr/>
          <p:nvPr/>
        </p:nvCxnSpPr>
        <p:spPr bwMode="auto">
          <a:xfrm rot="5400000">
            <a:off x="6745356" y="341495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6655904" y="354164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64" name="Straight Arrow Connector 163"/>
          <p:cNvCxnSpPr/>
          <p:nvPr/>
        </p:nvCxnSpPr>
        <p:spPr bwMode="auto">
          <a:xfrm rot="5400000">
            <a:off x="7633252" y="3411642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65" name="TextBox 164"/>
          <p:cNvSpPr txBox="1"/>
          <p:nvPr/>
        </p:nvSpPr>
        <p:spPr>
          <a:xfrm>
            <a:off x="7543800" y="353833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3796748" y="491324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67" name="Straight Arrow Connector 166"/>
          <p:cNvCxnSpPr/>
          <p:nvPr/>
        </p:nvCxnSpPr>
        <p:spPr bwMode="auto">
          <a:xfrm rot="5400000">
            <a:off x="4899198" y="477930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68" name="TextBox 167"/>
          <p:cNvSpPr txBox="1"/>
          <p:nvPr/>
        </p:nvSpPr>
        <p:spPr>
          <a:xfrm>
            <a:off x="4823792" y="4919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7656444" y="421750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70" name="Straight Arrow Connector 169"/>
          <p:cNvCxnSpPr/>
          <p:nvPr/>
        </p:nvCxnSpPr>
        <p:spPr bwMode="auto">
          <a:xfrm>
            <a:off x="7113104" y="4433043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1" name="Oval 170"/>
          <p:cNvSpPr/>
          <p:nvPr/>
        </p:nvSpPr>
        <p:spPr bwMode="auto">
          <a:xfrm>
            <a:off x="7659756" y="4233493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6556512" y="490330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73" name="Straight Arrow Connector 172"/>
          <p:cNvCxnSpPr/>
          <p:nvPr/>
        </p:nvCxnSpPr>
        <p:spPr bwMode="auto">
          <a:xfrm rot="5400000">
            <a:off x="6735416" y="475011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304800" y="5334000"/>
            <a:ext cx="8484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Aturan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Node yang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ditinjau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2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dirinya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dan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kanannya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(RS).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Tapi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hanya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satu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dirinya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.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tidak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punya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anak,maka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Pop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isi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stack.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6" grpId="0" animBg="1"/>
      <p:bldP spid="106" grpId="1" animBg="1"/>
      <p:bldP spid="107" grpId="0" animBg="1"/>
      <p:bldP spid="107" grpId="1" animBg="1"/>
      <p:bldP spid="107" grpId="2" animBg="1"/>
      <p:bldP spid="108" grpId="0" animBg="1"/>
      <p:bldP spid="108" grpId="1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113" grpId="0" animBg="1"/>
      <p:bldP spid="113" grpId="1" animBg="1"/>
      <p:bldP spid="113" grpId="2" animBg="1"/>
      <p:bldP spid="114" grpId="0" animBg="1"/>
      <p:bldP spid="114" grpId="1" animBg="1"/>
      <p:bldP spid="47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61" grpId="0"/>
      <p:bldP spid="65" grpId="0"/>
      <p:bldP spid="67" grpId="0"/>
      <p:bldP spid="68" grpId="0"/>
      <p:bldP spid="73" grpId="0" animBg="1"/>
      <p:bldP spid="74" grpId="0" animBg="1"/>
      <p:bldP spid="75" grpId="0" animBg="1"/>
      <p:bldP spid="81" grpId="0"/>
      <p:bldP spid="82" grpId="0"/>
      <p:bldP spid="83" grpId="0"/>
      <p:bldP spid="84" grpId="0"/>
      <p:bldP spid="86" grpId="0"/>
      <p:bldP spid="103" grpId="0"/>
      <p:bldP spid="124" grpId="0"/>
      <p:bldP spid="131" grpId="0" animBg="1"/>
      <p:bldP spid="132" grpId="0" animBg="1"/>
      <p:bldP spid="133" grpId="0" animBg="1"/>
      <p:bldP spid="134" grpId="0" animBg="1"/>
      <p:bldP spid="136" grpId="0" animBg="1"/>
      <p:bldP spid="140" grpId="0"/>
      <p:bldP spid="145" grpId="0"/>
      <p:bldP spid="155" grpId="0"/>
      <p:bldP spid="156" grpId="0"/>
      <p:bldP spid="158" grpId="0"/>
      <p:bldP spid="160" grpId="0"/>
      <p:bldP spid="161" grpId="0"/>
      <p:bldP spid="163" grpId="0"/>
      <p:bldP spid="165" grpId="0"/>
      <p:bldP spid="166" grpId="0"/>
      <p:bldP spid="168" grpId="0"/>
      <p:bldP spid="169" grpId="0"/>
      <p:bldP spid="171" grpId="0" animBg="1"/>
      <p:bldP spid="172" grpId="0"/>
      <p:bldP spid="1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4419600" y="2415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90" name="Oval 89"/>
          <p:cNvSpPr/>
          <p:nvPr/>
        </p:nvSpPr>
        <p:spPr bwMode="auto">
          <a:xfrm>
            <a:off x="3505200" y="3101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91" name="Oval 90"/>
          <p:cNvSpPr/>
          <p:nvPr/>
        </p:nvSpPr>
        <p:spPr bwMode="auto">
          <a:xfrm>
            <a:off x="6172200" y="4015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H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5410200" y="3101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C</a:t>
            </a:r>
          </a:p>
        </p:txBody>
      </p:sp>
      <p:sp>
        <p:nvSpPr>
          <p:cNvPr id="93" name="Oval 92"/>
          <p:cNvSpPr/>
          <p:nvPr/>
        </p:nvSpPr>
        <p:spPr bwMode="auto">
          <a:xfrm>
            <a:off x="2667000" y="39395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660066"/>
                </a:solidFill>
              </a:rPr>
              <a:t>D</a:t>
            </a:r>
          </a:p>
        </p:txBody>
      </p:sp>
      <p:sp>
        <p:nvSpPr>
          <p:cNvPr id="94" name="Oval 93"/>
          <p:cNvSpPr/>
          <p:nvPr/>
        </p:nvSpPr>
        <p:spPr bwMode="auto">
          <a:xfrm>
            <a:off x="4114800" y="4015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6600"/>
                </a:solidFill>
              </a:rPr>
              <a:t>E</a:t>
            </a:r>
          </a:p>
        </p:txBody>
      </p:sp>
      <p:sp>
        <p:nvSpPr>
          <p:cNvPr id="95" name="Oval 94"/>
          <p:cNvSpPr/>
          <p:nvPr/>
        </p:nvSpPr>
        <p:spPr bwMode="auto">
          <a:xfrm>
            <a:off x="4800600" y="4777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CC3300"/>
                </a:solidFill>
              </a:rPr>
              <a:t>F</a:t>
            </a:r>
          </a:p>
        </p:txBody>
      </p:sp>
      <p:cxnSp>
        <p:nvCxnSpPr>
          <p:cNvPr id="96" name="Straight Connector 95"/>
          <p:cNvCxnSpPr>
            <a:stCxn id="89" idx="3"/>
            <a:endCxn id="90" idx="0"/>
          </p:cNvCxnSpPr>
          <p:nvPr/>
        </p:nvCxnSpPr>
        <p:spPr bwMode="auto">
          <a:xfrm rot="5400000">
            <a:off x="3972157" y="2586941"/>
            <a:ext cx="276043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89" idx="5"/>
            <a:endCxn id="92" idx="0"/>
          </p:cNvCxnSpPr>
          <p:nvPr/>
        </p:nvCxnSpPr>
        <p:spPr bwMode="auto">
          <a:xfrm rot="16200000" flipH="1">
            <a:off x="5086301" y="2548840"/>
            <a:ext cx="2760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90" idx="3"/>
            <a:endCxn id="93" idx="0"/>
          </p:cNvCxnSpPr>
          <p:nvPr/>
        </p:nvCxnSpPr>
        <p:spPr bwMode="auto">
          <a:xfrm rot="5400000">
            <a:off x="3019657" y="3387041"/>
            <a:ext cx="4284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90" idx="5"/>
            <a:endCxn id="94" idx="0"/>
          </p:cNvCxnSpPr>
          <p:nvPr/>
        </p:nvCxnSpPr>
        <p:spPr bwMode="auto">
          <a:xfrm rot="16200000" flipH="1">
            <a:off x="3867101" y="3539440"/>
            <a:ext cx="5046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95" idx="0"/>
            <a:endCxn id="94" idx="5"/>
          </p:cNvCxnSpPr>
          <p:nvPr/>
        </p:nvCxnSpPr>
        <p:spPr bwMode="auto">
          <a:xfrm rot="16200000" flipV="1">
            <a:off x="4591002" y="4339541"/>
            <a:ext cx="3522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92" idx="5"/>
            <a:endCxn id="91" idx="0"/>
          </p:cNvCxnSpPr>
          <p:nvPr/>
        </p:nvCxnSpPr>
        <p:spPr bwMode="auto">
          <a:xfrm rot="16200000" flipH="1">
            <a:off x="5848301" y="3463240"/>
            <a:ext cx="504643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Oval 103"/>
          <p:cNvSpPr/>
          <p:nvPr/>
        </p:nvSpPr>
        <p:spPr bwMode="auto">
          <a:xfrm>
            <a:off x="3505200" y="47777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I</a:t>
            </a:r>
          </a:p>
        </p:txBody>
      </p:sp>
      <p:cxnSp>
        <p:nvCxnSpPr>
          <p:cNvPr id="105" name="Straight Connector 104"/>
          <p:cNvCxnSpPr>
            <a:stCxn id="94" idx="3"/>
            <a:endCxn id="104" idx="0"/>
          </p:cNvCxnSpPr>
          <p:nvPr/>
        </p:nvCxnSpPr>
        <p:spPr bwMode="auto">
          <a:xfrm rot="5400000">
            <a:off x="3781657" y="4377641"/>
            <a:ext cx="3522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1000" y="1066800"/>
            <a:ext cx="8458200" cy="535531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Tentukan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+mn-lt"/>
              </a:rPr>
              <a:t>penelusuran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dari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pohon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biner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di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bawah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ini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dengan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menggunakan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Stack! </a:t>
            </a: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68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18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68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18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68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18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68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18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68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18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68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18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68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18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68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104" grpId="0" animBg="1"/>
      <p:bldP spid="47" grpId="0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id-ID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419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1. </a:t>
            </a:r>
            <a:r>
              <a:rPr lang="en-US" sz="2400" dirty="0" err="1" smtClean="0">
                <a:solidFill>
                  <a:srgbClr val="002060"/>
                </a:solidFill>
              </a:rPr>
              <a:t>Buatlah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pohon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biner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data </a:t>
            </a:r>
            <a:r>
              <a:rPr lang="en-US" sz="2400" dirty="0" err="1" smtClean="0">
                <a:solidFill>
                  <a:srgbClr val="002060"/>
                </a:solidFill>
              </a:rPr>
              <a:t>sebagai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berikut</a:t>
            </a:r>
            <a:r>
              <a:rPr lang="en-US" sz="2400" dirty="0" smtClean="0">
                <a:solidFill>
                  <a:srgbClr val="002060"/>
                </a:solidFill>
              </a:rPr>
              <a:t>:  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396875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Kemudian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tentukan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Prefix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smtClean="0">
                <a:solidFill>
                  <a:srgbClr val="C00000"/>
                </a:solidFill>
              </a:rPr>
              <a:t>Infix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Postfix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pohon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biner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tersebut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rgbClr val="002060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1912203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    E = A + </a:t>
            </a:r>
            <a:r>
              <a:rPr lang="en-US" sz="2400" u="sng" dirty="0" smtClean="0">
                <a:solidFill>
                  <a:srgbClr val="002060"/>
                </a:solidFill>
                <a:latin typeface="+mn-lt"/>
              </a:rPr>
              <a:t>(B-D)</a:t>
            </a:r>
            <a:r>
              <a:rPr lang="en-US" sz="2400" u="sng" baseline="30000" dirty="0" smtClean="0">
                <a:solidFill>
                  <a:srgbClr val="002060"/>
                </a:solidFill>
                <a:latin typeface="+mn-lt"/>
              </a:rPr>
              <a:t>H</a:t>
            </a:r>
            <a:r>
              <a:rPr lang="en-US" sz="2400" u="sng" dirty="0" smtClean="0">
                <a:solidFill>
                  <a:srgbClr val="002060"/>
                </a:solidFill>
                <a:latin typeface="+mn-lt"/>
              </a:rPr>
              <a:t> – F</a:t>
            </a:r>
          </a:p>
          <a:p>
            <a:pPr marL="514350" indent="-514350" algn="just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                      GK</a:t>
            </a:r>
            <a:endParaRPr lang="en-US" sz="2400" baseline="300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2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47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id-ID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419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96875" indent="-396875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2</a:t>
            </a:r>
            <a:r>
              <a:rPr lang="en-US" sz="2400" smtClean="0">
                <a:solidFill>
                  <a:srgbClr val="002060"/>
                </a:solidFill>
              </a:rPr>
              <a:t>. </a:t>
            </a:r>
            <a:r>
              <a:rPr lang="en-US" sz="2400" dirty="0" err="1" smtClean="0">
                <a:solidFill>
                  <a:srgbClr val="002060"/>
                </a:solidFill>
              </a:rPr>
              <a:t>Buatlah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pohon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biner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dalam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</a:rPr>
              <a:t>bentuk</a:t>
            </a:r>
            <a:r>
              <a:rPr lang="en-US" sz="2400" u="sng" dirty="0" smtClean="0">
                <a:solidFill>
                  <a:srgbClr val="FF0000"/>
                </a:solidFill>
              </a:rPr>
              <a:t> linked list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hasil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penelusuran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berikut</a:t>
            </a:r>
            <a:r>
              <a:rPr lang="en-US" sz="2400" dirty="0" smtClean="0">
                <a:solidFill>
                  <a:srgbClr val="002060"/>
                </a:solidFill>
              </a:rPr>
              <a:t>:  </a:t>
            </a:r>
          </a:p>
          <a:p>
            <a:pPr marL="396875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Preorder	: </a:t>
            </a:r>
            <a:r>
              <a:rPr lang="en-US" sz="2400" b="1" dirty="0" smtClean="0">
                <a:solidFill>
                  <a:srgbClr val="C00000"/>
                </a:solidFill>
              </a:rPr>
              <a:t>RFCAEDLHPVTZXWY</a:t>
            </a:r>
          </a:p>
          <a:p>
            <a:pPr marL="396875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Inorder</a:t>
            </a:r>
            <a:r>
              <a:rPr lang="en-US" sz="2400" dirty="0" smtClean="0">
                <a:solidFill>
                  <a:srgbClr val="002060"/>
                </a:solidFill>
              </a:rPr>
              <a:t>	: </a:t>
            </a:r>
            <a:r>
              <a:rPr lang="en-US" sz="2400" b="1" dirty="0" smtClean="0">
                <a:solidFill>
                  <a:srgbClr val="C00000"/>
                </a:solidFill>
              </a:rPr>
              <a:t>ACDEFHLPRTVWXYZ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396875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Kemudian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tentukan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Postorder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pohon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biner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tersebut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menggunakan</a:t>
            </a:r>
            <a:r>
              <a:rPr lang="en-US" sz="2400" dirty="0" smtClean="0">
                <a:solidFill>
                  <a:srgbClr val="C00000"/>
                </a:solidFill>
              </a:rPr>
              <a:t> Stack</a:t>
            </a:r>
            <a:r>
              <a:rPr lang="en-US" sz="2400" dirty="0" smtClean="0">
                <a:solidFill>
                  <a:srgbClr val="002060"/>
                </a:solidFill>
              </a:rPr>
              <a:t>!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rgbClr val="002060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id-ID" sz="4000" b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6106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96875" indent="-396875">
              <a:spcBef>
                <a:spcPts val="0"/>
              </a:spcBef>
              <a:buNone/>
            </a:pPr>
            <a:r>
              <a:rPr lang="en-US" sz="2400" dirty="0"/>
              <a:t>3</a:t>
            </a:r>
            <a:r>
              <a:rPr lang="en-US" sz="2400" dirty="0" smtClean="0"/>
              <a:t>. </a:t>
            </a:r>
            <a:r>
              <a:rPr lang="en-US" sz="2400" dirty="0" err="1" smtClean="0">
                <a:solidFill>
                  <a:srgbClr val="002060"/>
                </a:solidFill>
              </a:rPr>
              <a:t>Buatlah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pohon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biner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</a:rPr>
              <a:t>general </a:t>
            </a:r>
            <a:r>
              <a:rPr lang="en-US" sz="2400" dirty="0" smtClean="0">
                <a:solidFill>
                  <a:srgbClr val="002060"/>
                </a:solidFill>
              </a:rPr>
              <a:t>tree </a:t>
            </a:r>
            <a:r>
              <a:rPr lang="en-US" sz="2400" dirty="0" err="1" smtClean="0">
                <a:solidFill>
                  <a:srgbClr val="002060"/>
                </a:solidFill>
              </a:rPr>
              <a:t>di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bawah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ini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kemudian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tentukan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preorder,inorder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postorder</a:t>
            </a:r>
            <a:r>
              <a:rPr lang="en-US" sz="2400" dirty="0" smtClean="0">
                <a:solidFill>
                  <a:srgbClr val="002060"/>
                </a:solidFill>
              </a:rPr>
              <a:t>!</a:t>
            </a:r>
          </a:p>
          <a:p>
            <a:pPr marL="514350" indent="-514350">
              <a:spcBef>
                <a:spcPts val="0"/>
              </a:spcBef>
              <a:buNone/>
            </a:pPr>
            <a:endParaRPr lang="en-US" sz="24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4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4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4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4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4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4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4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4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400" dirty="0" smtClean="0"/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267200" y="2133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S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295400" y="2971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5867400" y="4685969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L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4267200" y="2971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457200" y="38100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E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2286000" y="3800756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3358795" y="3817288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C00000"/>
                </a:solidFill>
              </a:rPr>
              <a:t>J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cxnSp>
        <p:nvCxnSpPr>
          <p:cNvPr id="19" name="Straight Connector 18"/>
          <p:cNvCxnSpPr>
            <a:stCxn id="12" idx="2"/>
            <a:endCxn id="13" idx="0"/>
          </p:cNvCxnSpPr>
          <p:nvPr/>
        </p:nvCxnSpPr>
        <p:spPr bwMode="auto">
          <a:xfrm rot="10800000" flipV="1">
            <a:off x="1524000" y="2362200"/>
            <a:ext cx="2743200" cy="609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6" idx="0"/>
          </p:cNvCxnSpPr>
          <p:nvPr/>
        </p:nvCxnSpPr>
        <p:spPr bwMode="auto">
          <a:xfrm rot="5400000">
            <a:off x="800101" y="3247745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7" idx="0"/>
          </p:cNvCxnSpPr>
          <p:nvPr/>
        </p:nvCxnSpPr>
        <p:spPr bwMode="auto">
          <a:xfrm rot="16200000" flipH="1">
            <a:off x="1880767" y="3166922"/>
            <a:ext cx="438711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5" idx="3"/>
            <a:endCxn id="18" idx="0"/>
          </p:cNvCxnSpPr>
          <p:nvPr/>
        </p:nvCxnSpPr>
        <p:spPr bwMode="auto">
          <a:xfrm rot="5400000">
            <a:off x="3733154" y="3216286"/>
            <a:ext cx="455243" cy="7467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25" idx="5"/>
            <a:endCxn id="14" idx="0"/>
          </p:cNvCxnSpPr>
          <p:nvPr/>
        </p:nvCxnSpPr>
        <p:spPr bwMode="auto">
          <a:xfrm rot="16200000" flipH="1">
            <a:off x="5622882" y="4212851"/>
            <a:ext cx="471776" cy="47445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5231296" y="3823948"/>
            <a:ext cx="457200" cy="457200"/>
          </a:xfrm>
          <a:prstGeom prst="ellipse">
            <a:avLst/>
          </a:prstGeom>
          <a:solidFill>
            <a:srgbClr val="00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K</a:t>
            </a:r>
          </a:p>
        </p:txBody>
      </p:sp>
      <p:cxnSp>
        <p:nvCxnSpPr>
          <p:cNvPr id="26" name="Straight Connector 25"/>
          <p:cNvCxnSpPr>
            <a:stCxn id="15" idx="5"/>
            <a:endCxn id="25" idx="0"/>
          </p:cNvCxnSpPr>
          <p:nvPr/>
        </p:nvCxnSpPr>
        <p:spPr bwMode="auto">
          <a:xfrm rot="16200000" flipH="1">
            <a:off x="4827719" y="3191770"/>
            <a:ext cx="461903" cy="8024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1752600" y="4678680"/>
            <a:ext cx="457200" cy="45720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2060"/>
                </a:solidFill>
              </a:rPr>
              <a:t>M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cxnSp>
        <p:nvCxnSpPr>
          <p:cNvPr id="28" name="Straight Connector 27"/>
          <p:cNvCxnSpPr>
            <a:stCxn id="17" idx="3"/>
            <a:endCxn id="27" idx="0"/>
          </p:cNvCxnSpPr>
          <p:nvPr/>
        </p:nvCxnSpPr>
        <p:spPr bwMode="auto">
          <a:xfrm rot="5400000">
            <a:off x="1923239" y="4248963"/>
            <a:ext cx="487679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990600" y="4678680"/>
            <a:ext cx="457200" cy="457200"/>
          </a:xfrm>
          <a:prstGeom prst="ellipse">
            <a:avLst/>
          </a:prstGeom>
          <a:solidFill>
            <a:srgbClr val="7643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C0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533400" y="5516880"/>
            <a:ext cx="457200" cy="457200"/>
          </a:xfrm>
          <a:prstGeom prst="ellipse">
            <a:avLst/>
          </a:prstGeom>
          <a:solidFill>
            <a:srgbClr val="C0346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G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1524000" y="5516880"/>
            <a:ext cx="457200" cy="457200"/>
          </a:xfrm>
          <a:prstGeom prst="ellipse">
            <a:avLst/>
          </a:prstGeom>
          <a:solidFill>
            <a:srgbClr val="33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H</a:t>
            </a:r>
          </a:p>
        </p:txBody>
      </p:sp>
      <p:cxnSp>
        <p:nvCxnSpPr>
          <p:cNvPr id="34" name="Straight Connector 33"/>
          <p:cNvCxnSpPr>
            <a:stCxn id="31" idx="3"/>
            <a:endCxn id="32" idx="0"/>
          </p:cNvCxnSpPr>
          <p:nvPr/>
        </p:nvCxnSpPr>
        <p:spPr bwMode="auto">
          <a:xfrm rot="5400000">
            <a:off x="685801" y="5145125"/>
            <a:ext cx="447955" cy="295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1" idx="5"/>
            <a:endCxn id="33" idx="0"/>
          </p:cNvCxnSpPr>
          <p:nvPr/>
        </p:nvCxnSpPr>
        <p:spPr bwMode="auto">
          <a:xfrm rot="16200000" flipH="1">
            <a:off x="1342745" y="5107024"/>
            <a:ext cx="447955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2" idx="4"/>
            <a:endCxn id="15" idx="0"/>
          </p:cNvCxnSpPr>
          <p:nvPr/>
        </p:nvCxnSpPr>
        <p:spPr bwMode="auto">
          <a:xfrm rot="5400000">
            <a:off x="4305300" y="2781300"/>
            <a:ext cx="3810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6" idx="5"/>
            <a:endCxn id="31" idx="0"/>
          </p:cNvCxnSpPr>
          <p:nvPr/>
        </p:nvCxnSpPr>
        <p:spPr bwMode="auto">
          <a:xfrm rot="16200000" flipH="1">
            <a:off x="794105" y="4253584"/>
            <a:ext cx="478435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Oval 43"/>
          <p:cNvSpPr/>
          <p:nvPr/>
        </p:nvSpPr>
        <p:spPr bwMode="auto">
          <a:xfrm>
            <a:off x="7213167" y="2956592"/>
            <a:ext cx="457200" cy="457200"/>
          </a:xfrm>
          <a:prstGeom prst="ellipse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C00000"/>
                </a:solidFill>
              </a:rPr>
              <a:t>I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cxnSp>
        <p:nvCxnSpPr>
          <p:cNvPr id="45" name="Straight Connector 44"/>
          <p:cNvCxnSpPr>
            <a:stCxn id="12" idx="6"/>
            <a:endCxn id="44" idx="0"/>
          </p:cNvCxnSpPr>
          <p:nvPr/>
        </p:nvCxnSpPr>
        <p:spPr bwMode="auto">
          <a:xfrm>
            <a:off x="4724400" y="2362200"/>
            <a:ext cx="2717367" cy="5943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2667000" y="4685968"/>
            <a:ext cx="457200" cy="457200"/>
          </a:xfrm>
          <a:prstGeom prst="ellipse">
            <a:avLst/>
          </a:prstGeom>
          <a:solidFill>
            <a:srgbClr val="FF99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charset="0"/>
              </a:rPr>
              <a:t>N</a:t>
            </a:r>
          </a:p>
        </p:txBody>
      </p:sp>
      <p:sp>
        <p:nvSpPr>
          <p:cNvPr id="53" name="Oval 52"/>
          <p:cNvSpPr/>
          <p:nvPr/>
        </p:nvSpPr>
        <p:spPr bwMode="auto">
          <a:xfrm>
            <a:off x="4038600" y="4685968"/>
            <a:ext cx="457200" cy="457200"/>
          </a:xfrm>
          <a:prstGeom prst="ellipse">
            <a:avLst/>
          </a:prstGeom>
          <a:solidFill>
            <a:srgbClr val="FF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P</a:t>
            </a:r>
          </a:p>
        </p:txBody>
      </p:sp>
      <p:cxnSp>
        <p:nvCxnSpPr>
          <p:cNvPr id="54" name="Straight Connector 53"/>
          <p:cNvCxnSpPr>
            <a:stCxn id="18" idx="3"/>
            <a:endCxn id="52" idx="0"/>
          </p:cNvCxnSpPr>
          <p:nvPr/>
        </p:nvCxnSpPr>
        <p:spPr bwMode="auto">
          <a:xfrm rot="5400000">
            <a:off x="2921458" y="4181675"/>
            <a:ext cx="478435" cy="5301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18" idx="5"/>
            <a:endCxn id="53" idx="0"/>
          </p:cNvCxnSpPr>
          <p:nvPr/>
        </p:nvCxnSpPr>
        <p:spPr bwMode="auto">
          <a:xfrm rot="16200000" flipH="1">
            <a:off x="3768903" y="4187670"/>
            <a:ext cx="478435" cy="518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Oval 58"/>
          <p:cNvSpPr/>
          <p:nvPr/>
        </p:nvSpPr>
        <p:spPr bwMode="auto">
          <a:xfrm>
            <a:off x="7854595" y="3810000"/>
            <a:ext cx="457200" cy="457200"/>
          </a:xfrm>
          <a:prstGeom prst="ellipse">
            <a:avLst/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charset="0"/>
              </a:rPr>
              <a:t>X</a:t>
            </a:r>
          </a:p>
        </p:txBody>
      </p:sp>
      <p:cxnSp>
        <p:nvCxnSpPr>
          <p:cNvPr id="60" name="Straight Connector 59"/>
          <p:cNvCxnSpPr>
            <a:stCxn id="44" idx="5"/>
            <a:endCxn id="59" idx="0"/>
          </p:cNvCxnSpPr>
          <p:nvPr/>
        </p:nvCxnSpPr>
        <p:spPr bwMode="auto">
          <a:xfrm rot="16200000" flipH="1">
            <a:off x="7611722" y="3338526"/>
            <a:ext cx="463163" cy="4797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Oval 60"/>
          <p:cNvSpPr/>
          <p:nvPr/>
        </p:nvSpPr>
        <p:spPr bwMode="auto">
          <a:xfrm>
            <a:off x="7315200" y="4678680"/>
            <a:ext cx="457200" cy="457200"/>
          </a:xfrm>
          <a:prstGeom prst="ellipse">
            <a:avLst/>
          </a:prstGeom>
          <a:solidFill>
            <a:srgbClr val="A5002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66FFFF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62" name="Oval 61"/>
          <p:cNvSpPr/>
          <p:nvPr/>
        </p:nvSpPr>
        <p:spPr bwMode="auto">
          <a:xfrm>
            <a:off x="8382000" y="4678680"/>
            <a:ext cx="457200" cy="457200"/>
          </a:xfrm>
          <a:prstGeom prst="ellipse">
            <a:avLst/>
          </a:prstGeom>
          <a:solidFill>
            <a:srgbClr val="CC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P</a:t>
            </a:r>
          </a:p>
        </p:txBody>
      </p:sp>
      <p:cxnSp>
        <p:nvCxnSpPr>
          <p:cNvPr id="63" name="Straight Connector 62"/>
          <p:cNvCxnSpPr>
            <a:stCxn id="59" idx="3"/>
            <a:endCxn id="61" idx="0"/>
          </p:cNvCxnSpPr>
          <p:nvPr/>
        </p:nvCxnSpPr>
        <p:spPr bwMode="auto">
          <a:xfrm rot="5400000">
            <a:off x="7493458" y="4250587"/>
            <a:ext cx="478435" cy="3777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59" idx="5"/>
            <a:endCxn id="62" idx="0"/>
          </p:cNvCxnSpPr>
          <p:nvPr/>
        </p:nvCxnSpPr>
        <p:spPr bwMode="auto">
          <a:xfrm rot="16200000" flipH="1">
            <a:off x="8188503" y="4256582"/>
            <a:ext cx="478435" cy="3657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Oval 65"/>
          <p:cNvSpPr/>
          <p:nvPr/>
        </p:nvSpPr>
        <p:spPr bwMode="auto">
          <a:xfrm>
            <a:off x="3379241" y="4682688"/>
            <a:ext cx="457200" cy="457200"/>
          </a:xfrm>
          <a:prstGeom prst="ellipse">
            <a:avLst/>
          </a:prstGeom>
          <a:solidFill>
            <a:srgbClr val="3399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Arial" charset="0"/>
              </a:rPr>
              <a:t>Y</a:t>
            </a:r>
          </a:p>
        </p:txBody>
      </p:sp>
      <p:cxnSp>
        <p:nvCxnSpPr>
          <p:cNvPr id="67" name="Straight Connector 66"/>
          <p:cNvCxnSpPr>
            <a:stCxn id="18" idx="4"/>
            <a:endCxn id="66" idx="0"/>
          </p:cNvCxnSpPr>
          <p:nvPr/>
        </p:nvCxnSpPr>
        <p:spPr bwMode="auto">
          <a:xfrm rot="16200000" flipH="1">
            <a:off x="3393518" y="4468365"/>
            <a:ext cx="408200" cy="20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7" grpId="0" animBg="1"/>
      <p:bldP spid="31" grpId="0" animBg="1"/>
      <p:bldP spid="32" grpId="0" animBg="1"/>
      <p:bldP spid="33" grpId="0" animBg="1"/>
      <p:bldP spid="44" grpId="0" animBg="1"/>
      <p:bldP spid="52" grpId="0" animBg="1"/>
      <p:bldP spid="53" grpId="0" animBg="1"/>
      <p:bldP spid="59" grpId="0" animBg="1"/>
      <p:bldP spid="61" grpId="0" animBg="1"/>
      <p:bldP spid="62" grpId="0" animBg="1"/>
      <p:bldP spid="6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692275" y="22098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4290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33600" y="56388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Verdana" pitchFamily="34" charset="0"/>
              </a:rPr>
              <a:t>Tim </a:t>
            </a:r>
            <a:r>
              <a:rPr lang="en-US" sz="1400" b="1" dirty="0" err="1" smtClean="0">
                <a:latin typeface="Verdana" pitchFamily="34" charset="0"/>
              </a:rPr>
              <a:t>Struktur</a:t>
            </a:r>
            <a:r>
              <a:rPr lang="en-US" sz="1400" b="1" dirty="0" smtClean="0">
                <a:latin typeface="Verdana" pitchFamily="34" charset="0"/>
              </a:rPr>
              <a:t> Data</a:t>
            </a:r>
          </a:p>
          <a:p>
            <a:pPr algn="ctr"/>
            <a:r>
              <a:rPr lang="en-US" sz="1400" b="1" dirty="0" smtClean="0">
                <a:latin typeface="Verdana" pitchFamily="34" charset="0"/>
              </a:rPr>
              <a:t>Program </a:t>
            </a:r>
            <a:r>
              <a:rPr lang="en-US" sz="1400" b="1" dirty="0" err="1" smtClean="0">
                <a:latin typeface="Verdana" pitchFamily="34" charset="0"/>
              </a:rPr>
              <a:t>Studi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Teknik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Informatika</a:t>
            </a:r>
            <a:r>
              <a:rPr lang="en-US" sz="1400" b="1" dirty="0" smtClean="0">
                <a:latin typeface="Verdana" pitchFamily="34" charset="0"/>
              </a:rPr>
              <a:t> - UNIKOM</a:t>
            </a:r>
            <a:endParaRPr lang="en-US" sz="14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467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Binary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77199" cy="4648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Penelusuran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i="1" dirty="0" smtClean="0"/>
              <a:t>binary tree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:</a:t>
            </a:r>
          </a:p>
          <a:p>
            <a:pPr>
              <a:buFontTx/>
              <a:buChar char="-"/>
            </a:pPr>
            <a:r>
              <a:rPr lang="en-US" sz="2400" dirty="0" smtClean="0"/>
              <a:t>Preorder</a:t>
            </a:r>
            <a:endParaRPr lang="id-ID" sz="2400" dirty="0" smtClean="0"/>
          </a:p>
          <a:p>
            <a:pPr lvl="1"/>
            <a:r>
              <a:rPr lang="id-ID" sz="1600" b="1" dirty="0" smtClean="0"/>
              <a:t>Proses root </a:t>
            </a:r>
          </a:p>
          <a:p>
            <a:pPr lvl="1"/>
            <a:r>
              <a:rPr lang="id-ID" sz="1600" b="1" dirty="0" smtClean="0"/>
              <a:t>Telusuri subtree kiri (Left) secara preorder </a:t>
            </a:r>
          </a:p>
          <a:p>
            <a:pPr lvl="1"/>
            <a:r>
              <a:rPr lang="id-ID" sz="1600" b="1" dirty="0" smtClean="0"/>
              <a:t>Telusuri subtree kanan (Right) secara preorder </a:t>
            </a:r>
            <a:endParaRPr lang="id-ID" sz="1800" b="1" dirty="0" smtClean="0"/>
          </a:p>
          <a:p>
            <a:pPr>
              <a:buFontTx/>
              <a:buChar char="-"/>
            </a:pPr>
            <a:r>
              <a:rPr lang="en-US" sz="2400" dirty="0" err="1" smtClean="0"/>
              <a:t>Inorder</a:t>
            </a:r>
            <a:endParaRPr lang="id-ID" sz="2400" dirty="0" smtClean="0"/>
          </a:p>
          <a:p>
            <a:pPr lvl="1"/>
            <a:r>
              <a:rPr lang="id-ID" sz="1600" b="1" dirty="0" smtClean="0"/>
              <a:t>Telusuri subtree kiri (Left) secara inorder </a:t>
            </a:r>
          </a:p>
          <a:p>
            <a:pPr lvl="1"/>
            <a:r>
              <a:rPr lang="id-ID" sz="1600" b="1" dirty="0" smtClean="0"/>
              <a:t>Proses root </a:t>
            </a:r>
          </a:p>
          <a:p>
            <a:pPr lvl="1"/>
            <a:r>
              <a:rPr lang="it-IT" sz="1600" b="1" dirty="0" smtClean="0"/>
              <a:t>Telusuri subtree kanan (Right) secara inorder </a:t>
            </a:r>
          </a:p>
          <a:p>
            <a:pPr>
              <a:buFontTx/>
              <a:buChar char="-"/>
            </a:pPr>
            <a:r>
              <a:rPr lang="en-US" sz="2400" dirty="0" err="1" smtClean="0"/>
              <a:t>Postorder</a:t>
            </a:r>
            <a:endParaRPr lang="id-ID" sz="2400" dirty="0" smtClean="0"/>
          </a:p>
          <a:p>
            <a:pPr lvl="1"/>
            <a:r>
              <a:rPr lang="id-ID" sz="1600" b="1" dirty="0" smtClean="0"/>
              <a:t>Telusuri subtree kiri (Left) secara postorder </a:t>
            </a:r>
          </a:p>
          <a:p>
            <a:pPr lvl="1"/>
            <a:r>
              <a:rPr lang="id-ID" sz="1600" b="1" dirty="0" smtClean="0"/>
              <a:t>Telusuri subtree kanan (Right) secara postorder </a:t>
            </a:r>
          </a:p>
          <a:p>
            <a:pPr lvl="1"/>
            <a:r>
              <a:rPr lang="id-ID" sz="1600" b="1" dirty="0" smtClean="0"/>
              <a:t>Proses root 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 lvl="1">
              <a:lnSpc>
                <a:spcPct val="80000"/>
              </a:lnSpc>
              <a:buNone/>
            </a:pPr>
            <a:endParaRPr lang="en-US" sz="2400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16764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Node – Left - Right</a:t>
            </a:r>
            <a:endParaRPr lang="en-US" sz="2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3043535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Left – Node - Right</a:t>
            </a:r>
            <a:endParaRPr lang="en-US" sz="2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4338935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Left – Right - Node</a:t>
            </a:r>
            <a:endParaRPr lang="en-US" sz="2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2819400" y="1865244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2819400" y="3212259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2819400" y="4481155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2" dur="80"/>
                                        <p:tgtEl>
                                          <p:spTgt spid="7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3" dur="80"/>
                                        <p:tgtEl>
                                          <p:spTgt spid="7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80"/>
                                        <p:tgtEl>
                                          <p:spTgt spid="7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9" grpId="0"/>
      <p:bldP spid="10" grpId="0"/>
      <p:bldP spid="11" grpId="0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752600" y="1828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0000"/>
                </a:solidFill>
                <a:latin typeface="Arial" charset="0"/>
              </a:rPr>
              <a:t>H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62000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</a:rPr>
              <a:t>A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554896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3399FF"/>
                </a:solidFill>
                <a:effectLst/>
                <a:latin typeface="Arial" charset="0"/>
              </a:rPr>
              <a:t>L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869096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K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09600" y="40386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1371600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33CC33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2259496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33CC"/>
                </a:solidFill>
                <a:effectLst/>
                <a:latin typeface="Arial" charset="0"/>
              </a:rPr>
              <a:t>J</a:t>
            </a:r>
          </a:p>
        </p:txBody>
      </p:sp>
      <p:cxnSp>
        <p:nvCxnSpPr>
          <p:cNvPr id="17" name="Straight Connector 16"/>
          <p:cNvCxnSpPr>
            <a:stCxn id="10" idx="3"/>
            <a:endCxn id="11" idx="0"/>
          </p:cNvCxnSpPr>
          <p:nvPr/>
        </p:nvCxnSpPr>
        <p:spPr bwMode="auto">
          <a:xfrm rot="5400000">
            <a:off x="1257301" y="1952345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0" idx="5"/>
            <a:endCxn id="13" idx="0"/>
          </p:cNvCxnSpPr>
          <p:nvPr/>
        </p:nvCxnSpPr>
        <p:spPr bwMode="auto">
          <a:xfrm rot="16200000" flipH="1">
            <a:off x="2472493" y="1889396"/>
            <a:ext cx="295555" cy="9548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5" idx="3"/>
            <a:endCxn id="14" idx="0"/>
          </p:cNvCxnSpPr>
          <p:nvPr/>
        </p:nvCxnSpPr>
        <p:spPr bwMode="auto">
          <a:xfrm rot="5400000">
            <a:off x="990601" y="3590645"/>
            <a:ext cx="2955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1" idx="5"/>
            <a:endCxn id="15" idx="0"/>
          </p:cNvCxnSpPr>
          <p:nvPr/>
        </p:nvCxnSpPr>
        <p:spPr bwMode="auto">
          <a:xfrm rot="16200000" flipH="1">
            <a:off x="1152245" y="2904844"/>
            <a:ext cx="4479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2488097" y="2904845"/>
            <a:ext cx="4479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2" idx="0"/>
          </p:cNvCxnSpPr>
          <p:nvPr/>
        </p:nvCxnSpPr>
        <p:spPr bwMode="auto">
          <a:xfrm rot="16200000" flipH="1">
            <a:off x="3297441" y="2866744"/>
            <a:ext cx="4479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1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10000" y="1663148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Preorder (NLR)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58000" y="1658683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H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19321" y="165868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777841" y="1658683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K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47921" y="1658683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C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50017" y="165868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+mn-lt"/>
              </a:rPr>
              <a:t>B</a:t>
            </a:r>
            <a:endParaRPr lang="en-US" sz="24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46973" y="1658683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  <a:latin typeface="+mn-lt"/>
              </a:rPr>
              <a:t>J</a:t>
            </a:r>
            <a:endParaRPr lang="en-US" sz="2400" b="1" dirty="0">
              <a:solidFill>
                <a:srgbClr val="FF33CC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00141" y="1658683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L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10000" y="2039683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Inorder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(LNR)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36773" y="2044148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H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64217" y="203968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33142" y="2039683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K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30946" y="2039683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C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108978" y="203968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+mn-lt"/>
              </a:rPr>
              <a:t>B</a:t>
            </a:r>
            <a:endParaRPr lang="en-US" sz="24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791462" y="2039683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  <a:latin typeface="+mn-lt"/>
              </a:rPr>
              <a:t>J</a:t>
            </a:r>
            <a:endParaRPr lang="en-US" sz="2400" b="1" dirty="0">
              <a:solidFill>
                <a:srgbClr val="FF33CC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183166" y="2039683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L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10000" y="2447187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Postorder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(LRN)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80323" y="2433935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H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13256" y="242947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938052" y="2429470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K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79968" y="2429470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C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858000" y="242947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+mn-lt"/>
              </a:rPr>
              <a:t>B</a:t>
            </a:r>
            <a:endParaRPr lang="en-US" sz="24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587263" y="2429470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  <a:latin typeface="+mn-lt"/>
              </a:rPr>
              <a:t>J</a:t>
            </a:r>
            <a:endParaRPr lang="en-US" sz="2400" b="1" dirty="0">
              <a:solidFill>
                <a:srgbClr val="FF33CC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745896" y="242947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L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8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9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1" grpId="0" animBg="1"/>
      <p:bldP spid="11" grpId="1" animBg="1"/>
      <p:bldP spid="11" grpId="2" animBg="1"/>
      <p:bldP spid="11" grpId="3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6" grpId="2" animBg="1"/>
      <p:bldP spid="16" grpId="3" animBg="1"/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2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29000" y="310580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Preorder (NLR)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77000" y="3101340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16628" y="310134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B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944140" y="3101340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D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99244" y="3101340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E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70304" y="310134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66FF"/>
                </a:solidFill>
                <a:latin typeface="+mn-lt"/>
              </a:rPr>
              <a:t>C</a:t>
            </a:r>
            <a:endParaRPr lang="en-US" sz="24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24192" y="3101340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  <a:latin typeface="+mn-lt"/>
              </a:rPr>
              <a:t>G</a:t>
            </a:r>
            <a:endParaRPr lang="en-US" sz="24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44056" y="3101340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H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29000" y="348234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Inorder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(LNR)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29000" y="3889844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Postorder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(LRN)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2590800" y="1577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61" name="Oval 60"/>
          <p:cNvSpPr/>
          <p:nvPr/>
        </p:nvSpPr>
        <p:spPr bwMode="auto">
          <a:xfrm>
            <a:off x="1676400" y="2186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62" name="Oval 61"/>
          <p:cNvSpPr/>
          <p:nvPr/>
        </p:nvSpPr>
        <p:spPr bwMode="auto">
          <a:xfrm>
            <a:off x="3429000" y="4853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B0F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2667000" y="2796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FF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838200" y="27965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1524000" y="3558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2133600" y="3558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2743200" y="41681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0066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990600" y="41681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69" name="Straight Connector 68"/>
          <p:cNvCxnSpPr>
            <a:endCxn id="61" idx="0"/>
          </p:cNvCxnSpPr>
          <p:nvPr/>
        </p:nvCxnSpPr>
        <p:spPr bwMode="auto">
          <a:xfrm rot="10800000" flipV="1">
            <a:off x="1905000" y="1958340"/>
            <a:ext cx="76200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61" idx="2"/>
            <a:endCxn id="64" idx="0"/>
          </p:cNvCxnSpPr>
          <p:nvPr/>
        </p:nvCxnSpPr>
        <p:spPr bwMode="auto">
          <a:xfrm rot="10800000" flipV="1">
            <a:off x="1066800" y="24269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endCxn id="65" idx="0"/>
          </p:cNvCxnSpPr>
          <p:nvPr/>
        </p:nvCxnSpPr>
        <p:spPr bwMode="auto">
          <a:xfrm>
            <a:off x="1219200" y="31775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65" idx="3"/>
            <a:endCxn id="68" idx="0"/>
          </p:cNvCxnSpPr>
          <p:nvPr/>
        </p:nvCxnSpPr>
        <p:spPr bwMode="auto">
          <a:xfrm rot="5400000">
            <a:off x="1305157" y="38823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61" idx="6"/>
            <a:endCxn id="63" idx="0"/>
          </p:cNvCxnSpPr>
          <p:nvPr/>
        </p:nvCxnSpPr>
        <p:spPr bwMode="auto">
          <a:xfrm>
            <a:off x="2133600" y="24269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63" idx="3"/>
            <a:endCxn id="66" idx="0"/>
          </p:cNvCxnSpPr>
          <p:nvPr/>
        </p:nvCxnSpPr>
        <p:spPr bwMode="auto">
          <a:xfrm rot="5400000">
            <a:off x="2371957" y="31965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66" idx="5"/>
            <a:endCxn id="67" idx="0"/>
          </p:cNvCxnSpPr>
          <p:nvPr/>
        </p:nvCxnSpPr>
        <p:spPr bwMode="auto">
          <a:xfrm rot="16200000" flipH="1">
            <a:off x="2647901" y="38442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67" idx="5"/>
            <a:endCxn id="62" idx="0"/>
          </p:cNvCxnSpPr>
          <p:nvPr/>
        </p:nvCxnSpPr>
        <p:spPr bwMode="auto">
          <a:xfrm rot="16200000" flipH="1">
            <a:off x="3257501" y="4453840"/>
            <a:ext cx="2760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7414592" y="3101340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I</a:t>
            </a:r>
            <a:endParaRPr lang="en-US" sz="2400" b="1" dirty="0"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808116" y="3101340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F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296271" y="3477875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109792" y="3477875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B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463748" y="3477875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D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81192" y="3477875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E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077200" y="347787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66FF"/>
                </a:solidFill>
                <a:latin typeface="+mn-lt"/>
              </a:rPr>
              <a:t>C</a:t>
            </a:r>
            <a:endParaRPr lang="en-US" sz="24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564071" y="3477875"/>
            <a:ext cx="426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  <a:latin typeface="+mn-lt"/>
              </a:rPr>
              <a:t>G</a:t>
            </a:r>
            <a:endParaRPr lang="en-US" sz="24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793488" y="3477875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H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705600" y="3477875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I</a:t>
            </a:r>
            <a:endParaRPr lang="en-US" sz="2400" b="1" dirty="0">
              <a:latin typeface="+mn-lt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344296" y="3477875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F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292548" y="3898631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8063948" y="3908571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B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858010" y="3908571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D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642652" y="3908571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E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828726" y="390857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66FF"/>
                </a:solidFill>
                <a:latin typeface="+mn-lt"/>
              </a:rPr>
              <a:t>C</a:t>
            </a:r>
            <a:endParaRPr lang="en-US" sz="24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351644" y="3908571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  <a:latin typeface="+mn-lt"/>
              </a:rPr>
              <a:t>G</a:t>
            </a:r>
            <a:endParaRPr lang="en-US" sz="24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093228" y="3908571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H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477000" y="3908571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I</a:t>
            </a:r>
            <a:endParaRPr lang="en-US" sz="2400" b="1" dirty="0">
              <a:latin typeface="+mn-lt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606748" y="3908571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F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52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3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67200" y="4203051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 smtClean="0">
                <a:solidFill>
                  <a:schemeClr val="accent6"/>
                </a:solidFill>
                <a:latin typeface="+mn-lt"/>
              </a:rPr>
              <a:t>Prefix	:</a:t>
            </a:r>
            <a:endParaRPr lang="en-US" sz="22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99652" y="4198586"/>
            <a:ext cx="261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endParaRPr lang="en-US" sz="2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96254" y="4191000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  <a:latin typeface="+mn-lt"/>
              </a:rPr>
              <a:t>+</a:t>
            </a:r>
            <a:endParaRPr lang="en-US" sz="22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87992" y="4191000"/>
            <a:ext cx="365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7030A0"/>
                </a:solidFill>
                <a:latin typeface="+mn-lt"/>
              </a:rPr>
              <a:t>A</a:t>
            </a:r>
            <a:endParaRPr lang="en-US" sz="22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15000" y="4198586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66FF"/>
                </a:solidFill>
                <a:latin typeface="+mn-lt"/>
              </a:rPr>
              <a:t>-</a:t>
            </a:r>
            <a:endParaRPr lang="en-US" sz="22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27477" y="4198586"/>
            <a:ext cx="399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50"/>
                </a:solidFill>
                <a:latin typeface="+mn-lt"/>
              </a:rPr>
              <a:t>B</a:t>
            </a:r>
            <a:endParaRPr lang="en-US" sz="22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86600" y="4198586"/>
            <a:ext cx="287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00CC"/>
                </a:solidFill>
                <a:latin typeface="+mn-lt"/>
              </a:rPr>
              <a:t>D</a:t>
            </a:r>
            <a:endParaRPr lang="en-US" sz="22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42161" y="4198586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6633"/>
                </a:solidFill>
                <a:latin typeface="+mn-lt"/>
              </a:rPr>
              <a:t>H</a:t>
            </a:r>
            <a:endParaRPr lang="en-US" sz="2200" b="1" dirty="0">
              <a:solidFill>
                <a:srgbClr val="996633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67200" y="4579586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 smtClean="0">
                <a:solidFill>
                  <a:schemeClr val="accent6"/>
                </a:solidFill>
                <a:latin typeface="+mn-lt"/>
              </a:rPr>
              <a:t>Infix	:</a:t>
            </a:r>
            <a:endParaRPr lang="en-US" sz="22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67200" y="4987090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 smtClean="0">
                <a:solidFill>
                  <a:schemeClr val="accent6"/>
                </a:solidFill>
                <a:latin typeface="+mn-lt"/>
              </a:rPr>
              <a:t>Postfix:</a:t>
            </a:r>
            <a:endParaRPr lang="en-US" sz="22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2819400" y="205740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/</a:t>
            </a:r>
          </a:p>
        </p:txBody>
      </p:sp>
      <p:sp>
        <p:nvSpPr>
          <p:cNvPr id="61" name="Oval 60"/>
          <p:cNvSpPr/>
          <p:nvPr/>
        </p:nvSpPr>
        <p:spPr bwMode="auto">
          <a:xfrm>
            <a:off x="914400" y="3352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+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2362200" y="49165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cs typeface="Arial" pitchFamily="34" charset="0"/>
              </a:rPr>
              <a:t>^</a:t>
            </a:r>
          </a:p>
        </p:txBody>
      </p:sp>
      <p:sp>
        <p:nvSpPr>
          <p:cNvPr id="63" name="Oval 62"/>
          <p:cNvSpPr/>
          <p:nvPr/>
        </p:nvSpPr>
        <p:spPr bwMode="auto">
          <a:xfrm>
            <a:off x="1752600" y="27829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64" name="Oval 63"/>
          <p:cNvSpPr/>
          <p:nvPr/>
        </p:nvSpPr>
        <p:spPr bwMode="auto">
          <a:xfrm>
            <a:off x="304800" y="4177748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65" name="Oval 64"/>
          <p:cNvSpPr/>
          <p:nvPr/>
        </p:nvSpPr>
        <p:spPr bwMode="auto">
          <a:xfrm>
            <a:off x="914400" y="49301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66" name="Oval 65"/>
          <p:cNvSpPr/>
          <p:nvPr/>
        </p:nvSpPr>
        <p:spPr bwMode="auto">
          <a:xfrm>
            <a:off x="2667000" y="3349488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rPr>
              <a:t>F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1600200" y="4179669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cs typeface="Arial" pitchFamily="34" charset="0"/>
              </a:rPr>
              <a:t>*</a:t>
            </a:r>
          </a:p>
        </p:txBody>
      </p:sp>
      <p:sp>
        <p:nvSpPr>
          <p:cNvPr id="68" name="Oval 67"/>
          <p:cNvSpPr/>
          <p:nvPr/>
        </p:nvSpPr>
        <p:spPr bwMode="auto">
          <a:xfrm>
            <a:off x="1752600" y="55397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9" name="Straight Connector 68"/>
          <p:cNvCxnSpPr>
            <a:stCxn id="60" idx="3"/>
            <a:endCxn id="63" idx="0"/>
          </p:cNvCxnSpPr>
          <p:nvPr/>
        </p:nvCxnSpPr>
        <p:spPr bwMode="auto">
          <a:xfrm rot="5400000">
            <a:off x="2275879" y="2172479"/>
            <a:ext cx="315799" cy="905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61" idx="3"/>
            <a:endCxn id="64" idx="0"/>
          </p:cNvCxnSpPr>
          <p:nvPr/>
        </p:nvCxnSpPr>
        <p:spPr bwMode="auto">
          <a:xfrm rot="5400000">
            <a:off x="549783" y="3746175"/>
            <a:ext cx="415191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67" idx="3"/>
            <a:endCxn id="65" idx="0"/>
          </p:cNvCxnSpPr>
          <p:nvPr/>
        </p:nvCxnSpPr>
        <p:spPr bwMode="auto">
          <a:xfrm rot="5400000">
            <a:off x="1234721" y="4497706"/>
            <a:ext cx="340714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62" idx="3"/>
            <a:endCxn id="68" idx="0"/>
          </p:cNvCxnSpPr>
          <p:nvPr/>
        </p:nvCxnSpPr>
        <p:spPr bwMode="auto">
          <a:xfrm rot="5400000">
            <a:off x="2098465" y="5209049"/>
            <a:ext cx="213427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61" idx="0"/>
            <a:endCxn id="63" idx="2"/>
          </p:cNvCxnSpPr>
          <p:nvPr/>
        </p:nvCxnSpPr>
        <p:spPr bwMode="auto">
          <a:xfrm rot="5400000" flipH="1" flipV="1">
            <a:off x="1282893" y="2883093"/>
            <a:ext cx="329814" cy="609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63" idx="6"/>
            <a:endCxn id="66" idx="0"/>
          </p:cNvCxnSpPr>
          <p:nvPr/>
        </p:nvCxnSpPr>
        <p:spPr bwMode="auto">
          <a:xfrm>
            <a:off x="2209800" y="3022986"/>
            <a:ext cx="685800" cy="32650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67" idx="5"/>
            <a:endCxn id="62" idx="0"/>
          </p:cNvCxnSpPr>
          <p:nvPr/>
        </p:nvCxnSpPr>
        <p:spPr bwMode="auto">
          <a:xfrm rot="16200000" flipH="1">
            <a:off x="2127057" y="4452813"/>
            <a:ext cx="327130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6410740" y="4198586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660066"/>
                </a:solidFill>
                <a:latin typeface="+mn-lt"/>
              </a:rPr>
              <a:t>*</a:t>
            </a:r>
            <a:endParaRPr lang="en-US" sz="2200" b="1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838896" y="4198586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F0"/>
                </a:solidFill>
                <a:latin typeface="+mn-lt"/>
              </a:rPr>
              <a:t>^</a:t>
            </a:r>
            <a:endParaRPr lang="en-US" sz="22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6200" y="10668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   E = </a:t>
            </a:r>
            <a:r>
              <a:rPr lang="en-US" sz="2400" u="sng" dirty="0" smtClean="0">
                <a:solidFill>
                  <a:srgbClr val="002060"/>
                </a:solidFill>
                <a:latin typeface="+mn-lt"/>
              </a:rPr>
              <a:t>A + BD</a:t>
            </a:r>
            <a:r>
              <a:rPr lang="en-US" sz="2400" u="sng" baseline="30000" dirty="0" smtClean="0">
                <a:solidFill>
                  <a:srgbClr val="002060"/>
                </a:solidFill>
                <a:latin typeface="+mn-lt"/>
              </a:rPr>
              <a:t>H</a:t>
            </a:r>
            <a:r>
              <a:rPr lang="en-US" sz="2400" u="sng" dirty="0" smtClean="0">
                <a:solidFill>
                  <a:srgbClr val="002060"/>
                </a:solidFill>
                <a:latin typeface="+mn-lt"/>
              </a:rPr>
              <a:t> – F</a:t>
            </a:r>
          </a:p>
          <a:p>
            <a:pPr marL="514350" indent="-514350" algn="just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              G - K</a:t>
            </a:r>
            <a:endParaRPr lang="en-US" sz="2400" baseline="30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6482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A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530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+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5626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*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82764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0960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^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400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6294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-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9342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62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)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36990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(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3914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/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7724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543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(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0010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-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825610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84582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)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836504" y="106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E =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825610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K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4" name="Oval 123"/>
          <p:cNvSpPr/>
          <p:nvPr/>
        </p:nvSpPr>
        <p:spPr bwMode="auto">
          <a:xfrm>
            <a:off x="3048000" y="5562600"/>
            <a:ext cx="457200" cy="480060"/>
          </a:xfrm>
          <a:prstGeom prst="ellipse">
            <a:avLst/>
          </a:prstGeom>
          <a:solidFill>
            <a:srgbClr val="9900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H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99663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5" name="Straight Connector 124"/>
          <p:cNvCxnSpPr>
            <a:stCxn id="62" idx="5"/>
            <a:endCxn id="124" idx="0"/>
          </p:cNvCxnSpPr>
          <p:nvPr/>
        </p:nvCxnSpPr>
        <p:spPr bwMode="auto">
          <a:xfrm rot="16200000" flipH="1">
            <a:off x="2896379" y="5182378"/>
            <a:ext cx="236287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Oval 126"/>
          <p:cNvSpPr/>
          <p:nvPr/>
        </p:nvSpPr>
        <p:spPr bwMode="auto">
          <a:xfrm>
            <a:off x="4191000" y="2794287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-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CCCC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5105400" y="3352800"/>
            <a:ext cx="457200" cy="480060"/>
          </a:xfrm>
          <a:prstGeom prst="ellipse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K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99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Oval 128"/>
          <p:cNvSpPr/>
          <p:nvPr/>
        </p:nvSpPr>
        <p:spPr bwMode="auto">
          <a:xfrm>
            <a:off x="3429000" y="3352800"/>
            <a:ext cx="457200" cy="480060"/>
          </a:xfrm>
          <a:prstGeom prst="ellipse">
            <a:avLst/>
          </a:prstGeom>
          <a:solidFill>
            <a:srgbClr val="00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G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0" name="Straight Connector 129"/>
          <p:cNvCxnSpPr>
            <a:stCxn id="60" idx="5"/>
            <a:endCxn id="127" idx="0"/>
          </p:cNvCxnSpPr>
          <p:nvPr/>
        </p:nvCxnSpPr>
        <p:spPr bwMode="auto">
          <a:xfrm rot="16200000" flipH="1">
            <a:off x="3651057" y="2025744"/>
            <a:ext cx="327130" cy="1209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>
            <a:stCxn id="127" idx="2"/>
            <a:endCxn id="129" idx="0"/>
          </p:cNvCxnSpPr>
          <p:nvPr/>
        </p:nvCxnSpPr>
        <p:spPr bwMode="auto">
          <a:xfrm rot="10800000" flipV="1">
            <a:off x="3657600" y="3034316"/>
            <a:ext cx="533400" cy="3184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>
            <a:stCxn id="127" idx="6"/>
            <a:endCxn id="128" idx="0"/>
          </p:cNvCxnSpPr>
          <p:nvPr/>
        </p:nvCxnSpPr>
        <p:spPr bwMode="auto">
          <a:xfrm>
            <a:off x="4648200" y="3034317"/>
            <a:ext cx="685800" cy="3184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7969030" y="4204252"/>
            <a:ext cx="4138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336600"/>
                </a:solidFill>
                <a:latin typeface="+mn-lt"/>
              </a:rPr>
              <a:t>G</a:t>
            </a:r>
            <a:endParaRPr lang="en-US" sz="2200" b="1" dirty="0">
              <a:solidFill>
                <a:srgbClr val="336600"/>
              </a:solidFill>
              <a:latin typeface="+mn-lt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8194674" y="4204061"/>
            <a:ext cx="4026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9900"/>
                </a:solidFill>
                <a:latin typeface="+mn-lt"/>
              </a:rPr>
              <a:t>K</a:t>
            </a:r>
            <a:endParaRPr lang="en-US" sz="2200" b="1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793985" y="4204252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CCCC00"/>
                </a:solidFill>
                <a:latin typeface="+mn-lt"/>
              </a:rPr>
              <a:t>-</a:t>
            </a:r>
            <a:endParaRPr lang="en-US" sz="2200" b="1" dirty="0">
              <a:solidFill>
                <a:srgbClr val="CCCC00"/>
              </a:solidFill>
              <a:latin typeface="+mn-lt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7593496" y="4204252"/>
            <a:ext cx="3674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0033"/>
                </a:solidFill>
                <a:latin typeface="+mn-lt"/>
              </a:rPr>
              <a:t>F</a:t>
            </a:r>
            <a:endParaRPr lang="en-US" sz="2200" b="1" dirty="0">
              <a:solidFill>
                <a:srgbClr val="990033"/>
              </a:solidFill>
              <a:latin typeface="+mn-lt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7587279" y="4556203"/>
            <a:ext cx="261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endParaRPr lang="en-US" sz="2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715000" y="4556203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  <a:latin typeface="+mn-lt"/>
              </a:rPr>
              <a:t>+</a:t>
            </a:r>
            <a:endParaRPr lang="en-US" sz="22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509592" y="4556203"/>
            <a:ext cx="365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7030A0"/>
                </a:solidFill>
                <a:latin typeface="+mn-lt"/>
              </a:rPr>
              <a:t>A</a:t>
            </a:r>
            <a:endParaRPr lang="en-US" sz="22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7199244" y="4556203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66FF"/>
                </a:solidFill>
                <a:latin typeface="+mn-lt"/>
              </a:rPr>
              <a:t>-</a:t>
            </a:r>
            <a:endParaRPr lang="en-US" sz="22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983356" y="4556203"/>
            <a:ext cx="399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50"/>
                </a:solidFill>
                <a:latin typeface="+mn-lt"/>
              </a:rPr>
              <a:t>B</a:t>
            </a:r>
            <a:endParaRPr lang="en-US" sz="22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6463748" y="4556203"/>
            <a:ext cx="287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00CC"/>
                </a:solidFill>
                <a:latin typeface="+mn-lt"/>
              </a:rPr>
              <a:t>D</a:t>
            </a:r>
            <a:endParaRPr lang="en-US" sz="22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6934200" y="4556203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6633"/>
                </a:solidFill>
                <a:latin typeface="+mn-lt"/>
              </a:rPr>
              <a:t>H</a:t>
            </a:r>
            <a:endParaRPr lang="en-US" sz="2200" b="1" dirty="0">
              <a:solidFill>
                <a:srgbClr val="996633"/>
              </a:solidFill>
              <a:latin typeface="+mn-lt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235148" y="4556203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660066"/>
                </a:solidFill>
                <a:latin typeface="+mn-lt"/>
              </a:rPr>
              <a:t>*</a:t>
            </a:r>
            <a:endParaRPr lang="en-US" sz="2200" b="1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692348" y="4556203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F0"/>
                </a:solidFill>
                <a:latin typeface="+mn-lt"/>
              </a:rPr>
              <a:t>^</a:t>
            </a:r>
            <a:endParaRPr lang="en-US" sz="22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772400" y="4561869"/>
            <a:ext cx="4138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336600"/>
                </a:solidFill>
                <a:latin typeface="+mn-lt"/>
              </a:rPr>
              <a:t>G</a:t>
            </a:r>
            <a:endParaRPr lang="en-US" sz="2200" b="1" dirty="0">
              <a:solidFill>
                <a:srgbClr val="336600"/>
              </a:solidFill>
              <a:latin typeface="+mn-lt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8207926" y="4561678"/>
            <a:ext cx="4026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9900"/>
                </a:solidFill>
                <a:latin typeface="+mn-lt"/>
              </a:rPr>
              <a:t>K</a:t>
            </a:r>
            <a:endParaRPr lang="en-US" sz="2200" b="1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8062682" y="4561869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CCCC00"/>
                </a:solidFill>
                <a:latin typeface="+mn-lt"/>
              </a:rPr>
              <a:t>-</a:t>
            </a:r>
            <a:endParaRPr lang="en-US" sz="2200" b="1" dirty="0">
              <a:solidFill>
                <a:srgbClr val="CCCC00"/>
              </a:solidFill>
              <a:latin typeface="+mn-lt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391400" y="4561869"/>
            <a:ext cx="3674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0033"/>
                </a:solidFill>
                <a:latin typeface="+mn-lt"/>
              </a:rPr>
              <a:t>F</a:t>
            </a:r>
            <a:endParaRPr lang="en-US" sz="2200" b="1" dirty="0">
              <a:solidFill>
                <a:srgbClr val="990033"/>
              </a:solidFill>
              <a:latin typeface="+mn-lt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8206408" y="5000151"/>
            <a:ext cx="261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endParaRPr lang="en-US" sz="2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6934970" y="5000151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  <a:latin typeface="+mn-lt"/>
              </a:rPr>
              <a:t>+</a:t>
            </a:r>
            <a:endParaRPr lang="en-US" sz="22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5512904" y="5000151"/>
            <a:ext cx="365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7030A0"/>
                </a:solidFill>
                <a:latin typeface="+mn-lt"/>
              </a:rPr>
              <a:t>A</a:t>
            </a:r>
            <a:endParaRPr lang="en-US" sz="22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391400" y="4992756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66FF"/>
                </a:solidFill>
                <a:latin typeface="+mn-lt"/>
              </a:rPr>
              <a:t>-</a:t>
            </a:r>
            <a:endParaRPr lang="en-US" sz="22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754756" y="5000151"/>
            <a:ext cx="399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50"/>
                </a:solidFill>
                <a:latin typeface="+mn-lt"/>
              </a:rPr>
              <a:t>B</a:t>
            </a:r>
            <a:endParaRPr lang="en-US" sz="22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983356" y="5000151"/>
            <a:ext cx="287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00CC"/>
                </a:solidFill>
                <a:latin typeface="+mn-lt"/>
              </a:rPr>
              <a:t>D</a:t>
            </a:r>
            <a:endParaRPr lang="en-US" sz="22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6221904" y="5000151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6633"/>
                </a:solidFill>
                <a:latin typeface="+mn-lt"/>
              </a:rPr>
              <a:t>H</a:t>
            </a:r>
            <a:endParaRPr lang="en-US" sz="2200" b="1" dirty="0">
              <a:solidFill>
                <a:srgbClr val="996633"/>
              </a:solidFill>
              <a:latin typeface="+mn-lt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6702288" y="5000151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660066"/>
                </a:solidFill>
                <a:latin typeface="+mn-lt"/>
              </a:rPr>
              <a:t>*</a:t>
            </a:r>
            <a:endParaRPr lang="en-US" sz="2200" b="1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443872" y="5000151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F0"/>
                </a:solidFill>
                <a:latin typeface="+mn-lt"/>
              </a:rPr>
              <a:t>^</a:t>
            </a:r>
            <a:endParaRPr lang="en-US" sz="22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7566992" y="5005817"/>
            <a:ext cx="4138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336600"/>
                </a:solidFill>
                <a:latin typeface="+mn-lt"/>
              </a:rPr>
              <a:t>G</a:t>
            </a:r>
            <a:endParaRPr lang="en-US" sz="2200" b="1" dirty="0">
              <a:solidFill>
                <a:srgbClr val="336600"/>
              </a:solidFill>
              <a:latin typeface="+mn-lt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7782340" y="5005626"/>
            <a:ext cx="4026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9900"/>
                </a:solidFill>
                <a:latin typeface="+mn-lt"/>
              </a:rPr>
              <a:t>K</a:t>
            </a:r>
            <a:endParaRPr lang="en-US" sz="2200" b="1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8065994" y="5005817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CCCC00"/>
                </a:solidFill>
                <a:latin typeface="+mn-lt"/>
              </a:rPr>
              <a:t>-</a:t>
            </a:r>
            <a:endParaRPr lang="en-US" sz="2200" b="1" dirty="0">
              <a:solidFill>
                <a:srgbClr val="CCCC00"/>
              </a:solidFill>
              <a:latin typeface="+mn-lt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7185996" y="4998422"/>
            <a:ext cx="3674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0033"/>
                </a:solidFill>
                <a:latin typeface="+mn-lt"/>
              </a:rPr>
              <a:t>F</a:t>
            </a:r>
            <a:endParaRPr lang="en-US" sz="2200" b="1" dirty="0">
              <a:solidFill>
                <a:srgbClr val="990033"/>
              </a:solidFill>
              <a:latin typeface="+mn-lt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152400" y="990600"/>
            <a:ext cx="88392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Right Arrow 93"/>
          <p:cNvSpPr/>
          <p:nvPr/>
        </p:nvSpPr>
        <p:spPr bwMode="auto">
          <a:xfrm>
            <a:off x="3299792" y="1272208"/>
            <a:ext cx="457200" cy="1524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Left Brace 94"/>
          <p:cNvSpPr/>
          <p:nvPr/>
        </p:nvSpPr>
        <p:spPr bwMode="auto">
          <a:xfrm rot="16200000">
            <a:off x="5486400" y="0"/>
            <a:ext cx="381000" cy="3429000"/>
          </a:xfrm>
          <a:prstGeom prst="lef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Left Brace 95"/>
          <p:cNvSpPr/>
          <p:nvPr/>
        </p:nvSpPr>
        <p:spPr bwMode="auto">
          <a:xfrm rot="16200000">
            <a:off x="8029160" y="1260612"/>
            <a:ext cx="381000" cy="914400"/>
          </a:xfrm>
          <a:prstGeom prst="lef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724400" y="1828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00B050"/>
                </a:solidFill>
                <a:latin typeface="+mn-lt"/>
              </a:rPr>
              <a:t>Subtree</a:t>
            </a:r>
            <a:r>
              <a:rPr lang="en-US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+mn-lt"/>
              </a:rPr>
              <a:t>Kiri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696200" y="1828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FFC000"/>
                </a:solidFill>
                <a:latin typeface="+mn-lt"/>
              </a:rPr>
              <a:t>Subtree</a:t>
            </a:r>
            <a:r>
              <a:rPr lang="en-US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+mn-lt"/>
              </a:rPr>
              <a:t>Kanan</a:t>
            </a:r>
            <a:endParaRPr lang="en-US" dirty="0">
              <a:solidFill>
                <a:srgbClr val="FFC000"/>
              </a:solidFill>
              <a:latin typeface="+mn-lt"/>
            </a:endParaRPr>
          </a:p>
        </p:txBody>
      </p:sp>
      <p:cxnSp>
        <p:nvCxnSpPr>
          <p:cNvPr id="116" name="Straight Arrow Connector 115"/>
          <p:cNvCxnSpPr/>
          <p:nvPr/>
        </p:nvCxnSpPr>
        <p:spPr bwMode="auto">
          <a:xfrm rot="5400000">
            <a:off x="7239000" y="1676400"/>
            <a:ext cx="457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9" name="TextBox 118"/>
          <p:cNvSpPr txBox="1"/>
          <p:nvPr/>
        </p:nvSpPr>
        <p:spPr>
          <a:xfrm>
            <a:off x="6934200" y="1905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+mn-lt"/>
              </a:rPr>
              <a:t>Root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33" name="Straight Connector 132"/>
          <p:cNvCxnSpPr>
            <a:stCxn id="61" idx="5"/>
            <a:endCxn id="67" idx="0"/>
          </p:cNvCxnSpPr>
          <p:nvPr/>
        </p:nvCxnSpPr>
        <p:spPr bwMode="auto">
          <a:xfrm rot="16200000" flipH="1">
            <a:off x="1358166" y="3709035"/>
            <a:ext cx="417112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500"/>
                            </p:stCondLst>
                            <p:childTnLst>
                              <p:par>
                                <p:cTn id="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5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500"/>
                            </p:stCondLst>
                            <p:childTnLst>
                              <p:par>
                                <p:cTn id="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35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4500"/>
                            </p:stCondLst>
                            <p:childTnLst>
                              <p:par>
                                <p:cTn id="8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5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6500"/>
                            </p:stCondLst>
                            <p:childTnLst>
                              <p:par>
                                <p:cTn id="9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75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8500"/>
                            </p:stCondLst>
                            <p:childTnLst>
                              <p:par>
                                <p:cTn id="9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500"/>
                            </p:stCondLst>
                            <p:childTnLst>
                              <p:par>
                                <p:cTn id="10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4500"/>
                            </p:stCondLst>
                            <p:childTnLst>
                              <p:par>
                                <p:cTn id="1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500"/>
                            </p:stCondLst>
                            <p:childTnLst>
                              <p:par>
                                <p:cTn id="1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900" decel="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9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900" decel="100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9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9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500"/>
                            </p:stCondLst>
                            <p:childTnLst>
                              <p:par>
                                <p:cTn id="2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900" decel="100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500"/>
                            </p:stCondLst>
                            <p:childTnLst>
                              <p:par>
                                <p:cTn id="2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9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500"/>
                            </p:stCondLst>
                            <p:childTnLst>
                              <p:par>
                                <p:cTn id="2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9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00"/>
                            </p:stCondLst>
                            <p:childTnLst>
                              <p:par>
                                <p:cTn id="2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9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500"/>
                            </p:stCondLst>
                            <p:childTnLst>
                              <p:par>
                                <p:cTn id="2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9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500"/>
                            </p:stCondLst>
                            <p:childTnLst>
                              <p:par>
                                <p:cTn id="2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900" decel="100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500"/>
                            </p:stCondLst>
                            <p:childTnLst>
                              <p:par>
                                <p:cTn id="3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9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500"/>
                            </p:stCondLst>
                            <p:childTnLst>
                              <p:par>
                                <p:cTn id="3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9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500"/>
                            </p:stCondLst>
                            <p:childTnLst>
                              <p:par>
                                <p:cTn id="3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7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9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fill="hold">
                      <p:stCondLst>
                        <p:cond delay="indefinite"/>
                      </p:stCondLst>
                      <p:childTnLst>
                        <p:par>
                          <p:cTn id="441" fill="hold">
                            <p:stCondLst>
                              <p:cond delay="0"/>
                            </p:stCondLst>
                            <p:childTnLst>
                              <p:par>
                                <p:cTn id="4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5" fill="hold">
                      <p:stCondLst>
                        <p:cond delay="indefinite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9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0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1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fill="hold">
                      <p:stCondLst>
                        <p:cond delay="indefinite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52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7" grpId="0"/>
      <p:bldP spid="78" grpId="0"/>
      <p:bldP spid="54" grpId="0"/>
      <p:bldP spid="56" grpId="0"/>
      <p:bldP spid="56" grpId="1"/>
      <p:bldP spid="58" grpId="0"/>
      <p:bldP spid="58" grpId="1"/>
      <p:bldP spid="59" grpId="0"/>
      <p:bldP spid="59" grpId="1"/>
      <p:bldP spid="97" grpId="0"/>
      <p:bldP spid="97" grpId="1"/>
      <p:bldP spid="98" grpId="0"/>
      <p:bldP spid="98" grpId="1"/>
      <p:bldP spid="99" grpId="0"/>
      <p:bldP spid="99" grpId="1"/>
      <p:bldP spid="100" grpId="0"/>
      <p:bldP spid="100" grpId="1"/>
      <p:bldP spid="101" grpId="0"/>
      <p:bldP spid="101" grpId="1"/>
      <p:bldP spid="102" grpId="0"/>
      <p:bldP spid="102" grpId="1"/>
      <p:bldP spid="103" grpId="0"/>
      <p:bldP spid="104" grpId="0"/>
      <p:bldP spid="105" grpId="0"/>
      <p:bldP spid="105" grpId="1"/>
      <p:bldP spid="106" grpId="0"/>
      <p:bldP spid="106" grpId="1"/>
      <p:bldP spid="107" grpId="0"/>
      <p:bldP spid="108" grpId="0"/>
      <p:bldP spid="108" grpId="1"/>
      <p:bldP spid="110" grpId="0"/>
      <p:bldP spid="111" grpId="0"/>
      <p:bldP spid="112" grpId="0"/>
      <p:bldP spid="112" grpId="1"/>
      <p:bldP spid="124" grpId="0" animBg="1"/>
      <p:bldP spid="127" grpId="0" animBg="1"/>
      <p:bldP spid="128" grpId="0" animBg="1"/>
      <p:bldP spid="129" grpId="0" animBg="1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93" grpId="0" animBg="1"/>
      <p:bldP spid="94" grpId="0" animBg="1"/>
      <p:bldP spid="95" grpId="0" animBg="1"/>
      <p:bldP spid="96" grpId="0" animBg="1"/>
      <p:bldP spid="113" grpId="0"/>
      <p:bldP spid="114" grpId="0"/>
      <p:bldP spid="1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3058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0070C0"/>
                </a:solidFill>
              </a:rPr>
              <a:t>Buatlah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pohon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binernya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dari</a:t>
            </a:r>
            <a:r>
              <a:rPr lang="en-US" sz="2400" dirty="0" smtClean="0">
                <a:solidFill>
                  <a:srgbClr val="0070C0"/>
                </a:solidFill>
              </a:rPr>
              <a:t> general tree </a:t>
            </a:r>
            <a:r>
              <a:rPr lang="en-US" sz="2400" dirty="0" err="1" smtClean="0">
                <a:solidFill>
                  <a:srgbClr val="0070C0"/>
                </a:solidFill>
              </a:rPr>
              <a:t>di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bawah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ini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kemudian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tentukan</a:t>
            </a:r>
            <a:r>
              <a:rPr lang="en-US" sz="2400" dirty="0" smtClean="0">
                <a:solidFill>
                  <a:srgbClr val="0070C0"/>
                </a:solidFill>
              </a:rPr>
              <a:t> preorder, </a:t>
            </a:r>
            <a:r>
              <a:rPr lang="en-US" sz="2400" dirty="0" err="1" smtClean="0">
                <a:solidFill>
                  <a:srgbClr val="0070C0"/>
                </a:solidFill>
              </a:rPr>
              <a:t>inorder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dan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postorder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endParaRPr lang="en-US" sz="2400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sz="2400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44008" y="2667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3101008" y="329946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096000" y="4267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H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5562600" y="3352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2491408" y="4213528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660066"/>
                </a:solidFill>
              </a:rPr>
              <a:t>D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3710608" y="421386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6600"/>
                </a:solidFill>
              </a:rPr>
              <a:t>E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4572000" y="4267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CC3300"/>
                </a:solidFill>
              </a:rPr>
              <a:t>F</a:t>
            </a:r>
          </a:p>
        </p:txBody>
      </p:sp>
      <p:cxnSp>
        <p:nvCxnSpPr>
          <p:cNvPr id="19" name="Straight Connector 18"/>
          <p:cNvCxnSpPr>
            <a:stCxn id="10" idx="3"/>
            <a:endCxn id="13" idx="0"/>
          </p:cNvCxnSpPr>
          <p:nvPr/>
        </p:nvCxnSpPr>
        <p:spPr bwMode="auto">
          <a:xfrm rot="5400000">
            <a:off x="3708935" y="2697431"/>
            <a:ext cx="222703" cy="981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5"/>
            <a:endCxn id="15" idx="0"/>
          </p:cNvCxnSpPr>
          <p:nvPr/>
        </p:nvCxnSpPr>
        <p:spPr bwMode="auto">
          <a:xfrm rot="16200000" flipH="1">
            <a:off x="5074705" y="2636304"/>
            <a:ext cx="276043" cy="115694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2691831" y="3737395"/>
            <a:ext cx="504311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7" idx="0"/>
          </p:cNvCxnSpPr>
          <p:nvPr/>
        </p:nvCxnSpPr>
        <p:spPr bwMode="auto">
          <a:xfrm rot="16200000" flipH="1">
            <a:off x="3462909" y="3737560"/>
            <a:ext cx="5046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5" idx="2"/>
            <a:endCxn id="18" idx="0"/>
          </p:cNvCxnSpPr>
          <p:nvPr/>
        </p:nvCxnSpPr>
        <p:spPr bwMode="auto">
          <a:xfrm rot="10800000" flipV="1">
            <a:off x="4800600" y="3592830"/>
            <a:ext cx="762000" cy="6743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5" idx="5"/>
            <a:endCxn id="14" idx="0"/>
          </p:cNvCxnSpPr>
          <p:nvPr/>
        </p:nvCxnSpPr>
        <p:spPr bwMode="auto">
          <a:xfrm rot="16200000" flipH="1">
            <a:off x="5886401" y="3829000"/>
            <a:ext cx="5046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5105400" y="428012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990099"/>
                </a:solidFill>
              </a:rPr>
              <a:t>G</a:t>
            </a:r>
          </a:p>
        </p:txBody>
      </p:sp>
      <p:cxnSp>
        <p:nvCxnSpPr>
          <p:cNvPr id="26" name="Straight Connector 25"/>
          <p:cNvCxnSpPr>
            <a:stCxn id="15" idx="3"/>
            <a:endCxn id="25" idx="0"/>
          </p:cNvCxnSpPr>
          <p:nvPr/>
        </p:nvCxnSpPr>
        <p:spPr bwMode="auto">
          <a:xfrm rot="5400000">
            <a:off x="5222997" y="3873561"/>
            <a:ext cx="517563" cy="295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3101016" y="4213528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I</a:t>
            </a:r>
          </a:p>
        </p:txBody>
      </p:sp>
      <p:cxnSp>
        <p:nvCxnSpPr>
          <p:cNvPr id="28" name="Straight Connector 27"/>
          <p:cNvCxnSpPr>
            <a:stCxn id="13" idx="4"/>
            <a:endCxn id="27" idx="0"/>
          </p:cNvCxnSpPr>
          <p:nvPr/>
        </p:nvCxnSpPr>
        <p:spPr bwMode="auto">
          <a:xfrm rot="16200000" flipH="1">
            <a:off x="3112608" y="3996520"/>
            <a:ext cx="434008" cy="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2607380" y="4998720"/>
            <a:ext cx="457200" cy="457200"/>
          </a:xfrm>
          <a:prstGeom prst="ellipse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R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6629400" y="4276808"/>
            <a:ext cx="457200" cy="457200"/>
          </a:xfrm>
          <a:prstGeom prst="ellipse">
            <a:avLst/>
          </a:prstGeom>
          <a:solidFill>
            <a:srgbClr val="33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B050"/>
                </a:solidFill>
              </a:rPr>
              <a:t>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3680792" y="4998720"/>
            <a:ext cx="457200" cy="457200"/>
          </a:xfrm>
          <a:prstGeom prst="ellipse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Q</a:t>
            </a:r>
          </a:p>
        </p:txBody>
      </p:sp>
      <p:cxnSp>
        <p:nvCxnSpPr>
          <p:cNvPr id="42" name="Straight Connector 41"/>
          <p:cNvCxnSpPr>
            <a:stCxn id="15" idx="6"/>
            <a:endCxn id="33" idx="0"/>
          </p:cNvCxnSpPr>
          <p:nvPr/>
        </p:nvCxnSpPr>
        <p:spPr bwMode="auto">
          <a:xfrm>
            <a:off x="6019800" y="3592830"/>
            <a:ext cx="838200" cy="6839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27" idx="5"/>
            <a:endCxn id="34" idx="0"/>
          </p:cNvCxnSpPr>
          <p:nvPr/>
        </p:nvCxnSpPr>
        <p:spPr bwMode="auto">
          <a:xfrm rot="16200000" flipH="1">
            <a:off x="3512609" y="4601936"/>
            <a:ext cx="375435" cy="41813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27" idx="3"/>
            <a:endCxn id="32" idx="0"/>
          </p:cNvCxnSpPr>
          <p:nvPr/>
        </p:nvCxnSpPr>
        <p:spPr bwMode="auto">
          <a:xfrm rot="5400000">
            <a:off x="2814259" y="4645007"/>
            <a:ext cx="375435" cy="3319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2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2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72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2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72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22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72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22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72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22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72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22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72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22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72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22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72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220"/>
                            </p:stCondLst>
                            <p:childTnLst>
                              <p:par>
                                <p:cTn id="8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72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322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720"/>
                            </p:stCondLst>
                            <p:childTnLst>
                              <p:par>
                                <p:cTn id="9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220"/>
                            </p:stCondLst>
                            <p:childTnLst>
                              <p:par>
                                <p:cTn id="10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4720"/>
                            </p:stCondLst>
                            <p:childTnLst>
                              <p:par>
                                <p:cTn id="1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7" grpId="0" animBg="1"/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0010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err="1" smtClean="0">
                <a:solidFill>
                  <a:srgbClr val="C00000"/>
                </a:solidFill>
              </a:rPr>
              <a:t>Contoh</a:t>
            </a:r>
            <a:r>
              <a:rPr lang="en-US" b="1" u="sng" dirty="0" smtClean="0">
                <a:solidFill>
                  <a:srgbClr val="C00000"/>
                </a:solidFill>
              </a:rPr>
              <a:t> 1: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Diketahui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dua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hasil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penelusuran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sbb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</a:rPr>
              <a:t>Preorder 	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Inorder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391400" y="4419268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J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724400" y="3048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029200" y="50255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477000" y="3657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971800" y="365760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9624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6388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248400" y="502920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352800" y="502920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20" name="Straight Connector 19"/>
          <p:cNvCxnSpPr>
            <a:stCxn id="17" idx="3"/>
            <a:endCxn id="13" idx="0"/>
          </p:cNvCxnSpPr>
          <p:nvPr/>
        </p:nvCxnSpPr>
        <p:spPr bwMode="auto">
          <a:xfrm rot="5400000">
            <a:off x="5383679" y="4703479"/>
            <a:ext cx="196199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2"/>
            <a:endCxn id="15" idx="0"/>
          </p:cNvCxnSpPr>
          <p:nvPr/>
        </p:nvCxnSpPr>
        <p:spPr bwMode="auto">
          <a:xfrm rot="10800000" flipV="1">
            <a:off x="32004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5" idx="5"/>
            <a:endCxn id="16" idx="0"/>
          </p:cNvCxnSpPr>
          <p:nvPr/>
        </p:nvCxnSpPr>
        <p:spPr bwMode="auto">
          <a:xfrm rot="16200000" flipH="1">
            <a:off x="3600401" y="3829000"/>
            <a:ext cx="3522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6" idx="3"/>
            <a:endCxn id="19" idx="0"/>
          </p:cNvCxnSpPr>
          <p:nvPr/>
        </p:nvCxnSpPr>
        <p:spPr bwMode="auto">
          <a:xfrm rot="5400000">
            <a:off x="3705457" y="4705301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2" idx="6"/>
            <a:endCxn id="14" idx="0"/>
          </p:cNvCxnSpPr>
          <p:nvPr/>
        </p:nvCxnSpPr>
        <p:spPr bwMode="auto">
          <a:xfrm>
            <a:off x="51816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4" idx="3"/>
            <a:endCxn id="17" idx="0"/>
          </p:cNvCxnSpPr>
          <p:nvPr/>
        </p:nvCxnSpPr>
        <p:spPr bwMode="auto">
          <a:xfrm rot="5400000">
            <a:off x="6029557" y="3905201"/>
            <a:ext cx="3522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5"/>
            <a:endCxn id="18" idx="0"/>
          </p:cNvCxnSpPr>
          <p:nvPr/>
        </p:nvCxnSpPr>
        <p:spPr bwMode="auto">
          <a:xfrm rot="16200000" flipH="1">
            <a:off x="6153101" y="470530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4" idx="5"/>
            <a:endCxn id="11" idx="0"/>
          </p:cNvCxnSpPr>
          <p:nvPr/>
        </p:nvCxnSpPr>
        <p:spPr bwMode="auto">
          <a:xfrm rot="16200000" flipH="1">
            <a:off x="7067667" y="3866934"/>
            <a:ext cx="351911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2643808" y="1855304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16357" y="1855304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87148" y="1855304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42252" y="1855304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62260" y="1855304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33460" y="1855304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08150" y="1855304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04592" y="1855304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074962" y="1855304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37184" y="2272988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32044" y="2272988"/>
            <a:ext cx="399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01012" y="2272988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39548" y="2272988"/>
            <a:ext cx="427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55636" y="2272988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40088" y="2272988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01526" y="2272988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84716" y="2272988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58719" y="2272988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9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9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001000" cy="510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err="1" smtClean="0">
                <a:solidFill>
                  <a:srgbClr val="C00000"/>
                </a:solidFill>
              </a:rPr>
              <a:t>Contoh</a:t>
            </a:r>
            <a:r>
              <a:rPr lang="en-US" b="1" u="sng" dirty="0" smtClean="0">
                <a:solidFill>
                  <a:srgbClr val="C00000"/>
                </a:solidFill>
              </a:rPr>
              <a:t> 2: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Diketahui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dua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hasil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penelusuran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sbb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Inorder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Postorder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391400" y="4419268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J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724400" y="3048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029200" y="50255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477000" y="3657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971800" y="365760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9624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6388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248400" y="502920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352800" y="502920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20" name="Straight Connector 19"/>
          <p:cNvCxnSpPr>
            <a:stCxn id="17" idx="3"/>
            <a:endCxn id="13" idx="0"/>
          </p:cNvCxnSpPr>
          <p:nvPr/>
        </p:nvCxnSpPr>
        <p:spPr bwMode="auto">
          <a:xfrm rot="5400000">
            <a:off x="5383679" y="4703479"/>
            <a:ext cx="196199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2"/>
            <a:endCxn id="15" idx="0"/>
          </p:cNvCxnSpPr>
          <p:nvPr/>
        </p:nvCxnSpPr>
        <p:spPr bwMode="auto">
          <a:xfrm rot="10800000" flipV="1">
            <a:off x="32004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5" idx="5"/>
            <a:endCxn id="16" idx="0"/>
          </p:cNvCxnSpPr>
          <p:nvPr/>
        </p:nvCxnSpPr>
        <p:spPr bwMode="auto">
          <a:xfrm rot="16200000" flipH="1">
            <a:off x="3600401" y="3829000"/>
            <a:ext cx="3522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6" idx="3"/>
            <a:endCxn id="19" idx="0"/>
          </p:cNvCxnSpPr>
          <p:nvPr/>
        </p:nvCxnSpPr>
        <p:spPr bwMode="auto">
          <a:xfrm rot="5400000">
            <a:off x="3705457" y="4705301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2" idx="6"/>
            <a:endCxn id="14" idx="0"/>
          </p:cNvCxnSpPr>
          <p:nvPr/>
        </p:nvCxnSpPr>
        <p:spPr bwMode="auto">
          <a:xfrm>
            <a:off x="51816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4" idx="3"/>
            <a:endCxn id="17" idx="0"/>
          </p:cNvCxnSpPr>
          <p:nvPr/>
        </p:nvCxnSpPr>
        <p:spPr bwMode="auto">
          <a:xfrm rot="5400000">
            <a:off x="6029557" y="3905201"/>
            <a:ext cx="3522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5"/>
            <a:endCxn id="18" idx="0"/>
          </p:cNvCxnSpPr>
          <p:nvPr/>
        </p:nvCxnSpPr>
        <p:spPr bwMode="auto">
          <a:xfrm rot="16200000" flipH="1">
            <a:off x="6153101" y="470530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4" idx="5"/>
            <a:endCxn id="11" idx="0"/>
          </p:cNvCxnSpPr>
          <p:nvPr/>
        </p:nvCxnSpPr>
        <p:spPr bwMode="auto">
          <a:xfrm rot="16200000" flipH="1">
            <a:off x="7067667" y="3866934"/>
            <a:ext cx="351911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613981" y="2272988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03705" y="2272988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38053" y="2272988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9791" y="2272988"/>
            <a:ext cx="430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32433" y="2272988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37373" y="2272988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94968" y="2272988"/>
            <a:ext cx="431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61513" y="2272988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48539" y="2272988"/>
            <a:ext cx="410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40496" y="1838740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35356" y="1838740"/>
            <a:ext cx="399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04324" y="1838740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42860" y="1838740"/>
            <a:ext cx="427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58948" y="1838740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43400" y="1838740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04838" y="1838740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8028" y="1838740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62031" y="1838740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0010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Buatlah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pohon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binernya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hasil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penelusuran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berikut</a:t>
            </a:r>
            <a:r>
              <a:rPr lang="en-US" sz="2400" dirty="0" smtClean="0">
                <a:solidFill>
                  <a:srgbClr val="002060"/>
                </a:solidFill>
              </a:rPr>
              <a:t>:</a:t>
            </a:r>
          </a:p>
          <a:p>
            <a:pPr marL="457200" indent="-457200">
              <a:buAutoNum type="alphaLcPeriod"/>
            </a:pPr>
            <a:r>
              <a:rPr lang="en-US" sz="2400" dirty="0" err="1" smtClean="0">
                <a:solidFill>
                  <a:srgbClr val="FF0000"/>
                </a:solidFill>
              </a:rPr>
              <a:t>Inorder</a:t>
            </a:r>
            <a:r>
              <a:rPr lang="en-US" sz="2400" dirty="0" smtClean="0">
                <a:solidFill>
                  <a:srgbClr val="FF0000"/>
                </a:solidFill>
              </a:rPr>
              <a:t>	  : </a:t>
            </a:r>
            <a:r>
              <a:rPr lang="en-US" sz="2400" dirty="0" smtClean="0">
                <a:solidFill>
                  <a:srgbClr val="0070C0"/>
                </a:solidFill>
              </a:rPr>
              <a:t>BCDFGKMPSUWY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Preorder	  : </a:t>
            </a:r>
            <a:r>
              <a:rPr lang="en-US" sz="2400" dirty="0" smtClean="0">
                <a:solidFill>
                  <a:srgbClr val="0070C0"/>
                </a:solidFill>
              </a:rPr>
              <a:t>MFDBCKGSPWUY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LcPeriod" startAt="2"/>
            </a:pPr>
            <a:r>
              <a:rPr lang="en-US" sz="2400" dirty="0" err="1" smtClean="0">
                <a:solidFill>
                  <a:srgbClr val="FF0000"/>
                </a:solidFill>
              </a:rPr>
              <a:t>Postorder</a:t>
            </a:r>
            <a:r>
              <a:rPr lang="en-US" sz="2400" dirty="0" smtClean="0">
                <a:solidFill>
                  <a:srgbClr val="FF0000"/>
                </a:solidFill>
              </a:rPr>
              <a:t> : </a:t>
            </a:r>
            <a:r>
              <a:rPr lang="en-US" sz="2400" dirty="0" smtClean="0">
                <a:solidFill>
                  <a:srgbClr val="0070C0"/>
                </a:solidFill>
              </a:rPr>
              <a:t>EGHCIMFBNPJLKDA</a:t>
            </a:r>
          </a:p>
          <a:p>
            <a:pPr marL="457200" indent="-45720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</a:rPr>
              <a:t>Inorder</a:t>
            </a:r>
            <a:r>
              <a:rPr lang="en-US" sz="2400" dirty="0" smtClean="0">
                <a:solidFill>
                  <a:srgbClr val="FF0000"/>
                </a:solidFill>
              </a:rPr>
              <a:t>    : </a:t>
            </a:r>
            <a:r>
              <a:rPr lang="en-US" sz="2400" dirty="0" smtClean="0">
                <a:solidFill>
                  <a:srgbClr val="0070C0"/>
                </a:solidFill>
              </a:rPr>
              <a:t>EBGCHFMIANJPDLK</a:t>
            </a:r>
          </a:p>
          <a:p>
            <a:pPr marL="514350" indent="-514350">
              <a:buNone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sz="2400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sz="2400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1" grpId="0"/>
    </p:bldLst>
  </p:timing>
</p:sld>
</file>

<file path=ppt/theme/theme1.xml><?xml version="1.0" encoding="utf-8"?>
<a:theme xmlns:a="http://schemas.openxmlformats.org/drawingml/2006/main" name="Abstrac 3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 3</Template>
  <TotalTime>2639</TotalTime>
  <Words>935</Words>
  <Application>Microsoft Office PowerPoint</Application>
  <PresentationFormat>On-screen Show (4:3)</PresentationFormat>
  <Paragraphs>487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Abstrac 3</vt:lpstr>
      <vt:lpstr>Custom Design</vt:lpstr>
      <vt:lpstr>Image</vt:lpstr>
      <vt:lpstr>Struktur Data </vt:lpstr>
      <vt:lpstr>Penelusuran Binary Tree</vt:lpstr>
      <vt:lpstr>Contoh Penelusuran 1</vt:lpstr>
      <vt:lpstr>Contoh Penelusuran 2</vt:lpstr>
      <vt:lpstr>Contoh Penelusuran 3</vt:lpstr>
      <vt:lpstr>Latihan Penelusuran</vt:lpstr>
      <vt:lpstr>Penelusuran    Binary Tree </vt:lpstr>
      <vt:lpstr>Penelusuran    Binary Tree </vt:lpstr>
      <vt:lpstr>Latihan</vt:lpstr>
      <vt:lpstr>Penelusuran Menggunakan Stack</vt:lpstr>
      <vt:lpstr>Penelusuran Menggunakan Stack</vt:lpstr>
      <vt:lpstr>Penelusuran Menggunakan Stack</vt:lpstr>
      <vt:lpstr>Latihan</vt:lpstr>
      <vt:lpstr>Latihan</vt:lpstr>
      <vt:lpstr>Latihan</vt:lpstr>
      <vt:lpstr>Latihan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7 Ultimate</cp:lastModifiedBy>
  <cp:revision>420</cp:revision>
  <dcterms:created xsi:type="dcterms:W3CDTF">2012-05-16T03:35:54Z</dcterms:created>
  <dcterms:modified xsi:type="dcterms:W3CDTF">2014-06-20T06:47:05Z</dcterms:modified>
</cp:coreProperties>
</file>