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0" r:id="rId1"/>
  </p:sldMasterIdLst>
  <p:notesMasterIdLst>
    <p:notesMasterId r:id="rId39"/>
  </p:notesMasterIdLst>
  <p:handoutMasterIdLst>
    <p:handoutMasterId r:id="rId40"/>
  </p:handoutMasterIdLst>
  <p:sldIdLst>
    <p:sldId id="256" r:id="rId2"/>
    <p:sldId id="257" r:id="rId3"/>
    <p:sldId id="258" r:id="rId4"/>
    <p:sldId id="299" r:id="rId5"/>
    <p:sldId id="301" r:id="rId6"/>
    <p:sldId id="269" r:id="rId7"/>
    <p:sldId id="274" r:id="rId8"/>
    <p:sldId id="297" r:id="rId9"/>
    <p:sldId id="272" r:id="rId10"/>
    <p:sldId id="263" r:id="rId11"/>
    <p:sldId id="273" r:id="rId12"/>
    <p:sldId id="266" r:id="rId13"/>
    <p:sldId id="275" r:id="rId14"/>
    <p:sldId id="268" r:id="rId15"/>
    <p:sldId id="298" r:id="rId16"/>
    <p:sldId id="265" r:id="rId17"/>
    <p:sldId id="313" r:id="rId18"/>
    <p:sldId id="277" r:id="rId19"/>
    <p:sldId id="303" r:id="rId20"/>
    <p:sldId id="276" r:id="rId21"/>
    <p:sldId id="305" r:id="rId22"/>
    <p:sldId id="294" r:id="rId23"/>
    <p:sldId id="314" r:id="rId24"/>
    <p:sldId id="306" r:id="rId25"/>
    <p:sldId id="295" r:id="rId26"/>
    <p:sldId id="293" r:id="rId27"/>
    <p:sldId id="291" r:id="rId28"/>
    <p:sldId id="290" r:id="rId29"/>
    <p:sldId id="310" r:id="rId30"/>
    <p:sldId id="312" r:id="rId31"/>
    <p:sldId id="283" r:id="rId32"/>
    <p:sldId id="285" r:id="rId33"/>
    <p:sldId id="288" r:id="rId34"/>
    <p:sldId id="289" r:id="rId35"/>
    <p:sldId id="307" r:id="rId36"/>
    <p:sldId id="308" r:id="rId37"/>
    <p:sldId id="309" r:id="rId3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55" autoAdjust="0"/>
    <p:restoredTop sz="94667" autoAdjust="0"/>
  </p:normalViewPr>
  <p:slideViewPr>
    <p:cSldViewPr>
      <p:cViewPr varScale="1">
        <p:scale>
          <a:sx n="67" d="100"/>
          <a:sy n="67" d="100"/>
        </p:scale>
        <p:origin x="-117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2520"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4E148A4-E970-450D-9745-29E949B4F93A}" type="datetimeFigureOut">
              <a:rPr lang="id-ID" smtClean="0"/>
              <a:pPr/>
              <a:t>29/05/2012</a:t>
            </a:fld>
            <a:endParaRPr lang="id-ID"/>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8F2A730-F5DC-4BFF-BF07-D2D51CC2D28A}" type="slidenum">
              <a:rPr lang="id-ID" smtClean="0"/>
              <a:pPr/>
              <a:t>‹#›</a:t>
            </a:fld>
            <a:endParaRPr lang="id-ID"/>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504B2A-725D-4340-8936-2447F965EA64}" type="datetimeFigureOut">
              <a:rPr lang="id-ID" smtClean="0"/>
              <a:pPr/>
              <a:t>29/05/2012</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2D81EF-1A73-4102-91E7-7C574ECBF121}"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2C157C8-6E59-4FF1-B111-11D1CF543097}" type="datetimeFigureOut">
              <a:rPr lang="id-ID" smtClean="0"/>
              <a:pPr/>
              <a:t>29/05/2012</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2C157C8-6E59-4FF1-B111-11D1CF543097}" type="datetimeFigureOut">
              <a:rPr lang="id-ID" smtClean="0"/>
              <a:pPr/>
              <a:t>29/05/2012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2C157C8-6E59-4FF1-B111-11D1CF543097}" type="datetimeFigureOut">
              <a:rPr lang="id-ID" smtClean="0"/>
              <a:pPr/>
              <a:t>29/05/2012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2C157C8-6E59-4FF1-B111-11D1CF543097}" type="datetimeFigureOut">
              <a:rPr lang="id-ID" smtClean="0"/>
              <a:pPr/>
              <a:t>29/05/2012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15591D76-7F0E-49BC-A4FD-BD33A46DF2AE}" type="slidenum">
              <a:rPr lang="id-ID" smtClean="0"/>
              <a:pPr/>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med">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2C157C8-6E59-4FF1-B111-11D1CF543097}" type="datetimeFigureOut">
              <a:rPr lang="id-ID" smtClean="0"/>
              <a:pPr/>
              <a:t>29/05/2012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15591D76-7F0E-49BC-A4FD-BD33A46DF2AE}" type="slidenum">
              <a:rPr lang="id-ID" smtClean="0"/>
              <a:pPr/>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transition spd="med">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2C157C8-6E59-4FF1-B111-11D1CF543097}" type="datetimeFigureOut">
              <a:rPr lang="id-ID" smtClean="0"/>
              <a:pPr/>
              <a:t>29/05/2012</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15591D76-7F0E-49BC-A4FD-BD33A46DF2AE}" type="slidenum">
              <a:rPr lang="id-ID" smtClean="0"/>
              <a:pPr/>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med">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2C157C8-6E59-4FF1-B111-11D1CF543097}" type="datetimeFigureOut">
              <a:rPr lang="id-ID" smtClean="0"/>
              <a:pPr/>
              <a:t>29/05/2012</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2C157C8-6E59-4FF1-B111-11D1CF543097}" type="datetimeFigureOut">
              <a:rPr lang="id-ID" smtClean="0"/>
              <a:pPr/>
              <a:t>29/05/2012</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15591D76-7F0E-49BC-A4FD-BD33A46DF2AE}" type="slidenum">
              <a:rPr lang="id-ID" smtClean="0"/>
              <a:pPr/>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med">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2C157C8-6E59-4FF1-B111-11D1CF543097}" type="datetimeFigureOut">
              <a:rPr lang="id-ID" smtClean="0"/>
              <a:pPr/>
              <a:t>29/05/2012</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2C157C8-6E59-4FF1-B111-11D1CF543097}" type="datetimeFigureOut">
              <a:rPr lang="id-ID" smtClean="0"/>
              <a:pPr/>
              <a:t>29/05/2012</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2C157C8-6E59-4FF1-B111-11D1CF543097}" type="datetimeFigureOut">
              <a:rPr lang="id-ID" smtClean="0"/>
              <a:pPr/>
              <a:t>29/05/2012</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5591D76-7F0E-49BC-A4FD-BD33A46DF2AE}" type="slidenum">
              <a:rPr lang="id-ID" smtClean="0"/>
              <a:pPr/>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transition spd="med">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2C157C8-6E59-4FF1-B111-11D1CF543097}" type="datetimeFigureOut">
              <a:rPr lang="id-ID" smtClean="0"/>
              <a:pPr/>
              <a:t>29/05/2012</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5591D76-7F0E-49BC-A4FD-BD33A46DF2AE}"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transition spd="med">
    <p:fade thruBlk="1"/>
  </p:transition>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1.png"/></Relationships>
</file>

<file path=ppt/slides/_rels/slide29.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571480"/>
            <a:ext cx="8786842" cy="2643206"/>
          </a:xfrm>
        </p:spPr>
        <p:txBody>
          <a:bodyPr>
            <a:noAutofit/>
          </a:bodyPr>
          <a:lstStyle/>
          <a:p>
            <a:pPr algn="l"/>
            <a:r>
              <a:rPr lang="id-ID" sz="4400" dirty="0" smtClean="0"/>
              <a:t>Diagram Class</a:t>
            </a:r>
            <a:r>
              <a:rPr lang="en-US" sz="4400" dirty="0" smtClean="0"/>
              <a:t>,</a:t>
            </a:r>
            <a:r>
              <a:rPr lang="id-ID" sz="4400" dirty="0" smtClean="0"/>
              <a:t> Diagram Objek</a:t>
            </a:r>
            <a:r>
              <a:rPr lang="en-US" sz="4400" dirty="0" smtClean="0"/>
              <a:t/>
            </a:r>
            <a:br>
              <a:rPr lang="en-US" sz="4400" dirty="0" smtClean="0"/>
            </a:br>
            <a:r>
              <a:rPr lang="en-US" sz="4400" dirty="0" smtClean="0"/>
              <a:t>Diagram Component </a:t>
            </a:r>
            <a:r>
              <a:rPr lang="en-US" sz="4400" dirty="0" err="1" smtClean="0"/>
              <a:t>dan</a:t>
            </a:r>
            <a:r>
              <a:rPr lang="en-US" sz="4400" dirty="0" smtClean="0"/>
              <a:t> Deployment</a:t>
            </a:r>
            <a:endParaRPr lang="id-ID" sz="4400" dirty="0"/>
          </a:p>
        </p:txBody>
      </p:sp>
      <p:sp>
        <p:nvSpPr>
          <p:cNvPr id="3" name="Subtitle 2"/>
          <p:cNvSpPr>
            <a:spLocks noGrp="1"/>
          </p:cNvSpPr>
          <p:nvPr>
            <p:ph type="subTitle" idx="1"/>
          </p:nvPr>
        </p:nvSpPr>
        <p:spPr>
          <a:xfrm>
            <a:off x="785786" y="3071810"/>
            <a:ext cx="6670366" cy="1752600"/>
          </a:xfrm>
        </p:spPr>
        <p:txBody>
          <a:bodyPr>
            <a:normAutofit/>
          </a:bodyPr>
          <a:lstStyle/>
          <a:p>
            <a:endParaRPr lang="id-ID" dirty="0" smtClean="0"/>
          </a:p>
          <a:p>
            <a:r>
              <a:rPr lang="id-ID" sz="2400" dirty="0" smtClean="0"/>
              <a:t>Citra Noviyasari, S.Si, MT</a:t>
            </a:r>
            <a:endParaRPr lang="en-US" sz="2400" dirty="0" smtClean="0"/>
          </a:p>
          <a:p>
            <a:r>
              <a:rPr lang="en-US" sz="2400" smtClean="0"/>
              <a:t>SI </a:t>
            </a:r>
            <a:r>
              <a:rPr lang="en-US" sz="2400" dirty="0" smtClean="0"/>
              <a:t>- UNIKOM</a:t>
            </a:r>
            <a:endParaRPr lang="id-ID" sz="2400" dirty="0" smtClean="0"/>
          </a:p>
          <a:p>
            <a:endParaRPr lang="id-ID" dirty="0"/>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sz="2800" dirty="0" err="1" smtClean="0">
                <a:latin typeface="Times New Roman" pitchFamily="18" charset="0"/>
                <a:ea typeface="Calibri" pitchFamily="34" charset="0"/>
                <a:cs typeface="Times New Roman" pitchFamily="18" charset="0"/>
              </a:rPr>
              <a:t>Sebuah</a:t>
            </a:r>
            <a:r>
              <a:rPr lang="en-US" sz="2800" dirty="0" smtClean="0">
                <a:latin typeface="Times New Roman" pitchFamily="18" charset="0"/>
                <a:ea typeface="Calibri" pitchFamily="34" charset="0"/>
                <a:cs typeface="Times New Roman" pitchFamily="18" charset="0"/>
              </a:rPr>
              <a:t> aggregation </a:t>
            </a:r>
            <a:r>
              <a:rPr lang="en-US" sz="2800" dirty="0" err="1" smtClean="0">
                <a:latin typeface="Times New Roman" pitchFamily="18" charset="0"/>
                <a:ea typeface="Calibri" pitchFamily="34" charset="0"/>
                <a:cs typeface="Times New Roman" pitchFamily="18" charset="0"/>
              </a:rPr>
              <a:t>adalah</a:t>
            </a:r>
            <a:r>
              <a:rPr lang="en-US" sz="2800" dirty="0" smtClean="0">
                <a:latin typeface="Times New Roman" pitchFamily="18" charset="0"/>
                <a:ea typeface="Calibri" pitchFamily="34" charset="0"/>
                <a:cs typeface="Times New Roman" pitchFamily="18" charset="0"/>
              </a:rPr>
              <a:t> </a:t>
            </a:r>
            <a:r>
              <a:rPr lang="en-US" sz="2800" dirty="0" err="1" smtClean="0">
                <a:latin typeface="Times New Roman" pitchFamily="18" charset="0"/>
                <a:ea typeface="Calibri" pitchFamily="34" charset="0"/>
                <a:cs typeface="Times New Roman" pitchFamily="18" charset="0"/>
              </a:rPr>
              <a:t>bentuk</a:t>
            </a:r>
            <a:r>
              <a:rPr lang="en-US" sz="2800" dirty="0" smtClean="0">
                <a:latin typeface="Times New Roman" pitchFamily="18" charset="0"/>
                <a:ea typeface="Calibri" pitchFamily="34" charset="0"/>
                <a:cs typeface="Times New Roman" pitchFamily="18" charset="0"/>
              </a:rPr>
              <a:t> </a:t>
            </a:r>
            <a:r>
              <a:rPr lang="en-US" sz="2800" dirty="0" err="1" smtClean="0">
                <a:latin typeface="Times New Roman" pitchFamily="18" charset="0"/>
                <a:ea typeface="Calibri" pitchFamily="34" charset="0"/>
                <a:cs typeface="Times New Roman" pitchFamily="18" charset="0"/>
              </a:rPr>
              <a:t>khusus</a:t>
            </a:r>
            <a:r>
              <a:rPr lang="en-US" sz="2800" dirty="0" smtClean="0">
                <a:latin typeface="Times New Roman" pitchFamily="18" charset="0"/>
                <a:ea typeface="Calibri" pitchFamily="34" charset="0"/>
                <a:cs typeface="Times New Roman" pitchFamily="18" charset="0"/>
              </a:rPr>
              <a:t> association yang </a:t>
            </a:r>
            <a:r>
              <a:rPr lang="en-US" sz="2800" dirty="0" err="1" smtClean="0">
                <a:latin typeface="Times New Roman" pitchFamily="18" charset="0"/>
                <a:ea typeface="Calibri" pitchFamily="34" charset="0"/>
                <a:cs typeface="Times New Roman" pitchFamily="18" charset="0"/>
              </a:rPr>
              <a:t>memodelkan</a:t>
            </a:r>
            <a:r>
              <a:rPr lang="en-US" sz="2800" dirty="0" smtClean="0">
                <a:latin typeface="Times New Roman" pitchFamily="18" charset="0"/>
                <a:ea typeface="Calibri" pitchFamily="34" charset="0"/>
                <a:cs typeface="Times New Roman" pitchFamily="18" charset="0"/>
              </a:rPr>
              <a:t> </a:t>
            </a:r>
            <a:r>
              <a:rPr lang="en-US" sz="2800" dirty="0" err="1" smtClean="0">
                <a:latin typeface="Times New Roman" pitchFamily="18" charset="0"/>
                <a:ea typeface="Calibri" pitchFamily="34" charset="0"/>
                <a:cs typeface="Times New Roman" pitchFamily="18" charset="0"/>
              </a:rPr>
              <a:t>hubungan</a:t>
            </a:r>
            <a:r>
              <a:rPr lang="en-US" sz="2800" dirty="0" smtClean="0">
                <a:latin typeface="Times New Roman" pitchFamily="18" charset="0"/>
                <a:ea typeface="Calibri" pitchFamily="34" charset="0"/>
                <a:cs typeface="Times New Roman" pitchFamily="18" charset="0"/>
              </a:rPr>
              <a:t> whole-part </a:t>
            </a:r>
            <a:r>
              <a:rPr lang="en-US" sz="2800" dirty="0" err="1" smtClean="0">
                <a:latin typeface="Times New Roman" pitchFamily="18" charset="0"/>
                <a:ea typeface="Calibri" pitchFamily="34" charset="0"/>
                <a:cs typeface="Times New Roman" pitchFamily="18" charset="0"/>
              </a:rPr>
              <a:t>antara</a:t>
            </a:r>
            <a:r>
              <a:rPr lang="en-US" sz="2800" dirty="0" smtClean="0">
                <a:latin typeface="Times New Roman" pitchFamily="18" charset="0"/>
                <a:ea typeface="Calibri" pitchFamily="34" charset="0"/>
                <a:cs typeface="Times New Roman" pitchFamily="18" charset="0"/>
              </a:rPr>
              <a:t> </a:t>
            </a:r>
            <a:r>
              <a:rPr lang="en-US" sz="2800" dirty="0" err="1" smtClean="0">
                <a:latin typeface="Times New Roman" pitchFamily="18" charset="0"/>
                <a:ea typeface="Calibri" pitchFamily="34" charset="0"/>
                <a:cs typeface="Times New Roman" pitchFamily="18" charset="0"/>
              </a:rPr>
              <a:t>sebuah</a:t>
            </a:r>
            <a:r>
              <a:rPr lang="en-US" sz="2800" dirty="0" smtClean="0">
                <a:latin typeface="Times New Roman" pitchFamily="18" charset="0"/>
                <a:ea typeface="Calibri" pitchFamily="34" charset="0"/>
                <a:cs typeface="Times New Roman" pitchFamily="18" charset="0"/>
              </a:rPr>
              <a:t>  aggregation </a:t>
            </a:r>
            <a:r>
              <a:rPr lang="en-US" sz="2800" dirty="0" err="1" smtClean="0">
                <a:latin typeface="Times New Roman" pitchFamily="18" charset="0"/>
                <a:ea typeface="Calibri" pitchFamily="34" charset="0"/>
                <a:cs typeface="Times New Roman" pitchFamily="18" charset="0"/>
              </a:rPr>
              <a:t>dengan</a:t>
            </a:r>
            <a:r>
              <a:rPr lang="en-US" sz="2800" dirty="0" smtClean="0">
                <a:latin typeface="Times New Roman" pitchFamily="18" charset="0"/>
                <a:ea typeface="Calibri" pitchFamily="34" charset="0"/>
                <a:cs typeface="Times New Roman" pitchFamily="18" charset="0"/>
              </a:rPr>
              <a:t> </a:t>
            </a:r>
            <a:r>
              <a:rPr lang="en-US" sz="2800" dirty="0" err="1" smtClean="0">
                <a:latin typeface="Times New Roman" pitchFamily="18" charset="0"/>
                <a:ea typeface="Calibri" pitchFamily="34" charset="0"/>
                <a:cs typeface="Times New Roman" pitchFamily="18" charset="0"/>
              </a:rPr>
              <a:t>bagiannya</a:t>
            </a:r>
            <a:r>
              <a:rPr lang="id-ID" sz="2800" dirty="0" smtClean="0">
                <a:latin typeface="Times New Roman" pitchFamily="18" charset="0"/>
                <a:ea typeface="Calibri" pitchFamily="34" charset="0"/>
                <a:cs typeface="Times New Roman" pitchFamily="18" charset="0"/>
              </a:rPr>
              <a:t>. </a:t>
            </a:r>
          </a:p>
          <a:p>
            <a:endParaRPr lang="id-ID" dirty="0" smtClean="0"/>
          </a:p>
          <a:p>
            <a:endParaRPr lang="id-ID" dirty="0"/>
          </a:p>
        </p:txBody>
      </p:sp>
      <p:sp>
        <p:nvSpPr>
          <p:cNvPr id="2" name="Title 1"/>
          <p:cNvSpPr>
            <a:spLocks noGrp="1"/>
          </p:cNvSpPr>
          <p:nvPr>
            <p:ph type="title"/>
          </p:nvPr>
        </p:nvSpPr>
        <p:spPr/>
        <p:txBody>
          <a:bodyPr/>
          <a:lstStyle/>
          <a:p>
            <a:pPr algn="l"/>
            <a:r>
              <a:rPr lang="id-ID" dirty="0" smtClean="0"/>
              <a:t>Agregasi</a:t>
            </a:r>
            <a:endParaRPr lang="id-ID" dirty="0"/>
          </a:p>
        </p:txBody>
      </p:sp>
      <p:pic>
        <p:nvPicPr>
          <p:cNvPr id="4" name="Content Placeholder 3"/>
          <p:cNvPicPr>
            <a:picLocks/>
          </p:cNvPicPr>
          <p:nvPr/>
        </p:nvPicPr>
        <p:blipFill>
          <a:blip r:embed="rId2" cstate="print"/>
          <a:srcRect/>
          <a:stretch>
            <a:fillRect/>
          </a:stretch>
        </p:blipFill>
        <p:spPr bwMode="auto">
          <a:xfrm>
            <a:off x="1928794" y="3071810"/>
            <a:ext cx="5357850" cy="2571768"/>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sz="2400" dirty="0" smtClean="0"/>
              <a:t>Merupakan relasi </a:t>
            </a:r>
            <a:r>
              <a:rPr lang="en-US" sz="2400" dirty="0" smtClean="0"/>
              <a:t>Whole-part yang </a:t>
            </a:r>
            <a:r>
              <a:rPr lang="en-US" sz="2400" dirty="0" err="1" smtClean="0"/>
              <a:t>tidak</a:t>
            </a:r>
            <a:r>
              <a:rPr lang="en-US" sz="2400" dirty="0" smtClean="0"/>
              <a:t> </a:t>
            </a:r>
            <a:r>
              <a:rPr lang="en-US" sz="2400" dirty="0" err="1" smtClean="0"/>
              <a:t>boleh</a:t>
            </a:r>
            <a:r>
              <a:rPr lang="en-US" sz="2400" dirty="0" smtClean="0"/>
              <a:t> </a:t>
            </a:r>
            <a:r>
              <a:rPr lang="en-US" sz="2400" dirty="0" err="1" smtClean="0"/>
              <a:t>dipisahkan</a:t>
            </a:r>
            <a:endParaRPr lang="id-ID" sz="2400" dirty="0" smtClean="0"/>
          </a:p>
          <a:p>
            <a:r>
              <a:rPr lang="id-ID" sz="2400" dirty="0" smtClean="0"/>
              <a:t>Ilustrasi :</a:t>
            </a:r>
          </a:p>
          <a:p>
            <a:pPr>
              <a:buNone/>
            </a:pPr>
            <a:r>
              <a:rPr lang="id-ID" sz="2400" dirty="0" smtClean="0"/>
              <a:t>	</a:t>
            </a:r>
            <a:r>
              <a:rPr lang="en-US" sz="2400" dirty="0" smtClean="0"/>
              <a:t>● Class Person </a:t>
            </a:r>
            <a:r>
              <a:rPr lang="en-US" sz="2400" dirty="0" err="1" smtClean="0"/>
              <a:t>dan</a:t>
            </a:r>
            <a:r>
              <a:rPr lang="en-US" sz="2400" dirty="0" smtClean="0"/>
              <a:t> Class Head</a:t>
            </a:r>
            <a:endParaRPr lang="id-ID" sz="2400" dirty="0" smtClean="0"/>
          </a:p>
          <a:p>
            <a:pPr>
              <a:buNone/>
            </a:pPr>
            <a:r>
              <a:rPr lang="id-ID" sz="2400" dirty="0" smtClean="0"/>
              <a:t>	</a:t>
            </a:r>
            <a:r>
              <a:rPr lang="en-US" sz="2400" dirty="0" smtClean="0"/>
              <a:t>● </a:t>
            </a:r>
            <a:r>
              <a:rPr lang="en-US" sz="2400" dirty="0" err="1" smtClean="0"/>
              <a:t>Menghapus</a:t>
            </a:r>
            <a:r>
              <a:rPr lang="en-US" sz="2400" dirty="0" smtClean="0"/>
              <a:t> person </a:t>
            </a:r>
            <a:r>
              <a:rPr lang="en-US" sz="2400" dirty="0" err="1" smtClean="0"/>
              <a:t>berarti</a:t>
            </a:r>
            <a:r>
              <a:rPr lang="en-US" sz="2400" dirty="0" smtClean="0"/>
              <a:t> </a:t>
            </a:r>
            <a:r>
              <a:rPr lang="en-US" sz="2400" dirty="0" err="1" smtClean="0"/>
              <a:t>juga</a:t>
            </a:r>
            <a:r>
              <a:rPr lang="en-US" sz="2400" dirty="0" smtClean="0"/>
              <a:t> </a:t>
            </a:r>
            <a:r>
              <a:rPr lang="en-US" sz="2400" dirty="0" err="1" smtClean="0"/>
              <a:t>menghapus</a:t>
            </a:r>
            <a:r>
              <a:rPr lang="en-US" sz="2400" dirty="0" smtClean="0"/>
              <a:t> </a:t>
            </a:r>
            <a:r>
              <a:rPr lang="en-US" sz="2400" dirty="0" err="1" smtClean="0"/>
              <a:t>kepalanya</a:t>
            </a:r>
            <a:r>
              <a:rPr lang="en-US" sz="2400" dirty="0" smtClean="0"/>
              <a:t> </a:t>
            </a:r>
            <a:r>
              <a:rPr lang="en-US" sz="2400" dirty="0" err="1" smtClean="0"/>
              <a:t>dan</a:t>
            </a:r>
            <a:r>
              <a:rPr lang="en-US" sz="2400" dirty="0" smtClean="0"/>
              <a:t> </a:t>
            </a:r>
            <a:r>
              <a:rPr lang="en-US" sz="2400" dirty="0" err="1" smtClean="0"/>
              <a:t>orang</a:t>
            </a:r>
            <a:r>
              <a:rPr lang="en-US" sz="2400" dirty="0" smtClean="0"/>
              <a:t> </a:t>
            </a:r>
            <a:r>
              <a:rPr lang="en-US" sz="2400" dirty="0" err="1" smtClean="0"/>
              <a:t>tidak</a:t>
            </a:r>
            <a:r>
              <a:rPr lang="en-US" sz="2400" dirty="0" smtClean="0"/>
              <a:t> </a:t>
            </a:r>
            <a:r>
              <a:rPr lang="en-US" sz="2400" dirty="0" err="1" smtClean="0"/>
              <a:t>bisa</a:t>
            </a:r>
            <a:r>
              <a:rPr lang="en-US" sz="2400" dirty="0" smtClean="0"/>
              <a:t> </a:t>
            </a:r>
            <a:r>
              <a:rPr lang="en-US" sz="2400" dirty="0" err="1" smtClean="0"/>
              <a:t>hidup</a:t>
            </a:r>
            <a:r>
              <a:rPr lang="en-US" sz="2400" dirty="0" smtClean="0"/>
              <a:t> </a:t>
            </a:r>
            <a:r>
              <a:rPr lang="en-US" sz="2400" dirty="0" err="1" smtClean="0"/>
              <a:t>tanpa</a:t>
            </a:r>
            <a:r>
              <a:rPr lang="en-US" sz="2400" dirty="0" smtClean="0"/>
              <a:t> </a:t>
            </a:r>
            <a:r>
              <a:rPr lang="en-US" sz="2400" dirty="0" err="1" smtClean="0"/>
              <a:t>kepala</a:t>
            </a:r>
            <a:endParaRPr lang="id-ID" sz="2400" dirty="0" smtClean="0"/>
          </a:p>
          <a:p>
            <a:pPr>
              <a:buNone/>
            </a:pPr>
            <a:r>
              <a:rPr lang="id-ID" sz="2400" dirty="0" smtClean="0"/>
              <a:t>	</a:t>
            </a:r>
            <a:r>
              <a:rPr lang="en-US" sz="2400" dirty="0" smtClean="0"/>
              <a:t>● </a:t>
            </a:r>
            <a:r>
              <a:rPr lang="en-US" sz="2400" dirty="0" err="1" smtClean="0"/>
              <a:t>Orang</a:t>
            </a:r>
            <a:r>
              <a:rPr lang="en-US" sz="2400" dirty="0" smtClean="0"/>
              <a:t> </a:t>
            </a:r>
            <a:r>
              <a:rPr lang="en-US" sz="2400" dirty="0" err="1" smtClean="0"/>
              <a:t>dan</a:t>
            </a:r>
            <a:r>
              <a:rPr lang="en-US" sz="2400" dirty="0" smtClean="0"/>
              <a:t> </a:t>
            </a:r>
            <a:r>
              <a:rPr lang="en-US" sz="2400" dirty="0" err="1" smtClean="0"/>
              <a:t>Kepala</a:t>
            </a:r>
            <a:r>
              <a:rPr lang="en-US" sz="2400" dirty="0" smtClean="0"/>
              <a:t> </a:t>
            </a:r>
            <a:r>
              <a:rPr lang="en-US" sz="2400" dirty="0" err="1" smtClean="0"/>
              <a:t>harus</a:t>
            </a:r>
            <a:r>
              <a:rPr lang="en-US" sz="2400" dirty="0" smtClean="0"/>
              <a:t> </a:t>
            </a:r>
            <a:r>
              <a:rPr lang="en-US" sz="2400" dirty="0" err="1" smtClean="0"/>
              <a:t>ada</a:t>
            </a:r>
            <a:r>
              <a:rPr lang="en-US" sz="2400" dirty="0" smtClean="0"/>
              <a:t> </a:t>
            </a:r>
            <a:r>
              <a:rPr lang="en-US" sz="2400" dirty="0" err="1" smtClean="0"/>
              <a:t>bersamaan</a:t>
            </a:r>
            <a:endParaRPr lang="id-ID" sz="2400" dirty="0" smtClean="0"/>
          </a:p>
          <a:p>
            <a:endParaRPr lang="id-ID" dirty="0"/>
          </a:p>
        </p:txBody>
      </p:sp>
      <p:sp>
        <p:nvSpPr>
          <p:cNvPr id="2" name="Title 1"/>
          <p:cNvSpPr>
            <a:spLocks noGrp="1"/>
          </p:cNvSpPr>
          <p:nvPr>
            <p:ph type="title"/>
          </p:nvPr>
        </p:nvSpPr>
        <p:spPr/>
        <p:txBody>
          <a:bodyPr/>
          <a:lstStyle/>
          <a:p>
            <a:pPr algn="l"/>
            <a:r>
              <a:rPr lang="id-ID" dirty="0" smtClean="0"/>
              <a:t>Composition</a:t>
            </a:r>
            <a:endParaRPr lang="id-ID" dirty="0"/>
          </a:p>
        </p:txBody>
      </p:sp>
      <p:pic>
        <p:nvPicPr>
          <p:cNvPr id="4" name="Picture 3"/>
          <p:cNvPicPr/>
          <p:nvPr/>
        </p:nvPicPr>
        <p:blipFill>
          <a:blip r:embed="rId2" cstate="print"/>
          <a:srcRect/>
          <a:stretch>
            <a:fillRect/>
          </a:stretch>
        </p:blipFill>
        <p:spPr bwMode="auto">
          <a:xfrm>
            <a:off x="1714480" y="4572008"/>
            <a:ext cx="4786346" cy="1357322"/>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5860"/>
            <a:ext cx="8229600" cy="4840303"/>
          </a:xfrm>
        </p:spPr>
        <p:txBody>
          <a:bodyPr>
            <a:normAutofit/>
          </a:bodyPr>
          <a:lstStyle/>
          <a:p>
            <a:pPr algn="just"/>
            <a:r>
              <a:rPr lang="id-ID" sz="2000" dirty="0" smtClean="0"/>
              <a:t>Dependency adalah perubahan pada salah satu elemen yang mengakibatkan perubahan pada elemen yang lain. Semakin kompleks sistem, maka dependency menjadi sesuatu yang harus dipertimbangkan. Dependency hanya berlaku satu arah. Bisa diperjelas dengan penggunaan keyword, seperti &lt;&lt;parameter&gt;&gt;, &lt;&lt;use&gt;&gt;, &lt;&lt;call&gt;&gt; dengan notasi anak panah dan garis putus-putus. Aturan umum dependency adalah mengurangi dependency antar modul (low coupling).</a:t>
            </a:r>
          </a:p>
          <a:p>
            <a:endParaRPr lang="id-ID" dirty="0" smtClean="0"/>
          </a:p>
          <a:p>
            <a:endParaRPr lang="id-ID" dirty="0" smtClean="0"/>
          </a:p>
          <a:p>
            <a:endParaRPr lang="id-ID" dirty="0"/>
          </a:p>
        </p:txBody>
      </p:sp>
      <p:sp>
        <p:nvSpPr>
          <p:cNvPr id="2" name="Title 1"/>
          <p:cNvSpPr>
            <a:spLocks noGrp="1"/>
          </p:cNvSpPr>
          <p:nvPr>
            <p:ph type="title"/>
          </p:nvPr>
        </p:nvSpPr>
        <p:spPr/>
        <p:txBody>
          <a:bodyPr/>
          <a:lstStyle/>
          <a:p>
            <a:pPr algn="l"/>
            <a:r>
              <a:rPr lang="id-ID" dirty="0" smtClean="0"/>
              <a:t>Depedency</a:t>
            </a:r>
            <a:endParaRPr lang="id-ID" dirty="0"/>
          </a:p>
        </p:txBody>
      </p:sp>
      <p:pic>
        <p:nvPicPr>
          <p:cNvPr id="4" name="Content Placeholder 3"/>
          <p:cNvPicPr>
            <a:picLocks/>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07/7/7/main" xmlns:wps="http://schemas.microsoft.com/office/word/2008/6/28/wordprocessingShape" xmlns:wpi="http://schemas.microsoft.com/office/word/2008/6/28/wordprocessingInk" xmlns:wpg="http://schemas.microsoft.com/office/word/2008/6/28/wordprocessingGroup" xmlns:w14="http://schemas.microsoft.com/office/word/2009/2/wordml" xmlns:w="http://schemas.openxmlformats.org/wordprocessingml/2006/main" xmlns:w10="urn:schemas-microsoft-com:office:word" xmlns:wp14="http://schemas.microsoft.com/office/word/2008/9/16/wordprocessingDrawing" xmlns:v="urn:schemas-microsoft-com:vml" xmlns:o="urn:schemas-microsoft-com:office:office" xmlns:mc="http://schemas.openxmlformats.org/markup-compatibility/2006" xmlns:wpc="http://schemas.microsoft.com/office/word/2008/6/28/wordprocessingCanvas" xmlns="" xmlns:pic="http://schemas.openxmlformats.org/drawingml/2006/picture" xmlns:lc="http://schemas.openxmlformats.org/drawingml/2006/lockedCanvas" val="0"/>
              </a:ext>
            </a:extLst>
          </a:blip>
          <a:srcRect/>
          <a:stretch>
            <a:fillRect/>
          </a:stretch>
        </p:blipFill>
        <p:spPr bwMode="auto">
          <a:xfrm>
            <a:off x="1285852" y="3857628"/>
            <a:ext cx="6715172" cy="2428892"/>
          </a:xfrm>
          <a:prstGeom prst="rect">
            <a:avLst/>
          </a:prstGeom>
          <a:extLst>
            <a:ext uri="{909E8E84-426E-40dd-AFC4-6F175D3DCCD1}">
              <a14:hiddenFill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07/7/7/main" xmlns:wps="http://schemas.microsoft.com/office/word/2008/6/28/wordprocessingShape" xmlns:wpi="http://schemas.microsoft.com/office/word/2008/6/28/wordprocessingInk" xmlns:wpg="http://schemas.microsoft.com/office/word/2008/6/28/wordprocessingGroup" xmlns:w14="http://schemas.microsoft.com/office/word/2009/2/wordml" xmlns:w="http://schemas.openxmlformats.org/wordprocessingml/2006/main" xmlns:w10="urn:schemas-microsoft-com:office:word" xmlns:wp14="http://schemas.microsoft.com/office/word/2008/9/16/wordprocessingDrawing" xmlns:v="urn:schemas-microsoft-com:vml" xmlns:o="urn:schemas-microsoft-com:office:office" xmlns:mc="http://schemas.openxmlformats.org/markup-compatibility/2006" xmlns:wpc="http://schemas.microsoft.com/office/word/2008/6/28/wordprocessingCanvas" xmlns="" xmlns:pic="http://schemas.openxmlformats.org/drawingml/2006/picture" xmlns:lc="http://schemas.openxmlformats.org/drawingml/2006/lockedCanvas">
                <a:solidFill>
                  <a:srgbClr val="FFFFFF" mc:Ignorable=""/>
                </a:solidFill>
              </a14:hiddenFill>
            </a:ext>
            <a:ext uri="{91240B29-F687-4f45-9708-019B960494DF}">
              <a14:hiddenLine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07/7/7/main" xmlns:wps="http://schemas.microsoft.com/office/word/2008/6/28/wordprocessingShape" xmlns:wpi="http://schemas.microsoft.com/office/word/2008/6/28/wordprocessingInk" xmlns:wpg="http://schemas.microsoft.com/office/word/2008/6/28/wordprocessingGroup" xmlns:w14="http://schemas.microsoft.com/office/word/2009/2/wordml" xmlns:w="http://schemas.openxmlformats.org/wordprocessingml/2006/main" xmlns:w10="urn:schemas-microsoft-com:office:word" xmlns:wp14="http://schemas.microsoft.com/office/word/2008/9/16/wordprocessingDrawing" xmlns:v="urn:schemas-microsoft-com:vml" xmlns:o="urn:schemas-microsoft-com:office:office" xmlns:mc="http://schemas.openxmlformats.org/markup-compatibility/2006" xmlns:wpc="http://schemas.microsoft.com/office/word/2008/6/28/wordprocessingCanvas" xmlns="" xmlns:pic="http://schemas.openxmlformats.org/drawingml/2006/picture" xmlns:lc="http://schemas.openxmlformats.org/drawingml/2006/lockedCanvas" w="9525">
                <a:solidFill>
                  <a:srgbClr val="000000" mc:Ignorable=""/>
                </a:solidFill>
                <a:miter lim="800000"/>
                <a:headEnd/>
                <a:tailEnd/>
              </a14:hiddenLine>
            </a:ext>
          </a:extLst>
        </p:spPr>
      </p:pic>
    </p:spTree>
  </p:cSld>
  <p:clrMapOvr>
    <a:masterClrMapping/>
  </p:clrMapOvr>
  <p:transition spd="med">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1"/>
            <a:ext cx="4972056" cy="4472006"/>
          </a:xfrm>
        </p:spPr>
        <p:txBody>
          <a:bodyPr>
            <a:normAutofit fontScale="92500" lnSpcReduction="10000"/>
          </a:bodyPr>
          <a:lstStyle/>
          <a:p>
            <a:pPr marL="0" indent="0" algn="just">
              <a:buNone/>
            </a:pPr>
            <a:r>
              <a:rPr lang="id-ID" dirty="0" smtClean="0"/>
              <a:t>Abstract Class digunakan pada class yang tidak bisa diinstantiasi, harus diturunkan kedalam class non-abstract. Memiliki satu atau lebih metode abstract sedangkan metode abstract tidak memiliki implementasi. Implementasi dilakukan oleh class yang menurunkan. Dinotasikan italics pada nama.</a:t>
            </a:r>
          </a:p>
          <a:p>
            <a:endParaRPr lang="id-ID" dirty="0"/>
          </a:p>
        </p:txBody>
      </p:sp>
      <p:pic>
        <p:nvPicPr>
          <p:cNvPr id="5" name="Content Placeholder 4"/>
          <p:cNvPicPr>
            <a:picLocks noGrp="1"/>
          </p:cNvPicPr>
          <p:nvPr>
            <p:ph sz="half" idx="2"/>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07/7/7/main" xmlns:wps="http://schemas.microsoft.com/office/word/2008/6/28/wordprocessingShape" xmlns:wpi="http://schemas.microsoft.com/office/word/2008/6/28/wordprocessingInk" xmlns:wpg="http://schemas.microsoft.com/office/word/2008/6/28/wordprocessingGroup" xmlns:w14="http://schemas.microsoft.com/office/word/2009/2/wordml" xmlns:w="http://schemas.openxmlformats.org/wordprocessingml/2006/main" xmlns:w10="urn:schemas-microsoft-com:office:word" xmlns:wp14="http://schemas.microsoft.com/office/word/2008/9/16/wordprocessingDrawing" xmlns:v="urn:schemas-microsoft-com:vml" xmlns:o="urn:schemas-microsoft-com:office:office" xmlns:mc="http://schemas.openxmlformats.org/markup-compatibility/2006" xmlns:wpc="http://schemas.microsoft.com/office/word/2008/6/28/wordprocessingCanvas" xmlns="" xmlns:pic="http://schemas.openxmlformats.org/drawingml/2006/picture" xmlns:lc="http://schemas.openxmlformats.org/drawingml/2006/lockedCanvas" val="0"/>
              </a:ext>
            </a:extLst>
          </a:blip>
          <a:stretch>
            <a:fillRect/>
          </a:stretch>
        </p:blipFill>
        <p:spPr bwMode="auto">
          <a:xfrm>
            <a:off x="5728216" y="1481138"/>
            <a:ext cx="1878568" cy="4525962"/>
          </a:xfrm>
          <a:prstGeom prst="rect">
            <a:avLst/>
          </a:prstGeom>
          <a:extLst>
            <a:ext uri="{909E8E84-426E-40dd-AFC4-6F175D3DCCD1}">
              <a14:hiddenFill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07/7/7/main" xmlns:wps="http://schemas.microsoft.com/office/word/2008/6/28/wordprocessingShape" xmlns:wpi="http://schemas.microsoft.com/office/word/2008/6/28/wordprocessingInk" xmlns:wpg="http://schemas.microsoft.com/office/word/2008/6/28/wordprocessingGroup" xmlns:w14="http://schemas.microsoft.com/office/word/2009/2/wordml" xmlns:w="http://schemas.openxmlformats.org/wordprocessingml/2006/main" xmlns:w10="urn:schemas-microsoft-com:office:word" xmlns:wp14="http://schemas.microsoft.com/office/word/2008/9/16/wordprocessingDrawing" xmlns:v="urn:schemas-microsoft-com:vml" xmlns:o="urn:schemas-microsoft-com:office:office" xmlns:mc="http://schemas.openxmlformats.org/markup-compatibility/2006" xmlns:wpc="http://schemas.microsoft.com/office/word/2008/6/28/wordprocessingCanvas" xmlns="" xmlns:pic="http://schemas.openxmlformats.org/drawingml/2006/picture" xmlns:lc="http://schemas.openxmlformats.org/drawingml/2006/lockedCanvas">
                <a:solidFill>
                  <a:srgbClr val="FFFFFF" mc:Ignorable=""/>
                </a:solidFill>
              </a14:hiddenFill>
            </a:ext>
            <a:ext uri="{91240B29-F687-4f45-9708-019B960494DF}">
              <a14:hiddenLine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07/7/7/main" xmlns:wps="http://schemas.microsoft.com/office/word/2008/6/28/wordprocessingShape" xmlns:wpi="http://schemas.microsoft.com/office/word/2008/6/28/wordprocessingInk" xmlns:wpg="http://schemas.microsoft.com/office/word/2008/6/28/wordprocessingGroup" xmlns:w14="http://schemas.microsoft.com/office/word/2009/2/wordml" xmlns:w="http://schemas.openxmlformats.org/wordprocessingml/2006/main" xmlns:w10="urn:schemas-microsoft-com:office:word" xmlns:wp14="http://schemas.microsoft.com/office/word/2008/9/16/wordprocessingDrawing" xmlns:v="urn:schemas-microsoft-com:vml" xmlns:o="urn:schemas-microsoft-com:office:office" xmlns:mc="http://schemas.openxmlformats.org/markup-compatibility/2006" xmlns:wpc="http://schemas.microsoft.com/office/word/2008/6/28/wordprocessingCanvas" xmlns="" xmlns:pic="http://schemas.openxmlformats.org/drawingml/2006/picture" xmlns:lc="http://schemas.openxmlformats.org/drawingml/2006/lockedCanvas" w="9525">
                <a:solidFill>
                  <a:srgbClr val="000000" mc:Ignorable=""/>
                </a:solidFill>
                <a:miter lim="800000"/>
                <a:headEnd/>
                <a:tailEnd/>
              </a14:hiddenLine>
            </a:ext>
          </a:extLst>
        </p:spPr>
      </p:pic>
      <p:sp>
        <p:nvSpPr>
          <p:cNvPr id="2" name="Title 1"/>
          <p:cNvSpPr>
            <a:spLocks noGrp="1"/>
          </p:cNvSpPr>
          <p:nvPr>
            <p:ph type="title"/>
          </p:nvPr>
        </p:nvSpPr>
        <p:spPr/>
        <p:txBody>
          <a:bodyPr/>
          <a:lstStyle/>
          <a:p>
            <a:pPr algn="l"/>
            <a:r>
              <a:rPr lang="id-ID" dirty="0" smtClean="0"/>
              <a:t>Abstract Class</a:t>
            </a:r>
            <a:endParaRPr lang="id-ID" dirty="0"/>
          </a:p>
        </p:txBody>
      </p:sp>
    </p:spTree>
  </p:cSld>
  <p:clrMapOvr>
    <a:masterClrMapping/>
  </p:clrMapOvr>
  <p:transition spd="med">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b="1" i="1" dirty="0" smtClean="0"/>
              <a:t>Private</a:t>
            </a:r>
            <a:r>
              <a:rPr lang="id-ID" b="1" i="1" dirty="0" smtClean="0"/>
              <a:t> ( -)</a:t>
            </a:r>
            <a:endParaRPr lang="id-ID" dirty="0" smtClean="0"/>
          </a:p>
          <a:p>
            <a:pPr lvl="0">
              <a:buNone/>
            </a:pPr>
            <a:r>
              <a:rPr lang="id-ID" dirty="0" smtClean="0"/>
              <a:t>	</a:t>
            </a:r>
            <a:r>
              <a:rPr lang="en-US" dirty="0" smtClean="0"/>
              <a:t> </a:t>
            </a:r>
            <a:r>
              <a:rPr lang="id-ID" dirty="0" err="1" smtClean="0"/>
              <a:t>T</a:t>
            </a:r>
            <a:r>
              <a:rPr lang="en-US" dirty="0" err="1" smtClean="0"/>
              <a:t>idak</a:t>
            </a:r>
            <a:r>
              <a:rPr lang="en-US" dirty="0" smtClean="0"/>
              <a:t> </a:t>
            </a:r>
            <a:r>
              <a:rPr lang="en-US" dirty="0" err="1" smtClean="0"/>
              <a:t>dapat</a:t>
            </a:r>
            <a:r>
              <a:rPr lang="en-US" dirty="0" smtClean="0"/>
              <a:t> </a:t>
            </a:r>
            <a:r>
              <a:rPr lang="en-US" dirty="0" err="1" smtClean="0"/>
              <a:t>dipanggil</a:t>
            </a:r>
            <a:r>
              <a:rPr lang="en-US" dirty="0" smtClean="0"/>
              <a:t> </a:t>
            </a:r>
            <a:r>
              <a:rPr lang="en-US" dirty="0" err="1" smtClean="0"/>
              <a:t>dari</a:t>
            </a:r>
            <a:r>
              <a:rPr lang="en-US" dirty="0" smtClean="0"/>
              <a:t> </a:t>
            </a:r>
            <a:r>
              <a:rPr lang="en-US" dirty="0" err="1" smtClean="0"/>
              <a:t>luar</a:t>
            </a:r>
            <a:r>
              <a:rPr lang="en-US" dirty="0" smtClean="0"/>
              <a:t> class yang </a:t>
            </a:r>
            <a:r>
              <a:rPr lang="en-US" dirty="0" err="1" smtClean="0"/>
              <a:t>bersangkutan</a:t>
            </a:r>
            <a:r>
              <a:rPr lang="id-ID" dirty="0" smtClean="0"/>
              <a:t> </a:t>
            </a:r>
          </a:p>
          <a:p>
            <a:pPr lvl="0"/>
            <a:r>
              <a:rPr lang="en-US" b="1" i="1" dirty="0" smtClean="0"/>
              <a:t>Protected</a:t>
            </a:r>
            <a:r>
              <a:rPr lang="id-ID" b="1" i="1" dirty="0" smtClean="0"/>
              <a:t> (#)</a:t>
            </a:r>
            <a:endParaRPr lang="id-ID" dirty="0" smtClean="0"/>
          </a:p>
          <a:p>
            <a:pPr lvl="0">
              <a:buNone/>
            </a:pPr>
            <a:r>
              <a:rPr lang="id-ID" dirty="0" smtClean="0"/>
              <a:t>	H</a:t>
            </a:r>
            <a:r>
              <a:rPr lang="en-US" dirty="0" err="1" smtClean="0"/>
              <a:t>anya</a:t>
            </a:r>
            <a:r>
              <a:rPr lang="en-US" dirty="0" smtClean="0"/>
              <a:t> </a:t>
            </a:r>
            <a:r>
              <a:rPr lang="en-US" dirty="0" err="1" smtClean="0"/>
              <a:t>dapat</a:t>
            </a:r>
            <a:r>
              <a:rPr lang="en-US" dirty="0" smtClean="0"/>
              <a:t> </a:t>
            </a:r>
            <a:r>
              <a:rPr lang="en-US" dirty="0" err="1" smtClean="0"/>
              <a:t>dipanggil</a:t>
            </a:r>
            <a:r>
              <a:rPr lang="en-US" dirty="0" smtClean="0"/>
              <a:t> </a:t>
            </a:r>
            <a:r>
              <a:rPr lang="en-US" dirty="0" err="1" smtClean="0"/>
              <a:t>oleh</a:t>
            </a:r>
            <a:r>
              <a:rPr lang="en-US" dirty="0" smtClean="0"/>
              <a:t> class yang </a:t>
            </a:r>
            <a:r>
              <a:rPr lang="en-US" dirty="0" err="1" smtClean="0"/>
              <a:t>bersangkutan</a:t>
            </a:r>
            <a:r>
              <a:rPr lang="en-US" dirty="0" smtClean="0"/>
              <a:t> </a:t>
            </a:r>
            <a:r>
              <a:rPr lang="en-US" dirty="0" err="1" smtClean="0"/>
              <a:t>dan</a:t>
            </a:r>
            <a:r>
              <a:rPr lang="en-US" dirty="0" smtClean="0"/>
              <a:t> </a:t>
            </a:r>
            <a:r>
              <a:rPr lang="en-US" dirty="0" err="1" smtClean="0"/>
              <a:t>anak-anak</a:t>
            </a:r>
            <a:r>
              <a:rPr lang="en-US" dirty="0" smtClean="0"/>
              <a:t> yang </a:t>
            </a:r>
            <a:r>
              <a:rPr lang="en-US" dirty="0" err="1" smtClean="0"/>
              <a:t>mewarisinya</a:t>
            </a:r>
            <a:endParaRPr lang="id-ID" dirty="0" smtClean="0"/>
          </a:p>
          <a:p>
            <a:pPr lvl="0"/>
            <a:r>
              <a:rPr lang="en-US" b="1" i="1" dirty="0" smtClean="0"/>
              <a:t>Public</a:t>
            </a:r>
            <a:r>
              <a:rPr lang="id-ID" b="1" i="1" dirty="0" smtClean="0"/>
              <a:t> (+)</a:t>
            </a:r>
            <a:r>
              <a:rPr lang="id-ID" dirty="0" smtClean="0"/>
              <a:t> </a:t>
            </a:r>
          </a:p>
          <a:p>
            <a:pPr lvl="0">
              <a:buNone/>
            </a:pPr>
            <a:r>
              <a:rPr lang="id-ID" dirty="0" smtClean="0"/>
              <a:t>	D</a:t>
            </a:r>
            <a:r>
              <a:rPr lang="en-US" dirty="0" err="1" smtClean="0"/>
              <a:t>apat</a:t>
            </a:r>
            <a:r>
              <a:rPr lang="en-US" dirty="0" smtClean="0"/>
              <a:t> </a:t>
            </a:r>
            <a:r>
              <a:rPr lang="en-US" dirty="0" err="1" smtClean="0"/>
              <a:t>dipanggil</a:t>
            </a:r>
            <a:r>
              <a:rPr lang="en-US" dirty="0" smtClean="0"/>
              <a:t> </a:t>
            </a:r>
            <a:r>
              <a:rPr lang="en-US" dirty="0" err="1" smtClean="0"/>
              <a:t>oleh</a:t>
            </a:r>
            <a:r>
              <a:rPr lang="en-US" dirty="0" smtClean="0"/>
              <a:t> </a:t>
            </a:r>
            <a:r>
              <a:rPr lang="en-US" dirty="0" err="1" smtClean="0"/>
              <a:t>siapa</a:t>
            </a:r>
            <a:r>
              <a:rPr lang="en-US" dirty="0" smtClean="0"/>
              <a:t> </a:t>
            </a:r>
            <a:r>
              <a:rPr lang="en-US" dirty="0" err="1" smtClean="0"/>
              <a:t>saja</a:t>
            </a:r>
            <a:r>
              <a:rPr lang="en-US" dirty="0" smtClean="0"/>
              <a:t> </a:t>
            </a:r>
            <a:endParaRPr lang="id-ID" dirty="0" smtClean="0"/>
          </a:p>
          <a:p>
            <a:endParaRPr lang="id-ID" dirty="0"/>
          </a:p>
        </p:txBody>
      </p:sp>
      <p:sp>
        <p:nvSpPr>
          <p:cNvPr id="2" name="Title 1"/>
          <p:cNvSpPr>
            <a:spLocks noGrp="1"/>
          </p:cNvSpPr>
          <p:nvPr>
            <p:ph type="title"/>
          </p:nvPr>
        </p:nvSpPr>
        <p:spPr/>
        <p:txBody>
          <a:bodyPr>
            <a:normAutofit fontScale="90000"/>
          </a:bodyPr>
          <a:lstStyle/>
          <a:p>
            <a:pPr algn="l"/>
            <a:r>
              <a:rPr lang="id-ID" dirty="0" smtClean="0"/>
              <a:t>Sifat Atribut dan Metoda</a:t>
            </a:r>
            <a:r>
              <a:rPr lang="en-US" dirty="0" smtClean="0"/>
              <a:t> (Visibility)</a:t>
            </a:r>
            <a:endParaRPr lang="id-ID" dirty="0"/>
          </a:p>
        </p:txBody>
      </p:sp>
    </p:spTree>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76802" name="Picture 1"/>
          <p:cNvPicPr>
            <a:picLocks noChangeAspect="1" noChangeArrowheads="1"/>
          </p:cNvPicPr>
          <p:nvPr/>
        </p:nvPicPr>
        <p:blipFill>
          <a:blip r:embed="rId2"/>
          <a:srcRect/>
          <a:stretch>
            <a:fillRect/>
          </a:stretch>
        </p:blipFill>
        <p:spPr bwMode="auto">
          <a:xfrm>
            <a:off x="0" y="571480"/>
            <a:ext cx="9118086" cy="4500594"/>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p:cNvPicPr>
          <p:nvPr>
            <p:ph idx="1"/>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07/7/7/main" xmlns:wps="http://schemas.microsoft.com/office/word/2008/6/28/wordprocessingShape" xmlns:wpi="http://schemas.microsoft.com/office/word/2008/6/28/wordprocessingInk" xmlns:wpg="http://schemas.microsoft.com/office/word/2008/6/28/wordprocessingGroup" xmlns:w14="http://schemas.microsoft.com/office/word/2009/2/wordml" xmlns:w="http://schemas.openxmlformats.org/wordprocessingml/2006/main" xmlns:w10="urn:schemas-microsoft-com:office:word" xmlns:wp14="http://schemas.microsoft.com/office/word/2008/9/16/wordprocessingDrawing" xmlns:v="urn:schemas-microsoft-com:vml" xmlns:o="urn:schemas-microsoft-com:office:office" xmlns:mc="http://schemas.openxmlformats.org/markup-compatibility/2006" xmlns:wpc="http://schemas.microsoft.com/office/word/2008/6/28/wordprocessingCanvas" xmlns="" xmlns:pic="http://schemas.openxmlformats.org/drawingml/2006/picture" xmlns:lc="http://schemas.openxmlformats.org/drawingml/2006/lockedCanvas" val="0"/>
              </a:ext>
            </a:extLst>
          </a:blip>
          <a:srcRect/>
          <a:stretch>
            <a:fillRect/>
          </a:stretch>
        </p:blipFill>
        <p:spPr bwMode="auto">
          <a:xfrm>
            <a:off x="1142976" y="1428736"/>
            <a:ext cx="5143536" cy="4929222"/>
          </a:xfrm>
          <a:prstGeom prst="rect">
            <a:avLst/>
          </a:prstGeom>
          <a:extLst>
            <a:ext uri="{909E8E84-426E-40dd-AFC4-6F175D3DCCD1}">
              <a14:hiddenFill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07/7/7/main" xmlns:wps="http://schemas.microsoft.com/office/word/2008/6/28/wordprocessingShape" xmlns:wpi="http://schemas.microsoft.com/office/word/2008/6/28/wordprocessingInk" xmlns:wpg="http://schemas.microsoft.com/office/word/2008/6/28/wordprocessingGroup" xmlns:w14="http://schemas.microsoft.com/office/word/2009/2/wordml" xmlns:w="http://schemas.openxmlformats.org/wordprocessingml/2006/main" xmlns:w10="urn:schemas-microsoft-com:office:word" xmlns:wp14="http://schemas.microsoft.com/office/word/2008/9/16/wordprocessingDrawing" xmlns:v="urn:schemas-microsoft-com:vml" xmlns:o="urn:schemas-microsoft-com:office:office" xmlns:mc="http://schemas.openxmlformats.org/markup-compatibility/2006" xmlns:wpc="http://schemas.microsoft.com/office/word/2008/6/28/wordprocessingCanvas" xmlns="" xmlns:pic="http://schemas.openxmlformats.org/drawingml/2006/picture" xmlns:lc="http://schemas.openxmlformats.org/drawingml/2006/lockedCanvas">
                <a:solidFill>
                  <a:srgbClr val="FFFFFF" mc:Ignorable=""/>
                </a:solidFill>
              </a14:hiddenFill>
            </a:ext>
            <a:ext uri="{91240B29-F687-4f45-9708-019B960494DF}">
              <a14:hiddenLine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07/7/7/main" xmlns:wps="http://schemas.microsoft.com/office/word/2008/6/28/wordprocessingShape" xmlns:wpi="http://schemas.microsoft.com/office/word/2008/6/28/wordprocessingInk" xmlns:wpg="http://schemas.microsoft.com/office/word/2008/6/28/wordprocessingGroup" xmlns:w14="http://schemas.microsoft.com/office/word/2009/2/wordml" xmlns:w="http://schemas.openxmlformats.org/wordprocessingml/2006/main" xmlns:w10="urn:schemas-microsoft-com:office:word" xmlns:wp14="http://schemas.microsoft.com/office/word/2008/9/16/wordprocessingDrawing" xmlns:v="urn:schemas-microsoft-com:vml" xmlns:o="urn:schemas-microsoft-com:office:office" xmlns:mc="http://schemas.openxmlformats.org/markup-compatibility/2006" xmlns:wpc="http://schemas.microsoft.com/office/word/2008/6/28/wordprocessingCanvas" xmlns="" xmlns:pic="http://schemas.openxmlformats.org/drawingml/2006/picture" xmlns:lc="http://schemas.openxmlformats.org/drawingml/2006/lockedCanvas" w="9525">
                <a:solidFill>
                  <a:srgbClr val="000000" mc:Ignorable=""/>
                </a:solidFill>
                <a:miter lim="800000"/>
                <a:headEnd/>
                <a:tailEnd/>
              </a14:hiddenLine>
            </a:ext>
          </a:extLst>
        </p:spPr>
      </p:pic>
      <p:sp>
        <p:nvSpPr>
          <p:cNvPr id="2" name="Title 1"/>
          <p:cNvSpPr>
            <a:spLocks noGrp="1"/>
          </p:cNvSpPr>
          <p:nvPr>
            <p:ph type="title"/>
          </p:nvPr>
        </p:nvSpPr>
        <p:spPr/>
        <p:txBody>
          <a:bodyPr/>
          <a:lstStyle/>
          <a:p>
            <a:pPr algn="l"/>
            <a:r>
              <a:rPr lang="id-ID" dirty="0" smtClean="0"/>
              <a:t>Contoh </a:t>
            </a:r>
            <a:endParaRPr lang="id-ID" dirty="0"/>
          </a:p>
        </p:txBody>
      </p:sp>
    </p:spTree>
  </p:cSld>
  <p:clrMapOvr>
    <a:masterClrMapping/>
  </p:clrMapOvr>
  <p:transition spd="med">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smtClean="0"/>
              <a:t>Diagram </a:t>
            </a:r>
            <a:r>
              <a:rPr lang="id-ID" dirty="0" smtClean="0"/>
              <a:t>Object</a:t>
            </a:r>
            <a:endParaRPr lang="en-US" dirty="0"/>
          </a:p>
        </p:txBody>
      </p:sp>
      <p:sp>
        <p:nvSpPr>
          <p:cNvPr id="5" name="Subtitle 4"/>
          <p:cNvSpPr>
            <a:spLocks noGrp="1"/>
          </p:cNvSpPr>
          <p:nvPr>
            <p:ph type="subTitle" idx="1"/>
          </p:nvPr>
        </p:nvSpPr>
        <p:spPr/>
        <p:txBody>
          <a:bodyPr/>
          <a:lstStyle/>
          <a:p>
            <a:endParaRPr lang="en-US" dirty="0"/>
          </a:p>
        </p:txBody>
      </p:sp>
    </p:spTree>
  </p:cSld>
  <p:clrMapOvr>
    <a:masterClrMapping/>
  </p:clrMapOvr>
  <p:transition spd="med">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r>
              <a:rPr lang="es-ES" dirty="0" err="1" smtClean="0"/>
              <a:t>Objek</a:t>
            </a:r>
            <a:r>
              <a:rPr lang="es-ES" dirty="0" smtClean="0"/>
              <a:t> </a:t>
            </a:r>
            <a:r>
              <a:rPr lang="es-ES" dirty="0" err="1" smtClean="0"/>
              <a:t>diagram</a:t>
            </a:r>
            <a:r>
              <a:rPr lang="es-ES" dirty="0" smtClean="0"/>
              <a:t> </a:t>
            </a:r>
            <a:r>
              <a:rPr lang="es-ES" dirty="0" err="1" smtClean="0"/>
              <a:t>berasal</a:t>
            </a:r>
            <a:r>
              <a:rPr lang="es-ES" dirty="0" smtClean="0"/>
              <a:t> </a:t>
            </a:r>
            <a:r>
              <a:rPr lang="es-ES" dirty="0" err="1" smtClean="0"/>
              <a:t>dari</a:t>
            </a:r>
            <a:r>
              <a:rPr lang="es-ES" dirty="0" smtClean="0"/>
              <a:t> </a:t>
            </a:r>
            <a:r>
              <a:rPr lang="es-ES" dirty="0" err="1" smtClean="0"/>
              <a:t>kelas</a:t>
            </a:r>
            <a:r>
              <a:rPr lang="es-ES" dirty="0" smtClean="0"/>
              <a:t> </a:t>
            </a:r>
            <a:r>
              <a:rPr lang="es-ES" dirty="0" err="1" smtClean="0"/>
              <a:t>objek</a:t>
            </a:r>
            <a:r>
              <a:rPr lang="es-ES" dirty="0" smtClean="0"/>
              <a:t> </a:t>
            </a:r>
            <a:r>
              <a:rPr lang="es-ES" dirty="0" err="1" smtClean="0"/>
              <a:t>diagram</a:t>
            </a:r>
            <a:r>
              <a:rPr lang="es-ES" dirty="0" smtClean="0"/>
              <a:t> </a:t>
            </a:r>
            <a:r>
              <a:rPr lang="es-ES" dirty="0" err="1" smtClean="0"/>
              <a:t>diagram</a:t>
            </a:r>
            <a:r>
              <a:rPr lang="es-ES" dirty="0" smtClean="0"/>
              <a:t> </a:t>
            </a:r>
            <a:r>
              <a:rPr lang="es-ES" dirty="0" err="1" smtClean="0"/>
              <a:t>sehingga</a:t>
            </a:r>
            <a:r>
              <a:rPr lang="es-ES" dirty="0" smtClean="0"/>
              <a:t> </a:t>
            </a:r>
            <a:r>
              <a:rPr lang="es-ES" dirty="0" err="1" smtClean="0"/>
              <a:t>tergantung</a:t>
            </a:r>
            <a:r>
              <a:rPr lang="es-ES" dirty="0" smtClean="0"/>
              <a:t> pada </a:t>
            </a:r>
            <a:r>
              <a:rPr lang="es-ES" dirty="0" err="1" smtClean="0"/>
              <a:t>diagram</a:t>
            </a:r>
            <a:r>
              <a:rPr lang="es-ES" dirty="0" smtClean="0"/>
              <a:t> </a:t>
            </a:r>
            <a:r>
              <a:rPr lang="es-ES" dirty="0" err="1" smtClean="0"/>
              <a:t>kelas</a:t>
            </a:r>
            <a:r>
              <a:rPr lang="es-ES" dirty="0" smtClean="0"/>
              <a:t>. </a:t>
            </a:r>
            <a:endParaRPr lang="id-ID" dirty="0" smtClean="0"/>
          </a:p>
          <a:p>
            <a:pPr algn="just"/>
            <a:r>
              <a:rPr lang="es-ES" dirty="0" err="1" smtClean="0"/>
              <a:t>Konsep-konsep</a:t>
            </a:r>
            <a:r>
              <a:rPr lang="es-ES" dirty="0" smtClean="0"/>
              <a:t> </a:t>
            </a:r>
            <a:r>
              <a:rPr lang="es-ES" dirty="0" err="1" smtClean="0"/>
              <a:t>dasar</a:t>
            </a:r>
            <a:r>
              <a:rPr lang="es-ES" dirty="0" smtClean="0"/>
              <a:t> </a:t>
            </a:r>
            <a:r>
              <a:rPr lang="es-ES" dirty="0" err="1" smtClean="0"/>
              <a:t>serupa</a:t>
            </a:r>
            <a:r>
              <a:rPr lang="es-ES" dirty="0" smtClean="0"/>
              <a:t> </a:t>
            </a:r>
            <a:r>
              <a:rPr lang="es-ES" dirty="0" err="1" smtClean="0"/>
              <a:t>untuk</a:t>
            </a:r>
            <a:r>
              <a:rPr lang="es-ES" dirty="0" smtClean="0"/>
              <a:t> </a:t>
            </a:r>
            <a:r>
              <a:rPr lang="es-ES" dirty="0" err="1" smtClean="0"/>
              <a:t>kelas</a:t>
            </a:r>
            <a:r>
              <a:rPr lang="es-ES" dirty="0" smtClean="0"/>
              <a:t> </a:t>
            </a:r>
            <a:r>
              <a:rPr lang="es-ES" dirty="0" err="1" smtClean="0"/>
              <a:t>objek</a:t>
            </a:r>
            <a:r>
              <a:rPr lang="es-ES" dirty="0" smtClean="0"/>
              <a:t> </a:t>
            </a:r>
            <a:r>
              <a:rPr lang="es-ES" dirty="0" err="1" smtClean="0"/>
              <a:t>diagram</a:t>
            </a:r>
            <a:r>
              <a:rPr lang="es-ES" dirty="0" smtClean="0"/>
              <a:t> dan </a:t>
            </a:r>
            <a:r>
              <a:rPr lang="es-ES" dirty="0" err="1" smtClean="0"/>
              <a:t>diagram</a:t>
            </a:r>
            <a:r>
              <a:rPr lang="es-ES" dirty="0" smtClean="0"/>
              <a:t>. </a:t>
            </a:r>
            <a:r>
              <a:rPr lang="es-ES" dirty="0" err="1" smtClean="0"/>
              <a:t>Obyek</a:t>
            </a:r>
            <a:r>
              <a:rPr lang="es-ES" dirty="0" smtClean="0"/>
              <a:t> </a:t>
            </a:r>
            <a:r>
              <a:rPr lang="es-ES" dirty="0" err="1" smtClean="0"/>
              <a:t>diagram</a:t>
            </a:r>
            <a:r>
              <a:rPr lang="es-ES" dirty="0" smtClean="0"/>
              <a:t> juga </a:t>
            </a:r>
            <a:r>
              <a:rPr lang="es-ES" dirty="0" err="1" smtClean="0"/>
              <a:t>mewakili</a:t>
            </a:r>
            <a:r>
              <a:rPr lang="es-ES" dirty="0" smtClean="0"/>
              <a:t> </a:t>
            </a:r>
            <a:r>
              <a:rPr lang="es-ES" dirty="0" err="1" smtClean="0"/>
              <a:t>pandangan</a:t>
            </a:r>
            <a:r>
              <a:rPr lang="es-ES" dirty="0" smtClean="0"/>
              <a:t> </a:t>
            </a:r>
            <a:r>
              <a:rPr lang="es-ES" dirty="0" err="1" smtClean="0"/>
              <a:t>statis</a:t>
            </a:r>
            <a:r>
              <a:rPr lang="es-ES" dirty="0" smtClean="0"/>
              <a:t> </a:t>
            </a:r>
            <a:r>
              <a:rPr lang="es-ES" dirty="0" err="1" smtClean="0"/>
              <a:t>dari</a:t>
            </a:r>
            <a:r>
              <a:rPr lang="es-ES" dirty="0" smtClean="0"/>
              <a:t> </a:t>
            </a:r>
            <a:r>
              <a:rPr lang="es-ES" dirty="0" err="1" smtClean="0"/>
              <a:t>sebuah</a:t>
            </a:r>
            <a:r>
              <a:rPr lang="es-ES" dirty="0" smtClean="0"/>
              <a:t> </a:t>
            </a:r>
            <a:r>
              <a:rPr lang="es-ES" dirty="0" err="1" smtClean="0"/>
              <a:t>sistem</a:t>
            </a:r>
            <a:r>
              <a:rPr lang="es-ES" dirty="0" smtClean="0"/>
              <a:t> </a:t>
            </a:r>
            <a:r>
              <a:rPr lang="es-ES" dirty="0" err="1" smtClean="0"/>
              <a:t>tetapi</a:t>
            </a:r>
            <a:r>
              <a:rPr lang="es-ES" dirty="0" smtClean="0"/>
              <a:t> </a:t>
            </a:r>
            <a:r>
              <a:rPr lang="es-ES" dirty="0" err="1" smtClean="0"/>
              <a:t>pandangan</a:t>
            </a:r>
            <a:r>
              <a:rPr lang="es-ES" dirty="0" smtClean="0"/>
              <a:t> </a:t>
            </a:r>
            <a:r>
              <a:rPr lang="es-ES" dirty="0" err="1" smtClean="0"/>
              <a:t>statis</a:t>
            </a:r>
            <a:r>
              <a:rPr lang="es-ES" dirty="0" smtClean="0"/>
              <a:t> </a:t>
            </a:r>
            <a:r>
              <a:rPr lang="es-ES" dirty="0" err="1" smtClean="0"/>
              <a:t>ini</a:t>
            </a:r>
            <a:r>
              <a:rPr lang="es-ES" dirty="0" smtClean="0"/>
              <a:t> </a:t>
            </a:r>
            <a:r>
              <a:rPr lang="es-ES" dirty="0" err="1" smtClean="0"/>
              <a:t>merupakan</a:t>
            </a:r>
            <a:r>
              <a:rPr lang="es-ES" dirty="0" smtClean="0"/>
              <a:t> </a:t>
            </a:r>
            <a:r>
              <a:rPr lang="es-ES" dirty="0" err="1" smtClean="0"/>
              <a:t>sebuah</a:t>
            </a:r>
            <a:r>
              <a:rPr lang="es-ES" dirty="0" smtClean="0"/>
              <a:t> </a:t>
            </a:r>
            <a:r>
              <a:rPr lang="es-ES" dirty="0" err="1" smtClean="0"/>
              <a:t>snapshot</a:t>
            </a:r>
            <a:r>
              <a:rPr lang="es-ES" dirty="0" smtClean="0"/>
              <a:t> </a:t>
            </a:r>
            <a:r>
              <a:rPr lang="es-ES" dirty="0" err="1" smtClean="0"/>
              <a:t>dari</a:t>
            </a:r>
            <a:r>
              <a:rPr lang="es-ES" dirty="0" smtClean="0"/>
              <a:t> </a:t>
            </a:r>
            <a:r>
              <a:rPr lang="es-ES" dirty="0" err="1" smtClean="0"/>
              <a:t>sistem</a:t>
            </a:r>
            <a:r>
              <a:rPr lang="es-ES" dirty="0" smtClean="0"/>
              <a:t> pada </a:t>
            </a:r>
            <a:r>
              <a:rPr lang="es-ES" dirty="0" err="1" smtClean="0"/>
              <a:t>saat</a:t>
            </a:r>
            <a:r>
              <a:rPr lang="es-ES" dirty="0" smtClean="0"/>
              <a:t> </a:t>
            </a:r>
            <a:r>
              <a:rPr lang="es-ES" dirty="0" err="1" smtClean="0"/>
              <a:t>tertentu</a:t>
            </a:r>
            <a:r>
              <a:rPr lang="es-ES" dirty="0" smtClean="0"/>
              <a:t>. </a:t>
            </a:r>
            <a:endParaRPr lang="id-ID" dirty="0" smtClean="0"/>
          </a:p>
          <a:p>
            <a:pPr algn="just"/>
            <a:r>
              <a:rPr lang="en-US" dirty="0" smtClean="0"/>
              <a:t>Object diagram </a:t>
            </a:r>
            <a:r>
              <a:rPr lang="en-US" dirty="0" err="1" smtClean="0"/>
              <a:t>digunakan</a:t>
            </a:r>
            <a:r>
              <a:rPr lang="en-US" dirty="0" smtClean="0"/>
              <a:t> </a:t>
            </a:r>
            <a:r>
              <a:rPr lang="en-US" dirty="0" err="1" smtClean="0"/>
              <a:t>untuk</a:t>
            </a:r>
            <a:r>
              <a:rPr lang="en-US" dirty="0" smtClean="0"/>
              <a:t> </a:t>
            </a:r>
            <a:r>
              <a:rPr lang="en-US" dirty="0" err="1" smtClean="0"/>
              <a:t>membuat</a:t>
            </a:r>
            <a:r>
              <a:rPr lang="en-US" dirty="0" smtClean="0"/>
              <a:t> </a:t>
            </a:r>
            <a:r>
              <a:rPr lang="en-US" dirty="0" err="1" smtClean="0"/>
              <a:t>satu</a:t>
            </a:r>
            <a:r>
              <a:rPr lang="en-US" dirty="0" smtClean="0"/>
              <a:t> set </a:t>
            </a:r>
            <a:r>
              <a:rPr lang="en-US" dirty="0" err="1" smtClean="0"/>
              <a:t>benda</a:t>
            </a:r>
            <a:r>
              <a:rPr lang="en-US" dirty="0" smtClean="0"/>
              <a:t> </a:t>
            </a:r>
            <a:r>
              <a:rPr lang="en-US" dirty="0" err="1" smtClean="0"/>
              <a:t>dan</a:t>
            </a:r>
            <a:r>
              <a:rPr lang="en-US" dirty="0" smtClean="0"/>
              <a:t> </a:t>
            </a:r>
            <a:r>
              <a:rPr lang="en-US" dirty="0" err="1" smtClean="0"/>
              <a:t>hubungan</a:t>
            </a:r>
            <a:r>
              <a:rPr lang="en-US" dirty="0" smtClean="0"/>
              <a:t> </a:t>
            </a:r>
            <a:r>
              <a:rPr lang="en-US" dirty="0" err="1" smtClean="0"/>
              <a:t>mereka</a:t>
            </a:r>
            <a:r>
              <a:rPr lang="en-US" dirty="0" smtClean="0"/>
              <a:t> </a:t>
            </a:r>
            <a:r>
              <a:rPr lang="en-US" dirty="0" err="1" smtClean="0"/>
              <a:t>sebagai</a:t>
            </a:r>
            <a:r>
              <a:rPr lang="en-US" dirty="0" smtClean="0"/>
              <a:t> </a:t>
            </a:r>
            <a:r>
              <a:rPr lang="en-US" dirty="0" err="1" smtClean="0"/>
              <a:t>contoh</a:t>
            </a:r>
            <a:r>
              <a:rPr lang="en-US" dirty="0" smtClean="0"/>
              <a:t>.</a:t>
            </a:r>
            <a:endParaRPr lang="id-ID" dirty="0" smtClean="0"/>
          </a:p>
          <a:p>
            <a:endParaRPr lang="id-ID" dirty="0"/>
          </a:p>
        </p:txBody>
      </p:sp>
      <p:sp>
        <p:nvSpPr>
          <p:cNvPr id="2" name="Title 1"/>
          <p:cNvSpPr>
            <a:spLocks noGrp="1"/>
          </p:cNvSpPr>
          <p:nvPr>
            <p:ph type="title"/>
          </p:nvPr>
        </p:nvSpPr>
        <p:spPr/>
        <p:txBody>
          <a:bodyPr/>
          <a:lstStyle/>
          <a:p>
            <a:pPr algn="l"/>
            <a:r>
              <a:rPr lang="id-ID" dirty="0" smtClean="0"/>
              <a:t>Diagram Obje</a:t>
            </a:r>
            <a:r>
              <a:rPr lang="en-US" dirty="0" smtClean="0"/>
              <a:t>k</a:t>
            </a:r>
            <a:endParaRPr lang="id-ID" dirty="0"/>
          </a:p>
        </p:txBody>
      </p:sp>
    </p:spTree>
  </p:cSld>
  <p:clrMapOvr>
    <a:masterClrMapping/>
  </p:clrMapOvr>
  <p:transition spd="med">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2849817"/>
        </p:xfrm>
        <a:graphic>
          <a:graphicData uri="http://schemas.openxmlformats.org/drawingml/2006/table">
            <a:tbl>
              <a:tblPr firstRow="1" bandRow="1">
                <a:tableStyleId>{5C22544A-7EE6-4342-B048-85BDC9FD1C3A}</a:tableStyleId>
              </a:tblPr>
              <a:tblGrid>
                <a:gridCol w="4543428"/>
                <a:gridCol w="3686172"/>
              </a:tblGrid>
              <a:tr h="616203">
                <a:tc>
                  <a:txBody>
                    <a:bodyPr/>
                    <a:lstStyle/>
                    <a:p>
                      <a:pPr marL="0" marR="0" algn="ctr">
                        <a:spcBef>
                          <a:spcPts val="0"/>
                        </a:spcBef>
                        <a:spcAft>
                          <a:spcPts val="0"/>
                        </a:spcAft>
                      </a:pPr>
                      <a:r>
                        <a:rPr lang="id-ID" sz="2400" b="1" dirty="0">
                          <a:latin typeface="Times New Roman"/>
                          <a:ea typeface="Times New Roman"/>
                          <a:cs typeface="Times New Roman"/>
                        </a:rPr>
                        <a:t>Deskripsi</a:t>
                      </a:r>
                      <a:endParaRPr lang="en-US" sz="2400" dirty="0">
                        <a:latin typeface="Times New Roman"/>
                        <a:ea typeface="Times New Roman"/>
                        <a:cs typeface="Times New Roman"/>
                      </a:endParaRPr>
                    </a:p>
                  </a:txBody>
                  <a:tcPr marL="68580" marR="68580" marT="0" marB="0"/>
                </a:tc>
                <a:tc>
                  <a:txBody>
                    <a:bodyPr/>
                    <a:lstStyle/>
                    <a:p>
                      <a:pPr algn="ctr"/>
                      <a:r>
                        <a:rPr lang="en-US" sz="2400" dirty="0" err="1" smtClean="0"/>
                        <a:t>Notasi</a:t>
                      </a:r>
                      <a:endParaRPr lang="en-US" sz="2400" dirty="0"/>
                    </a:p>
                  </a:txBody>
                  <a:tcPr/>
                </a:tc>
              </a:tr>
              <a:tr h="1617411">
                <a:tc>
                  <a:txBody>
                    <a:bodyPr/>
                    <a:lstStyle/>
                    <a:p>
                      <a:pPr marL="0" marR="0" algn="just">
                        <a:spcBef>
                          <a:spcPts val="0"/>
                        </a:spcBef>
                        <a:spcAft>
                          <a:spcPts val="0"/>
                        </a:spcAft>
                      </a:pPr>
                      <a:r>
                        <a:rPr lang="id-ID" sz="3200" dirty="0">
                          <a:latin typeface="Times New Roman"/>
                          <a:ea typeface="Times New Roman"/>
                          <a:cs typeface="Times New Roman"/>
                        </a:rPr>
                        <a:t>objek dari kelas yang berjalan saat sistem dijalankan</a:t>
                      </a:r>
                      <a:endParaRPr lang="en-US" sz="3200" dirty="0">
                        <a:latin typeface="Times New Roman"/>
                        <a:ea typeface="Times New Roman"/>
                        <a:cs typeface="Times New Roman"/>
                      </a:endParaRPr>
                    </a:p>
                  </a:txBody>
                  <a:tcPr marL="68580" marR="68580" marT="0" marB="0"/>
                </a:tc>
                <a:tc>
                  <a:txBody>
                    <a:bodyPr/>
                    <a:lstStyle/>
                    <a:p>
                      <a:endParaRPr lang="en-US" sz="3200" dirty="0"/>
                    </a:p>
                  </a:txBody>
                  <a:tcPr/>
                </a:tc>
              </a:tr>
              <a:tr h="616203">
                <a:tc>
                  <a:txBody>
                    <a:bodyPr/>
                    <a:lstStyle/>
                    <a:p>
                      <a:pPr marL="0" marR="0" algn="just">
                        <a:spcBef>
                          <a:spcPts val="0"/>
                        </a:spcBef>
                        <a:spcAft>
                          <a:spcPts val="0"/>
                        </a:spcAft>
                      </a:pPr>
                      <a:r>
                        <a:rPr lang="id-ID" sz="3200" dirty="0">
                          <a:latin typeface="Times New Roman"/>
                          <a:ea typeface="Times New Roman"/>
                          <a:cs typeface="Times New Roman"/>
                        </a:rPr>
                        <a:t>relasi antar objek</a:t>
                      </a:r>
                      <a:endParaRPr lang="en-US" sz="3200" dirty="0">
                        <a:latin typeface="Times New Roman"/>
                        <a:ea typeface="Times New Roman"/>
                        <a:cs typeface="Times New Roman"/>
                      </a:endParaRPr>
                    </a:p>
                  </a:txBody>
                  <a:tcPr marL="68580" marR="68580" marT="0" marB="0"/>
                </a:tc>
                <a:tc>
                  <a:txBody>
                    <a:bodyPr/>
                    <a:lstStyle/>
                    <a:p>
                      <a:endParaRPr lang="en-US" sz="3200" dirty="0"/>
                    </a:p>
                  </a:txBody>
                  <a:tcPr/>
                </a:tc>
              </a:tr>
            </a:tbl>
          </a:graphicData>
        </a:graphic>
      </p:graphicFrame>
      <p:sp>
        <p:nvSpPr>
          <p:cNvPr id="3" name="Title 2"/>
          <p:cNvSpPr>
            <a:spLocks noGrp="1"/>
          </p:cNvSpPr>
          <p:nvPr>
            <p:ph type="title"/>
          </p:nvPr>
        </p:nvSpPr>
        <p:spPr/>
        <p:txBody>
          <a:bodyPr/>
          <a:lstStyle/>
          <a:p>
            <a:r>
              <a:rPr lang="en-US" dirty="0" smtClean="0"/>
              <a:t>NOTASI</a:t>
            </a:r>
            <a:endParaRPr lang="en-US" dirty="0"/>
          </a:p>
        </p:txBody>
      </p:sp>
      <p:pic>
        <p:nvPicPr>
          <p:cNvPr id="79874" name="Picture 11"/>
          <p:cNvPicPr>
            <a:picLocks noChangeAspect="1" noChangeArrowheads="1"/>
          </p:cNvPicPr>
          <p:nvPr/>
        </p:nvPicPr>
        <p:blipFill>
          <a:blip r:embed="rId2"/>
          <a:srcRect/>
          <a:stretch>
            <a:fillRect/>
          </a:stretch>
        </p:blipFill>
        <p:spPr bwMode="auto">
          <a:xfrm>
            <a:off x="4992579" y="2071678"/>
            <a:ext cx="3784537" cy="1857388"/>
          </a:xfrm>
          <a:prstGeom prst="rect">
            <a:avLst/>
          </a:prstGeom>
          <a:noFill/>
          <a:ln w="9525">
            <a:noFill/>
            <a:miter lim="800000"/>
            <a:headEnd/>
            <a:tailEnd/>
          </a:ln>
        </p:spPr>
      </p:pic>
      <p:pic>
        <p:nvPicPr>
          <p:cNvPr id="79875" name="Picture 12"/>
          <p:cNvPicPr>
            <a:picLocks noChangeAspect="1" noChangeArrowheads="1"/>
          </p:cNvPicPr>
          <p:nvPr/>
        </p:nvPicPr>
        <p:blipFill>
          <a:blip r:embed="rId3"/>
          <a:srcRect/>
          <a:stretch>
            <a:fillRect/>
          </a:stretch>
        </p:blipFill>
        <p:spPr bwMode="auto">
          <a:xfrm>
            <a:off x="5857884" y="3714752"/>
            <a:ext cx="1732756" cy="534989"/>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en-US" dirty="0" smtClean="0"/>
              <a:t>Diagram class </a:t>
            </a:r>
            <a:r>
              <a:rPr lang="en-US" dirty="0" err="1" smtClean="0"/>
              <a:t>sebuah</a:t>
            </a:r>
            <a:r>
              <a:rPr lang="en-US" dirty="0" smtClean="0"/>
              <a:t> </a:t>
            </a:r>
            <a:r>
              <a:rPr lang="en-US" dirty="0" err="1" smtClean="0"/>
              <a:t>spesifikasi</a:t>
            </a:r>
            <a:r>
              <a:rPr lang="en-US" dirty="0" smtClean="0"/>
              <a:t> yang </a:t>
            </a:r>
            <a:r>
              <a:rPr lang="en-US" dirty="0" err="1" smtClean="0"/>
              <a:t>jika</a:t>
            </a:r>
            <a:r>
              <a:rPr lang="en-US" dirty="0" smtClean="0"/>
              <a:t> </a:t>
            </a:r>
            <a:r>
              <a:rPr lang="en-US" dirty="0" err="1" smtClean="0"/>
              <a:t>diinstansiasi</a:t>
            </a:r>
            <a:r>
              <a:rPr lang="en-US" dirty="0" smtClean="0"/>
              <a:t> </a:t>
            </a:r>
            <a:r>
              <a:rPr lang="en-US" dirty="0" err="1" smtClean="0"/>
              <a:t>akan</a:t>
            </a:r>
            <a:r>
              <a:rPr lang="en-US" dirty="0" smtClean="0"/>
              <a:t> </a:t>
            </a:r>
            <a:r>
              <a:rPr lang="en-US" dirty="0" err="1" smtClean="0"/>
              <a:t>menghasilkan</a:t>
            </a:r>
            <a:r>
              <a:rPr lang="en-US" dirty="0" smtClean="0"/>
              <a:t> </a:t>
            </a:r>
            <a:r>
              <a:rPr lang="en-US" dirty="0" err="1" smtClean="0"/>
              <a:t>sebuah</a:t>
            </a:r>
            <a:r>
              <a:rPr lang="en-US" dirty="0" smtClean="0"/>
              <a:t> </a:t>
            </a:r>
            <a:r>
              <a:rPr lang="en-US" dirty="0" err="1" smtClean="0"/>
              <a:t>objek</a:t>
            </a:r>
            <a:r>
              <a:rPr lang="en-US" dirty="0" smtClean="0"/>
              <a:t> </a:t>
            </a:r>
            <a:r>
              <a:rPr lang="en-US" dirty="0" err="1" smtClean="0"/>
              <a:t>dan</a:t>
            </a:r>
            <a:r>
              <a:rPr lang="en-US" dirty="0" smtClean="0"/>
              <a:t> </a:t>
            </a:r>
            <a:r>
              <a:rPr lang="en-US" dirty="0" err="1" smtClean="0"/>
              <a:t>merupakan</a:t>
            </a:r>
            <a:r>
              <a:rPr lang="en-US" dirty="0" smtClean="0"/>
              <a:t> </a:t>
            </a:r>
            <a:r>
              <a:rPr lang="en-US" dirty="0" err="1" smtClean="0"/>
              <a:t>inti</a:t>
            </a:r>
            <a:r>
              <a:rPr lang="en-US" dirty="0" smtClean="0"/>
              <a:t> </a:t>
            </a:r>
            <a:r>
              <a:rPr lang="en-US" dirty="0" err="1" smtClean="0"/>
              <a:t>dari</a:t>
            </a:r>
            <a:r>
              <a:rPr lang="en-US" dirty="0" smtClean="0"/>
              <a:t> </a:t>
            </a:r>
            <a:r>
              <a:rPr lang="en-US" dirty="0" err="1" smtClean="0"/>
              <a:t>pengembangan</a:t>
            </a:r>
            <a:r>
              <a:rPr lang="en-US" dirty="0" smtClean="0"/>
              <a:t> </a:t>
            </a:r>
            <a:r>
              <a:rPr lang="en-US" dirty="0" err="1" smtClean="0"/>
              <a:t>dan</a:t>
            </a:r>
            <a:r>
              <a:rPr lang="en-US" dirty="0" smtClean="0"/>
              <a:t> </a:t>
            </a:r>
            <a:r>
              <a:rPr lang="en-US" dirty="0" err="1" smtClean="0"/>
              <a:t>desain</a:t>
            </a:r>
            <a:r>
              <a:rPr lang="en-US" dirty="0" smtClean="0"/>
              <a:t> </a:t>
            </a:r>
            <a:r>
              <a:rPr lang="en-US" dirty="0" err="1" smtClean="0"/>
              <a:t>berorientasi</a:t>
            </a:r>
            <a:r>
              <a:rPr lang="en-US" dirty="0" smtClean="0"/>
              <a:t> </a:t>
            </a:r>
            <a:r>
              <a:rPr lang="en-US" dirty="0" err="1" smtClean="0"/>
              <a:t>objek</a:t>
            </a:r>
            <a:r>
              <a:rPr lang="en-US" dirty="0" smtClean="0"/>
              <a:t>.</a:t>
            </a:r>
            <a:endParaRPr lang="id-ID" dirty="0" smtClean="0"/>
          </a:p>
          <a:p>
            <a:pPr algn="just"/>
            <a:r>
              <a:rPr lang="en-US" dirty="0" smtClean="0"/>
              <a:t> Class </a:t>
            </a:r>
            <a:r>
              <a:rPr lang="en-US" dirty="0" err="1" smtClean="0"/>
              <a:t>menggambarkan</a:t>
            </a:r>
            <a:r>
              <a:rPr lang="en-US" dirty="0" smtClean="0"/>
              <a:t> </a:t>
            </a:r>
            <a:r>
              <a:rPr lang="en-US" dirty="0" err="1" smtClean="0"/>
              <a:t>keadaan</a:t>
            </a:r>
            <a:r>
              <a:rPr lang="en-US" dirty="0" smtClean="0"/>
              <a:t> (</a:t>
            </a:r>
            <a:r>
              <a:rPr lang="en-US" dirty="0" err="1" smtClean="0"/>
              <a:t>atribut</a:t>
            </a:r>
            <a:r>
              <a:rPr lang="en-US" dirty="0" smtClean="0"/>
              <a:t>/</a:t>
            </a:r>
            <a:r>
              <a:rPr lang="en-US" dirty="0" err="1" smtClean="0"/>
              <a:t>properti</a:t>
            </a:r>
            <a:r>
              <a:rPr lang="en-US" dirty="0" smtClean="0"/>
              <a:t>) </a:t>
            </a:r>
            <a:r>
              <a:rPr lang="en-US" dirty="0" err="1" smtClean="0"/>
              <a:t>suatu</a:t>
            </a:r>
            <a:r>
              <a:rPr lang="en-US" dirty="0" smtClean="0"/>
              <a:t> </a:t>
            </a:r>
            <a:r>
              <a:rPr lang="en-US" dirty="0" err="1" smtClean="0"/>
              <a:t>sistem</a:t>
            </a:r>
            <a:r>
              <a:rPr lang="en-US" dirty="0" smtClean="0"/>
              <a:t>, </a:t>
            </a:r>
            <a:r>
              <a:rPr lang="en-US" dirty="0" err="1" smtClean="0"/>
              <a:t>sekaligus</a:t>
            </a:r>
            <a:r>
              <a:rPr lang="en-US" dirty="0" smtClean="0"/>
              <a:t> </a:t>
            </a:r>
            <a:r>
              <a:rPr lang="en-US" dirty="0" err="1" smtClean="0"/>
              <a:t>menawarkan</a:t>
            </a:r>
            <a:r>
              <a:rPr lang="en-US" dirty="0" smtClean="0"/>
              <a:t> </a:t>
            </a:r>
            <a:r>
              <a:rPr lang="en-US" dirty="0" err="1" smtClean="0"/>
              <a:t>layanan</a:t>
            </a:r>
            <a:r>
              <a:rPr lang="en-US" dirty="0" smtClean="0"/>
              <a:t> </a:t>
            </a:r>
            <a:r>
              <a:rPr lang="en-US" dirty="0" err="1" smtClean="0"/>
              <a:t>untuk</a:t>
            </a:r>
            <a:r>
              <a:rPr lang="en-US" dirty="0" smtClean="0"/>
              <a:t> </a:t>
            </a:r>
            <a:r>
              <a:rPr lang="en-US" dirty="0" err="1" smtClean="0"/>
              <a:t>memanipulasi</a:t>
            </a:r>
            <a:r>
              <a:rPr lang="en-US" dirty="0" smtClean="0"/>
              <a:t> </a:t>
            </a:r>
            <a:r>
              <a:rPr lang="en-US" dirty="0" err="1" smtClean="0"/>
              <a:t>keadaan</a:t>
            </a:r>
            <a:r>
              <a:rPr lang="en-US" dirty="0" smtClean="0"/>
              <a:t> </a:t>
            </a:r>
            <a:r>
              <a:rPr lang="en-US" dirty="0" err="1" smtClean="0"/>
              <a:t>tersebut</a:t>
            </a:r>
            <a:r>
              <a:rPr lang="en-US" dirty="0" smtClean="0"/>
              <a:t> (</a:t>
            </a:r>
            <a:r>
              <a:rPr lang="en-US" dirty="0" err="1" smtClean="0"/>
              <a:t>metoda</a:t>
            </a:r>
            <a:r>
              <a:rPr lang="en-US" dirty="0" smtClean="0"/>
              <a:t>/</a:t>
            </a:r>
            <a:r>
              <a:rPr lang="en-US" dirty="0" err="1" smtClean="0"/>
              <a:t>fungsi</a:t>
            </a:r>
            <a:r>
              <a:rPr lang="en-US" dirty="0" smtClean="0"/>
              <a:t>).</a:t>
            </a:r>
            <a:endParaRPr lang="id-ID" dirty="0" smtClean="0"/>
          </a:p>
          <a:p>
            <a:pPr algn="just"/>
            <a:r>
              <a:rPr lang="en-US" dirty="0" smtClean="0"/>
              <a:t> Class diagram </a:t>
            </a:r>
            <a:r>
              <a:rPr lang="en-US" dirty="0" err="1" smtClean="0"/>
              <a:t>menggambarkan</a:t>
            </a:r>
            <a:r>
              <a:rPr lang="en-US" dirty="0" smtClean="0"/>
              <a:t> </a:t>
            </a:r>
            <a:r>
              <a:rPr lang="en-US" dirty="0" err="1" smtClean="0"/>
              <a:t>struktur</a:t>
            </a:r>
            <a:r>
              <a:rPr lang="en-US" dirty="0" smtClean="0"/>
              <a:t> </a:t>
            </a:r>
            <a:r>
              <a:rPr lang="en-US" dirty="0" err="1" smtClean="0"/>
              <a:t>dan</a:t>
            </a:r>
            <a:r>
              <a:rPr lang="en-US" dirty="0" smtClean="0"/>
              <a:t> </a:t>
            </a:r>
            <a:r>
              <a:rPr lang="en-US" dirty="0" err="1" smtClean="0"/>
              <a:t>deskripsi</a:t>
            </a:r>
            <a:r>
              <a:rPr lang="en-US" dirty="0" smtClean="0"/>
              <a:t> class, package </a:t>
            </a:r>
            <a:r>
              <a:rPr lang="en-US" dirty="0" err="1" smtClean="0"/>
              <a:t>dan</a:t>
            </a:r>
            <a:r>
              <a:rPr lang="en-US" dirty="0" smtClean="0"/>
              <a:t> </a:t>
            </a:r>
            <a:r>
              <a:rPr lang="en-US" dirty="0" err="1" smtClean="0"/>
              <a:t>objek</a:t>
            </a:r>
            <a:r>
              <a:rPr lang="en-US" dirty="0" smtClean="0"/>
              <a:t> </a:t>
            </a:r>
            <a:r>
              <a:rPr lang="en-US" dirty="0" err="1" smtClean="0"/>
              <a:t>beserta</a:t>
            </a:r>
            <a:r>
              <a:rPr lang="en-US" dirty="0" smtClean="0"/>
              <a:t> </a:t>
            </a:r>
            <a:r>
              <a:rPr lang="en-US" dirty="0" err="1" smtClean="0"/>
              <a:t>hubungan</a:t>
            </a:r>
            <a:r>
              <a:rPr lang="en-US" dirty="0" smtClean="0"/>
              <a:t> </a:t>
            </a:r>
            <a:r>
              <a:rPr lang="en-US" dirty="0" err="1" smtClean="0"/>
              <a:t>satu</a:t>
            </a:r>
            <a:r>
              <a:rPr lang="en-US" dirty="0" smtClean="0"/>
              <a:t> </a:t>
            </a:r>
            <a:r>
              <a:rPr lang="en-US" dirty="0" err="1" smtClean="0"/>
              <a:t>sama</a:t>
            </a:r>
            <a:r>
              <a:rPr lang="en-US" dirty="0" smtClean="0"/>
              <a:t> lain </a:t>
            </a:r>
            <a:r>
              <a:rPr lang="en-US" dirty="0" err="1" smtClean="0"/>
              <a:t>seperti</a:t>
            </a:r>
            <a:r>
              <a:rPr lang="en-US" dirty="0" smtClean="0"/>
              <a:t> containment, </a:t>
            </a:r>
            <a:r>
              <a:rPr lang="en-US" dirty="0" err="1" smtClean="0"/>
              <a:t>pewarisan</a:t>
            </a:r>
            <a:r>
              <a:rPr lang="en-US" dirty="0" smtClean="0"/>
              <a:t>, </a:t>
            </a:r>
            <a:r>
              <a:rPr lang="en-US" dirty="0" err="1" smtClean="0"/>
              <a:t>asosiasi</a:t>
            </a:r>
            <a:r>
              <a:rPr lang="en-US" dirty="0" smtClean="0"/>
              <a:t>, </a:t>
            </a:r>
            <a:r>
              <a:rPr lang="en-US" dirty="0" err="1" smtClean="0"/>
              <a:t>dan</a:t>
            </a:r>
            <a:r>
              <a:rPr lang="en-US" dirty="0" smtClean="0"/>
              <a:t> lain-lain.</a:t>
            </a:r>
            <a:endParaRPr lang="id-ID" dirty="0" smtClean="0"/>
          </a:p>
          <a:p>
            <a:pPr algn="just"/>
            <a:endParaRPr lang="id-ID" dirty="0"/>
          </a:p>
        </p:txBody>
      </p:sp>
      <p:sp>
        <p:nvSpPr>
          <p:cNvPr id="2" name="Title 1"/>
          <p:cNvSpPr>
            <a:spLocks noGrp="1"/>
          </p:cNvSpPr>
          <p:nvPr>
            <p:ph type="title"/>
          </p:nvPr>
        </p:nvSpPr>
        <p:spPr/>
        <p:txBody>
          <a:bodyPr/>
          <a:lstStyle/>
          <a:p>
            <a:pPr algn="l"/>
            <a:r>
              <a:rPr lang="id-ID" dirty="0" smtClean="0"/>
              <a:t>Definisi</a:t>
            </a:r>
            <a:endParaRPr lang="id-ID" dirty="0"/>
          </a:p>
        </p:txBody>
      </p:sp>
    </p:spTree>
  </p:cSld>
  <p:clrMapOvr>
    <a:masterClrMapping/>
  </p:clrMapOvr>
  <p:transition spd="med">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lgn="just"/>
            <a:r>
              <a:rPr lang="id-ID" dirty="0" smtClean="0"/>
              <a:t>Class mendefinisikan rule, object mendefinisikan fakta-fakta </a:t>
            </a:r>
            <a:endParaRPr lang="id-ID" sz="2000" dirty="0" smtClean="0"/>
          </a:p>
          <a:p>
            <a:pPr lvl="0" algn="just"/>
            <a:r>
              <a:rPr lang="id-ID" dirty="0" smtClean="0"/>
              <a:t>Class mendefinisikan “what can be”, object mendeskripsikan “what is”</a:t>
            </a:r>
            <a:endParaRPr lang="id-ID" sz="2000" dirty="0" smtClean="0"/>
          </a:p>
          <a:p>
            <a:pPr lvl="0" algn="just"/>
            <a:r>
              <a:rPr lang="id-ID" dirty="0" smtClean="0"/>
              <a:t>Keduanya membentuk object model</a:t>
            </a:r>
            <a:endParaRPr lang="id-ID" sz="2000" dirty="0" smtClean="0"/>
          </a:p>
          <a:p>
            <a:pPr lvl="0"/>
            <a:r>
              <a:rPr lang="id-ID" dirty="0" smtClean="0"/>
              <a:t>Kegunaan Class :</a:t>
            </a:r>
            <a:endParaRPr lang="id-ID" sz="2000" dirty="0" smtClean="0"/>
          </a:p>
          <a:p>
            <a:pPr lvl="1"/>
            <a:r>
              <a:rPr lang="id-ID" dirty="0" smtClean="0"/>
              <a:t>terutama sebagai alat research dan testing</a:t>
            </a:r>
            <a:endParaRPr lang="id-ID" sz="1800" dirty="0" smtClean="0"/>
          </a:p>
          <a:p>
            <a:pPr lvl="1"/>
            <a:r>
              <a:rPr lang="id-ID" dirty="0" smtClean="0"/>
              <a:t>untuk memahami masalah dengan mendokumentasikan contoh-contoh dari problem domain sebagai object diagram </a:t>
            </a:r>
            <a:endParaRPr lang="id-ID" sz="1800" dirty="0" smtClean="0"/>
          </a:p>
          <a:p>
            <a:pPr lvl="1"/>
            <a:r>
              <a:rPr lang="id-ID" dirty="0" smtClean="0"/>
              <a:t>saat analisis &amp; perancangan untuk memverifikasi keakuratan class diagram</a:t>
            </a:r>
            <a:endParaRPr lang="id-ID" sz="1800" dirty="0" smtClean="0"/>
          </a:p>
          <a:p>
            <a:endParaRPr lang="id-ID" sz="1800" dirty="0" smtClean="0"/>
          </a:p>
          <a:p>
            <a:endParaRPr lang="id-ID" dirty="0"/>
          </a:p>
        </p:txBody>
      </p:sp>
      <p:sp>
        <p:nvSpPr>
          <p:cNvPr id="2" name="Title 1"/>
          <p:cNvSpPr>
            <a:spLocks noGrp="1"/>
          </p:cNvSpPr>
          <p:nvPr>
            <p:ph type="title"/>
          </p:nvPr>
        </p:nvSpPr>
        <p:spPr/>
        <p:txBody>
          <a:bodyPr>
            <a:normAutofit fontScale="90000"/>
          </a:bodyPr>
          <a:lstStyle/>
          <a:p>
            <a:pPr algn="l"/>
            <a:r>
              <a:rPr lang="id-ID" dirty="0" smtClean="0"/>
              <a:t>Class Diagram vs Object Diagram</a:t>
            </a:r>
            <a:endParaRPr lang="id-ID" dirty="0"/>
          </a:p>
        </p:txBody>
      </p:sp>
    </p:spTree>
  </p:cSld>
  <p:clrMapOvr>
    <a:masterClrMapping/>
  </p:clrMapOvr>
  <p:transition spd="med">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91138" name="Picture 1"/>
          <p:cNvPicPr>
            <a:picLocks noChangeAspect="1" noChangeArrowheads="1"/>
          </p:cNvPicPr>
          <p:nvPr/>
        </p:nvPicPr>
        <p:blipFill>
          <a:blip r:embed="rId2"/>
          <a:srcRect l="21532" t="13943" r="18501" b="26144"/>
          <a:stretch>
            <a:fillRect/>
          </a:stretch>
        </p:blipFill>
        <p:spPr bwMode="auto">
          <a:xfrm>
            <a:off x="-142908" y="0"/>
            <a:ext cx="9367737" cy="6858000"/>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lgn="just"/>
            <a:r>
              <a:rPr lang="es-ES" dirty="0" err="1" smtClean="0"/>
              <a:t>Kelas</a:t>
            </a:r>
            <a:r>
              <a:rPr lang="es-ES" dirty="0" smtClean="0"/>
              <a:t> </a:t>
            </a:r>
            <a:r>
              <a:rPr lang="es-ES" dirty="0" err="1" smtClean="0"/>
              <a:t>mempresentasikan</a:t>
            </a:r>
            <a:r>
              <a:rPr lang="es-ES" dirty="0" smtClean="0"/>
              <a:t> </a:t>
            </a:r>
            <a:r>
              <a:rPr lang="es-ES" dirty="0" err="1" smtClean="0"/>
              <a:t>abstraksi</a:t>
            </a:r>
            <a:r>
              <a:rPr lang="es-ES" dirty="0" smtClean="0"/>
              <a:t> </a:t>
            </a:r>
            <a:r>
              <a:rPr lang="es-ES" dirty="0" err="1" smtClean="0"/>
              <a:t>logic</a:t>
            </a:r>
            <a:r>
              <a:rPr lang="es-ES" dirty="0" smtClean="0"/>
              <a:t>, </a:t>
            </a:r>
            <a:r>
              <a:rPr lang="es-ES" dirty="0" err="1" smtClean="0"/>
              <a:t>komponen</a:t>
            </a:r>
            <a:r>
              <a:rPr lang="es-ES" dirty="0" smtClean="0"/>
              <a:t> </a:t>
            </a:r>
            <a:r>
              <a:rPr lang="es-ES" dirty="0" err="1" smtClean="0"/>
              <a:t>dapat</a:t>
            </a:r>
            <a:r>
              <a:rPr lang="es-ES" dirty="0" smtClean="0"/>
              <a:t> </a:t>
            </a:r>
            <a:r>
              <a:rPr lang="es-ES" dirty="0" err="1" smtClean="0"/>
              <a:t>merepresentasikan</a:t>
            </a:r>
            <a:r>
              <a:rPr lang="es-ES" dirty="0" smtClean="0"/>
              <a:t> </a:t>
            </a:r>
            <a:r>
              <a:rPr lang="es-ES" dirty="0" err="1" smtClean="0"/>
              <a:t>sesuatu</a:t>
            </a:r>
            <a:r>
              <a:rPr lang="es-ES" dirty="0" smtClean="0"/>
              <a:t> yang </a:t>
            </a:r>
            <a:r>
              <a:rPr lang="es-ES" dirty="0" err="1" smtClean="0"/>
              <a:t>fisik</a:t>
            </a:r>
            <a:r>
              <a:rPr lang="es-ES" dirty="0" smtClean="0"/>
              <a:t>. </a:t>
            </a:r>
            <a:r>
              <a:rPr lang="en-US" dirty="0" err="1" smtClean="0"/>
              <a:t>Komponen</a:t>
            </a:r>
            <a:r>
              <a:rPr lang="en-US" dirty="0" smtClean="0"/>
              <a:t> </a:t>
            </a:r>
            <a:r>
              <a:rPr lang="en-US" dirty="0" err="1" smtClean="0"/>
              <a:t>dapat</a:t>
            </a:r>
            <a:r>
              <a:rPr lang="en-US" dirty="0" smtClean="0"/>
              <a:t> </a:t>
            </a:r>
            <a:r>
              <a:rPr lang="en-US" dirty="0" err="1" smtClean="0"/>
              <a:t>tinggal</a:t>
            </a:r>
            <a:r>
              <a:rPr lang="en-US" dirty="0" smtClean="0"/>
              <a:t> </a:t>
            </a:r>
            <a:r>
              <a:rPr lang="en-US" dirty="0" err="1" smtClean="0"/>
              <a:t>di</a:t>
            </a:r>
            <a:r>
              <a:rPr lang="en-US" dirty="0" smtClean="0"/>
              <a:t> node, </a:t>
            </a:r>
            <a:r>
              <a:rPr lang="en-US" dirty="0" err="1" smtClean="0"/>
              <a:t>sementara</a:t>
            </a:r>
            <a:r>
              <a:rPr lang="en-US" dirty="0" smtClean="0"/>
              <a:t> </a:t>
            </a:r>
            <a:r>
              <a:rPr lang="en-US" dirty="0" err="1" smtClean="0"/>
              <a:t>kelas</a:t>
            </a:r>
            <a:r>
              <a:rPr lang="en-US" dirty="0" smtClean="0"/>
              <a:t> </a:t>
            </a:r>
            <a:r>
              <a:rPr lang="en-US" dirty="0" err="1" smtClean="0"/>
              <a:t>tidak</a:t>
            </a:r>
            <a:r>
              <a:rPr lang="en-US" dirty="0" smtClean="0"/>
              <a:t>.</a:t>
            </a:r>
          </a:p>
          <a:p>
            <a:pPr lvl="0" algn="just"/>
            <a:r>
              <a:rPr lang="es-ES" dirty="0" err="1" smtClean="0"/>
              <a:t>Komponen</a:t>
            </a:r>
            <a:r>
              <a:rPr lang="es-ES" dirty="0" smtClean="0"/>
              <a:t> </a:t>
            </a:r>
            <a:r>
              <a:rPr lang="es-ES" dirty="0" err="1" smtClean="0"/>
              <a:t>merepresentasikan</a:t>
            </a:r>
            <a:r>
              <a:rPr lang="es-ES" dirty="0" smtClean="0"/>
              <a:t> </a:t>
            </a:r>
            <a:r>
              <a:rPr lang="es-ES" dirty="0" err="1" smtClean="0"/>
              <a:t>pemaketan</a:t>
            </a:r>
            <a:r>
              <a:rPr lang="es-ES" dirty="0" smtClean="0"/>
              <a:t> </a:t>
            </a:r>
            <a:r>
              <a:rPr lang="es-ES" dirty="0" err="1" smtClean="0"/>
              <a:t>fisik</a:t>
            </a:r>
            <a:r>
              <a:rPr lang="es-ES" dirty="0" smtClean="0"/>
              <a:t> </a:t>
            </a:r>
            <a:r>
              <a:rPr lang="es-ES" dirty="0" err="1" smtClean="0"/>
              <a:t>dari</a:t>
            </a:r>
            <a:r>
              <a:rPr lang="es-ES" dirty="0" smtClean="0"/>
              <a:t> </a:t>
            </a:r>
            <a:r>
              <a:rPr lang="es-ES" dirty="0" err="1" smtClean="0"/>
              <a:t>komponen</a:t>
            </a:r>
            <a:r>
              <a:rPr lang="es-ES" dirty="0" smtClean="0"/>
              <a:t> </a:t>
            </a:r>
            <a:r>
              <a:rPr lang="es-ES" dirty="0" err="1" smtClean="0"/>
              <a:t>logic</a:t>
            </a:r>
            <a:r>
              <a:rPr lang="es-ES" dirty="0" smtClean="0"/>
              <a:t> </a:t>
            </a:r>
            <a:r>
              <a:rPr lang="es-ES" dirty="0" err="1" smtClean="0"/>
              <a:t>lain</a:t>
            </a:r>
            <a:r>
              <a:rPr lang="es-ES" dirty="0" smtClean="0"/>
              <a:t> dan </a:t>
            </a:r>
            <a:r>
              <a:rPr lang="es-ES" dirty="0" err="1" smtClean="0"/>
              <a:t>pda</a:t>
            </a:r>
            <a:r>
              <a:rPr lang="es-ES" dirty="0" smtClean="0"/>
              <a:t> </a:t>
            </a:r>
            <a:r>
              <a:rPr lang="es-ES" dirty="0" err="1" smtClean="0"/>
              <a:t>beberapa</a:t>
            </a:r>
            <a:r>
              <a:rPr lang="es-ES" dirty="0" smtClean="0"/>
              <a:t>  </a:t>
            </a:r>
            <a:r>
              <a:rPr lang="es-ES" dirty="0" err="1" smtClean="0"/>
              <a:t>level</a:t>
            </a:r>
            <a:r>
              <a:rPr lang="es-ES" dirty="0" smtClean="0"/>
              <a:t> </a:t>
            </a:r>
            <a:r>
              <a:rPr lang="es-ES" dirty="0" err="1" smtClean="0"/>
              <a:t>abtraksi</a:t>
            </a:r>
            <a:r>
              <a:rPr lang="es-ES" dirty="0" smtClean="0"/>
              <a:t>.</a:t>
            </a:r>
            <a:endParaRPr lang="en-US" dirty="0" smtClean="0"/>
          </a:p>
          <a:p>
            <a:pPr lvl="0" algn="just"/>
            <a:r>
              <a:rPr lang="es-ES" dirty="0" err="1" smtClean="0"/>
              <a:t>Kelas</a:t>
            </a:r>
            <a:r>
              <a:rPr lang="es-ES" dirty="0" smtClean="0"/>
              <a:t> </a:t>
            </a:r>
            <a:r>
              <a:rPr lang="es-ES" dirty="0" err="1" smtClean="0"/>
              <a:t>dapat</a:t>
            </a:r>
            <a:r>
              <a:rPr lang="es-ES" dirty="0" smtClean="0"/>
              <a:t> </a:t>
            </a:r>
            <a:r>
              <a:rPr lang="es-ES" dirty="0" err="1" smtClean="0"/>
              <a:t>mempunyai</a:t>
            </a:r>
            <a:r>
              <a:rPr lang="es-ES" dirty="0" smtClean="0"/>
              <a:t> </a:t>
            </a:r>
            <a:r>
              <a:rPr lang="es-ES" dirty="0" err="1" smtClean="0"/>
              <a:t>atribut</a:t>
            </a:r>
            <a:r>
              <a:rPr lang="es-ES" dirty="0" smtClean="0"/>
              <a:t> dan </a:t>
            </a:r>
            <a:r>
              <a:rPr lang="es-ES" dirty="0" err="1" smtClean="0"/>
              <a:t>operasi</a:t>
            </a:r>
            <a:r>
              <a:rPr lang="es-ES" dirty="0" smtClean="0"/>
              <a:t> secara </a:t>
            </a:r>
            <a:r>
              <a:rPr lang="es-ES" dirty="0" err="1" smtClean="0"/>
              <a:t>langsung</a:t>
            </a:r>
            <a:r>
              <a:rPr lang="es-ES" dirty="0" smtClean="0"/>
              <a:t>. </a:t>
            </a:r>
            <a:r>
              <a:rPr lang="en-US" dirty="0" err="1" smtClean="0"/>
              <a:t>Komponen</a:t>
            </a:r>
            <a:r>
              <a:rPr lang="en-US" dirty="0" smtClean="0"/>
              <a:t> </a:t>
            </a:r>
            <a:r>
              <a:rPr lang="en-US" dirty="0" err="1" smtClean="0"/>
              <a:t>hanya</a:t>
            </a:r>
            <a:r>
              <a:rPr lang="en-US" dirty="0" smtClean="0"/>
              <a:t> </a:t>
            </a:r>
            <a:r>
              <a:rPr lang="en-US" dirty="0" err="1" smtClean="0"/>
              <a:t>mempunyai</a:t>
            </a:r>
            <a:r>
              <a:rPr lang="en-US" dirty="0" smtClean="0"/>
              <a:t> </a:t>
            </a:r>
            <a:r>
              <a:rPr lang="en-US" dirty="0" err="1" smtClean="0"/>
              <a:t>operasi</a:t>
            </a:r>
            <a:r>
              <a:rPr lang="en-US" dirty="0" smtClean="0"/>
              <a:t> yang </a:t>
            </a:r>
            <a:r>
              <a:rPr lang="en-US" dirty="0" err="1" smtClean="0"/>
              <a:t>dapat</a:t>
            </a:r>
            <a:r>
              <a:rPr lang="en-US" dirty="0" smtClean="0"/>
              <a:t> </a:t>
            </a:r>
            <a:r>
              <a:rPr lang="en-US" dirty="0" err="1" smtClean="0"/>
              <a:t>dicapai</a:t>
            </a:r>
            <a:r>
              <a:rPr lang="en-US" dirty="0" smtClean="0"/>
              <a:t> </a:t>
            </a:r>
            <a:r>
              <a:rPr lang="en-US" dirty="0" err="1" smtClean="0"/>
              <a:t>hanya</a:t>
            </a:r>
            <a:r>
              <a:rPr lang="en-US" dirty="0" smtClean="0"/>
              <a:t> </a:t>
            </a:r>
            <a:r>
              <a:rPr lang="en-US" dirty="0" err="1" smtClean="0"/>
              <a:t>lewat</a:t>
            </a:r>
            <a:r>
              <a:rPr lang="en-US" dirty="0" smtClean="0"/>
              <a:t> </a:t>
            </a:r>
            <a:r>
              <a:rPr lang="en-US" dirty="0" err="1" smtClean="0"/>
              <a:t>antarmukanya</a:t>
            </a:r>
            <a:r>
              <a:rPr lang="en-US" dirty="0" smtClean="0"/>
              <a:t>.</a:t>
            </a:r>
          </a:p>
          <a:p>
            <a:pPr algn="just"/>
            <a:endParaRPr lang="en-US" dirty="0"/>
          </a:p>
        </p:txBody>
      </p:sp>
      <p:sp>
        <p:nvSpPr>
          <p:cNvPr id="3" name="Title 2"/>
          <p:cNvSpPr>
            <a:spLocks noGrp="1"/>
          </p:cNvSpPr>
          <p:nvPr>
            <p:ph type="title"/>
          </p:nvPr>
        </p:nvSpPr>
        <p:spPr/>
        <p:txBody>
          <a:bodyPr>
            <a:normAutofit fontScale="90000"/>
          </a:bodyPr>
          <a:lstStyle/>
          <a:p>
            <a:r>
              <a:rPr lang="en-US" dirty="0" err="1" smtClean="0"/>
              <a:t>Perbedaan</a:t>
            </a:r>
            <a:r>
              <a:rPr lang="en-US" dirty="0" smtClean="0"/>
              <a:t> Class </a:t>
            </a:r>
            <a:r>
              <a:rPr lang="en-US" dirty="0" err="1" smtClean="0"/>
              <a:t>dan</a:t>
            </a:r>
            <a:r>
              <a:rPr lang="en-US" dirty="0" smtClean="0"/>
              <a:t> Component</a:t>
            </a:r>
            <a:endParaRPr lang="en-US" dirty="0"/>
          </a:p>
        </p:txBody>
      </p:sp>
    </p:spTree>
  </p:cSld>
  <p:clrMapOvr>
    <a:masterClrMapping/>
  </p:clrMapOvr>
  <p:transition spd="med">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smtClean="0"/>
              <a:t>Diagram </a:t>
            </a:r>
            <a:r>
              <a:rPr lang="id-ID" dirty="0" smtClean="0"/>
              <a:t>Component</a:t>
            </a:r>
            <a:endParaRPr lang="en-US" dirty="0"/>
          </a:p>
        </p:txBody>
      </p:sp>
      <p:sp>
        <p:nvSpPr>
          <p:cNvPr id="5" name="Subtitle 4"/>
          <p:cNvSpPr>
            <a:spLocks noGrp="1"/>
          </p:cNvSpPr>
          <p:nvPr>
            <p:ph type="subTitle" idx="1"/>
          </p:nvPr>
        </p:nvSpPr>
        <p:spPr/>
        <p:txBody>
          <a:bodyPr/>
          <a:lstStyle/>
          <a:p>
            <a:endParaRPr lang="en-US" dirty="0"/>
          </a:p>
        </p:txBody>
      </p:sp>
    </p:spTree>
  </p:cSld>
  <p:clrMapOvr>
    <a:masterClrMapping/>
  </p:clrMapOvr>
  <p:transition spd="med">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lvl="0" algn="just"/>
            <a:r>
              <a:rPr lang="en-US" sz="2800" dirty="0" smtClean="0"/>
              <a:t>Component diagram </a:t>
            </a:r>
            <a:r>
              <a:rPr lang="en-US" sz="2800" dirty="0" err="1" smtClean="0"/>
              <a:t>menggambarkan</a:t>
            </a:r>
            <a:r>
              <a:rPr lang="en-US" sz="2800" dirty="0" smtClean="0"/>
              <a:t> </a:t>
            </a:r>
            <a:r>
              <a:rPr lang="en-US" sz="2800" dirty="0" err="1" smtClean="0"/>
              <a:t>struktur</a:t>
            </a:r>
            <a:r>
              <a:rPr lang="en-US" sz="2800" dirty="0" smtClean="0"/>
              <a:t> </a:t>
            </a:r>
            <a:r>
              <a:rPr lang="en-US" sz="2800" dirty="0" err="1" smtClean="0"/>
              <a:t>dan</a:t>
            </a:r>
            <a:r>
              <a:rPr lang="en-US" sz="2800" dirty="0" smtClean="0"/>
              <a:t> </a:t>
            </a:r>
            <a:r>
              <a:rPr lang="en-US" sz="2800" dirty="0" err="1" smtClean="0"/>
              <a:t>hubungan</a:t>
            </a:r>
            <a:r>
              <a:rPr lang="en-US" sz="2800" dirty="0" smtClean="0"/>
              <a:t> </a:t>
            </a:r>
            <a:r>
              <a:rPr lang="en-US" sz="2800" dirty="0" err="1" smtClean="0"/>
              <a:t>antar</a:t>
            </a:r>
            <a:r>
              <a:rPr lang="en-US" sz="2800" dirty="0" smtClean="0"/>
              <a:t> </a:t>
            </a:r>
            <a:r>
              <a:rPr lang="en-US" sz="2800" dirty="0" err="1" smtClean="0"/>
              <a:t>komponen</a:t>
            </a:r>
            <a:r>
              <a:rPr lang="en-US" sz="2800" dirty="0" smtClean="0"/>
              <a:t> </a:t>
            </a:r>
            <a:r>
              <a:rPr lang="en-US" sz="2800" dirty="0" err="1" smtClean="0"/>
              <a:t>peranti</a:t>
            </a:r>
            <a:r>
              <a:rPr lang="en-US" sz="2800" dirty="0" smtClean="0"/>
              <a:t> </a:t>
            </a:r>
            <a:r>
              <a:rPr lang="en-US" sz="2800" dirty="0" err="1" smtClean="0"/>
              <a:t>lunak</a:t>
            </a:r>
            <a:r>
              <a:rPr lang="en-US" sz="2800" dirty="0" smtClean="0"/>
              <a:t>, </a:t>
            </a:r>
            <a:r>
              <a:rPr lang="en-US" sz="2800" dirty="0" err="1" smtClean="0"/>
              <a:t>termasuk</a:t>
            </a:r>
            <a:r>
              <a:rPr lang="en-US" sz="2800" dirty="0" smtClean="0"/>
              <a:t> </a:t>
            </a:r>
            <a:r>
              <a:rPr lang="en-US" sz="2800" dirty="0" err="1" smtClean="0"/>
              <a:t>ketergantungan</a:t>
            </a:r>
            <a:r>
              <a:rPr lang="en-US" sz="2800" dirty="0" smtClean="0"/>
              <a:t> (dependency) </a:t>
            </a:r>
            <a:r>
              <a:rPr lang="en-US" sz="2800" dirty="0" err="1" smtClean="0"/>
              <a:t>diantaranya</a:t>
            </a:r>
            <a:r>
              <a:rPr lang="en-US" sz="2800" dirty="0" smtClean="0"/>
              <a:t>.</a:t>
            </a:r>
          </a:p>
          <a:p>
            <a:pPr lvl="0" algn="just"/>
            <a:r>
              <a:rPr lang="en-US" sz="2800" dirty="0" err="1" smtClean="0"/>
              <a:t>Komponen</a:t>
            </a:r>
            <a:r>
              <a:rPr lang="en-US" sz="2800" dirty="0" smtClean="0"/>
              <a:t> </a:t>
            </a:r>
            <a:r>
              <a:rPr lang="en-US" sz="2800" dirty="0" err="1" smtClean="0"/>
              <a:t>peranti</a:t>
            </a:r>
            <a:r>
              <a:rPr lang="en-US" sz="2800" dirty="0" smtClean="0"/>
              <a:t> </a:t>
            </a:r>
            <a:r>
              <a:rPr lang="en-US" sz="2800" dirty="0" err="1" smtClean="0"/>
              <a:t>lunak</a:t>
            </a:r>
            <a:r>
              <a:rPr lang="en-US" sz="2800" dirty="0" smtClean="0"/>
              <a:t> </a:t>
            </a:r>
            <a:r>
              <a:rPr lang="en-US" sz="2800" dirty="0" err="1" smtClean="0"/>
              <a:t>adalah</a:t>
            </a:r>
            <a:r>
              <a:rPr lang="en-US" sz="2800" dirty="0" smtClean="0"/>
              <a:t> </a:t>
            </a:r>
            <a:r>
              <a:rPr lang="en-US" sz="2800" dirty="0" err="1" smtClean="0"/>
              <a:t>modul</a:t>
            </a:r>
            <a:r>
              <a:rPr lang="en-US" sz="2800" dirty="0" smtClean="0"/>
              <a:t> </a:t>
            </a:r>
            <a:r>
              <a:rPr lang="en-US" sz="2800" dirty="0" err="1" smtClean="0"/>
              <a:t>berisi</a:t>
            </a:r>
            <a:r>
              <a:rPr lang="en-US" sz="2800" dirty="0" smtClean="0"/>
              <a:t> code, </a:t>
            </a:r>
            <a:r>
              <a:rPr lang="en-US" sz="2800" dirty="0" err="1" smtClean="0"/>
              <a:t>baik</a:t>
            </a:r>
            <a:r>
              <a:rPr lang="en-US" sz="2800" dirty="0" smtClean="0"/>
              <a:t> </a:t>
            </a:r>
            <a:r>
              <a:rPr lang="en-US" sz="2800" dirty="0" err="1" smtClean="0"/>
              <a:t>berisi</a:t>
            </a:r>
            <a:r>
              <a:rPr lang="en-US" sz="2800" dirty="0" smtClean="0"/>
              <a:t> source code </a:t>
            </a:r>
            <a:r>
              <a:rPr lang="en-US" sz="2800" dirty="0" err="1" smtClean="0"/>
              <a:t>maupun</a:t>
            </a:r>
            <a:r>
              <a:rPr lang="en-US" sz="2800" dirty="0" smtClean="0"/>
              <a:t> binary code, </a:t>
            </a:r>
            <a:r>
              <a:rPr lang="en-US" sz="2800" dirty="0" err="1" smtClean="0"/>
              <a:t>baik</a:t>
            </a:r>
            <a:r>
              <a:rPr lang="en-US" sz="2800" dirty="0" smtClean="0"/>
              <a:t> library </a:t>
            </a:r>
            <a:r>
              <a:rPr lang="en-US" sz="2800" dirty="0" err="1" smtClean="0"/>
              <a:t>maupun</a:t>
            </a:r>
            <a:r>
              <a:rPr lang="en-US" sz="2800" dirty="0" smtClean="0"/>
              <a:t> executable, </a:t>
            </a:r>
            <a:r>
              <a:rPr lang="en-US" sz="2800" dirty="0" err="1" smtClean="0"/>
              <a:t>baik</a:t>
            </a:r>
            <a:r>
              <a:rPr lang="en-US" sz="2800" dirty="0" smtClean="0"/>
              <a:t> yang </a:t>
            </a:r>
            <a:r>
              <a:rPr lang="en-US" sz="2800" dirty="0" err="1" smtClean="0"/>
              <a:t>muncul</a:t>
            </a:r>
            <a:r>
              <a:rPr lang="en-US" sz="2800" dirty="0" smtClean="0"/>
              <a:t> </a:t>
            </a:r>
            <a:r>
              <a:rPr lang="en-US" sz="2800" dirty="0" err="1" smtClean="0"/>
              <a:t>pada</a:t>
            </a:r>
            <a:r>
              <a:rPr lang="en-US" sz="2800" dirty="0" smtClean="0"/>
              <a:t> compile time, link time </a:t>
            </a:r>
            <a:r>
              <a:rPr lang="en-US" sz="2800" dirty="0" err="1" smtClean="0"/>
              <a:t>maupun</a:t>
            </a:r>
            <a:r>
              <a:rPr lang="en-US" sz="2800" dirty="0" smtClean="0"/>
              <a:t> run time.</a:t>
            </a:r>
          </a:p>
          <a:p>
            <a:pPr lvl="0" algn="just"/>
            <a:r>
              <a:rPr lang="en-US" sz="2800" dirty="0" err="1" smtClean="0"/>
              <a:t>Pada</a:t>
            </a:r>
            <a:r>
              <a:rPr lang="en-US" sz="2800" dirty="0" smtClean="0"/>
              <a:t> </a:t>
            </a:r>
            <a:r>
              <a:rPr lang="en-US" sz="2800" dirty="0" err="1" smtClean="0"/>
              <a:t>umumnya</a:t>
            </a:r>
            <a:r>
              <a:rPr lang="en-US" sz="2800" dirty="0" smtClean="0"/>
              <a:t> </a:t>
            </a:r>
            <a:r>
              <a:rPr lang="en-US" sz="2800" dirty="0" err="1" smtClean="0"/>
              <a:t>komponen</a:t>
            </a:r>
            <a:r>
              <a:rPr lang="en-US" sz="2800" dirty="0" smtClean="0"/>
              <a:t> </a:t>
            </a:r>
            <a:r>
              <a:rPr lang="en-US" sz="2800" dirty="0" err="1" smtClean="0"/>
              <a:t>terbentuk</a:t>
            </a:r>
            <a:r>
              <a:rPr lang="en-US" sz="2800" dirty="0" smtClean="0"/>
              <a:t> </a:t>
            </a:r>
            <a:r>
              <a:rPr lang="en-US" sz="2800" dirty="0" err="1" smtClean="0"/>
              <a:t>dari</a:t>
            </a:r>
            <a:r>
              <a:rPr lang="en-US" sz="2800" dirty="0" smtClean="0"/>
              <a:t> </a:t>
            </a:r>
            <a:r>
              <a:rPr lang="en-US" sz="2800" dirty="0" err="1" smtClean="0"/>
              <a:t>bebrapa</a:t>
            </a:r>
            <a:r>
              <a:rPr lang="en-US" sz="2800" dirty="0" smtClean="0"/>
              <a:t> class </a:t>
            </a:r>
            <a:r>
              <a:rPr lang="en-US" sz="2800" dirty="0" err="1" smtClean="0"/>
              <a:t>dan</a:t>
            </a:r>
            <a:r>
              <a:rPr lang="en-US" sz="2800" dirty="0" smtClean="0"/>
              <a:t>/</a:t>
            </a:r>
            <a:r>
              <a:rPr lang="en-US" sz="2800" dirty="0" err="1" smtClean="0"/>
              <a:t>atau</a:t>
            </a:r>
            <a:r>
              <a:rPr lang="en-US" sz="2800" dirty="0" smtClean="0"/>
              <a:t> package, </a:t>
            </a:r>
            <a:r>
              <a:rPr lang="en-US" sz="2800" dirty="0" err="1" smtClean="0"/>
              <a:t>tapi</a:t>
            </a:r>
            <a:r>
              <a:rPr lang="en-US" sz="2800" dirty="0" smtClean="0"/>
              <a:t> </a:t>
            </a:r>
            <a:r>
              <a:rPr lang="en-US" sz="2800" dirty="0" err="1" smtClean="0"/>
              <a:t>dapat</a:t>
            </a:r>
            <a:r>
              <a:rPr lang="en-US" sz="2800" dirty="0" smtClean="0"/>
              <a:t> </a:t>
            </a:r>
            <a:r>
              <a:rPr lang="en-US" sz="2800" dirty="0" err="1" smtClean="0"/>
              <a:t>juga</a:t>
            </a:r>
            <a:r>
              <a:rPr lang="en-US" sz="2800" dirty="0" smtClean="0"/>
              <a:t> </a:t>
            </a:r>
            <a:r>
              <a:rPr lang="en-US" sz="2800" dirty="0" err="1" smtClean="0"/>
              <a:t>dari</a:t>
            </a:r>
            <a:r>
              <a:rPr lang="en-US" sz="2800" dirty="0" smtClean="0"/>
              <a:t> </a:t>
            </a:r>
            <a:r>
              <a:rPr lang="en-US" sz="2800" dirty="0" err="1" smtClean="0"/>
              <a:t>komponen-komponen</a:t>
            </a:r>
            <a:r>
              <a:rPr lang="en-US" sz="2800" dirty="0" smtClean="0"/>
              <a:t> yang </a:t>
            </a:r>
            <a:r>
              <a:rPr lang="en-US" sz="2800" dirty="0" err="1" smtClean="0"/>
              <a:t>lebih</a:t>
            </a:r>
            <a:r>
              <a:rPr lang="en-US" sz="2800" dirty="0" smtClean="0"/>
              <a:t> </a:t>
            </a:r>
            <a:r>
              <a:rPr lang="en-US" sz="2800" dirty="0" err="1" smtClean="0"/>
              <a:t>kecil</a:t>
            </a:r>
            <a:r>
              <a:rPr lang="en-US" sz="2800" dirty="0" smtClean="0"/>
              <a:t>.</a:t>
            </a:r>
          </a:p>
          <a:p>
            <a:pPr lvl="0" algn="just"/>
            <a:r>
              <a:rPr lang="en-US" sz="2800" dirty="0" err="1" smtClean="0"/>
              <a:t>Komponen</a:t>
            </a:r>
            <a:r>
              <a:rPr lang="en-US" sz="2800" dirty="0" smtClean="0"/>
              <a:t> </a:t>
            </a:r>
            <a:r>
              <a:rPr lang="en-US" sz="2800" dirty="0" err="1" smtClean="0"/>
              <a:t>dapat</a:t>
            </a:r>
            <a:r>
              <a:rPr lang="en-US" sz="2800" dirty="0" smtClean="0"/>
              <a:t> </a:t>
            </a:r>
            <a:r>
              <a:rPr lang="en-US" sz="2800" dirty="0" err="1" smtClean="0"/>
              <a:t>juga</a:t>
            </a:r>
            <a:r>
              <a:rPr lang="en-US" sz="2800" dirty="0" smtClean="0"/>
              <a:t> </a:t>
            </a:r>
            <a:r>
              <a:rPr lang="en-US" sz="2800" dirty="0" err="1" smtClean="0"/>
              <a:t>berupa</a:t>
            </a:r>
            <a:r>
              <a:rPr lang="en-US" sz="2800" dirty="0" smtClean="0"/>
              <a:t> interface, </a:t>
            </a:r>
            <a:r>
              <a:rPr lang="en-US" sz="2800" dirty="0" err="1" smtClean="0"/>
              <a:t>yaitu</a:t>
            </a:r>
            <a:r>
              <a:rPr lang="en-US" sz="2800" dirty="0" smtClean="0"/>
              <a:t> </a:t>
            </a:r>
            <a:r>
              <a:rPr lang="en-US" sz="2800" dirty="0" err="1" smtClean="0"/>
              <a:t>kumpulan</a:t>
            </a:r>
            <a:r>
              <a:rPr lang="en-US" sz="2800" dirty="0" smtClean="0"/>
              <a:t> </a:t>
            </a:r>
            <a:r>
              <a:rPr lang="en-US" sz="2800" dirty="0" err="1" smtClean="0"/>
              <a:t>layanan</a:t>
            </a:r>
            <a:r>
              <a:rPr lang="en-US" sz="2800" dirty="0" smtClean="0"/>
              <a:t> yang </a:t>
            </a:r>
            <a:r>
              <a:rPr lang="en-US" sz="2800" dirty="0" err="1" smtClean="0"/>
              <a:t>disediakan</a:t>
            </a:r>
            <a:r>
              <a:rPr lang="en-US" sz="2800" dirty="0" smtClean="0"/>
              <a:t> </a:t>
            </a:r>
            <a:r>
              <a:rPr lang="en-US" sz="2800" dirty="0" err="1" smtClean="0"/>
              <a:t>sebuah</a:t>
            </a:r>
            <a:r>
              <a:rPr lang="en-US" sz="2800" dirty="0" smtClean="0"/>
              <a:t> </a:t>
            </a:r>
            <a:r>
              <a:rPr lang="en-US" sz="2800" dirty="0" err="1" smtClean="0"/>
              <a:t>komponen</a:t>
            </a:r>
            <a:r>
              <a:rPr lang="en-US" sz="2800" dirty="0" smtClean="0"/>
              <a:t> </a:t>
            </a:r>
            <a:r>
              <a:rPr lang="en-US" sz="2800" dirty="0" err="1" smtClean="0"/>
              <a:t>untuk</a:t>
            </a:r>
            <a:r>
              <a:rPr lang="en-US" sz="2800" dirty="0" smtClean="0"/>
              <a:t> </a:t>
            </a:r>
            <a:r>
              <a:rPr lang="en-US" sz="2800" dirty="0" err="1" smtClean="0"/>
              <a:t>komponen</a:t>
            </a:r>
            <a:r>
              <a:rPr lang="en-US" sz="2800" dirty="0" smtClean="0"/>
              <a:t> lain.</a:t>
            </a:r>
          </a:p>
          <a:p>
            <a:endParaRPr lang="en-US" dirty="0"/>
          </a:p>
        </p:txBody>
      </p:sp>
      <p:sp>
        <p:nvSpPr>
          <p:cNvPr id="3" name="Title 2"/>
          <p:cNvSpPr>
            <a:spLocks noGrp="1"/>
          </p:cNvSpPr>
          <p:nvPr>
            <p:ph type="title"/>
          </p:nvPr>
        </p:nvSpPr>
        <p:spPr/>
        <p:txBody>
          <a:bodyPr/>
          <a:lstStyle/>
          <a:p>
            <a:r>
              <a:rPr lang="en-US" dirty="0" err="1" smtClean="0"/>
              <a:t>Definisi</a:t>
            </a:r>
            <a:endParaRPr lang="en-US" dirty="0"/>
          </a:p>
        </p:txBody>
      </p:sp>
    </p:spTree>
  </p:cSld>
  <p:clrMapOvr>
    <a:masterClrMapping/>
  </p:clrMapOvr>
  <p:transition spd="med">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err="1" smtClean="0"/>
              <a:t>Komponen</a:t>
            </a:r>
            <a:r>
              <a:rPr lang="en-US" dirty="0" smtClean="0"/>
              <a:t> deployment</a:t>
            </a:r>
          </a:p>
          <a:p>
            <a:pPr algn="just">
              <a:buNone/>
            </a:pPr>
            <a:r>
              <a:rPr lang="en-US" dirty="0" smtClean="0"/>
              <a:t>	</a:t>
            </a:r>
            <a:r>
              <a:rPr lang="en-US" dirty="0" err="1" smtClean="0"/>
              <a:t>Komponen</a:t>
            </a:r>
            <a:r>
              <a:rPr lang="en-US" dirty="0" smtClean="0"/>
              <a:t> yang </a:t>
            </a:r>
            <a:r>
              <a:rPr lang="en-US" dirty="0" err="1" smtClean="0"/>
              <a:t>diperlukan</a:t>
            </a:r>
            <a:r>
              <a:rPr lang="en-US" dirty="0" smtClean="0"/>
              <a:t> </a:t>
            </a:r>
            <a:r>
              <a:rPr lang="en-US" dirty="0" err="1" smtClean="0"/>
              <a:t>untuk</a:t>
            </a:r>
            <a:r>
              <a:rPr lang="en-US" dirty="0" smtClean="0"/>
              <a:t> </a:t>
            </a:r>
            <a:r>
              <a:rPr lang="en-US" dirty="0" err="1" smtClean="0"/>
              <a:t>membentuk</a:t>
            </a:r>
            <a:r>
              <a:rPr lang="en-US" dirty="0" smtClean="0"/>
              <a:t> system yang </a:t>
            </a:r>
            <a:r>
              <a:rPr lang="en-US" dirty="0" err="1" smtClean="0"/>
              <a:t>dapat</a:t>
            </a:r>
            <a:r>
              <a:rPr lang="en-US" dirty="0" smtClean="0"/>
              <a:t> </a:t>
            </a:r>
            <a:r>
              <a:rPr lang="en-US" dirty="0" err="1" smtClean="0"/>
              <a:t>dieksekusi</a:t>
            </a:r>
            <a:r>
              <a:rPr lang="en-US" dirty="0" smtClean="0"/>
              <a:t>, </a:t>
            </a:r>
            <a:r>
              <a:rPr lang="en-US" dirty="0" err="1" smtClean="0"/>
              <a:t>seperti</a:t>
            </a:r>
            <a:r>
              <a:rPr lang="en-US" dirty="0" smtClean="0"/>
              <a:t>  DLL ( Dynamic Link Library ) </a:t>
            </a:r>
            <a:r>
              <a:rPr lang="en-US" dirty="0" err="1" smtClean="0"/>
              <a:t>dan</a:t>
            </a:r>
            <a:r>
              <a:rPr lang="en-US" dirty="0" smtClean="0"/>
              <a:t> executable (exe). </a:t>
            </a:r>
            <a:r>
              <a:rPr lang="es-ES" dirty="0" err="1" smtClean="0"/>
              <a:t>Dapat</a:t>
            </a:r>
            <a:r>
              <a:rPr lang="es-ES" dirty="0" smtClean="0"/>
              <a:t> juga </a:t>
            </a:r>
            <a:r>
              <a:rPr lang="es-ES" dirty="0" err="1" smtClean="0"/>
              <a:t>untuk</a:t>
            </a:r>
            <a:r>
              <a:rPr lang="es-ES" dirty="0" smtClean="0"/>
              <a:t> </a:t>
            </a:r>
            <a:r>
              <a:rPr lang="es-ES" dirty="0" err="1" smtClean="0"/>
              <a:t>model</a:t>
            </a:r>
            <a:r>
              <a:rPr lang="es-ES" dirty="0" smtClean="0"/>
              <a:t> </a:t>
            </a:r>
            <a:r>
              <a:rPr lang="es-ES" dirty="0" err="1" smtClean="0"/>
              <a:t>seperti</a:t>
            </a:r>
            <a:r>
              <a:rPr lang="es-ES" dirty="0" smtClean="0"/>
              <a:t> COM+, COBRA, Enterprise Java </a:t>
            </a:r>
            <a:r>
              <a:rPr lang="es-ES" dirty="0" err="1" smtClean="0"/>
              <a:t>Beans</a:t>
            </a:r>
            <a:r>
              <a:rPr lang="es-ES" dirty="0" smtClean="0"/>
              <a:t>, juga </a:t>
            </a:r>
            <a:r>
              <a:rPr lang="es-ES" dirty="0" err="1" smtClean="0"/>
              <a:t>halaman</a:t>
            </a:r>
            <a:r>
              <a:rPr lang="es-ES" dirty="0" smtClean="0"/>
              <a:t> web </a:t>
            </a:r>
            <a:r>
              <a:rPr lang="es-ES" dirty="0" err="1" smtClean="0"/>
              <a:t>dinamis</a:t>
            </a:r>
            <a:r>
              <a:rPr lang="es-ES" dirty="0" smtClean="0"/>
              <a:t>, dan </a:t>
            </a:r>
            <a:r>
              <a:rPr lang="es-ES" dirty="0" err="1" smtClean="0"/>
              <a:t>sebagainya</a:t>
            </a:r>
            <a:r>
              <a:rPr lang="es-ES" dirty="0" smtClean="0"/>
              <a:t>.</a:t>
            </a:r>
            <a:endParaRPr lang="en-US" dirty="0" smtClean="0"/>
          </a:p>
          <a:p>
            <a:pPr lvl="0" algn="just"/>
            <a:r>
              <a:rPr lang="en-US" dirty="0" err="1" smtClean="0"/>
              <a:t>Komponen</a:t>
            </a:r>
            <a:r>
              <a:rPr lang="en-US" dirty="0" smtClean="0"/>
              <a:t> </a:t>
            </a:r>
            <a:r>
              <a:rPr lang="en-US" dirty="0" err="1" smtClean="0"/>
              <a:t>produk</a:t>
            </a:r>
            <a:r>
              <a:rPr lang="en-US" dirty="0" smtClean="0"/>
              <a:t>, </a:t>
            </a:r>
            <a:r>
              <a:rPr lang="en-US" dirty="0" err="1" smtClean="0"/>
              <a:t>seperti</a:t>
            </a:r>
            <a:r>
              <a:rPr lang="en-US" dirty="0" smtClean="0"/>
              <a:t> file </a:t>
            </a:r>
            <a:r>
              <a:rPr lang="en-US" dirty="0" err="1" smtClean="0"/>
              <a:t>kode</a:t>
            </a:r>
            <a:r>
              <a:rPr lang="en-US" dirty="0" smtClean="0"/>
              <a:t> </a:t>
            </a:r>
            <a:r>
              <a:rPr lang="en-US" dirty="0" err="1" smtClean="0"/>
              <a:t>sumber</a:t>
            </a:r>
            <a:r>
              <a:rPr lang="en-US" dirty="0" smtClean="0"/>
              <a:t> </a:t>
            </a:r>
            <a:r>
              <a:rPr lang="en-US" dirty="0" err="1" smtClean="0"/>
              <a:t>dan</a:t>
            </a:r>
            <a:r>
              <a:rPr lang="en-US" dirty="0" smtClean="0"/>
              <a:t> file data.</a:t>
            </a:r>
          </a:p>
          <a:p>
            <a:pPr lvl="0"/>
            <a:r>
              <a:rPr lang="en-US" dirty="0" err="1" smtClean="0"/>
              <a:t>Komponen</a:t>
            </a:r>
            <a:r>
              <a:rPr lang="en-US" dirty="0" smtClean="0"/>
              <a:t> </a:t>
            </a:r>
            <a:r>
              <a:rPr lang="en-US" dirty="0" err="1" smtClean="0"/>
              <a:t>eksekusi</a:t>
            </a:r>
            <a:endParaRPr lang="en-US" dirty="0" smtClean="0"/>
          </a:p>
          <a:p>
            <a:endParaRPr lang="en-US" dirty="0"/>
          </a:p>
        </p:txBody>
      </p:sp>
      <p:sp>
        <p:nvSpPr>
          <p:cNvPr id="3" name="Title 2"/>
          <p:cNvSpPr>
            <a:spLocks noGrp="1"/>
          </p:cNvSpPr>
          <p:nvPr>
            <p:ph type="title"/>
          </p:nvPr>
        </p:nvSpPr>
        <p:spPr/>
        <p:txBody>
          <a:bodyPr/>
          <a:lstStyle/>
          <a:p>
            <a:r>
              <a:rPr lang="en-US" dirty="0" smtClean="0"/>
              <a:t>3 </a:t>
            </a:r>
            <a:r>
              <a:rPr lang="en-US" dirty="0" err="1" smtClean="0"/>
              <a:t>Jenis</a:t>
            </a:r>
            <a:r>
              <a:rPr lang="en-US" dirty="0" smtClean="0"/>
              <a:t> Component</a:t>
            </a:r>
            <a:endParaRPr lang="en-US" dirty="0"/>
          </a:p>
        </p:txBody>
      </p:sp>
    </p:spTree>
  </p:cSld>
  <p:clrMapOvr>
    <a:masterClrMapping/>
  </p:clrMapOvr>
  <p:transition spd="med">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lvl="0" algn="just"/>
            <a:r>
              <a:rPr lang="en-US" i="1" dirty="0" smtClean="0"/>
              <a:t>Deployment Component</a:t>
            </a:r>
            <a:r>
              <a:rPr lang="en-US" dirty="0" smtClean="0"/>
              <a:t>: Yang </a:t>
            </a:r>
            <a:r>
              <a:rPr lang="en-US" dirty="0" err="1" smtClean="0"/>
              <a:t>menjadi</a:t>
            </a:r>
            <a:r>
              <a:rPr lang="en-US" dirty="0" smtClean="0"/>
              <a:t> basis </a:t>
            </a:r>
            <a:r>
              <a:rPr lang="en-US" dirty="0" err="1" smtClean="0"/>
              <a:t>dari</a:t>
            </a:r>
            <a:r>
              <a:rPr lang="en-US" dirty="0" smtClean="0"/>
              <a:t> </a:t>
            </a:r>
            <a:r>
              <a:rPr lang="en-US" i="1" dirty="0" smtClean="0"/>
              <a:t>executable system</a:t>
            </a:r>
            <a:r>
              <a:rPr lang="en-US" dirty="0" smtClean="0"/>
              <a:t>. </a:t>
            </a:r>
            <a:r>
              <a:rPr lang="en-US" dirty="0" err="1" smtClean="0"/>
              <a:t>Contoh</a:t>
            </a:r>
            <a:r>
              <a:rPr lang="en-US" dirty="0" smtClean="0"/>
              <a:t> </a:t>
            </a:r>
            <a:r>
              <a:rPr lang="en-US" i="1" dirty="0" smtClean="0"/>
              <a:t>deployment component</a:t>
            </a:r>
            <a:r>
              <a:rPr lang="en-US" dirty="0" smtClean="0"/>
              <a:t> </a:t>
            </a:r>
            <a:r>
              <a:rPr lang="en-US" dirty="0" err="1" smtClean="0"/>
              <a:t>diantaranya</a:t>
            </a:r>
            <a:r>
              <a:rPr lang="en-US" dirty="0" smtClean="0"/>
              <a:t>: DAN LAIN-LAIN(</a:t>
            </a:r>
            <a:r>
              <a:rPr lang="en-US" i="1" dirty="0" smtClean="0"/>
              <a:t>Dynamic Library Link</a:t>
            </a:r>
            <a:r>
              <a:rPr lang="en-US" dirty="0" smtClean="0"/>
              <a:t>) </a:t>
            </a:r>
            <a:r>
              <a:rPr lang="en-US" i="1" dirty="0" smtClean="0"/>
              <a:t>file exe</a:t>
            </a:r>
            <a:r>
              <a:rPr lang="en-US" dirty="0" smtClean="0"/>
              <a:t>, </a:t>
            </a:r>
            <a:r>
              <a:rPr lang="en-US" i="1" dirty="0" smtClean="0"/>
              <a:t>Active X Control</a:t>
            </a:r>
            <a:r>
              <a:rPr lang="en-US" dirty="0" smtClean="0"/>
              <a:t>, </a:t>
            </a:r>
            <a:r>
              <a:rPr lang="en-US" i="1" dirty="0" smtClean="0"/>
              <a:t>Java Bean</a:t>
            </a:r>
            <a:r>
              <a:rPr lang="en-US" dirty="0" smtClean="0"/>
              <a:t> </a:t>
            </a:r>
            <a:r>
              <a:rPr lang="en-US" dirty="0" err="1" smtClean="0"/>
              <a:t>dan</a:t>
            </a:r>
            <a:r>
              <a:rPr lang="en-US" dirty="0" smtClean="0"/>
              <a:t> lain-lain.</a:t>
            </a:r>
          </a:p>
          <a:p>
            <a:pPr lvl="0" algn="just"/>
            <a:r>
              <a:rPr lang="en-US" i="1" dirty="0" smtClean="0"/>
              <a:t>Work Product Component</a:t>
            </a:r>
            <a:r>
              <a:rPr lang="en-US" dirty="0" smtClean="0"/>
              <a:t>: </a:t>
            </a:r>
            <a:r>
              <a:rPr lang="en-US" dirty="0" err="1" smtClean="0"/>
              <a:t>Yaitu</a:t>
            </a:r>
            <a:r>
              <a:rPr lang="en-US" dirty="0" smtClean="0"/>
              <a:t> </a:t>
            </a:r>
            <a:r>
              <a:rPr lang="en-US" i="1" dirty="0" smtClean="0"/>
              <a:t>file-file</a:t>
            </a:r>
            <a:r>
              <a:rPr lang="en-US" dirty="0" smtClean="0"/>
              <a:t> yang </a:t>
            </a:r>
            <a:r>
              <a:rPr lang="en-US" dirty="0" err="1" smtClean="0"/>
              <a:t>dibutuhkan</a:t>
            </a:r>
            <a:r>
              <a:rPr lang="en-US" dirty="0" smtClean="0"/>
              <a:t> </a:t>
            </a:r>
            <a:r>
              <a:rPr lang="en-US" dirty="0" err="1" smtClean="0"/>
              <a:t>untuk</a:t>
            </a:r>
            <a:r>
              <a:rPr lang="en-US" dirty="0" smtClean="0"/>
              <a:t> </a:t>
            </a:r>
            <a:r>
              <a:rPr lang="en-US" dirty="0" err="1" smtClean="0"/>
              <a:t>pembuatan</a:t>
            </a:r>
            <a:r>
              <a:rPr lang="en-US" dirty="0" smtClean="0"/>
              <a:t> </a:t>
            </a:r>
            <a:r>
              <a:rPr lang="en-US" i="1" dirty="0" smtClean="0"/>
              <a:t>deployment component</a:t>
            </a:r>
            <a:r>
              <a:rPr lang="en-US" dirty="0" smtClean="0"/>
              <a:t>. </a:t>
            </a:r>
            <a:r>
              <a:rPr lang="en-US" dirty="0" err="1" smtClean="0"/>
              <a:t>Contoh</a:t>
            </a:r>
            <a:r>
              <a:rPr lang="en-US" dirty="0" smtClean="0"/>
              <a:t> </a:t>
            </a:r>
            <a:r>
              <a:rPr lang="en-US" dirty="0" err="1" smtClean="0"/>
              <a:t>untuk</a:t>
            </a:r>
            <a:r>
              <a:rPr lang="en-US" dirty="0" smtClean="0"/>
              <a:t> </a:t>
            </a:r>
            <a:r>
              <a:rPr lang="en-US" i="1" dirty="0" smtClean="0"/>
              <a:t>component</a:t>
            </a:r>
            <a:r>
              <a:rPr lang="en-US" dirty="0" smtClean="0"/>
              <a:t> </a:t>
            </a:r>
            <a:r>
              <a:rPr lang="en-US" dirty="0" err="1" smtClean="0"/>
              <a:t>kedua</a:t>
            </a:r>
            <a:r>
              <a:rPr lang="en-US" dirty="0" smtClean="0"/>
              <a:t> </a:t>
            </a:r>
            <a:r>
              <a:rPr lang="en-US" dirty="0" err="1" smtClean="0"/>
              <a:t>ini</a:t>
            </a:r>
            <a:r>
              <a:rPr lang="en-US" dirty="0" smtClean="0"/>
              <a:t> </a:t>
            </a:r>
            <a:r>
              <a:rPr lang="en-US" dirty="0" err="1" smtClean="0"/>
              <a:t>diantaranya</a:t>
            </a:r>
            <a:r>
              <a:rPr lang="en-US" dirty="0" smtClean="0"/>
              <a:t> </a:t>
            </a:r>
            <a:r>
              <a:rPr lang="en-US" i="1" dirty="0" smtClean="0"/>
              <a:t>file</a:t>
            </a:r>
            <a:r>
              <a:rPr lang="en-US" dirty="0" smtClean="0"/>
              <a:t> data, </a:t>
            </a:r>
            <a:r>
              <a:rPr lang="en-US" i="1" dirty="0" smtClean="0"/>
              <a:t>file</a:t>
            </a:r>
            <a:r>
              <a:rPr lang="en-US" dirty="0" smtClean="0"/>
              <a:t> </a:t>
            </a:r>
            <a:r>
              <a:rPr lang="en-US" i="1" dirty="0" smtClean="0"/>
              <a:t>source code</a:t>
            </a:r>
            <a:r>
              <a:rPr lang="en-US" dirty="0" smtClean="0"/>
              <a:t> </a:t>
            </a:r>
            <a:r>
              <a:rPr lang="en-US" dirty="0" err="1" smtClean="0"/>
              <a:t>dan</a:t>
            </a:r>
            <a:r>
              <a:rPr lang="en-US" dirty="0" smtClean="0"/>
              <a:t> lain-lain.</a:t>
            </a:r>
          </a:p>
          <a:p>
            <a:pPr lvl="0" algn="just"/>
            <a:r>
              <a:rPr lang="en-US" i="1" dirty="0" smtClean="0"/>
              <a:t>Execution Component</a:t>
            </a:r>
            <a:r>
              <a:rPr lang="en-US" dirty="0" smtClean="0"/>
              <a:t>: Yang </a:t>
            </a:r>
            <a:r>
              <a:rPr lang="en-US" dirty="0" err="1" smtClean="0"/>
              <a:t>dibuat</a:t>
            </a:r>
            <a:r>
              <a:rPr lang="en-US" dirty="0" smtClean="0"/>
              <a:t> </a:t>
            </a:r>
            <a:r>
              <a:rPr lang="en-US" dirty="0" err="1" smtClean="0"/>
              <a:t>sebagai</a:t>
            </a:r>
            <a:r>
              <a:rPr lang="en-US" dirty="0" smtClean="0"/>
              <a:t> </a:t>
            </a:r>
            <a:r>
              <a:rPr lang="en-US" dirty="0" err="1" smtClean="0"/>
              <a:t>hasil</a:t>
            </a:r>
            <a:r>
              <a:rPr lang="en-US" dirty="0" smtClean="0"/>
              <a:t> </a:t>
            </a:r>
            <a:r>
              <a:rPr lang="en-US" dirty="0" err="1" smtClean="0"/>
              <a:t>dari</a:t>
            </a:r>
            <a:r>
              <a:rPr lang="en-US" dirty="0" smtClean="0"/>
              <a:t> </a:t>
            </a:r>
            <a:r>
              <a:rPr lang="en-US" dirty="0" err="1" smtClean="0"/>
              <a:t>sistem</a:t>
            </a:r>
            <a:r>
              <a:rPr lang="en-US" dirty="0" smtClean="0"/>
              <a:t> yang </a:t>
            </a:r>
            <a:r>
              <a:rPr lang="en-US" dirty="0" err="1" smtClean="0"/>
              <a:t>akan</a:t>
            </a:r>
            <a:r>
              <a:rPr lang="en-US" dirty="0" smtClean="0"/>
              <a:t> </a:t>
            </a:r>
            <a:r>
              <a:rPr lang="en-US" dirty="0" err="1" smtClean="0"/>
              <a:t>dijalankan</a:t>
            </a:r>
            <a:r>
              <a:rPr lang="en-US" dirty="0" smtClean="0"/>
              <a:t>.</a:t>
            </a:r>
          </a:p>
          <a:p>
            <a:endParaRPr lang="en-US" dirty="0"/>
          </a:p>
        </p:txBody>
      </p:sp>
      <p:sp>
        <p:nvSpPr>
          <p:cNvPr id="3" name="Title 2"/>
          <p:cNvSpPr>
            <a:spLocks noGrp="1"/>
          </p:cNvSpPr>
          <p:nvPr>
            <p:ph type="title"/>
          </p:nvPr>
        </p:nvSpPr>
        <p:spPr/>
        <p:txBody>
          <a:bodyPr/>
          <a:lstStyle/>
          <a:p>
            <a:r>
              <a:rPr lang="en-US" i="1" dirty="0" err="1" smtClean="0"/>
              <a:t>Tipe-tipe</a:t>
            </a:r>
            <a:r>
              <a:rPr lang="en-US" i="1" dirty="0" smtClean="0"/>
              <a:t> Component</a:t>
            </a:r>
            <a:endParaRPr lang="en-US" dirty="0"/>
          </a:p>
        </p:txBody>
      </p:sp>
    </p:spTree>
  </p:cSld>
  <p:clrMapOvr>
    <a:masterClrMapping/>
  </p:clrMapOvr>
  <p:transition spd="med">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lgn="just"/>
            <a:r>
              <a:rPr lang="en-US" dirty="0" smtClean="0"/>
              <a:t>Executable, </a:t>
            </a:r>
            <a:r>
              <a:rPr lang="en-US" dirty="0" err="1" smtClean="0"/>
              <a:t>menspesifikasikan</a:t>
            </a:r>
            <a:r>
              <a:rPr lang="en-US" dirty="0" smtClean="0"/>
              <a:t> </a:t>
            </a:r>
            <a:r>
              <a:rPr lang="en-US" dirty="0" err="1" smtClean="0"/>
              <a:t>komponen</a:t>
            </a:r>
            <a:r>
              <a:rPr lang="en-US" dirty="0" smtClean="0"/>
              <a:t> yang </a:t>
            </a:r>
            <a:r>
              <a:rPr lang="en-US" dirty="0" err="1" smtClean="0"/>
              <a:t>dieksekusi</a:t>
            </a:r>
            <a:r>
              <a:rPr lang="en-US" dirty="0" smtClean="0"/>
              <a:t> </a:t>
            </a:r>
            <a:r>
              <a:rPr lang="en-US" dirty="0" err="1" smtClean="0"/>
              <a:t>di</a:t>
            </a:r>
            <a:r>
              <a:rPr lang="en-US" dirty="0" smtClean="0"/>
              <a:t> </a:t>
            </a:r>
            <a:r>
              <a:rPr lang="en-US" dirty="0" err="1" smtClean="0"/>
              <a:t>suatu</a:t>
            </a:r>
            <a:r>
              <a:rPr lang="en-US" dirty="0" smtClean="0"/>
              <a:t> node.</a:t>
            </a:r>
          </a:p>
          <a:p>
            <a:pPr lvl="0" algn="just"/>
            <a:r>
              <a:rPr lang="en-US" dirty="0" smtClean="0"/>
              <a:t>Library, </a:t>
            </a:r>
            <a:r>
              <a:rPr lang="en-US" dirty="0" err="1" smtClean="0"/>
              <a:t>menspesifikasikan</a:t>
            </a:r>
            <a:r>
              <a:rPr lang="en-US" dirty="0" smtClean="0"/>
              <a:t> </a:t>
            </a:r>
            <a:r>
              <a:rPr lang="en-US" dirty="0" err="1" smtClean="0"/>
              <a:t>pustaka</a:t>
            </a:r>
            <a:r>
              <a:rPr lang="en-US" dirty="0" smtClean="0"/>
              <a:t> </a:t>
            </a:r>
            <a:r>
              <a:rPr lang="en-US" dirty="0" err="1" smtClean="0"/>
              <a:t>objek</a:t>
            </a:r>
            <a:r>
              <a:rPr lang="en-US" dirty="0" smtClean="0"/>
              <a:t> static </a:t>
            </a:r>
            <a:r>
              <a:rPr lang="en-US" dirty="0" err="1" smtClean="0"/>
              <a:t>atau</a:t>
            </a:r>
            <a:r>
              <a:rPr lang="en-US" dirty="0" smtClean="0"/>
              <a:t> </a:t>
            </a:r>
            <a:r>
              <a:rPr lang="en-US" dirty="0" err="1" smtClean="0"/>
              <a:t>dinamik</a:t>
            </a:r>
            <a:r>
              <a:rPr lang="en-US" dirty="0" smtClean="0"/>
              <a:t>.</a:t>
            </a:r>
          </a:p>
          <a:p>
            <a:pPr lvl="0" algn="just"/>
            <a:r>
              <a:rPr lang="en-US" dirty="0" smtClean="0"/>
              <a:t>Table, </a:t>
            </a:r>
            <a:r>
              <a:rPr lang="en-US" dirty="0" err="1" smtClean="0"/>
              <a:t>menspesifikasikan</a:t>
            </a:r>
            <a:r>
              <a:rPr lang="en-US" dirty="0" smtClean="0"/>
              <a:t> </a:t>
            </a:r>
            <a:r>
              <a:rPr lang="en-US" dirty="0" err="1" smtClean="0"/>
              <a:t>komponen</a:t>
            </a:r>
            <a:r>
              <a:rPr lang="en-US" dirty="0" smtClean="0"/>
              <a:t> yang </a:t>
            </a:r>
            <a:r>
              <a:rPr lang="en-US" dirty="0" err="1" smtClean="0"/>
              <a:t>merepresentasikan</a:t>
            </a:r>
            <a:r>
              <a:rPr lang="en-US" dirty="0" smtClean="0"/>
              <a:t> table basis data.</a:t>
            </a:r>
          </a:p>
          <a:p>
            <a:pPr lvl="0" algn="just"/>
            <a:r>
              <a:rPr lang="en-US" dirty="0" smtClean="0"/>
              <a:t>File, </a:t>
            </a:r>
            <a:r>
              <a:rPr lang="en-US" dirty="0" err="1" smtClean="0"/>
              <a:t>menspesifikasikan</a:t>
            </a:r>
            <a:r>
              <a:rPr lang="en-US" dirty="0" smtClean="0"/>
              <a:t> </a:t>
            </a:r>
            <a:r>
              <a:rPr lang="en-US" dirty="0" err="1" smtClean="0"/>
              <a:t>komponen</a:t>
            </a:r>
            <a:r>
              <a:rPr lang="en-US" dirty="0" smtClean="0"/>
              <a:t> yang </a:t>
            </a:r>
            <a:r>
              <a:rPr lang="en-US" dirty="0" err="1" smtClean="0"/>
              <a:t>merepresentasikan</a:t>
            </a:r>
            <a:r>
              <a:rPr lang="en-US" dirty="0" smtClean="0"/>
              <a:t> </a:t>
            </a:r>
            <a:r>
              <a:rPr lang="en-US" dirty="0" err="1" smtClean="0"/>
              <a:t>dokumen</a:t>
            </a:r>
            <a:r>
              <a:rPr lang="en-US" dirty="0" smtClean="0"/>
              <a:t> yang </a:t>
            </a:r>
            <a:r>
              <a:rPr lang="en-US" dirty="0" err="1" smtClean="0"/>
              <a:t>berisi</a:t>
            </a:r>
            <a:r>
              <a:rPr lang="en-US" dirty="0" smtClean="0"/>
              <a:t> </a:t>
            </a:r>
            <a:r>
              <a:rPr lang="en-US" dirty="0" err="1" smtClean="0"/>
              <a:t>kode</a:t>
            </a:r>
            <a:r>
              <a:rPr lang="en-US" dirty="0" smtClean="0"/>
              <a:t> </a:t>
            </a:r>
            <a:r>
              <a:rPr lang="en-US" dirty="0" err="1" smtClean="0"/>
              <a:t>sumber</a:t>
            </a:r>
            <a:r>
              <a:rPr lang="en-US" dirty="0" smtClean="0"/>
              <a:t> </a:t>
            </a:r>
            <a:r>
              <a:rPr lang="en-US" dirty="0" err="1" smtClean="0"/>
              <a:t>atau</a:t>
            </a:r>
            <a:r>
              <a:rPr lang="en-US" dirty="0" smtClean="0"/>
              <a:t> data.</a:t>
            </a:r>
          </a:p>
          <a:p>
            <a:pPr lvl="0" algn="just"/>
            <a:r>
              <a:rPr lang="en-US" dirty="0" smtClean="0"/>
              <a:t>Document, </a:t>
            </a:r>
            <a:r>
              <a:rPr lang="en-US" dirty="0" err="1" smtClean="0"/>
              <a:t>menspesifikasikan</a:t>
            </a:r>
            <a:r>
              <a:rPr lang="en-US" dirty="0" smtClean="0"/>
              <a:t> </a:t>
            </a:r>
            <a:r>
              <a:rPr lang="en-US" dirty="0" err="1" smtClean="0"/>
              <a:t>komponen</a:t>
            </a:r>
            <a:r>
              <a:rPr lang="en-US" dirty="0" smtClean="0"/>
              <a:t> yang </a:t>
            </a:r>
            <a:r>
              <a:rPr lang="en-US" dirty="0" err="1" smtClean="0"/>
              <a:t>merepresentasikan</a:t>
            </a:r>
            <a:r>
              <a:rPr lang="en-US" dirty="0" smtClean="0"/>
              <a:t> </a:t>
            </a:r>
            <a:r>
              <a:rPr lang="en-US" dirty="0" err="1" smtClean="0"/>
              <a:t>dokumen</a:t>
            </a:r>
            <a:r>
              <a:rPr lang="en-US" dirty="0" smtClean="0"/>
              <a:t>.</a:t>
            </a:r>
          </a:p>
          <a:p>
            <a:endParaRPr lang="en-US" dirty="0"/>
          </a:p>
        </p:txBody>
      </p:sp>
      <p:sp>
        <p:nvSpPr>
          <p:cNvPr id="3" name="Title 2"/>
          <p:cNvSpPr>
            <a:spLocks noGrp="1"/>
          </p:cNvSpPr>
          <p:nvPr>
            <p:ph type="title"/>
          </p:nvPr>
        </p:nvSpPr>
        <p:spPr/>
        <p:txBody>
          <a:bodyPr/>
          <a:lstStyle/>
          <a:p>
            <a:r>
              <a:rPr lang="en-US" dirty="0" smtClean="0"/>
              <a:t>Stereotype Component</a:t>
            </a:r>
            <a:endParaRPr lang="en-US" dirty="0"/>
          </a:p>
        </p:txBody>
      </p:sp>
    </p:spTree>
  </p:cSld>
  <p:clrMapOvr>
    <a:masterClrMapping/>
  </p:clrMapOvr>
  <p:transition spd="med">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3476616"/>
        </p:xfrm>
        <a:graphic>
          <a:graphicData uri="http://schemas.openxmlformats.org/drawingml/2006/table">
            <a:tbl>
              <a:tblPr firstRow="1" bandRow="1">
                <a:tableStyleId>{5C22544A-7EE6-4342-B048-85BDC9FD1C3A}</a:tableStyleId>
              </a:tblPr>
              <a:tblGrid>
                <a:gridCol w="5186370"/>
                <a:gridCol w="3043230"/>
              </a:tblGrid>
              <a:tr h="733416">
                <a:tc>
                  <a:txBody>
                    <a:bodyPr/>
                    <a:lstStyle/>
                    <a:p>
                      <a:pPr marL="0" marR="0" algn="ctr">
                        <a:lnSpc>
                          <a:spcPct val="115000"/>
                        </a:lnSpc>
                        <a:spcBef>
                          <a:spcPts val="0"/>
                        </a:spcBef>
                        <a:spcAft>
                          <a:spcPts val="0"/>
                        </a:spcAft>
                      </a:pPr>
                      <a:r>
                        <a:rPr lang="en-US" sz="2000" b="1" dirty="0" err="1">
                          <a:latin typeface="Times New Roman" pitchFamily="18" charset="0"/>
                          <a:ea typeface="Times New Roman"/>
                          <a:cs typeface="Times New Roman" pitchFamily="18" charset="0"/>
                        </a:rPr>
                        <a:t>Elemen</a:t>
                      </a:r>
                      <a:r>
                        <a:rPr lang="en-US" sz="2000" b="1" dirty="0">
                          <a:latin typeface="Times New Roman" pitchFamily="18" charset="0"/>
                          <a:ea typeface="Times New Roman"/>
                          <a:cs typeface="Times New Roman" pitchFamily="18" charset="0"/>
                        </a:rPr>
                        <a:t> </a:t>
                      </a:r>
                      <a:r>
                        <a:rPr lang="en-US" sz="2000" b="1" dirty="0" err="1">
                          <a:latin typeface="Times New Roman" pitchFamily="18" charset="0"/>
                          <a:ea typeface="Times New Roman"/>
                          <a:cs typeface="Times New Roman" pitchFamily="18" charset="0"/>
                        </a:rPr>
                        <a:t>dan</a:t>
                      </a:r>
                      <a:r>
                        <a:rPr lang="en-US" sz="2000" b="1" dirty="0">
                          <a:latin typeface="Times New Roman" pitchFamily="18" charset="0"/>
                          <a:ea typeface="Times New Roman"/>
                          <a:cs typeface="Times New Roman" pitchFamily="18" charset="0"/>
                        </a:rPr>
                        <a:t> </a:t>
                      </a:r>
                      <a:r>
                        <a:rPr lang="en-US" sz="2000" b="1" dirty="0" err="1">
                          <a:latin typeface="Times New Roman" pitchFamily="18" charset="0"/>
                          <a:ea typeface="Times New Roman"/>
                          <a:cs typeface="Times New Roman" pitchFamily="18" charset="0"/>
                        </a:rPr>
                        <a:t>descriptionnya</a:t>
                      </a:r>
                      <a:endParaRPr lang="en-US" sz="2000" dirty="0">
                        <a:latin typeface="Times New Roman" pitchFamily="18" charset="0"/>
                        <a:ea typeface="Times New Roman"/>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2000" b="1" dirty="0" err="1">
                          <a:latin typeface="Times New Roman" pitchFamily="18" charset="0"/>
                          <a:ea typeface="Times New Roman"/>
                          <a:cs typeface="Times New Roman" pitchFamily="18" charset="0"/>
                        </a:rPr>
                        <a:t>Simbol</a:t>
                      </a:r>
                      <a:endParaRPr lang="en-US" sz="2000" dirty="0">
                        <a:latin typeface="Times New Roman" pitchFamily="18" charset="0"/>
                        <a:ea typeface="Times New Roman"/>
                        <a:cs typeface="Times New Roman" pitchFamily="18" charset="0"/>
                      </a:endParaRPr>
                    </a:p>
                  </a:txBody>
                  <a:tcPr marL="68580" marR="68580" marT="0" marB="0"/>
                </a:tc>
              </a:tr>
              <a:tr h="934080">
                <a:tc>
                  <a:txBody>
                    <a:bodyPr/>
                    <a:lstStyle/>
                    <a:p>
                      <a:pPr marL="0" marR="0" algn="just">
                        <a:lnSpc>
                          <a:spcPct val="150000"/>
                        </a:lnSpc>
                        <a:spcBef>
                          <a:spcPts val="0"/>
                        </a:spcBef>
                        <a:spcAft>
                          <a:spcPts val="1000"/>
                        </a:spcAft>
                      </a:pPr>
                      <a:r>
                        <a:rPr lang="en-US" sz="2000">
                          <a:latin typeface="Times New Roman" pitchFamily="18" charset="0"/>
                          <a:ea typeface="Times New Roman"/>
                          <a:cs typeface="Times New Roman" pitchFamily="18" charset="0"/>
                        </a:rPr>
                        <a:t>Komponen adalah sebuah blok bangunan fisik dari sistem. Hal ini digambarkan sebagai persegi panjang dengan tab. </a:t>
                      </a:r>
                    </a:p>
                  </a:txBody>
                  <a:tcPr marL="68580" marR="68580" marT="0" marB="0"/>
                </a:tc>
                <a:tc>
                  <a:txBody>
                    <a:bodyPr/>
                    <a:lstStyle/>
                    <a:p>
                      <a:pPr marL="0" marR="0" algn="ctr">
                        <a:lnSpc>
                          <a:spcPct val="115000"/>
                        </a:lnSpc>
                        <a:spcBef>
                          <a:spcPts val="0"/>
                        </a:spcBef>
                        <a:spcAft>
                          <a:spcPts val="1000"/>
                        </a:spcAft>
                      </a:pPr>
                      <a:endParaRPr lang="en-US" sz="2000" dirty="0">
                        <a:latin typeface="Times New Roman" pitchFamily="18" charset="0"/>
                        <a:ea typeface="Times New Roman"/>
                        <a:cs typeface="Times New Roman" pitchFamily="18" charset="0"/>
                      </a:endParaRPr>
                    </a:p>
                  </a:txBody>
                  <a:tcPr marL="68580" marR="68580" marT="0" marB="0"/>
                </a:tc>
              </a:tr>
              <a:tr h="1214446">
                <a:tc>
                  <a:txBody>
                    <a:bodyPr/>
                    <a:lstStyle/>
                    <a:p>
                      <a:pPr marL="0" marR="0" algn="just">
                        <a:lnSpc>
                          <a:spcPct val="150000"/>
                        </a:lnSpc>
                      </a:pPr>
                      <a:r>
                        <a:rPr lang="en-US" sz="2000" b="0">
                          <a:latin typeface="Times New Roman" pitchFamily="18" charset="0"/>
                          <a:ea typeface="Times New Roman"/>
                          <a:cs typeface="Times New Roman" pitchFamily="18" charset="0"/>
                        </a:rPr>
                        <a:t>Interface Sebuah antarmuka menggambarkan sekelompok operasi digunakan atau dibuat oleh komponen. </a:t>
                      </a:r>
                      <a:endParaRPr lang="en-US" sz="2000" b="1">
                        <a:latin typeface="Times New Roman" pitchFamily="18" charset="0"/>
                        <a:ea typeface="Times New Roman"/>
                        <a:cs typeface="Times New Roman" pitchFamily="18" charset="0"/>
                      </a:endParaRPr>
                    </a:p>
                  </a:txBody>
                  <a:tcPr marL="68580" marR="68580" marT="0" marB="0"/>
                </a:tc>
                <a:tc>
                  <a:txBody>
                    <a:bodyPr/>
                    <a:lstStyle/>
                    <a:p>
                      <a:pPr marL="0" marR="0" algn="ctr">
                        <a:lnSpc>
                          <a:spcPct val="115000"/>
                        </a:lnSpc>
                        <a:spcBef>
                          <a:spcPts val="0"/>
                        </a:spcBef>
                        <a:spcAft>
                          <a:spcPts val="1000"/>
                        </a:spcAft>
                      </a:pPr>
                      <a:endParaRPr lang="id-ID" sz="2000" dirty="0">
                        <a:latin typeface="Times New Roman" pitchFamily="18" charset="0"/>
                        <a:ea typeface="Times New Roman"/>
                        <a:cs typeface="Times New Roman" pitchFamily="18" charset="0"/>
                      </a:endParaRPr>
                    </a:p>
                  </a:txBody>
                  <a:tcPr marL="68580" marR="68580" marT="0" marB="0"/>
                </a:tc>
              </a:tr>
            </a:tbl>
          </a:graphicData>
        </a:graphic>
      </p:graphicFrame>
      <p:sp>
        <p:nvSpPr>
          <p:cNvPr id="3" name="Title 2"/>
          <p:cNvSpPr>
            <a:spLocks noGrp="1"/>
          </p:cNvSpPr>
          <p:nvPr>
            <p:ph type="title"/>
          </p:nvPr>
        </p:nvSpPr>
        <p:spPr/>
        <p:txBody>
          <a:bodyPr/>
          <a:lstStyle/>
          <a:p>
            <a:endParaRPr lang="en-US"/>
          </a:p>
        </p:txBody>
      </p:sp>
      <p:sp>
        <p:nvSpPr>
          <p:cNvPr id="3994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9939" name="Object 3"/>
          <p:cNvGraphicFramePr>
            <a:graphicFrameLocks noChangeAspect="1"/>
          </p:cNvGraphicFramePr>
          <p:nvPr/>
        </p:nvGraphicFramePr>
        <p:xfrm>
          <a:off x="6215074" y="2357430"/>
          <a:ext cx="1362075" cy="504825"/>
        </p:xfrm>
        <a:graphic>
          <a:graphicData uri="http://schemas.openxmlformats.org/presentationml/2006/ole">
            <p:oleObj spid="_x0000_s39939" name="Visio" r:id="rId3" imgW="1360170" imgH="504190" progId="Visio.Drawing.11">
              <p:embed/>
            </p:oleObj>
          </a:graphicData>
        </a:graphic>
      </p:graphicFrame>
      <p:pic>
        <p:nvPicPr>
          <p:cNvPr id="39941" name="Picture 12"/>
          <p:cNvPicPr>
            <a:picLocks noChangeAspect="1" noChangeArrowheads="1"/>
          </p:cNvPicPr>
          <p:nvPr/>
        </p:nvPicPr>
        <p:blipFill>
          <a:blip r:embed="rId4"/>
          <a:srcRect/>
          <a:stretch>
            <a:fillRect/>
          </a:stretch>
        </p:blipFill>
        <p:spPr bwMode="auto">
          <a:xfrm>
            <a:off x="6215074" y="3786190"/>
            <a:ext cx="361950" cy="638175"/>
          </a:xfrm>
          <a:prstGeom prst="rect">
            <a:avLst/>
          </a:prstGeom>
          <a:noFill/>
          <a:ln w="9525">
            <a:noFill/>
            <a:miter lim="800000"/>
            <a:headEnd/>
            <a:tailEnd/>
          </a:ln>
        </p:spPr>
      </p:pic>
      <p:pic>
        <p:nvPicPr>
          <p:cNvPr id="11" name="Picture 12"/>
          <p:cNvPicPr>
            <a:picLocks noChangeAspect="1" noChangeArrowheads="1"/>
          </p:cNvPicPr>
          <p:nvPr/>
        </p:nvPicPr>
        <p:blipFill>
          <a:blip r:embed="rId4"/>
          <a:srcRect/>
          <a:stretch>
            <a:fillRect/>
          </a:stretch>
        </p:blipFill>
        <p:spPr bwMode="auto">
          <a:xfrm rot="5400000">
            <a:off x="7424756" y="3719516"/>
            <a:ext cx="361950" cy="638175"/>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4" name="Picture 3"/>
          <p:cNvPicPr/>
          <p:nvPr/>
        </p:nvPicPr>
        <p:blipFill>
          <a:blip r:embed="rId2"/>
          <a:srcRect/>
          <a:stretch>
            <a:fillRect/>
          </a:stretch>
        </p:blipFill>
        <p:spPr bwMode="auto">
          <a:xfrm>
            <a:off x="642910" y="0"/>
            <a:ext cx="7715304" cy="6858000"/>
          </a:xfrm>
          <a:prstGeom prst="rect">
            <a:avLst/>
          </a:prstGeom>
          <a:noFill/>
          <a:ln w="9525">
            <a:noFill/>
            <a:miter lim="800000"/>
            <a:headEnd/>
            <a:tailEnd/>
          </a:ln>
        </p:spPr>
      </p:pic>
    </p:spTree>
  </p:cSld>
  <p:clrMapOvr>
    <a:masterClrMapping/>
  </p:clrMapOvr>
  <p:transition spd="med">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lvl="0" algn="just"/>
            <a:r>
              <a:rPr lang="en-US" sz="3400" dirty="0" err="1" smtClean="0"/>
              <a:t>Objek</a:t>
            </a:r>
            <a:r>
              <a:rPr lang="en-US" sz="3400" dirty="0" smtClean="0"/>
              <a:t> </a:t>
            </a:r>
            <a:r>
              <a:rPr lang="en-US" sz="3400" dirty="0" err="1" smtClean="0"/>
              <a:t>adalah</a:t>
            </a:r>
            <a:r>
              <a:rPr lang="en-US" sz="3400" dirty="0" smtClean="0"/>
              <a:t> </a:t>
            </a:r>
            <a:r>
              <a:rPr lang="en-US" sz="3400" dirty="0" err="1" smtClean="0"/>
              <a:t>abstraksi</a:t>
            </a:r>
            <a:r>
              <a:rPr lang="en-US" sz="3400" dirty="0" smtClean="0"/>
              <a:t> </a:t>
            </a:r>
            <a:r>
              <a:rPr lang="en-US" sz="3400" dirty="0" err="1" smtClean="0"/>
              <a:t>dari</a:t>
            </a:r>
            <a:r>
              <a:rPr lang="en-US" sz="3400" dirty="0" smtClean="0"/>
              <a:t> </a:t>
            </a:r>
            <a:r>
              <a:rPr lang="en-US" sz="3400" dirty="0" err="1" smtClean="0"/>
              <a:t>sebuah</a:t>
            </a:r>
            <a:r>
              <a:rPr lang="en-US" sz="3400" dirty="0" smtClean="0"/>
              <a:t> </a:t>
            </a:r>
            <a:r>
              <a:rPr lang="en-US" sz="3400" dirty="0" err="1" smtClean="0"/>
              <a:t>entitas</a:t>
            </a:r>
            <a:r>
              <a:rPr lang="en-US" sz="3400" dirty="0" smtClean="0"/>
              <a:t> </a:t>
            </a:r>
            <a:r>
              <a:rPr lang="en-US" sz="3400" dirty="0" err="1" smtClean="0"/>
              <a:t>nyata</a:t>
            </a:r>
            <a:r>
              <a:rPr lang="en-US" sz="3400" dirty="0" smtClean="0"/>
              <a:t> </a:t>
            </a:r>
            <a:r>
              <a:rPr lang="en-US" sz="3400" dirty="0" err="1" smtClean="0"/>
              <a:t>atau</a:t>
            </a:r>
            <a:r>
              <a:rPr lang="en-US" sz="3400" dirty="0" smtClean="0"/>
              <a:t> </a:t>
            </a:r>
            <a:r>
              <a:rPr lang="en-US" sz="3400" dirty="0" err="1" smtClean="0"/>
              <a:t>tidak</a:t>
            </a:r>
            <a:r>
              <a:rPr lang="en-US" sz="3400" dirty="0" smtClean="0"/>
              <a:t> </a:t>
            </a:r>
            <a:r>
              <a:rPr lang="en-US" sz="3400" dirty="0" err="1" smtClean="0"/>
              <a:t>nyata</a:t>
            </a:r>
            <a:r>
              <a:rPr lang="en-US" sz="3400" dirty="0" smtClean="0"/>
              <a:t> yang </a:t>
            </a:r>
            <a:r>
              <a:rPr lang="en-US" sz="3400" dirty="0" err="1" smtClean="0"/>
              <a:t>informasinya</a:t>
            </a:r>
            <a:r>
              <a:rPr lang="en-US" sz="3400" dirty="0" smtClean="0"/>
              <a:t> </a:t>
            </a:r>
            <a:r>
              <a:rPr lang="en-US" sz="3400" dirty="0" err="1" smtClean="0"/>
              <a:t>harus</a:t>
            </a:r>
            <a:r>
              <a:rPr lang="en-US" sz="3400" dirty="0" smtClean="0"/>
              <a:t> </a:t>
            </a:r>
            <a:r>
              <a:rPr lang="en-US" sz="3400" dirty="0" err="1" smtClean="0"/>
              <a:t>diingat</a:t>
            </a:r>
            <a:r>
              <a:rPr lang="en-US" sz="3400" dirty="0" smtClean="0"/>
              <a:t> </a:t>
            </a:r>
            <a:r>
              <a:rPr lang="en-US" sz="3400" dirty="0" err="1" smtClean="0"/>
              <a:t>atau</a:t>
            </a:r>
            <a:r>
              <a:rPr lang="en-US" sz="3400" dirty="0" smtClean="0"/>
              <a:t> </a:t>
            </a:r>
            <a:r>
              <a:rPr lang="en-US" sz="3400" dirty="0" err="1" smtClean="0"/>
              <a:t>disimpan</a:t>
            </a:r>
            <a:r>
              <a:rPr lang="en-US" sz="3400" dirty="0" smtClean="0"/>
              <a:t>.</a:t>
            </a:r>
            <a:endParaRPr lang="id-ID" sz="3400" dirty="0" smtClean="0"/>
          </a:p>
          <a:p>
            <a:pPr lvl="0" algn="just"/>
            <a:r>
              <a:rPr lang="en-US" sz="3400" dirty="0" smtClean="0"/>
              <a:t>Class </a:t>
            </a:r>
            <a:r>
              <a:rPr lang="en-US" sz="3400" dirty="0" err="1" smtClean="0"/>
              <a:t>adalah</a:t>
            </a:r>
            <a:r>
              <a:rPr lang="en-US" sz="3400" dirty="0" smtClean="0"/>
              <a:t> </a:t>
            </a:r>
            <a:r>
              <a:rPr lang="en-US" sz="3400" dirty="0" err="1" smtClean="0"/>
              <a:t>deskripsi</a:t>
            </a:r>
            <a:r>
              <a:rPr lang="en-US" sz="3400" dirty="0" smtClean="0"/>
              <a:t> </a:t>
            </a:r>
            <a:r>
              <a:rPr lang="en-US" sz="3400" dirty="0" err="1" smtClean="0"/>
              <a:t>lebih</a:t>
            </a:r>
            <a:r>
              <a:rPr lang="en-US" sz="3400" dirty="0" smtClean="0"/>
              <a:t> </a:t>
            </a:r>
            <a:r>
              <a:rPr lang="en-US" sz="3400" dirty="0" err="1" smtClean="0"/>
              <a:t>dari</a:t>
            </a:r>
            <a:r>
              <a:rPr lang="en-US" sz="3400" dirty="0" smtClean="0"/>
              <a:t> </a:t>
            </a:r>
            <a:r>
              <a:rPr lang="en-US" sz="3400" dirty="0" err="1" smtClean="0"/>
              <a:t>satu</a:t>
            </a:r>
            <a:r>
              <a:rPr lang="en-US" sz="3400" dirty="0" smtClean="0"/>
              <a:t> </a:t>
            </a:r>
            <a:r>
              <a:rPr lang="en-US" sz="3400" dirty="0" err="1" smtClean="0"/>
              <a:t>atau</a:t>
            </a:r>
            <a:r>
              <a:rPr lang="en-US" sz="3400" dirty="0" smtClean="0"/>
              <a:t> </a:t>
            </a:r>
            <a:r>
              <a:rPr lang="en-US" sz="3400" dirty="0" err="1" smtClean="0"/>
              <a:t>lebih</a:t>
            </a:r>
            <a:r>
              <a:rPr lang="en-US" sz="3400" dirty="0" smtClean="0"/>
              <a:t> </a:t>
            </a:r>
            <a:r>
              <a:rPr lang="en-US" sz="3400" dirty="0" err="1" smtClean="0"/>
              <a:t>objek</a:t>
            </a:r>
            <a:r>
              <a:rPr lang="en-US" sz="3400" dirty="0" smtClean="0"/>
              <a:t> </a:t>
            </a:r>
            <a:r>
              <a:rPr lang="en-US" sz="3400" dirty="0" err="1" smtClean="0"/>
              <a:t>dengan</a:t>
            </a:r>
            <a:r>
              <a:rPr lang="en-US" sz="3400" dirty="0" smtClean="0"/>
              <a:t> </a:t>
            </a:r>
            <a:r>
              <a:rPr lang="en-US" sz="3400" dirty="0" err="1" smtClean="0"/>
              <a:t>sejumlah</a:t>
            </a:r>
            <a:r>
              <a:rPr lang="en-US" sz="3400" dirty="0" smtClean="0"/>
              <a:t> </a:t>
            </a:r>
            <a:r>
              <a:rPr lang="en-US" sz="3400" dirty="0" err="1" smtClean="0"/>
              <a:t>atribut</a:t>
            </a:r>
            <a:r>
              <a:rPr lang="en-US" sz="3400" dirty="0" smtClean="0"/>
              <a:t> </a:t>
            </a:r>
            <a:r>
              <a:rPr lang="en-US" sz="3400" dirty="0" err="1" smtClean="0"/>
              <a:t>dan</a:t>
            </a:r>
            <a:r>
              <a:rPr lang="en-US" sz="3400" dirty="0" smtClean="0"/>
              <a:t> </a:t>
            </a:r>
            <a:r>
              <a:rPr lang="en-US" sz="3400" dirty="0" err="1" smtClean="0"/>
              <a:t>layanan</a:t>
            </a:r>
            <a:r>
              <a:rPr lang="en-US" sz="3400" dirty="0" smtClean="0"/>
              <a:t> yang </a:t>
            </a:r>
            <a:r>
              <a:rPr lang="en-US" sz="3400" dirty="0" err="1" smtClean="0"/>
              <a:t>sama</a:t>
            </a:r>
            <a:r>
              <a:rPr lang="en-US" sz="3400" dirty="0" smtClean="0"/>
              <a:t> </a:t>
            </a:r>
            <a:r>
              <a:rPr lang="en-US" sz="3400" dirty="0" err="1" smtClean="0"/>
              <a:t>termasuk</a:t>
            </a:r>
            <a:r>
              <a:rPr lang="en-US" sz="3400" dirty="0" smtClean="0"/>
              <a:t> </a:t>
            </a:r>
            <a:r>
              <a:rPr lang="en-US" sz="3400" dirty="0" err="1" smtClean="0"/>
              <a:t>deskripsi</a:t>
            </a:r>
            <a:r>
              <a:rPr lang="en-US" sz="3400" dirty="0" smtClean="0"/>
              <a:t> </a:t>
            </a:r>
            <a:r>
              <a:rPr lang="en-US" sz="3400" dirty="0" err="1" smtClean="0"/>
              <a:t>tentang</a:t>
            </a:r>
            <a:r>
              <a:rPr lang="en-US" sz="3400" dirty="0" smtClean="0"/>
              <a:t> </a:t>
            </a:r>
            <a:r>
              <a:rPr lang="en-US" sz="3400" dirty="0" err="1" smtClean="0"/>
              <a:t>cara</a:t>
            </a:r>
            <a:r>
              <a:rPr lang="en-US" sz="3400" dirty="0" smtClean="0"/>
              <a:t> </a:t>
            </a:r>
            <a:r>
              <a:rPr lang="en-US" sz="3400" dirty="0" err="1" smtClean="0"/>
              <a:t>membuat</a:t>
            </a:r>
            <a:r>
              <a:rPr lang="en-US" sz="3400" dirty="0" smtClean="0"/>
              <a:t> </a:t>
            </a:r>
            <a:r>
              <a:rPr lang="en-US" sz="3400" dirty="0" err="1" smtClean="0"/>
              <a:t>objek</a:t>
            </a:r>
            <a:r>
              <a:rPr lang="en-US" sz="3400" dirty="0" smtClean="0"/>
              <a:t> </a:t>
            </a:r>
            <a:r>
              <a:rPr lang="en-US" sz="3400" dirty="0" err="1" smtClean="0"/>
              <a:t>dari</a:t>
            </a:r>
            <a:r>
              <a:rPr lang="en-US" sz="3400" dirty="0" smtClean="0"/>
              <a:t> </a:t>
            </a:r>
            <a:r>
              <a:rPr lang="en-US" sz="3400" dirty="0" err="1" smtClean="0"/>
              <a:t>kelas</a:t>
            </a:r>
            <a:r>
              <a:rPr lang="en-US" sz="3400" dirty="0" smtClean="0"/>
              <a:t> </a:t>
            </a:r>
            <a:r>
              <a:rPr lang="en-US" sz="3400" dirty="0" err="1" smtClean="0"/>
              <a:t>tersebut</a:t>
            </a:r>
            <a:r>
              <a:rPr lang="en-US" sz="3400" dirty="0" smtClean="0"/>
              <a:t>.</a:t>
            </a:r>
            <a:endParaRPr lang="id-ID" sz="3400" dirty="0" smtClean="0"/>
          </a:p>
          <a:p>
            <a:pPr lvl="0" algn="just"/>
            <a:r>
              <a:rPr lang="en-US" sz="3400" dirty="0" err="1" smtClean="0"/>
              <a:t>Atribut</a:t>
            </a:r>
            <a:r>
              <a:rPr lang="en-US" sz="3400" dirty="0" smtClean="0"/>
              <a:t> </a:t>
            </a:r>
            <a:r>
              <a:rPr lang="en-US" sz="3400" dirty="0" err="1" smtClean="0"/>
              <a:t>adalah</a:t>
            </a:r>
            <a:r>
              <a:rPr lang="en-US" sz="3400" dirty="0" smtClean="0"/>
              <a:t> variable data, yang </a:t>
            </a:r>
            <a:r>
              <a:rPr lang="en-US" sz="3400" dirty="0" err="1" smtClean="0"/>
              <a:t>dapat</a:t>
            </a:r>
            <a:r>
              <a:rPr lang="en-US" sz="3400" dirty="0" smtClean="0"/>
              <a:t> </a:t>
            </a:r>
            <a:r>
              <a:rPr lang="en-US" sz="3400" dirty="0" err="1" smtClean="0"/>
              <a:t>memberikan</a:t>
            </a:r>
            <a:r>
              <a:rPr lang="en-US" sz="3400" dirty="0" smtClean="0"/>
              <a:t> </a:t>
            </a:r>
            <a:r>
              <a:rPr lang="en-US" sz="3400" dirty="0" err="1" smtClean="0"/>
              <a:t>informasi</a:t>
            </a:r>
            <a:r>
              <a:rPr lang="en-US" sz="3400" dirty="0" smtClean="0"/>
              <a:t> </a:t>
            </a:r>
            <a:r>
              <a:rPr lang="en-US" sz="3400" dirty="0" err="1" smtClean="0"/>
              <a:t>keadaan</a:t>
            </a:r>
            <a:r>
              <a:rPr lang="en-US" sz="3400" dirty="0" smtClean="0"/>
              <a:t> </a:t>
            </a:r>
            <a:r>
              <a:rPr lang="en-US" sz="3400" dirty="0" err="1" smtClean="0"/>
              <a:t>dimana</a:t>
            </a:r>
            <a:r>
              <a:rPr lang="en-US" sz="3400" dirty="0" smtClean="0"/>
              <a:t> </a:t>
            </a:r>
            <a:r>
              <a:rPr lang="en-US" sz="3400" dirty="0" err="1" smtClean="0"/>
              <a:t>tiap</a:t>
            </a:r>
            <a:r>
              <a:rPr lang="en-US" sz="3400" dirty="0" smtClean="0"/>
              <a:t> </a:t>
            </a:r>
            <a:r>
              <a:rPr lang="en-US" sz="3400" dirty="0" err="1" smtClean="0"/>
              <a:t>objek</a:t>
            </a:r>
            <a:r>
              <a:rPr lang="en-US" sz="3400" dirty="0" smtClean="0"/>
              <a:t> </a:t>
            </a:r>
            <a:r>
              <a:rPr lang="en-US" sz="3400" dirty="0" err="1" smtClean="0"/>
              <a:t>dari</a:t>
            </a:r>
            <a:r>
              <a:rPr lang="en-US" sz="3400" dirty="0" smtClean="0"/>
              <a:t> </a:t>
            </a:r>
            <a:r>
              <a:rPr lang="en-US" sz="3400" dirty="0" err="1" smtClean="0"/>
              <a:t>suatu</a:t>
            </a:r>
            <a:r>
              <a:rPr lang="en-US" sz="3400" dirty="0" smtClean="0"/>
              <a:t> </a:t>
            </a:r>
            <a:r>
              <a:rPr lang="en-US" sz="3400" dirty="0" err="1" smtClean="0"/>
              <a:t>kelas</a:t>
            </a:r>
            <a:r>
              <a:rPr lang="en-US" sz="3400" dirty="0" smtClean="0"/>
              <a:t> </a:t>
            </a:r>
            <a:r>
              <a:rPr lang="en-US" sz="3400" dirty="0" err="1" smtClean="0"/>
              <a:t>mempunya</a:t>
            </a:r>
            <a:r>
              <a:rPr lang="en-US" sz="3400" dirty="0" smtClean="0"/>
              <a:t> </a:t>
            </a:r>
            <a:r>
              <a:rPr lang="en-US" sz="3400" dirty="0" err="1" smtClean="0"/>
              <a:t>nilai</a:t>
            </a:r>
            <a:r>
              <a:rPr lang="en-US" sz="3400" dirty="0" smtClean="0"/>
              <a:t> </a:t>
            </a:r>
            <a:r>
              <a:rPr lang="en-US" sz="3400" dirty="0" err="1" smtClean="0"/>
              <a:t>tersendiri</a:t>
            </a:r>
            <a:r>
              <a:rPr lang="en-US" sz="3400" dirty="0" smtClean="0"/>
              <a:t>. </a:t>
            </a:r>
            <a:r>
              <a:rPr lang="en-US" sz="3400" dirty="0" err="1" smtClean="0"/>
              <a:t>Atribut</a:t>
            </a:r>
            <a:r>
              <a:rPr lang="en-US" sz="3400" dirty="0" smtClean="0"/>
              <a:t> </a:t>
            </a:r>
            <a:r>
              <a:rPr lang="en-US" sz="3400" dirty="0" err="1" smtClean="0"/>
              <a:t>juga</a:t>
            </a:r>
            <a:r>
              <a:rPr lang="en-US" sz="3400" dirty="0" smtClean="0"/>
              <a:t> </a:t>
            </a:r>
            <a:r>
              <a:rPr lang="en-US" sz="3400" dirty="0" err="1" smtClean="0"/>
              <a:t>merupakan</a:t>
            </a:r>
            <a:r>
              <a:rPr lang="en-US" sz="3400" dirty="0" smtClean="0"/>
              <a:t> </a:t>
            </a:r>
            <a:r>
              <a:rPr lang="en-US" sz="3400" dirty="0" err="1" smtClean="0"/>
              <a:t>penjelasan</a:t>
            </a:r>
            <a:r>
              <a:rPr lang="en-US" sz="3400" dirty="0" smtClean="0"/>
              <a:t> </a:t>
            </a:r>
            <a:r>
              <a:rPr lang="en-US" sz="3400" dirty="0" err="1" smtClean="0"/>
              <a:t>dari</a:t>
            </a:r>
            <a:r>
              <a:rPr lang="en-US" sz="3400" dirty="0" smtClean="0"/>
              <a:t> item data</a:t>
            </a:r>
            <a:endParaRPr lang="id-ID" sz="3400" dirty="0" smtClean="0"/>
          </a:p>
          <a:p>
            <a:pPr lvl="0" algn="just"/>
            <a:r>
              <a:rPr lang="en-US" sz="3400" dirty="0" err="1" smtClean="0"/>
              <a:t>Metoda</a:t>
            </a:r>
            <a:r>
              <a:rPr lang="en-US" sz="3400" dirty="0" smtClean="0"/>
              <a:t> </a:t>
            </a:r>
            <a:r>
              <a:rPr lang="en-US" sz="3400" dirty="0" err="1" smtClean="0"/>
              <a:t>adalah</a:t>
            </a:r>
            <a:r>
              <a:rPr lang="en-US" sz="3400" dirty="0" smtClean="0"/>
              <a:t> </a:t>
            </a:r>
            <a:r>
              <a:rPr lang="en-US" sz="3400" dirty="0" err="1" smtClean="0"/>
              <a:t>prosedur</a:t>
            </a:r>
            <a:r>
              <a:rPr lang="en-US" sz="3400" dirty="0" smtClean="0"/>
              <a:t> </a:t>
            </a:r>
            <a:r>
              <a:rPr lang="en-US" sz="3400" dirty="0" err="1" smtClean="0"/>
              <a:t>atau</a:t>
            </a:r>
            <a:r>
              <a:rPr lang="en-US" sz="3400" dirty="0" smtClean="0"/>
              <a:t> </a:t>
            </a:r>
            <a:r>
              <a:rPr lang="en-US" sz="3400" dirty="0" err="1" smtClean="0"/>
              <a:t>fungsi</a:t>
            </a:r>
            <a:r>
              <a:rPr lang="en-US" sz="3400" dirty="0" smtClean="0"/>
              <a:t> yang </a:t>
            </a:r>
            <a:r>
              <a:rPr lang="en-US" sz="3400" dirty="0" err="1" smtClean="0"/>
              <a:t>menjadi</a:t>
            </a:r>
            <a:r>
              <a:rPr lang="en-US" sz="3400" dirty="0" smtClean="0"/>
              <a:t> </a:t>
            </a:r>
            <a:r>
              <a:rPr lang="en-US" sz="3400" dirty="0" err="1" smtClean="0"/>
              <a:t>perilaku</a:t>
            </a:r>
            <a:r>
              <a:rPr lang="en-US" sz="3400" dirty="0" smtClean="0"/>
              <a:t> </a:t>
            </a:r>
            <a:r>
              <a:rPr lang="en-US" sz="3400" dirty="0" err="1" smtClean="0"/>
              <a:t>kelas</a:t>
            </a:r>
            <a:r>
              <a:rPr lang="en-US" sz="3400" dirty="0" smtClean="0"/>
              <a:t> </a:t>
            </a:r>
            <a:r>
              <a:rPr lang="en-US" sz="3400" dirty="0" err="1" smtClean="0"/>
              <a:t>dan</a:t>
            </a:r>
            <a:r>
              <a:rPr lang="en-US" sz="3400" dirty="0" smtClean="0"/>
              <a:t> </a:t>
            </a:r>
            <a:r>
              <a:rPr lang="en-US" sz="3400" dirty="0" err="1" smtClean="0"/>
              <a:t>objek</a:t>
            </a:r>
            <a:r>
              <a:rPr lang="en-US" sz="3400" dirty="0" smtClean="0"/>
              <a:t> </a:t>
            </a:r>
            <a:r>
              <a:rPr lang="en-US" sz="3400" dirty="0" err="1" smtClean="0"/>
              <a:t>dan</a:t>
            </a:r>
            <a:r>
              <a:rPr lang="en-US" sz="3400" dirty="0" smtClean="0"/>
              <a:t> </a:t>
            </a:r>
            <a:r>
              <a:rPr lang="en-US" sz="3400" dirty="0" err="1" smtClean="0"/>
              <a:t>menjadi</a:t>
            </a:r>
            <a:r>
              <a:rPr lang="en-US" sz="3400" dirty="0" smtClean="0"/>
              <a:t> </a:t>
            </a:r>
            <a:r>
              <a:rPr lang="en-US" sz="3400" dirty="0" err="1" smtClean="0"/>
              <a:t>tanggung</a:t>
            </a:r>
            <a:r>
              <a:rPr lang="en-US" sz="3400" dirty="0" smtClean="0"/>
              <a:t> </a:t>
            </a:r>
            <a:r>
              <a:rPr lang="en-US" sz="3400" dirty="0" err="1" smtClean="0"/>
              <a:t>jawab</a:t>
            </a:r>
            <a:r>
              <a:rPr lang="en-US" sz="3400" dirty="0" smtClean="0"/>
              <a:t> </a:t>
            </a:r>
            <a:r>
              <a:rPr lang="en-US" sz="3400" dirty="0" err="1" smtClean="0"/>
              <a:t>objek</a:t>
            </a:r>
            <a:r>
              <a:rPr lang="en-US" sz="3400" dirty="0" smtClean="0"/>
              <a:t> </a:t>
            </a:r>
            <a:r>
              <a:rPr lang="en-US" sz="3400" dirty="0" err="1" smtClean="0"/>
              <a:t>tersebut</a:t>
            </a:r>
            <a:r>
              <a:rPr lang="en-US" sz="3400" dirty="0" smtClean="0"/>
              <a:t>. </a:t>
            </a:r>
            <a:endParaRPr lang="id-ID" sz="3400" dirty="0" smtClean="0"/>
          </a:p>
          <a:p>
            <a:endParaRPr lang="id-ID" dirty="0"/>
          </a:p>
        </p:txBody>
      </p:sp>
      <p:sp>
        <p:nvSpPr>
          <p:cNvPr id="2" name="Title 1"/>
          <p:cNvSpPr>
            <a:spLocks noGrp="1"/>
          </p:cNvSpPr>
          <p:nvPr>
            <p:ph type="title"/>
          </p:nvPr>
        </p:nvSpPr>
        <p:spPr/>
        <p:txBody>
          <a:bodyPr/>
          <a:lstStyle/>
          <a:p>
            <a:pPr algn="just"/>
            <a:r>
              <a:rPr lang="id-ID" dirty="0" smtClean="0"/>
              <a:t>Komponen</a:t>
            </a:r>
            <a:r>
              <a:rPr lang="en-US" dirty="0" smtClean="0"/>
              <a:t> </a:t>
            </a:r>
            <a:r>
              <a:rPr lang="en-US" dirty="0" err="1" smtClean="0"/>
              <a:t>Kelas</a:t>
            </a:r>
            <a:endParaRPr lang="id-ID" dirty="0"/>
          </a:p>
        </p:txBody>
      </p:sp>
    </p:spTree>
  </p:cSld>
  <p:clrMapOvr>
    <a:masterClrMapping/>
  </p:clrMapOvr>
  <p:transition spd="med">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4" name="Picture 3" descr="componentDiagramUML2.jpg"/>
          <p:cNvPicPr/>
          <p:nvPr/>
        </p:nvPicPr>
        <p:blipFill>
          <a:blip r:embed="rId2"/>
          <a:stretch>
            <a:fillRect/>
          </a:stretch>
        </p:blipFill>
        <p:spPr>
          <a:xfrm>
            <a:off x="500034" y="714356"/>
            <a:ext cx="8358246" cy="5857916"/>
          </a:xfrm>
          <a:prstGeom prst="rect">
            <a:avLst/>
          </a:prstGeom>
        </p:spPr>
      </p:pic>
    </p:spTree>
  </p:cSld>
  <p:clrMapOvr>
    <a:masterClrMapping/>
  </p:clrMapOvr>
  <p:transition spd="med">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smtClean="0"/>
              <a:t>Diagram Deployment</a:t>
            </a:r>
            <a:endParaRPr lang="en-US" dirty="0"/>
          </a:p>
        </p:txBody>
      </p:sp>
      <p:sp>
        <p:nvSpPr>
          <p:cNvPr id="5" name="Subtitle 4"/>
          <p:cNvSpPr>
            <a:spLocks noGrp="1"/>
          </p:cNvSpPr>
          <p:nvPr>
            <p:ph type="subTitle" idx="1"/>
          </p:nvPr>
        </p:nvSpPr>
        <p:spPr/>
        <p:txBody>
          <a:bodyPr/>
          <a:lstStyle/>
          <a:p>
            <a:endParaRPr lang="en-US" dirty="0"/>
          </a:p>
        </p:txBody>
      </p:sp>
    </p:spTree>
  </p:cSld>
  <p:clrMapOvr>
    <a:masterClrMapping/>
  </p:clrMapOvr>
  <p:transition spd="med">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lgn="just">
              <a:buNone/>
            </a:pPr>
            <a:r>
              <a:rPr lang="en-US" dirty="0" smtClean="0"/>
              <a:t>Deployment/physical diagram </a:t>
            </a:r>
            <a:r>
              <a:rPr lang="en-US" dirty="0" err="1" smtClean="0"/>
              <a:t>menggambarkan</a:t>
            </a:r>
            <a:r>
              <a:rPr lang="en-US" dirty="0" smtClean="0"/>
              <a:t> detail </a:t>
            </a:r>
            <a:r>
              <a:rPr lang="en-US" dirty="0" err="1" smtClean="0"/>
              <a:t>bagaimana</a:t>
            </a:r>
            <a:r>
              <a:rPr lang="en-US" dirty="0" smtClean="0"/>
              <a:t> </a:t>
            </a:r>
            <a:r>
              <a:rPr lang="en-US" dirty="0" err="1" smtClean="0"/>
              <a:t>komponen</a:t>
            </a:r>
            <a:r>
              <a:rPr lang="en-US" dirty="0" smtClean="0"/>
              <a:t> </a:t>
            </a:r>
            <a:r>
              <a:rPr lang="en-US" dirty="0" err="1" smtClean="0"/>
              <a:t>di</a:t>
            </a:r>
            <a:r>
              <a:rPr lang="en-US" dirty="0" smtClean="0"/>
              <a:t>-deploy </a:t>
            </a:r>
            <a:r>
              <a:rPr lang="en-US" dirty="0" err="1" smtClean="0"/>
              <a:t>dalam</a:t>
            </a:r>
            <a:r>
              <a:rPr lang="en-US" dirty="0" smtClean="0"/>
              <a:t> </a:t>
            </a:r>
            <a:r>
              <a:rPr lang="en-US" dirty="0" err="1" smtClean="0"/>
              <a:t>infrastruktur</a:t>
            </a:r>
            <a:r>
              <a:rPr lang="en-US" dirty="0" smtClean="0"/>
              <a:t> </a:t>
            </a:r>
            <a:r>
              <a:rPr lang="en-US" dirty="0" err="1" smtClean="0"/>
              <a:t>sistem</a:t>
            </a:r>
            <a:r>
              <a:rPr lang="en-US" dirty="0" smtClean="0"/>
              <a:t>, </a:t>
            </a:r>
            <a:r>
              <a:rPr lang="en-US" dirty="0" err="1" smtClean="0"/>
              <a:t>di</a:t>
            </a:r>
            <a:r>
              <a:rPr lang="en-US" dirty="0" smtClean="0"/>
              <a:t> </a:t>
            </a:r>
            <a:r>
              <a:rPr lang="en-US" dirty="0" err="1" smtClean="0"/>
              <a:t>mana</a:t>
            </a:r>
            <a:r>
              <a:rPr lang="en-US" dirty="0" smtClean="0"/>
              <a:t> </a:t>
            </a:r>
            <a:r>
              <a:rPr lang="en-US" dirty="0" err="1" smtClean="0"/>
              <a:t>komponen</a:t>
            </a:r>
            <a:r>
              <a:rPr lang="en-US" dirty="0" smtClean="0"/>
              <a:t> </a:t>
            </a:r>
            <a:r>
              <a:rPr lang="en-US" dirty="0" err="1" smtClean="0"/>
              <a:t>akan</a:t>
            </a:r>
            <a:r>
              <a:rPr lang="en-US" dirty="0" smtClean="0"/>
              <a:t> </a:t>
            </a:r>
            <a:r>
              <a:rPr lang="en-US" dirty="0" err="1" smtClean="0"/>
              <a:t>terletak</a:t>
            </a:r>
            <a:r>
              <a:rPr lang="en-US" dirty="0" smtClean="0"/>
              <a:t> (</a:t>
            </a:r>
            <a:r>
              <a:rPr lang="en-US" dirty="0" err="1" smtClean="0"/>
              <a:t>pada</a:t>
            </a:r>
            <a:r>
              <a:rPr lang="en-US" dirty="0" smtClean="0"/>
              <a:t> </a:t>
            </a:r>
            <a:r>
              <a:rPr lang="en-US" dirty="0" err="1" smtClean="0"/>
              <a:t>mesin</a:t>
            </a:r>
            <a:r>
              <a:rPr lang="en-US" dirty="0" smtClean="0"/>
              <a:t>, server </a:t>
            </a:r>
            <a:r>
              <a:rPr lang="en-US" dirty="0" err="1" smtClean="0"/>
              <a:t>atau</a:t>
            </a:r>
            <a:r>
              <a:rPr lang="en-US" dirty="0" smtClean="0"/>
              <a:t> </a:t>
            </a:r>
            <a:r>
              <a:rPr lang="en-US" dirty="0" err="1" smtClean="0"/>
              <a:t>piranti</a:t>
            </a:r>
            <a:r>
              <a:rPr lang="en-US" dirty="0" smtClean="0"/>
              <a:t> </a:t>
            </a:r>
            <a:r>
              <a:rPr lang="en-US" dirty="0" err="1" smtClean="0"/>
              <a:t>keras</a:t>
            </a:r>
            <a:r>
              <a:rPr lang="en-US" dirty="0" smtClean="0"/>
              <a:t> </a:t>
            </a:r>
            <a:r>
              <a:rPr lang="en-US" dirty="0" err="1" smtClean="0"/>
              <a:t>apa</a:t>
            </a:r>
            <a:r>
              <a:rPr lang="en-US" dirty="0" smtClean="0"/>
              <a:t>), </a:t>
            </a:r>
            <a:r>
              <a:rPr lang="en-US" dirty="0" err="1" smtClean="0"/>
              <a:t>bagaimana</a:t>
            </a:r>
            <a:r>
              <a:rPr lang="en-US" dirty="0" smtClean="0"/>
              <a:t> </a:t>
            </a:r>
            <a:r>
              <a:rPr lang="en-US" dirty="0" err="1" smtClean="0"/>
              <a:t>kemampuan</a:t>
            </a:r>
            <a:r>
              <a:rPr lang="en-US" dirty="0" smtClean="0"/>
              <a:t> </a:t>
            </a:r>
            <a:r>
              <a:rPr lang="en-US" dirty="0" err="1" smtClean="0"/>
              <a:t>jaringan</a:t>
            </a:r>
            <a:r>
              <a:rPr lang="en-US" dirty="0" smtClean="0"/>
              <a:t> </a:t>
            </a:r>
            <a:r>
              <a:rPr lang="en-US" dirty="0" err="1" smtClean="0"/>
              <a:t>pada</a:t>
            </a:r>
            <a:r>
              <a:rPr lang="en-US" dirty="0" smtClean="0"/>
              <a:t> </a:t>
            </a:r>
            <a:r>
              <a:rPr lang="en-US" dirty="0" err="1" smtClean="0"/>
              <a:t>lokasi</a:t>
            </a:r>
            <a:r>
              <a:rPr lang="en-US" dirty="0" smtClean="0"/>
              <a:t> </a:t>
            </a:r>
            <a:r>
              <a:rPr lang="en-US" dirty="0" err="1" smtClean="0"/>
              <a:t>tersebut</a:t>
            </a:r>
            <a:r>
              <a:rPr lang="en-US" dirty="0" smtClean="0"/>
              <a:t>, </a:t>
            </a:r>
            <a:r>
              <a:rPr lang="en-US" dirty="0" err="1" smtClean="0"/>
              <a:t>spesifikasi</a:t>
            </a:r>
            <a:r>
              <a:rPr lang="en-US" dirty="0" smtClean="0"/>
              <a:t> server, </a:t>
            </a:r>
            <a:r>
              <a:rPr lang="en-US" dirty="0" err="1" smtClean="0"/>
              <a:t>dan</a:t>
            </a:r>
            <a:r>
              <a:rPr lang="en-US" dirty="0" smtClean="0"/>
              <a:t> </a:t>
            </a:r>
            <a:r>
              <a:rPr lang="en-US" dirty="0" err="1" smtClean="0"/>
              <a:t>hal-hal</a:t>
            </a:r>
            <a:r>
              <a:rPr lang="en-US" dirty="0" smtClean="0"/>
              <a:t> lain yang </a:t>
            </a:r>
            <a:r>
              <a:rPr lang="en-US" dirty="0" err="1" smtClean="0"/>
              <a:t>bersifat</a:t>
            </a:r>
            <a:r>
              <a:rPr lang="en-US" dirty="0" smtClean="0"/>
              <a:t> </a:t>
            </a:r>
            <a:r>
              <a:rPr lang="en-US" dirty="0" err="1" smtClean="0"/>
              <a:t>fisikal</a:t>
            </a:r>
            <a:r>
              <a:rPr lang="en-US" dirty="0" smtClean="0"/>
              <a:t> .</a:t>
            </a:r>
          </a:p>
          <a:p>
            <a:pPr marL="0" indent="0" algn="just">
              <a:buNone/>
            </a:pPr>
            <a:r>
              <a:rPr lang="en-US" dirty="0" err="1" smtClean="0"/>
              <a:t>Sebuah</a:t>
            </a:r>
            <a:r>
              <a:rPr lang="en-US" dirty="0" smtClean="0"/>
              <a:t> node </a:t>
            </a:r>
            <a:r>
              <a:rPr lang="en-US" dirty="0" err="1" smtClean="0"/>
              <a:t>adalah</a:t>
            </a:r>
            <a:r>
              <a:rPr lang="en-US" dirty="0" smtClean="0"/>
              <a:t> server, workstation, </a:t>
            </a:r>
            <a:r>
              <a:rPr lang="en-US" dirty="0" err="1" smtClean="0"/>
              <a:t>atau</a:t>
            </a:r>
            <a:r>
              <a:rPr lang="en-US" dirty="0" smtClean="0"/>
              <a:t> </a:t>
            </a:r>
            <a:r>
              <a:rPr lang="en-US" dirty="0" err="1" smtClean="0"/>
              <a:t>piranti</a:t>
            </a:r>
            <a:r>
              <a:rPr lang="en-US" dirty="0" smtClean="0"/>
              <a:t> </a:t>
            </a:r>
            <a:r>
              <a:rPr lang="en-US" dirty="0" err="1" smtClean="0"/>
              <a:t>keras</a:t>
            </a:r>
            <a:r>
              <a:rPr lang="en-US" dirty="0" smtClean="0"/>
              <a:t> lain yang </a:t>
            </a:r>
            <a:r>
              <a:rPr lang="en-US" dirty="0" err="1" smtClean="0"/>
              <a:t>digunakan</a:t>
            </a:r>
            <a:r>
              <a:rPr lang="en-US" dirty="0" smtClean="0"/>
              <a:t> </a:t>
            </a:r>
            <a:r>
              <a:rPr lang="en-US" dirty="0" err="1" smtClean="0"/>
              <a:t>untuk</a:t>
            </a:r>
            <a:r>
              <a:rPr lang="en-US" dirty="0" smtClean="0"/>
              <a:t> men-deploy </a:t>
            </a:r>
            <a:r>
              <a:rPr lang="en-US" dirty="0" err="1" smtClean="0"/>
              <a:t>komponen</a:t>
            </a:r>
            <a:r>
              <a:rPr lang="en-US" dirty="0" smtClean="0"/>
              <a:t> </a:t>
            </a:r>
            <a:r>
              <a:rPr lang="en-US" dirty="0" err="1" smtClean="0"/>
              <a:t>dalam</a:t>
            </a:r>
            <a:r>
              <a:rPr lang="en-US" dirty="0" smtClean="0"/>
              <a:t> </a:t>
            </a:r>
            <a:r>
              <a:rPr lang="en-US" dirty="0" err="1" smtClean="0"/>
              <a:t>lingkungan</a:t>
            </a:r>
            <a:r>
              <a:rPr lang="en-US" dirty="0" smtClean="0"/>
              <a:t> </a:t>
            </a:r>
            <a:r>
              <a:rPr lang="en-US" dirty="0" err="1" smtClean="0"/>
              <a:t>sebenarnya</a:t>
            </a:r>
            <a:r>
              <a:rPr lang="en-US" dirty="0" smtClean="0"/>
              <a:t>. </a:t>
            </a:r>
            <a:r>
              <a:rPr lang="en-US" dirty="0" err="1" smtClean="0"/>
              <a:t>Hubungan</a:t>
            </a:r>
            <a:r>
              <a:rPr lang="en-US" dirty="0" smtClean="0"/>
              <a:t> </a:t>
            </a:r>
            <a:r>
              <a:rPr lang="en-US" dirty="0" err="1" smtClean="0"/>
              <a:t>antar</a:t>
            </a:r>
            <a:r>
              <a:rPr lang="en-US" dirty="0" smtClean="0"/>
              <a:t> node (</a:t>
            </a:r>
            <a:r>
              <a:rPr lang="en-US" dirty="0" err="1" smtClean="0"/>
              <a:t>misalnya</a:t>
            </a:r>
            <a:r>
              <a:rPr lang="en-US" dirty="0" smtClean="0"/>
              <a:t> TCP/IP) </a:t>
            </a:r>
            <a:r>
              <a:rPr lang="en-US" dirty="0" err="1" smtClean="0"/>
              <a:t>dan</a:t>
            </a:r>
            <a:r>
              <a:rPr lang="en-US" dirty="0" smtClean="0"/>
              <a:t> requirement </a:t>
            </a:r>
            <a:r>
              <a:rPr lang="en-US" dirty="0" err="1" smtClean="0"/>
              <a:t>dapat</a:t>
            </a:r>
            <a:r>
              <a:rPr lang="en-US" dirty="0" smtClean="0"/>
              <a:t> </a:t>
            </a:r>
            <a:r>
              <a:rPr lang="en-US" dirty="0" err="1" smtClean="0"/>
              <a:t>juga</a:t>
            </a:r>
            <a:r>
              <a:rPr lang="en-US" dirty="0" smtClean="0"/>
              <a:t> </a:t>
            </a:r>
            <a:r>
              <a:rPr lang="en-US" dirty="0" err="1" smtClean="0"/>
              <a:t>didefinisikan</a:t>
            </a:r>
            <a:r>
              <a:rPr lang="en-US" dirty="0" smtClean="0"/>
              <a:t> </a:t>
            </a:r>
            <a:r>
              <a:rPr lang="en-US" dirty="0" err="1" smtClean="0"/>
              <a:t>dalam</a:t>
            </a:r>
            <a:r>
              <a:rPr lang="en-US" dirty="0" smtClean="0"/>
              <a:t> diagram </a:t>
            </a:r>
            <a:r>
              <a:rPr lang="en-US" dirty="0" err="1" smtClean="0"/>
              <a:t>ini</a:t>
            </a:r>
            <a:r>
              <a:rPr lang="en-US" dirty="0" smtClean="0"/>
              <a:t>.</a:t>
            </a:r>
          </a:p>
          <a:p>
            <a:endParaRPr lang="en-US" dirty="0"/>
          </a:p>
        </p:txBody>
      </p:sp>
      <p:sp>
        <p:nvSpPr>
          <p:cNvPr id="3" name="Title 2"/>
          <p:cNvSpPr>
            <a:spLocks noGrp="1"/>
          </p:cNvSpPr>
          <p:nvPr>
            <p:ph type="title"/>
          </p:nvPr>
        </p:nvSpPr>
        <p:spPr/>
        <p:txBody>
          <a:bodyPr/>
          <a:lstStyle/>
          <a:p>
            <a:r>
              <a:rPr lang="en-US" dirty="0" err="1" smtClean="0"/>
              <a:t>Fungsi</a:t>
            </a:r>
            <a:endParaRPr lang="en-US" dirty="0"/>
          </a:p>
        </p:txBody>
      </p:sp>
    </p:spTree>
  </p:cSld>
  <p:clrMapOvr>
    <a:masterClrMapping/>
  </p:clrMapOvr>
  <p:transition spd="med">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233879"/>
        </p:xfrm>
        <a:graphic>
          <a:graphicData uri="http://schemas.openxmlformats.org/drawingml/2006/table">
            <a:tbl>
              <a:tblPr firstRow="1" bandRow="1">
                <a:tableStyleId>{5C22544A-7EE6-4342-B048-85BDC9FD1C3A}</a:tableStyleId>
              </a:tblPr>
              <a:tblGrid>
                <a:gridCol w="5257808"/>
                <a:gridCol w="2971792"/>
              </a:tblGrid>
              <a:tr h="531200">
                <a:tc>
                  <a:txBody>
                    <a:bodyPr/>
                    <a:lstStyle/>
                    <a:p>
                      <a:pPr marL="0" marR="0" algn="ctr">
                        <a:lnSpc>
                          <a:spcPct val="115000"/>
                        </a:lnSpc>
                        <a:spcBef>
                          <a:spcPts val="0"/>
                        </a:spcBef>
                        <a:spcAft>
                          <a:spcPts val="0"/>
                        </a:spcAft>
                      </a:pPr>
                      <a:r>
                        <a:rPr lang="en-US" sz="2400" b="1" dirty="0" err="1">
                          <a:latin typeface="Times New Roman"/>
                          <a:ea typeface="Times New Roman"/>
                          <a:cs typeface="Times New Roman"/>
                        </a:rPr>
                        <a:t>Elemen</a:t>
                      </a:r>
                      <a:r>
                        <a:rPr lang="en-US" sz="2400" b="1" dirty="0">
                          <a:latin typeface="Times New Roman"/>
                          <a:ea typeface="Times New Roman"/>
                          <a:cs typeface="Times New Roman"/>
                        </a:rPr>
                        <a:t> </a:t>
                      </a:r>
                      <a:r>
                        <a:rPr lang="en-US" sz="2400" b="1" dirty="0" err="1">
                          <a:latin typeface="Times New Roman"/>
                          <a:ea typeface="Times New Roman"/>
                          <a:cs typeface="Times New Roman"/>
                        </a:rPr>
                        <a:t>dan</a:t>
                      </a:r>
                      <a:r>
                        <a:rPr lang="en-US" sz="2400" b="1" dirty="0">
                          <a:latin typeface="Times New Roman"/>
                          <a:ea typeface="Times New Roman"/>
                          <a:cs typeface="Times New Roman"/>
                        </a:rPr>
                        <a:t> </a:t>
                      </a:r>
                      <a:r>
                        <a:rPr lang="en-US" sz="2400" b="1" dirty="0" err="1">
                          <a:latin typeface="Times New Roman"/>
                          <a:ea typeface="Times New Roman"/>
                          <a:cs typeface="Times New Roman"/>
                        </a:rPr>
                        <a:t>descriptionnya</a:t>
                      </a:r>
                      <a:endParaRPr lang="en-US" sz="2400" dirty="0">
                        <a:latin typeface="Calibri"/>
                        <a:ea typeface="Times New Roman"/>
                        <a:cs typeface="Times New Roman"/>
                      </a:endParaRPr>
                    </a:p>
                  </a:txBody>
                  <a:tcPr marL="19050" marR="19050" marT="19050" marB="19050"/>
                </a:tc>
                <a:tc>
                  <a:txBody>
                    <a:bodyPr/>
                    <a:lstStyle/>
                    <a:p>
                      <a:pPr marL="0" marR="0" algn="ctr">
                        <a:lnSpc>
                          <a:spcPct val="115000"/>
                        </a:lnSpc>
                        <a:spcBef>
                          <a:spcPts val="0"/>
                        </a:spcBef>
                        <a:spcAft>
                          <a:spcPts val="0"/>
                        </a:spcAft>
                      </a:pPr>
                      <a:r>
                        <a:rPr lang="en-US" sz="2400" b="1" dirty="0" err="1">
                          <a:latin typeface="Times New Roman"/>
                          <a:ea typeface="Times New Roman"/>
                          <a:cs typeface="Times New Roman"/>
                        </a:rPr>
                        <a:t>Simbol</a:t>
                      </a:r>
                      <a:endParaRPr lang="en-US" sz="2400" dirty="0">
                        <a:latin typeface="Calibri"/>
                        <a:ea typeface="Times New Roman"/>
                        <a:cs typeface="Times New Roman"/>
                      </a:endParaRPr>
                    </a:p>
                  </a:txBody>
                  <a:tcPr marL="19050" marR="19050" marT="19050" marB="19050"/>
                </a:tc>
              </a:tr>
              <a:tr h="1804501">
                <a:tc>
                  <a:txBody>
                    <a:bodyPr/>
                    <a:lstStyle/>
                    <a:p>
                      <a:pPr marL="0" marR="0" algn="just">
                        <a:lnSpc>
                          <a:spcPct val="150000"/>
                        </a:lnSpc>
                        <a:spcBef>
                          <a:spcPts val="0"/>
                        </a:spcBef>
                        <a:spcAft>
                          <a:spcPts val="0"/>
                        </a:spcAft>
                      </a:pPr>
                      <a:r>
                        <a:rPr lang="en-US" sz="1800" b="1" dirty="0">
                          <a:latin typeface="Times New Roman"/>
                          <a:ea typeface="Times New Roman"/>
                          <a:cs typeface="Times New Roman"/>
                        </a:rPr>
                        <a:t>Node:</a:t>
                      </a:r>
                      <a:r>
                        <a:rPr lang="en-US" sz="1800" dirty="0">
                          <a:latin typeface="Times New Roman"/>
                          <a:ea typeface="Times New Roman"/>
                          <a:cs typeface="Times New Roman"/>
                        </a:rPr>
                        <a:t> </a:t>
                      </a:r>
                      <a:r>
                        <a:rPr lang="en-US" sz="1800" dirty="0" err="1">
                          <a:latin typeface="Times New Roman"/>
                          <a:ea typeface="Times New Roman"/>
                          <a:cs typeface="Times New Roman"/>
                        </a:rPr>
                        <a:t>Elemen</a:t>
                      </a:r>
                      <a:r>
                        <a:rPr lang="en-US" sz="1800" dirty="0">
                          <a:latin typeface="Times New Roman"/>
                          <a:ea typeface="Times New Roman"/>
                          <a:cs typeface="Times New Roman"/>
                        </a:rPr>
                        <a:t> yang </a:t>
                      </a:r>
                      <a:r>
                        <a:rPr lang="en-US" sz="1800" dirty="0" err="1">
                          <a:latin typeface="Times New Roman"/>
                          <a:ea typeface="Times New Roman"/>
                          <a:cs typeface="Times New Roman"/>
                        </a:rPr>
                        <a:t>menyediakan</a:t>
                      </a:r>
                      <a:r>
                        <a:rPr lang="en-US" sz="1800" dirty="0">
                          <a:latin typeface="Times New Roman"/>
                          <a:ea typeface="Times New Roman"/>
                          <a:cs typeface="Times New Roman"/>
                        </a:rPr>
                        <a:t> </a:t>
                      </a:r>
                      <a:r>
                        <a:rPr lang="en-US" sz="1800" dirty="0" err="1">
                          <a:latin typeface="Times New Roman"/>
                          <a:ea typeface="Times New Roman"/>
                          <a:cs typeface="Times New Roman"/>
                        </a:rPr>
                        <a:t>lingkungan</a:t>
                      </a:r>
                      <a:r>
                        <a:rPr lang="en-US" sz="1800" dirty="0">
                          <a:latin typeface="Times New Roman"/>
                          <a:ea typeface="Times New Roman"/>
                          <a:cs typeface="Times New Roman"/>
                        </a:rPr>
                        <a:t> </a:t>
                      </a:r>
                      <a:r>
                        <a:rPr lang="en-US" sz="1800" dirty="0" err="1">
                          <a:latin typeface="Times New Roman"/>
                          <a:ea typeface="Times New Roman"/>
                          <a:cs typeface="Times New Roman"/>
                        </a:rPr>
                        <a:t>eksekusi</a:t>
                      </a:r>
                      <a:r>
                        <a:rPr lang="en-US" sz="1800" dirty="0">
                          <a:latin typeface="Times New Roman"/>
                          <a:ea typeface="Times New Roman"/>
                          <a:cs typeface="Times New Roman"/>
                        </a:rPr>
                        <a:t> </a:t>
                      </a:r>
                      <a:r>
                        <a:rPr lang="en-US" sz="1800" dirty="0" err="1">
                          <a:latin typeface="Times New Roman"/>
                          <a:ea typeface="Times New Roman"/>
                          <a:cs typeface="Times New Roman"/>
                        </a:rPr>
                        <a:t>untuk</a:t>
                      </a:r>
                      <a:r>
                        <a:rPr lang="en-US" sz="1800" dirty="0">
                          <a:latin typeface="Times New Roman"/>
                          <a:ea typeface="Times New Roman"/>
                          <a:cs typeface="Times New Roman"/>
                        </a:rPr>
                        <a:t> </a:t>
                      </a:r>
                      <a:r>
                        <a:rPr lang="en-US" sz="1800" dirty="0" err="1">
                          <a:latin typeface="Times New Roman"/>
                          <a:ea typeface="Times New Roman"/>
                          <a:cs typeface="Times New Roman"/>
                        </a:rPr>
                        <a:t>komponen-komponen</a:t>
                      </a:r>
                      <a:r>
                        <a:rPr lang="en-US" sz="1800" dirty="0">
                          <a:latin typeface="Times New Roman"/>
                          <a:ea typeface="Times New Roman"/>
                          <a:cs typeface="Times New Roman"/>
                        </a:rPr>
                        <a:t> </a:t>
                      </a:r>
                      <a:r>
                        <a:rPr lang="en-US" sz="1800" dirty="0" err="1">
                          <a:latin typeface="Times New Roman"/>
                          <a:ea typeface="Times New Roman"/>
                          <a:cs typeface="Times New Roman"/>
                        </a:rPr>
                        <a:t>sistem</a:t>
                      </a:r>
                      <a:r>
                        <a:rPr lang="en-US" sz="1800" dirty="0">
                          <a:latin typeface="Times New Roman"/>
                          <a:ea typeface="Times New Roman"/>
                          <a:cs typeface="Times New Roman"/>
                        </a:rPr>
                        <a:t>. </a:t>
                      </a:r>
                      <a:r>
                        <a:rPr lang="en-US" sz="1800" dirty="0" err="1">
                          <a:latin typeface="Times New Roman"/>
                          <a:ea typeface="Times New Roman"/>
                          <a:cs typeface="Times New Roman"/>
                        </a:rPr>
                        <a:t>Digambarkan</a:t>
                      </a:r>
                      <a:r>
                        <a:rPr lang="en-US" sz="1800" dirty="0">
                          <a:latin typeface="Times New Roman"/>
                          <a:ea typeface="Times New Roman"/>
                          <a:cs typeface="Times New Roman"/>
                        </a:rPr>
                        <a:t> </a:t>
                      </a:r>
                      <a:r>
                        <a:rPr lang="en-US" sz="1800" dirty="0" err="1">
                          <a:latin typeface="Times New Roman"/>
                          <a:ea typeface="Times New Roman"/>
                          <a:cs typeface="Times New Roman"/>
                        </a:rPr>
                        <a:t>oleh</a:t>
                      </a:r>
                      <a:r>
                        <a:rPr lang="en-US" sz="1800" dirty="0">
                          <a:latin typeface="Times New Roman"/>
                          <a:ea typeface="Times New Roman"/>
                          <a:cs typeface="Times New Roman"/>
                        </a:rPr>
                        <a:t> </a:t>
                      </a:r>
                      <a:r>
                        <a:rPr lang="en-US" sz="1800" dirty="0" err="1">
                          <a:latin typeface="Times New Roman"/>
                          <a:ea typeface="Times New Roman"/>
                          <a:cs typeface="Times New Roman"/>
                        </a:rPr>
                        <a:t>kubus</a:t>
                      </a:r>
                      <a:r>
                        <a:rPr lang="en-US" sz="1800" dirty="0">
                          <a:latin typeface="Times New Roman"/>
                          <a:ea typeface="Times New Roman"/>
                          <a:cs typeface="Times New Roman"/>
                        </a:rPr>
                        <a:t> </a:t>
                      </a:r>
                      <a:r>
                        <a:rPr lang="en-US" sz="1800" dirty="0" err="1">
                          <a:latin typeface="Times New Roman"/>
                          <a:ea typeface="Times New Roman"/>
                          <a:cs typeface="Times New Roman"/>
                        </a:rPr>
                        <a:t>dengan</a:t>
                      </a:r>
                      <a:r>
                        <a:rPr lang="en-US" sz="1800" dirty="0">
                          <a:latin typeface="Times New Roman"/>
                          <a:ea typeface="Times New Roman"/>
                          <a:cs typeface="Times New Roman"/>
                        </a:rPr>
                        <a:t> </a:t>
                      </a:r>
                      <a:r>
                        <a:rPr lang="en-US" sz="1800" dirty="0" err="1">
                          <a:latin typeface="Times New Roman"/>
                          <a:ea typeface="Times New Roman"/>
                          <a:cs typeface="Times New Roman"/>
                        </a:rPr>
                        <a:t>nama</a:t>
                      </a:r>
                      <a:r>
                        <a:rPr lang="en-US" sz="1800" dirty="0">
                          <a:latin typeface="Times New Roman"/>
                          <a:ea typeface="Times New Roman"/>
                          <a:cs typeface="Times New Roman"/>
                        </a:rPr>
                        <a:t> </a:t>
                      </a:r>
                      <a:r>
                        <a:rPr lang="en-US" sz="1800" dirty="0" err="1">
                          <a:latin typeface="Times New Roman"/>
                          <a:ea typeface="Times New Roman"/>
                          <a:cs typeface="Times New Roman"/>
                        </a:rPr>
                        <a:t>obyek</a:t>
                      </a:r>
                      <a:r>
                        <a:rPr lang="en-US" sz="1800" dirty="0">
                          <a:latin typeface="Times New Roman"/>
                          <a:ea typeface="Times New Roman"/>
                          <a:cs typeface="Times New Roman"/>
                        </a:rPr>
                        <a:t> </a:t>
                      </a:r>
                      <a:r>
                        <a:rPr lang="en-US" sz="1800" dirty="0" err="1">
                          <a:latin typeface="Times New Roman"/>
                          <a:ea typeface="Times New Roman"/>
                          <a:cs typeface="Times New Roman"/>
                        </a:rPr>
                        <a:t>di</a:t>
                      </a:r>
                      <a:r>
                        <a:rPr lang="en-US" sz="1800" dirty="0">
                          <a:latin typeface="Times New Roman"/>
                          <a:ea typeface="Times New Roman"/>
                          <a:cs typeface="Times New Roman"/>
                        </a:rPr>
                        <a:t> </a:t>
                      </a:r>
                      <a:r>
                        <a:rPr lang="en-US" sz="1800" dirty="0" err="1">
                          <a:latin typeface="Times New Roman"/>
                          <a:ea typeface="Times New Roman"/>
                          <a:cs typeface="Times New Roman"/>
                        </a:rPr>
                        <a:t>dalamnya</a:t>
                      </a:r>
                      <a:r>
                        <a:rPr lang="en-US" sz="1800" dirty="0">
                          <a:latin typeface="Times New Roman"/>
                          <a:ea typeface="Times New Roman"/>
                          <a:cs typeface="Times New Roman"/>
                        </a:rPr>
                        <a:t>, </a:t>
                      </a:r>
                      <a:r>
                        <a:rPr lang="en-US" sz="1800" dirty="0" err="1">
                          <a:latin typeface="Times New Roman"/>
                          <a:ea typeface="Times New Roman"/>
                          <a:cs typeface="Times New Roman"/>
                        </a:rPr>
                        <a:t>didahului</a:t>
                      </a:r>
                      <a:r>
                        <a:rPr lang="en-US" sz="1800" dirty="0">
                          <a:latin typeface="Times New Roman"/>
                          <a:ea typeface="Times New Roman"/>
                          <a:cs typeface="Times New Roman"/>
                        </a:rPr>
                        <a:t> </a:t>
                      </a:r>
                      <a:r>
                        <a:rPr lang="en-US" sz="1800" dirty="0" err="1">
                          <a:latin typeface="Times New Roman"/>
                          <a:ea typeface="Times New Roman"/>
                          <a:cs typeface="Times New Roman"/>
                        </a:rPr>
                        <a:t>oleh</a:t>
                      </a:r>
                      <a:r>
                        <a:rPr lang="en-US" sz="1800" dirty="0">
                          <a:latin typeface="Times New Roman"/>
                          <a:ea typeface="Times New Roman"/>
                          <a:cs typeface="Times New Roman"/>
                        </a:rPr>
                        <a:t> </a:t>
                      </a:r>
                      <a:r>
                        <a:rPr lang="en-US" sz="1800" dirty="0" err="1">
                          <a:latin typeface="Times New Roman"/>
                          <a:ea typeface="Times New Roman"/>
                          <a:cs typeface="Times New Roman"/>
                        </a:rPr>
                        <a:t>titik</a:t>
                      </a:r>
                      <a:r>
                        <a:rPr lang="en-US" sz="1800" dirty="0">
                          <a:latin typeface="Times New Roman"/>
                          <a:ea typeface="Times New Roman"/>
                          <a:cs typeface="Times New Roman"/>
                        </a:rPr>
                        <a:t> </a:t>
                      </a:r>
                      <a:r>
                        <a:rPr lang="en-US" sz="1800" dirty="0" err="1">
                          <a:latin typeface="Times New Roman"/>
                          <a:ea typeface="Times New Roman"/>
                          <a:cs typeface="Times New Roman"/>
                        </a:rPr>
                        <a:t>dua</a:t>
                      </a:r>
                      <a:r>
                        <a:rPr lang="en-US" sz="1800" dirty="0">
                          <a:latin typeface="Times New Roman"/>
                          <a:ea typeface="Times New Roman"/>
                          <a:cs typeface="Times New Roman"/>
                        </a:rPr>
                        <a:t>, </a:t>
                      </a:r>
                      <a:r>
                        <a:rPr lang="en-US" sz="1800" dirty="0" err="1">
                          <a:latin typeface="Times New Roman"/>
                          <a:ea typeface="Times New Roman"/>
                          <a:cs typeface="Times New Roman"/>
                        </a:rPr>
                        <a:t>dan</a:t>
                      </a:r>
                      <a:r>
                        <a:rPr lang="en-US" sz="1800" dirty="0">
                          <a:latin typeface="Times New Roman"/>
                          <a:ea typeface="Times New Roman"/>
                          <a:cs typeface="Times New Roman"/>
                        </a:rPr>
                        <a:t> </a:t>
                      </a:r>
                      <a:r>
                        <a:rPr lang="en-US" sz="1800" dirty="0" err="1">
                          <a:latin typeface="Times New Roman"/>
                          <a:ea typeface="Times New Roman"/>
                          <a:cs typeface="Times New Roman"/>
                        </a:rPr>
                        <a:t>digarisbawahi</a:t>
                      </a:r>
                      <a:endParaRPr lang="en-US" sz="1800" dirty="0">
                        <a:latin typeface="Calibri"/>
                        <a:ea typeface="Times New Roman"/>
                        <a:cs typeface="Times New Roman"/>
                      </a:endParaRPr>
                    </a:p>
                  </a:txBody>
                  <a:tcPr marL="19050" marR="19050" marT="19050" marB="19050"/>
                </a:tc>
                <a:tc>
                  <a:txBody>
                    <a:bodyPr/>
                    <a:lstStyle/>
                    <a:p>
                      <a:pPr marL="0" marR="0">
                        <a:lnSpc>
                          <a:spcPct val="115000"/>
                        </a:lnSpc>
                        <a:spcBef>
                          <a:spcPts val="0"/>
                        </a:spcBef>
                        <a:spcAft>
                          <a:spcPts val="0"/>
                        </a:spcAft>
                      </a:pPr>
                      <a:endParaRPr lang="id-ID" sz="1800" dirty="0">
                        <a:latin typeface="Times New Roman"/>
                        <a:ea typeface="Times New Roman"/>
                        <a:cs typeface="Times New Roman"/>
                      </a:endParaRPr>
                    </a:p>
                  </a:txBody>
                  <a:tcPr marL="19050" marR="19050" marT="19050" marB="19050"/>
                </a:tc>
              </a:tr>
              <a:tr h="1898178">
                <a:tc>
                  <a:txBody>
                    <a:bodyPr/>
                    <a:lstStyle/>
                    <a:p>
                      <a:pPr marL="0" marR="0" algn="just">
                        <a:lnSpc>
                          <a:spcPct val="150000"/>
                        </a:lnSpc>
                        <a:spcBef>
                          <a:spcPts val="0"/>
                        </a:spcBef>
                        <a:spcAft>
                          <a:spcPts val="0"/>
                        </a:spcAft>
                      </a:pPr>
                      <a:r>
                        <a:rPr lang="en-US" sz="1800" b="1" dirty="0" err="1">
                          <a:latin typeface="Times New Roman"/>
                          <a:ea typeface="Times New Roman"/>
                          <a:cs typeface="Times New Roman"/>
                        </a:rPr>
                        <a:t>Koneksi</a:t>
                      </a:r>
                      <a:r>
                        <a:rPr lang="en-US" sz="1800" b="1" dirty="0">
                          <a:latin typeface="Times New Roman"/>
                          <a:ea typeface="Times New Roman"/>
                          <a:cs typeface="Times New Roman"/>
                        </a:rPr>
                        <a:t>:</a:t>
                      </a:r>
                      <a:r>
                        <a:rPr lang="en-US" sz="1800" dirty="0">
                          <a:latin typeface="Times New Roman"/>
                          <a:ea typeface="Times New Roman"/>
                          <a:cs typeface="Times New Roman"/>
                        </a:rPr>
                        <a:t> </a:t>
                      </a:r>
                      <a:r>
                        <a:rPr lang="en-US" sz="1800" dirty="0" err="1">
                          <a:latin typeface="Times New Roman"/>
                          <a:ea typeface="Times New Roman"/>
                          <a:cs typeface="Times New Roman"/>
                        </a:rPr>
                        <a:t>Serupa</a:t>
                      </a:r>
                      <a:r>
                        <a:rPr lang="en-US" sz="1800" dirty="0">
                          <a:latin typeface="Times New Roman"/>
                          <a:ea typeface="Times New Roman"/>
                          <a:cs typeface="Times New Roman"/>
                        </a:rPr>
                        <a:t> </a:t>
                      </a:r>
                      <a:r>
                        <a:rPr lang="en-US" sz="1800" dirty="0" err="1">
                          <a:latin typeface="Times New Roman"/>
                          <a:ea typeface="Times New Roman"/>
                          <a:cs typeface="Times New Roman"/>
                        </a:rPr>
                        <a:t>dengan</a:t>
                      </a:r>
                      <a:r>
                        <a:rPr lang="en-US" sz="1800" dirty="0">
                          <a:latin typeface="Times New Roman"/>
                          <a:ea typeface="Times New Roman"/>
                          <a:cs typeface="Times New Roman"/>
                        </a:rPr>
                        <a:t> </a:t>
                      </a:r>
                      <a:r>
                        <a:rPr lang="en-US" sz="1800" dirty="0" err="1">
                          <a:latin typeface="Times New Roman"/>
                          <a:ea typeface="Times New Roman"/>
                          <a:cs typeface="Times New Roman"/>
                        </a:rPr>
                        <a:t>relasi</a:t>
                      </a:r>
                      <a:r>
                        <a:rPr lang="en-US" sz="1800" dirty="0">
                          <a:latin typeface="Times New Roman"/>
                          <a:ea typeface="Times New Roman"/>
                          <a:cs typeface="Times New Roman"/>
                        </a:rPr>
                        <a:t> / </a:t>
                      </a:r>
                      <a:r>
                        <a:rPr lang="en-US" sz="1800" dirty="0" err="1">
                          <a:latin typeface="Times New Roman"/>
                          <a:ea typeface="Times New Roman"/>
                          <a:cs typeface="Times New Roman"/>
                        </a:rPr>
                        <a:t>asosiasi</a:t>
                      </a:r>
                      <a:r>
                        <a:rPr lang="en-US" sz="1800" dirty="0">
                          <a:latin typeface="Times New Roman"/>
                          <a:ea typeface="Times New Roman"/>
                          <a:cs typeface="Times New Roman"/>
                        </a:rPr>
                        <a:t> yang </a:t>
                      </a:r>
                      <a:r>
                        <a:rPr lang="en-US" sz="1800" dirty="0" err="1">
                          <a:latin typeface="Times New Roman"/>
                          <a:ea typeface="Times New Roman"/>
                          <a:cs typeface="Times New Roman"/>
                        </a:rPr>
                        <a:t>digunakan</a:t>
                      </a:r>
                      <a:r>
                        <a:rPr lang="en-US" sz="1800" dirty="0">
                          <a:latin typeface="Times New Roman"/>
                          <a:ea typeface="Times New Roman"/>
                          <a:cs typeface="Times New Roman"/>
                        </a:rPr>
                        <a:t> </a:t>
                      </a:r>
                      <a:r>
                        <a:rPr lang="en-US" sz="1800" dirty="0" err="1">
                          <a:latin typeface="Times New Roman"/>
                          <a:ea typeface="Times New Roman"/>
                          <a:cs typeface="Times New Roman"/>
                        </a:rPr>
                        <a:t>dalam</a:t>
                      </a:r>
                      <a:r>
                        <a:rPr lang="en-US" sz="1800" dirty="0">
                          <a:latin typeface="Times New Roman"/>
                          <a:ea typeface="Times New Roman"/>
                          <a:cs typeface="Times New Roman"/>
                        </a:rPr>
                        <a:t> diagram </a:t>
                      </a:r>
                      <a:r>
                        <a:rPr lang="en-US" sz="1800" dirty="0" err="1">
                          <a:latin typeface="Times New Roman"/>
                          <a:ea typeface="Times New Roman"/>
                          <a:cs typeface="Times New Roman"/>
                        </a:rPr>
                        <a:t>kelas</a:t>
                      </a:r>
                      <a:r>
                        <a:rPr lang="en-US" sz="1800" dirty="0">
                          <a:latin typeface="Times New Roman"/>
                          <a:ea typeface="Times New Roman"/>
                          <a:cs typeface="Times New Roman"/>
                        </a:rPr>
                        <a:t> </a:t>
                      </a:r>
                      <a:r>
                        <a:rPr lang="en-US" sz="1800" dirty="0" err="1">
                          <a:latin typeface="Times New Roman"/>
                          <a:ea typeface="Times New Roman"/>
                          <a:cs typeface="Times New Roman"/>
                        </a:rPr>
                        <a:t>untuk</a:t>
                      </a:r>
                      <a:r>
                        <a:rPr lang="en-US" sz="1800" dirty="0">
                          <a:latin typeface="Times New Roman"/>
                          <a:ea typeface="Times New Roman"/>
                          <a:cs typeface="Times New Roman"/>
                        </a:rPr>
                        <a:t> </a:t>
                      </a:r>
                      <a:r>
                        <a:rPr lang="en-US" sz="1800" dirty="0" err="1">
                          <a:latin typeface="Times New Roman"/>
                          <a:ea typeface="Times New Roman"/>
                          <a:cs typeface="Times New Roman"/>
                        </a:rPr>
                        <a:t>menentukan</a:t>
                      </a:r>
                      <a:r>
                        <a:rPr lang="en-US" sz="1800" dirty="0">
                          <a:latin typeface="Times New Roman"/>
                          <a:ea typeface="Times New Roman"/>
                          <a:cs typeface="Times New Roman"/>
                        </a:rPr>
                        <a:t> </a:t>
                      </a:r>
                      <a:r>
                        <a:rPr lang="en-US" sz="1800" dirty="0" err="1">
                          <a:latin typeface="Times New Roman"/>
                          <a:ea typeface="Times New Roman"/>
                          <a:cs typeface="Times New Roman"/>
                        </a:rPr>
                        <a:t>interkoneksi</a:t>
                      </a:r>
                      <a:r>
                        <a:rPr lang="en-US" sz="1800" dirty="0">
                          <a:latin typeface="Times New Roman"/>
                          <a:ea typeface="Times New Roman"/>
                          <a:cs typeface="Times New Roman"/>
                        </a:rPr>
                        <a:t> </a:t>
                      </a:r>
                      <a:r>
                        <a:rPr lang="en-US" sz="1800" dirty="0" err="1">
                          <a:latin typeface="Times New Roman"/>
                          <a:ea typeface="Times New Roman"/>
                          <a:cs typeface="Times New Roman"/>
                        </a:rPr>
                        <a:t>antar</a:t>
                      </a:r>
                      <a:r>
                        <a:rPr lang="en-US" sz="1800" dirty="0">
                          <a:latin typeface="Times New Roman"/>
                          <a:ea typeface="Times New Roman"/>
                          <a:cs typeface="Times New Roman"/>
                        </a:rPr>
                        <a:t> node. </a:t>
                      </a:r>
                      <a:endParaRPr lang="en-US" sz="1800" dirty="0">
                        <a:latin typeface="Calibri"/>
                        <a:ea typeface="Times New Roman"/>
                        <a:cs typeface="Times New Roman"/>
                      </a:endParaRPr>
                    </a:p>
                  </a:txBody>
                  <a:tcPr marL="19050" marR="19050" marT="19050" marB="19050"/>
                </a:tc>
                <a:tc>
                  <a:txBody>
                    <a:bodyPr/>
                    <a:lstStyle/>
                    <a:p>
                      <a:pPr marL="0" marR="0">
                        <a:lnSpc>
                          <a:spcPct val="115000"/>
                        </a:lnSpc>
                        <a:spcBef>
                          <a:spcPts val="0"/>
                        </a:spcBef>
                        <a:spcAft>
                          <a:spcPts val="0"/>
                        </a:spcAft>
                      </a:pPr>
                      <a:endParaRPr lang="id-ID" sz="1800" dirty="0">
                        <a:latin typeface="Times New Roman"/>
                        <a:ea typeface="Times New Roman"/>
                        <a:cs typeface="Times New Roman"/>
                      </a:endParaRPr>
                    </a:p>
                  </a:txBody>
                  <a:tcPr marL="19050" marR="19050" marT="19050" marB="19050"/>
                </a:tc>
              </a:tr>
            </a:tbl>
          </a:graphicData>
        </a:graphic>
      </p:graphicFrame>
      <p:sp>
        <p:nvSpPr>
          <p:cNvPr id="3" name="Title 2"/>
          <p:cNvSpPr>
            <a:spLocks noGrp="1"/>
          </p:cNvSpPr>
          <p:nvPr>
            <p:ph type="title"/>
          </p:nvPr>
        </p:nvSpPr>
        <p:spPr/>
        <p:txBody>
          <a:bodyPr/>
          <a:lstStyle/>
          <a:p>
            <a:endParaRPr lang="en-US" dirty="0"/>
          </a:p>
        </p:txBody>
      </p:sp>
      <p:pic>
        <p:nvPicPr>
          <p:cNvPr id="3074" name="Picture 5" descr="http://www.developer.com/img/articles/2003/12/22/UML11T01.gif"/>
          <p:cNvPicPr>
            <a:picLocks noChangeAspect="1" noChangeArrowheads="1"/>
          </p:cNvPicPr>
          <p:nvPr/>
        </p:nvPicPr>
        <p:blipFill>
          <a:blip r:embed="rId2"/>
          <a:srcRect/>
          <a:stretch>
            <a:fillRect/>
          </a:stretch>
        </p:blipFill>
        <p:spPr bwMode="auto">
          <a:xfrm>
            <a:off x="6357950" y="2357430"/>
            <a:ext cx="1381125" cy="847725"/>
          </a:xfrm>
          <a:prstGeom prst="rect">
            <a:avLst/>
          </a:prstGeom>
          <a:noFill/>
          <a:ln w="9525">
            <a:noFill/>
            <a:miter lim="800000"/>
            <a:headEnd/>
            <a:tailEnd/>
          </a:ln>
        </p:spPr>
      </p:pic>
      <p:pic>
        <p:nvPicPr>
          <p:cNvPr id="3075" name="Picture 6" descr="http://www.developer.com/img/articles/2003/12/22/UML11T02.gif"/>
          <p:cNvPicPr>
            <a:picLocks noChangeAspect="1" noChangeArrowheads="1"/>
          </p:cNvPicPr>
          <p:nvPr/>
        </p:nvPicPr>
        <p:blipFill>
          <a:blip r:embed="rId3"/>
          <a:srcRect/>
          <a:stretch>
            <a:fillRect/>
          </a:stretch>
        </p:blipFill>
        <p:spPr bwMode="auto">
          <a:xfrm>
            <a:off x="0" y="0"/>
            <a:ext cx="1828800" cy="247650"/>
          </a:xfrm>
          <a:prstGeom prst="rect">
            <a:avLst/>
          </a:prstGeom>
          <a:noFill/>
        </p:spPr>
      </p:pic>
      <p:pic>
        <p:nvPicPr>
          <p:cNvPr id="3076" name="Picture 6" descr="http://www.developer.com/img/articles/2003/12/22/UML11T02.gif"/>
          <p:cNvPicPr>
            <a:picLocks noChangeAspect="1" noChangeArrowheads="1"/>
          </p:cNvPicPr>
          <p:nvPr/>
        </p:nvPicPr>
        <p:blipFill>
          <a:blip r:embed="rId3"/>
          <a:srcRect/>
          <a:stretch>
            <a:fillRect/>
          </a:stretch>
        </p:blipFill>
        <p:spPr bwMode="auto">
          <a:xfrm>
            <a:off x="6429388" y="4429132"/>
            <a:ext cx="1828800" cy="247650"/>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a:p>
        </p:txBody>
      </p:sp>
      <p:sp>
        <p:nvSpPr>
          <p:cNvPr id="3" name="Title 2"/>
          <p:cNvSpPr>
            <a:spLocks noGrp="1"/>
          </p:cNvSpPr>
          <p:nvPr>
            <p:ph type="title"/>
          </p:nvPr>
        </p:nvSpPr>
        <p:spPr/>
        <p:txBody>
          <a:bodyPr/>
          <a:lstStyle/>
          <a:p>
            <a:endParaRPr lang="en-US"/>
          </a:p>
        </p:txBody>
      </p:sp>
      <p:pic>
        <p:nvPicPr>
          <p:cNvPr id="1026" name="Picture 2"/>
          <p:cNvPicPr>
            <a:picLocks noChangeAspect="1" noChangeArrowheads="1"/>
          </p:cNvPicPr>
          <p:nvPr/>
        </p:nvPicPr>
        <p:blipFill>
          <a:blip r:embed="rId2"/>
          <a:srcRect/>
          <a:stretch>
            <a:fillRect/>
          </a:stretch>
        </p:blipFill>
        <p:spPr bwMode="auto">
          <a:xfrm>
            <a:off x="0" y="1214422"/>
            <a:ext cx="9144000" cy="4752893"/>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20" y="1357298"/>
            <a:ext cx="8858280" cy="4500594"/>
          </a:xfrm>
        </p:spPr>
        <p:txBody>
          <a:bodyPr>
            <a:noAutofit/>
          </a:bodyPr>
          <a:lstStyle/>
          <a:p>
            <a:pPr lvl="0"/>
            <a:r>
              <a:rPr lang="en-US" sz="2200" dirty="0" err="1" smtClean="0"/>
              <a:t>Identifikasi</a:t>
            </a:r>
            <a:r>
              <a:rPr lang="en-US" sz="2200" dirty="0" smtClean="0"/>
              <a:t> </a:t>
            </a:r>
            <a:r>
              <a:rPr lang="en-US" sz="2200" dirty="0" err="1" smtClean="0"/>
              <a:t>perangkatdan</a:t>
            </a:r>
            <a:r>
              <a:rPr lang="en-US" sz="2200" dirty="0" smtClean="0"/>
              <a:t> node yang </a:t>
            </a:r>
            <a:r>
              <a:rPr lang="en-US" sz="2200" dirty="0" err="1" smtClean="0"/>
              <a:t>unik</a:t>
            </a:r>
            <a:r>
              <a:rPr lang="en-US" sz="2200" dirty="0" smtClean="0"/>
              <a:t> </a:t>
            </a:r>
            <a:r>
              <a:rPr lang="en-US" sz="2200" dirty="0" err="1" smtClean="0"/>
              <a:t>terhadap</a:t>
            </a:r>
            <a:r>
              <a:rPr lang="en-US" sz="2200" dirty="0" smtClean="0"/>
              <a:t> </a:t>
            </a:r>
            <a:r>
              <a:rPr lang="en-US" sz="2200" dirty="0" err="1" smtClean="0"/>
              <a:t>sistem</a:t>
            </a:r>
            <a:endParaRPr lang="en-US" sz="2200" dirty="0" smtClean="0"/>
          </a:p>
          <a:p>
            <a:pPr lvl="0" algn="just"/>
            <a:r>
              <a:rPr lang="en-US" sz="2200" dirty="0" err="1" smtClean="0"/>
              <a:t>Menyediakan</a:t>
            </a:r>
            <a:r>
              <a:rPr lang="en-US" sz="2200" dirty="0" smtClean="0"/>
              <a:t> icon visual </a:t>
            </a:r>
            <a:r>
              <a:rPr lang="en-US" sz="2200" dirty="0" err="1" smtClean="0"/>
              <a:t>menggunakan</a:t>
            </a:r>
            <a:r>
              <a:rPr lang="en-US" sz="2200" dirty="0" smtClean="0"/>
              <a:t> </a:t>
            </a:r>
            <a:r>
              <a:rPr lang="en-US" sz="2200" dirty="0" err="1" smtClean="0"/>
              <a:t>mekanisme</a:t>
            </a:r>
            <a:r>
              <a:rPr lang="en-US" sz="2200" dirty="0" smtClean="0"/>
              <a:t> </a:t>
            </a:r>
            <a:r>
              <a:rPr lang="en-US" sz="2200" dirty="0" err="1" smtClean="0"/>
              <a:t>perluasan</a:t>
            </a:r>
            <a:r>
              <a:rPr lang="en-US" sz="2200" dirty="0" smtClean="0"/>
              <a:t> </a:t>
            </a:r>
            <a:r>
              <a:rPr lang="en-US" sz="2200" dirty="0" err="1" smtClean="0"/>
              <a:t>di</a:t>
            </a:r>
            <a:r>
              <a:rPr lang="en-US" sz="2200" dirty="0" smtClean="0"/>
              <a:t> UML </a:t>
            </a:r>
            <a:r>
              <a:rPr lang="en-US" sz="2200" dirty="0" err="1" smtClean="0"/>
              <a:t>untuk</a:t>
            </a:r>
            <a:r>
              <a:rPr lang="en-US" sz="2200" dirty="0" smtClean="0"/>
              <a:t> </a:t>
            </a:r>
            <a:r>
              <a:rPr lang="en-US" sz="2200" dirty="0" err="1" smtClean="0"/>
              <a:t>mendefinisikan</a:t>
            </a:r>
            <a:r>
              <a:rPr lang="en-US" sz="2200" dirty="0" smtClean="0"/>
              <a:t> stereotype </a:t>
            </a:r>
            <a:r>
              <a:rPr lang="en-US" sz="2200" dirty="0" err="1" smtClean="0"/>
              <a:t>dengan</a:t>
            </a:r>
            <a:r>
              <a:rPr lang="en-US" sz="2200" dirty="0" smtClean="0"/>
              <a:t> </a:t>
            </a:r>
            <a:r>
              <a:rPr lang="en-US" sz="2200" dirty="0" err="1" smtClean="0"/>
              <a:t>ikon</a:t>
            </a:r>
            <a:r>
              <a:rPr lang="en-US" sz="2200" dirty="0" smtClean="0"/>
              <a:t> yang </a:t>
            </a:r>
            <a:r>
              <a:rPr lang="en-US" sz="2200" dirty="0" err="1" smtClean="0"/>
              <a:t>cocok</a:t>
            </a:r>
            <a:r>
              <a:rPr lang="en-US" sz="2200" dirty="0" smtClean="0"/>
              <a:t>. Paling </a:t>
            </a:r>
            <a:r>
              <a:rPr lang="en-US" sz="2200" dirty="0" err="1" smtClean="0"/>
              <a:t>tidak</a:t>
            </a:r>
            <a:r>
              <a:rPr lang="en-US" sz="2200" dirty="0" smtClean="0"/>
              <a:t> </a:t>
            </a:r>
            <a:r>
              <a:rPr lang="en-US" sz="2200" dirty="0" err="1" smtClean="0"/>
              <a:t>kita</a:t>
            </a:r>
            <a:r>
              <a:rPr lang="en-US" sz="2200" dirty="0" smtClean="0"/>
              <a:t> </a:t>
            </a:r>
            <a:r>
              <a:rPr lang="en-US" sz="2200" dirty="0" err="1" smtClean="0"/>
              <a:t>harus</a:t>
            </a:r>
            <a:r>
              <a:rPr lang="en-US" sz="2200" dirty="0" smtClean="0"/>
              <a:t> </a:t>
            </a:r>
            <a:r>
              <a:rPr lang="en-US" sz="2200" dirty="0" err="1" smtClean="0"/>
              <a:t>membedakan</a:t>
            </a:r>
            <a:r>
              <a:rPr lang="en-US" sz="2200" dirty="0" smtClean="0"/>
              <a:t> </a:t>
            </a:r>
            <a:r>
              <a:rPr lang="en-US" sz="2200" dirty="0" err="1" smtClean="0"/>
              <a:t>antara</a:t>
            </a:r>
            <a:r>
              <a:rPr lang="en-US" sz="2200" dirty="0" smtClean="0"/>
              <a:t> </a:t>
            </a:r>
            <a:r>
              <a:rPr lang="en-US" sz="2200" dirty="0" err="1" smtClean="0"/>
              <a:t>pemroses</a:t>
            </a:r>
            <a:r>
              <a:rPr lang="en-US" sz="2200" dirty="0" smtClean="0"/>
              <a:t> ( </a:t>
            </a:r>
            <a:r>
              <a:rPr lang="en-US" sz="2200" dirty="0" err="1" smtClean="0"/>
              <a:t>komponen</a:t>
            </a:r>
            <a:r>
              <a:rPr lang="en-US" sz="2200" dirty="0" smtClean="0"/>
              <a:t> yang </a:t>
            </a:r>
            <a:r>
              <a:rPr lang="en-US" sz="2200" dirty="0" err="1" smtClean="0"/>
              <a:t>memiliki</a:t>
            </a:r>
            <a:r>
              <a:rPr lang="en-US" sz="2200" dirty="0" smtClean="0"/>
              <a:t> </a:t>
            </a:r>
            <a:r>
              <a:rPr lang="en-US" sz="2200" dirty="0" err="1" smtClean="0"/>
              <a:t>perangkat</a:t>
            </a:r>
            <a:r>
              <a:rPr lang="en-US" sz="2200" dirty="0" smtClean="0"/>
              <a:t> </a:t>
            </a:r>
            <a:r>
              <a:rPr lang="en-US" sz="2200" dirty="0" err="1" smtClean="0"/>
              <a:t>lunak</a:t>
            </a:r>
            <a:r>
              <a:rPr lang="en-US" sz="2200" dirty="0" smtClean="0"/>
              <a:t> ) </a:t>
            </a:r>
            <a:r>
              <a:rPr lang="en-US" sz="2200" dirty="0" err="1" smtClean="0"/>
              <a:t>dan</a:t>
            </a:r>
            <a:r>
              <a:rPr lang="en-US" sz="2200" dirty="0" smtClean="0"/>
              <a:t> </a:t>
            </a:r>
            <a:r>
              <a:rPr lang="en-US" sz="2200" dirty="0" err="1" smtClean="0"/>
              <a:t>perangkat</a:t>
            </a:r>
            <a:r>
              <a:rPr lang="en-US" sz="2200" dirty="0" smtClean="0"/>
              <a:t> ( device).</a:t>
            </a:r>
          </a:p>
          <a:p>
            <a:pPr lvl="0" algn="just"/>
            <a:r>
              <a:rPr lang="en-US" sz="2200" dirty="0" err="1" smtClean="0"/>
              <a:t>Memodelkan</a:t>
            </a:r>
            <a:r>
              <a:rPr lang="en-US" sz="2200" dirty="0" smtClean="0"/>
              <a:t> </a:t>
            </a:r>
            <a:r>
              <a:rPr lang="en-US" sz="2200" dirty="0" err="1" smtClean="0"/>
              <a:t>keterhubungan</a:t>
            </a:r>
            <a:r>
              <a:rPr lang="en-US" sz="2200" dirty="0" smtClean="0"/>
              <a:t> </a:t>
            </a:r>
            <a:r>
              <a:rPr lang="en-US" sz="2200" dirty="0" err="1" smtClean="0"/>
              <a:t>antara</a:t>
            </a:r>
            <a:r>
              <a:rPr lang="en-US" sz="2200" dirty="0" smtClean="0"/>
              <a:t> </a:t>
            </a:r>
            <a:r>
              <a:rPr lang="en-US" sz="2200" dirty="0" err="1" smtClean="0"/>
              <a:t>pemroses-pemroses</a:t>
            </a:r>
            <a:r>
              <a:rPr lang="en-US" sz="2200" dirty="0" smtClean="0"/>
              <a:t> </a:t>
            </a:r>
            <a:r>
              <a:rPr lang="en-US" sz="2200" dirty="0" err="1" smtClean="0"/>
              <a:t>dan</a:t>
            </a:r>
            <a:r>
              <a:rPr lang="en-US" sz="2200" dirty="0" smtClean="0"/>
              <a:t> </a:t>
            </a:r>
            <a:r>
              <a:rPr lang="en-US" sz="2200" dirty="0" err="1" smtClean="0"/>
              <a:t>perangkat-perangkat</a:t>
            </a:r>
            <a:r>
              <a:rPr lang="en-US" sz="2200" dirty="0" smtClean="0"/>
              <a:t> </a:t>
            </a:r>
            <a:r>
              <a:rPr lang="en-US" sz="2200" dirty="0" err="1" smtClean="0"/>
              <a:t>di</a:t>
            </a:r>
            <a:r>
              <a:rPr lang="en-US" sz="2200" dirty="0" smtClean="0"/>
              <a:t> diagram deployment. </a:t>
            </a:r>
            <a:r>
              <a:rPr lang="es-ES" sz="2200" dirty="0" err="1" smtClean="0"/>
              <a:t>Serupa</a:t>
            </a:r>
            <a:r>
              <a:rPr lang="es-ES" sz="2200" dirty="0" smtClean="0"/>
              <a:t> </a:t>
            </a:r>
            <a:r>
              <a:rPr lang="es-ES" sz="2200" dirty="0" err="1" smtClean="0"/>
              <a:t>itu,spesifikasikan</a:t>
            </a:r>
            <a:r>
              <a:rPr lang="es-ES" sz="2200" dirty="0" smtClean="0"/>
              <a:t> </a:t>
            </a:r>
            <a:r>
              <a:rPr lang="es-ES" sz="2200" dirty="0" err="1" smtClean="0"/>
              <a:t>keterhubungan</a:t>
            </a:r>
            <a:r>
              <a:rPr lang="es-ES" sz="2200" dirty="0" smtClean="0"/>
              <a:t> antara </a:t>
            </a:r>
            <a:r>
              <a:rPr lang="es-ES" sz="2200" dirty="0" err="1" smtClean="0"/>
              <a:t>komponen-komponen</a:t>
            </a:r>
            <a:r>
              <a:rPr lang="es-ES" sz="2200" dirty="0" smtClean="0"/>
              <a:t> di </a:t>
            </a:r>
            <a:r>
              <a:rPr lang="es-ES" sz="2200" dirty="0" err="1" smtClean="0"/>
              <a:t>pandangan</a:t>
            </a:r>
            <a:r>
              <a:rPr lang="es-ES" sz="2200" dirty="0" smtClean="0"/>
              <a:t> </a:t>
            </a:r>
            <a:r>
              <a:rPr lang="es-ES" sz="2200" dirty="0" err="1" smtClean="0"/>
              <a:t>implementasi</a:t>
            </a:r>
            <a:r>
              <a:rPr lang="es-ES" sz="2200" dirty="0" smtClean="0"/>
              <a:t> </a:t>
            </a:r>
            <a:r>
              <a:rPr lang="es-ES" sz="2200" dirty="0" err="1" smtClean="0"/>
              <a:t>sistem</a:t>
            </a:r>
            <a:r>
              <a:rPr lang="es-ES" sz="2200" dirty="0" smtClean="0"/>
              <a:t> dan </a:t>
            </a:r>
            <a:r>
              <a:rPr lang="es-ES" sz="2200" dirty="0" err="1" smtClean="0"/>
              <a:t>node-node</a:t>
            </a:r>
            <a:r>
              <a:rPr lang="es-ES" sz="2200" dirty="0" smtClean="0"/>
              <a:t> di </a:t>
            </a:r>
            <a:r>
              <a:rPr lang="es-ES" sz="2200" dirty="0" err="1" smtClean="0"/>
              <a:t>pandangan</a:t>
            </a:r>
            <a:r>
              <a:rPr lang="es-ES" sz="2200" dirty="0" smtClean="0"/>
              <a:t> </a:t>
            </a:r>
            <a:r>
              <a:rPr lang="es-ES" sz="2200" dirty="0" err="1" smtClean="0"/>
              <a:t>deployment</a:t>
            </a:r>
            <a:r>
              <a:rPr lang="es-ES" sz="2200" dirty="0" smtClean="0"/>
              <a:t> </a:t>
            </a:r>
            <a:r>
              <a:rPr lang="es-ES" sz="2200" dirty="0" err="1" smtClean="0"/>
              <a:t>sistem</a:t>
            </a:r>
            <a:r>
              <a:rPr lang="es-ES" sz="2200" dirty="0" smtClean="0"/>
              <a:t>.</a:t>
            </a:r>
            <a:endParaRPr lang="en-US" sz="2200" dirty="0" smtClean="0"/>
          </a:p>
          <a:p>
            <a:pPr lvl="0" algn="just"/>
            <a:r>
              <a:rPr lang="en-US" sz="2200" dirty="0" err="1" smtClean="0"/>
              <a:t>Bila</a:t>
            </a:r>
            <a:r>
              <a:rPr lang="en-US" sz="2200" dirty="0" smtClean="0"/>
              <a:t> </a:t>
            </a:r>
            <a:r>
              <a:rPr lang="en-US" sz="2200" dirty="0" err="1" smtClean="0"/>
              <a:t>diperlukan,perluas</a:t>
            </a:r>
            <a:r>
              <a:rPr lang="en-US" sz="2200" dirty="0" smtClean="0"/>
              <a:t> </a:t>
            </a:r>
            <a:r>
              <a:rPr lang="en-US" sz="2200" dirty="0" err="1" smtClean="0"/>
              <a:t>perangkat</a:t>
            </a:r>
            <a:r>
              <a:rPr lang="en-US" sz="2200" dirty="0" smtClean="0"/>
              <a:t> </a:t>
            </a:r>
            <a:r>
              <a:rPr lang="en-US" sz="2200" dirty="0" err="1" smtClean="0"/>
              <a:t>intelejen</a:t>
            </a:r>
            <a:r>
              <a:rPr lang="en-US" sz="2200" dirty="0" smtClean="0"/>
              <a:t> </a:t>
            </a:r>
            <a:r>
              <a:rPr lang="en-US" sz="2200" dirty="0" err="1" smtClean="0"/>
              <a:t>dengan</a:t>
            </a:r>
            <a:r>
              <a:rPr lang="en-US" sz="2200" dirty="0" smtClean="0"/>
              <a:t> </a:t>
            </a:r>
            <a:r>
              <a:rPr lang="en-US" sz="2200" dirty="0" err="1" smtClean="0"/>
              <a:t>memodelkan</a:t>
            </a:r>
            <a:r>
              <a:rPr lang="en-US" sz="2200" dirty="0" smtClean="0"/>
              <a:t> </a:t>
            </a:r>
            <a:r>
              <a:rPr lang="en-US" sz="2200" dirty="0" err="1" smtClean="0"/>
              <a:t>strukturnya</a:t>
            </a:r>
            <a:r>
              <a:rPr lang="en-US" sz="2200" dirty="0" smtClean="0"/>
              <a:t> </a:t>
            </a:r>
            <a:r>
              <a:rPr lang="en-US" sz="2200" dirty="0" err="1" smtClean="0"/>
              <a:t>dengan</a:t>
            </a:r>
            <a:r>
              <a:rPr lang="en-US" sz="2200" dirty="0" smtClean="0"/>
              <a:t> diagram deployment </a:t>
            </a:r>
            <a:r>
              <a:rPr lang="en-US" sz="2200" dirty="0" err="1" smtClean="0"/>
              <a:t>lebih</a:t>
            </a:r>
            <a:r>
              <a:rPr lang="en-US" sz="2200" dirty="0" smtClean="0"/>
              <a:t> </a:t>
            </a:r>
            <a:r>
              <a:rPr lang="en-US" sz="2200" dirty="0" err="1" smtClean="0"/>
              <a:t>rinci</a:t>
            </a:r>
            <a:r>
              <a:rPr lang="en-US" sz="2200" dirty="0" smtClean="0"/>
              <a:t>.</a:t>
            </a:r>
          </a:p>
          <a:p>
            <a:endParaRPr lang="en-US" sz="2200" dirty="0"/>
          </a:p>
        </p:txBody>
      </p:sp>
      <p:sp>
        <p:nvSpPr>
          <p:cNvPr id="3" name="Title 2"/>
          <p:cNvSpPr>
            <a:spLocks noGrp="1"/>
          </p:cNvSpPr>
          <p:nvPr>
            <p:ph type="title"/>
          </p:nvPr>
        </p:nvSpPr>
        <p:spPr/>
        <p:txBody>
          <a:bodyPr>
            <a:normAutofit/>
          </a:bodyPr>
          <a:lstStyle/>
          <a:p>
            <a:pPr lvl="1" algn="l" rtl="0">
              <a:spcBef>
                <a:spcPct val="0"/>
              </a:spcBef>
            </a:pPr>
            <a:r>
              <a:rPr lang="en-US" sz="3200" b="1" dirty="0"/>
              <a:t>Diagram </a:t>
            </a:r>
            <a:r>
              <a:rPr lang="en-US" sz="3200" b="1" dirty="0" smtClean="0"/>
              <a:t>Deployment </a:t>
            </a:r>
            <a:r>
              <a:rPr lang="en-US" sz="3200" b="1" dirty="0" err="1"/>
              <a:t>untuk</a:t>
            </a:r>
            <a:r>
              <a:rPr lang="en-US" sz="3200" b="1" dirty="0"/>
              <a:t> </a:t>
            </a:r>
            <a:r>
              <a:rPr lang="en-US" sz="3200" b="1" dirty="0" err="1" smtClean="0"/>
              <a:t>Memodelkan</a:t>
            </a:r>
            <a:r>
              <a:rPr lang="en-US" sz="3200" b="1" dirty="0" smtClean="0"/>
              <a:t> Embedded </a:t>
            </a:r>
            <a:r>
              <a:rPr lang="en-US" sz="3200" b="1" dirty="0"/>
              <a:t>S</a:t>
            </a:r>
            <a:r>
              <a:rPr lang="en-US" sz="3200" b="1" dirty="0" smtClean="0"/>
              <a:t>ystem</a:t>
            </a:r>
            <a:endParaRPr lang="en-US" sz="3200" dirty="0"/>
          </a:p>
        </p:txBody>
      </p:sp>
    </p:spTree>
  </p:cSld>
  <p:clrMapOvr>
    <a:masterClrMapping/>
  </p:clrMapOvr>
  <p:transition spd="med">
    <p:fade thruBlk="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lvl="0" algn="just"/>
            <a:r>
              <a:rPr lang="en-US" dirty="0" err="1" smtClean="0"/>
              <a:t>Identifikasi</a:t>
            </a:r>
            <a:r>
              <a:rPr lang="en-US" dirty="0" smtClean="0"/>
              <a:t> node-node yang </a:t>
            </a:r>
            <a:r>
              <a:rPr lang="en-US" dirty="0" err="1" smtClean="0"/>
              <a:t>mempresentasikan</a:t>
            </a:r>
            <a:r>
              <a:rPr lang="en-US" dirty="0" smtClean="0"/>
              <a:t> </a:t>
            </a:r>
            <a:r>
              <a:rPr lang="en-US" dirty="0" err="1" smtClean="0"/>
              <a:t>pemroses</a:t>
            </a:r>
            <a:r>
              <a:rPr lang="en-US" dirty="0" smtClean="0"/>
              <a:t> client </a:t>
            </a:r>
            <a:r>
              <a:rPr lang="en-US" dirty="0" err="1" smtClean="0"/>
              <a:t>dan</a:t>
            </a:r>
            <a:r>
              <a:rPr lang="en-US" dirty="0" smtClean="0"/>
              <a:t> server.</a:t>
            </a:r>
          </a:p>
          <a:p>
            <a:pPr lvl="0" algn="just"/>
            <a:r>
              <a:rPr lang="en-US" dirty="0" err="1" smtClean="0"/>
              <a:t>Beri</a:t>
            </a:r>
            <a:r>
              <a:rPr lang="en-US" dirty="0" smtClean="0"/>
              <a:t> </a:t>
            </a:r>
            <a:r>
              <a:rPr lang="en-US" dirty="0" err="1" smtClean="0"/>
              <a:t>perhatian</a:t>
            </a:r>
            <a:r>
              <a:rPr lang="en-US" dirty="0" smtClean="0"/>
              <a:t> </a:t>
            </a:r>
            <a:r>
              <a:rPr lang="en-US" dirty="0" err="1" smtClean="0"/>
              <a:t>pada</a:t>
            </a:r>
            <a:r>
              <a:rPr lang="en-US" dirty="0" smtClean="0"/>
              <a:t> </a:t>
            </a:r>
            <a:r>
              <a:rPr lang="en-US" dirty="0" err="1" smtClean="0"/>
              <a:t>perangkat-perangkat</a:t>
            </a:r>
            <a:r>
              <a:rPr lang="en-US" dirty="0" smtClean="0"/>
              <a:t> </a:t>
            </a:r>
            <a:r>
              <a:rPr lang="en-US" dirty="0" err="1" smtClean="0"/>
              <a:t>unik</a:t>
            </a:r>
            <a:r>
              <a:rPr lang="en-US" dirty="0" smtClean="0"/>
              <a:t> </a:t>
            </a:r>
            <a:r>
              <a:rPr lang="en-US" dirty="0" err="1" smtClean="0"/>
              <a:t>terhadap</a:t>
            </a:r>
            <a:r>
              <a:rPr lang="en-US" dirty="0" smtClean="0"/>
              <a:t> </a:t>
            </a:r>
            <a:r>
              <a:rPr lang="en-US" dirty="0" err="1" smtClean="0"/>
              <a:t>kelakuan</a:t>
            </a:r>
            <a:r>
              <a:rPr lang="en-US" dirty="0" smtClean="0"/>
              <a:t> </a:t>
            </a:r>
            <a:r>
              <a:rPr lang="en-US" dirty="0" err="1" smtClean="0"/>
              <a:t>sistem</a:t>
            </a:r>
            <a:r>
              <a:rPr lang="en-US" dirty="0" smtClean="0"/>
              <a:t> </a:t>
            </a:r>
            <a:r>
              <a:rPr lang="en-US" dirty="0" err="1" smtClean="0"/>
              <a:t>seperti</a:t>
            </a:r>
            <a:r>
              <a:rPr lang="en-US" dirty="0" smtClean="0"/>
              <a:t> credit card </a:t>
            </a:r>
            <a:r>
              <a:rPr lang="en-US" dirty="0" err="1" smtClean="0"/>
              <a:t>reader,badge</a:t>
            </a:r>
            <a:r>
              <a:rPr lang="en-US" dirty="0" smtClean="0"/>
              <a:t> </a:t>
            </a:r>
            <a:r>
              <a:rPr lang="en-US" dirty="0" err="1" smtClean="0"/>
              <a:t>reader,dan</a:t>
            </a:r>
            <a:r>
              <a:rPr lang="en-US" dirty="0" smtClean="0"/>
              <a:t> </a:t>
            </a:r>
            <a:r>
              <a:rPr lang="en-US" dirty="0" err="1" smtClean="0"/>
              <a:t>perangkat</a:t>
            </a:r>
            <a:r>
              <a:rPr lang="en-US" dirty="0" smtClean="0"/>
              <a:t> </a:t>
            </a:r>
            <a:r>
              <a:rPr lang="en-US" dirty="0" err="1" smtClean="0"/>
              <a:t>tampilan</a:t>
            </a:r>
            <a:r>
              <a:rPr lang="en-US" dirty="0" smtClean="0"/>
              <a:t> </a:t>
            </a:r>
            <a:r>
              <a:rPr lang="en-US" dirty="0" err="1" smtClean="0"/>
              <a:t>selain</a:t>
            </a:r>
            <a:r>
              <a:rPr lang="en-US" dirty="0" smtClean="0"/>
              <a:t> monitor </a:t>
            </a:r>
            <a:r>
              <a:rPr lang="en-US" dirty="0" err="1" smtClean="0"/>
              <a:t>karena</a:t>
            </a:r>
            <a:r>
              <a:rPr lang="en-US" dirty="0" smtClean="0"/>
              <a:t> </a:t>
            </a:r>
            <a:r>
              <a:rPr lang="en-US" dirty="0" err="1" smtClean="0"/>
              <a:t>penempatanya</a:t>
            </a:r>
            <a:r>
              <a:rPr lang="en-US" dirty="0" smtClean="0"/>
              <a:t> </a:t>
            </a:r>
            <a:r>
              <a:rPr lang="en-US" dirty="0" err="1" smtClean="0"/>
              <a:t>di</a:t>
            </a:r>
            <a:r>
              <a:rPr lang="en-US" dirty="0" smtClean="0"/>
              <a:t> </a:t>
            </a:r>
            <a:r>
              <a:rPr lang="en-US" dirty="0" err="1" smtClean="0"/>
              <a:t>topologi</a:t>
            </a:r>
            <a:r>
              <a:rPr lang="en-US" dirty="0" smtClean="0"/>
              <a:t> </a:t>
            </a:r>
            <a:r>
              <a:rPr lang="en-US" dirty="0" err="1" smtClean="0"/>
              <a:t>perangkat</a:t>
            </a:r>
            <a:r>
              <a:rPr lang="en-US" dirty="0" smtClean="0"/>
              <a:t> </a:t>
            </a:r>
            <a:r>
              <a:rPr lang="en-US" dirty="0" err="1" smtClean="0"/>
              <a:t>keras</a:t>
            </a:r>
            <a:r>
              <a:rPr lang="en-US" dirty="0" smtClean="0"/>
              <a:t> </a:t>
            </a:r>
            <a:r>
              <a:rPr lang="en-US" dirty="0" err="1" smtClean="0"/>
              <a:t>sistem</a:t>
            </a:r>
            <a:r>
              <a:rPr lang="en-US" dirty="0" smtClean="0"/>
              <a:t> </a:t>
            </a:r>
            <a:r>
              <a:rPr lang="en-US" dirty="0" err="1" smtClean="0"/>
              <a:t>berarti</a:t>
            </a:r>
            <a:r>
              <a:rPr lang="en-US" dirty="0" smtClean="0"/>
              <a:t> </a:t>
            </a:r>
            <a:r>
              <a:rPr lang="en-US" dirty="0" err="1" smtClean="0"/>
              <a:t>secara</a:t>
            </a:r>
            <a:r>
              <a:rPr lang="en-US" dirty="0" smtClean="0"/>
              <a:t> </a:t>
            </a:r>
            <a:r>
              <a:rPr lang="en-US" dirty="0" err="1" smtClean="0"/>
              <a:t>arsitektur</a:t>
            </a:r>
            <a:r>
              <a:rPr lang="en-US" dirty="0" smtClean="0"/>
              <a:t>.</a:t>
            </a:r>
          </a:p>
          <a:p>
            <a:pPr lvl="0" algn="just"/>
            <a:r>
              <a:rPr lang="en-US" dirty="0" err="1" smtClean="0"/>
              <a:t>Sediakan</a:t>
            </a:r>
            <a:r>
              <a:rPr lang="en-US" dirty="0" smtClean="0"/>
              <a:t> </a:t>
            </a:r>
            <a:r>
              <a:rPr lang="en-US" dirty="0" err="1" smtClean="0"/>
              <a:t>ikon</a:t>
            </a:r>
            <a:r>
              <a:rPr lang="en-US" dirty="0" smtClean="0"/>
              <a:t> </a:t>
            </a:r>
            <a:r>
              <a:rPr lang="en-US" dirty="0" err="1" smtClean="0"/>
              <a:t>untuk</a:t>
            </a:r>
            <a:r>
              <a:rPr lang="en-US" dirty="0" smtClean="0"/>
              <a:t> </a:t>
            </a:r>
            <a:r>
              <a:rPr lang="en-US" dirty="0" err="1" smtClean="0"/>
              <a:t>pemroses</a:t>
            </a:r>
            <a:r>
              <a:rPr lang="en-US" dirty="0" smtClean="0"/>
              <a:t> </a:t>
            </a:r>
            <a:r>
              <a:rPr lang="en-US" dirty="0" err="1" smtClean="0"/>
              <a:t>dan</a:t>
            </a:r>
            <a:r>
              <a:rPr lang="en-US" dirty="0" smtClean="0"/>
              <a:t> </a:t>
            </a:r>
            <a:r>
              <a:rPr lang="en-US" dirty="0" err="1" smtClean="0"/>
              <a:t>perangkat</a:t>
            </a:r>
            <a:r>
              <a:rPr lang="en-US" dirty="0" smtClean="0"/>
              <a:t> </a:t>
            </a:r>
            <a:r>
              <a:rPr lang="en-US" dirty="0" err="1" smtClean="0"/>
              <a:t>ini</a:t>
            </a:r>
            <a:r>
              <a:rPr lang="en-US" dirty="0" smtClean="0"/>
              <a:t> </a:t>
            </a:r>
            <a:r>
              <a:rPr lang="en-US" dirty="0" err="1" smtClean="0"/>
              <a:t>dengan</a:t>
            </a:r>
            <a:r>
              <a:rPr lang="en-US" dirty="0" smtClean="0"/>
              <a:t> </a:t>
            </a:r>
            <a:r>
              <a:rPr lang="en-US" dirty="0" err="1" smtClean="0"/>
              <a:t>menggunakan</a:t>
            </a:r>
            <a:r>
              <a:rPr lang="en-US" dirty="0" smtClean="0"/>
              <a:t> </a:t>
            </a:r>
            <a:r>
              <a:rPr lang="en-US" dirty="0" err="1" smtClean="0"/>
              <a:t>fasilitas</a:t>
            </a:r>
            <a:r>
              <a:rPr lang="en-US" dirty="0" smtClean="0"/>
              <a:t> </a:t>
            </a:r>
            <a:r>
              <a:rPr lang="en-US" dirty="0" err="1" smtClean="0"/>
              <a:t>mekanisme</a:t>
            </a:r>
            <a:r>
              <a:rPr lang="en-US" dirty="0" smtClean="0"/>
              <a:t> stereotype UML.</a:t>
            </a:r>
          </a:p>
          <a:p>
            <a:pPr lvl="0" algn="just"/>
            <a:r>
              <a:rPr lang="en-US" dirty="0" err="1" smtClean="0"/>
              <a:t>Memodelkan</a:t>
            </a:r>
            <a:r>
              <a:rPr lang="en-US" dirty="0" smtClean="0"/>
              <a:t> </a:t>
            </a:r>
            <a:r>
              <a:rPr lang="en-US" dirty="0" err="1" smtClean="0"/>
              <a:t>topologi</a:t>
            </a:r>
            <a:r>
              <a:rPr lang="en-US" dirty="0" smtClean="0"/>
              <a:t> node-node </a:t>
            </a:r>
            <a:r>
              <a:rPr lang="en-US" dirty="0" err="1" smtClean="0"/>
              <a:t>ini</a:t>
            </a:r>
            <a:r>
              <a:rPr lang="en-US" dirty="0" smtClean="0"/>
              <a:t> </a:t>
            </a:r>
            <a:r>
              <a:rPr lang="en-US" dirty="0" err="1" smtClean="0"/>
              <a:t>di</a:t>
            </a:r>
            <a:r>
              <a:rPr lang="en-US" dirty="0" smtClean="0"/>
              <a:t> diagram </a:t>
            </a:r>
            <a:r>
              <a:rPr lang="en-US" dirty="0" err="1" smtClean="0"/>
              <a:t>deployment.serupa</a:t>
            </a:r>
            <a:r>
              <a:rPr lang="en-US" dirty="0" smtClean="0"/>
              <a:t> </a:t>
            </a:r>
            <a:r>
              <a:rPr lang="en-US" dirty="0" err="1" smtClean="0"/>
              <a:t>itu,spesifikasikan</a:t>
            </a:r>
            <a:r>
              <a:rPr lang="en-US" dirty="0" smtClean="0"/>
              <a:t> </a:t>
            </a:r>
            <a:r>
              <a:rPr lang="en-US" dirty="0" err="1" smtClean="0"/>
              <a:t>keterhubungan</a:t>
            </a:r>
            <a:r>
              <a:rPr lang="en-US" dirty="0" smtClean="0"/>
              <a:t> </a:t>
            </a:r>
            <a:r>
              <a:rPr lang="en-US" dirty="0" err="1" smtClean="0"/>
              <a:t>antara</a:t>
            </a:r>
            <a:r>
              <a:rPr lang="en-US" dirty="0" smtClean="0"/>
              <a:t> </a:t>
            </a:r>
            <a:r>
              <a:rPr lang="en-US" dirty="0" err="1" smtClean="0"/>
              <a:t>komponen-komponen</a:t>
            </a:r>
            <a:r>
              <a:rPr lang="en-US" dirty="0" smtClean="0"/>
              <a:t> </a:t>
            </a:r>
            <a:r>
              <a:rPr lang="en-US" dirty="0" err="1" smtClean="0"/>
              <a:t>di</a:t>
            </a:r>
            <a:r>
              <a:rPr lang="en-US" dirty="0" smtClean="0"/>
              <a:t> </a:t>
            </a:r>
            <a:r>
              <a:rPr lang="en-US" dirty="0" err="1" smtClean="0"/>
              <a:t>pandangan</a:t>
            </a:r>
            <a:r>
              <a:rPr lang="en-US" dirty="0" smtClean="0"/>
              <a:t> </a:t>
            </a:r>
            <a:r>
              <a:rPr lang="en-US" dirty="0" err="1" smtClean="0"/>
              <a:t>implementasi</a:t>
            </a:r>
            <a:r>
              <a:rPr lang="en-US" dirty="0" smtClean="0"/>
              <a:t> </a:t>
            </a:r>
            <a:r>
              <a:rPr lang="en-US" dirty="0" err="1" smtClean="0"/>
              <a:t>sistem</a:t>
            </a:r>
            <a:r>
              <a:rPr lang="en-US" dirty="0" smtClean="0"/>
              <a:t> </a:t>
            </a:r>
            <a:r>
              <a:rPr lang="en-US" dirty="0" err="1" smtClean="0"/>
              <a:t>dan</a:t>
            </a:r>
            <a:r>
              <a:rPr lang="en-US" dirty="0" smtClean="0"/>
              <a:t> node-node </a:t>
            </a:r>
            <a:r>
              <a:rPr lang="en-US" dirty="0" err="1" smtClean="0"/>
              <a:t>pandangan</a:t>
            </a:r>
            <a:r>
              <a:rPr lang="en-US" dirty="0" smtClean="0"/>
              <a:t> deployment </a:t>
            </a:r>
            <a:r>
              <a:rPr lang="en-US" dirty="0" err="1" smtClean="0"/>
              <a:t>sistem</a:t>
            </a:r>
            <a:r>
              <a:rPr lang="en-US" dirty="0" smtClean="0"/>
              <a:t>.</a:t>
            </a:r>
          </a:p>
          <a:p>
            <a:endParaRPr lang="en-US" dirty="0"/>
          </a:p>
        </p:txBody>
      </p:sp>
      <p:sp>
        <p:nvSpPr>
          <p:cNvPr id="3" name="Title 2"/>
          <p:cNvSpPr>
            <a:spLocks noGrp="1"/>
          </p:cNvSpPr>
          <p:nvPr>
            <p:ph type="title"/>
          </p:nvPr>
        </p:nvSpPr>
        <p:spPr/>
        <p:txBody>
          <a:bodyPr>
            <a:noAutofit/>
          </a:bodyPr>
          <a:lstStyle/>
          <a:p>
            <a:pPr lvl="1" algn="l" rtl="0">
              <a:spcBef>
                <a:spcPct val="0"/>
              </a:spcBef>
            </a:pPr>
            <a:r>
              <a:rPr lang="en-US" sz="3200" dirty="0"/>
              <a:t>Diagram deployment </a:t>
            </a:r>
            <a:r>
              <a:rPr lang="en-US" sz="3200" dirty="0" err="1"/>
              <a:t>untuk</a:t>
            </a:r>
            <a:r>
              <a:rPr lang="en-US" sz="3200" dirty="0"/>
              <a:t> </a:t>
            </a:r>
            <a:r>
              <a:rPr lang="en-US" sz="3200" dirty="0" err="1" smtClean="0"/>
              <a:t>Memodelkan</a:t>
            </a:r>
            <a:r>
              <a:rPr lang="en-US" sz="3200" dirty="0" smtClean="0"/>
              <a:t> </a:t>
            </a:r>
            <a:r>
              <a:rPr lang="en-US" sz="3200" dirty="0" err="1" smtClean="0"/>
              <a:t>Sistem</a:t>
            </a:r>
            <a:r>
              <a:rPr lang="en-US" sz="3200" dirty="0" smtClean="0"/>
              <a:t> Client/Server</a:t>
            </a:r>
            <a:endParaRPr lang="en-US" sz="3200" dirty="0"/>
          </a:p>
        </p:txBody>
      </p:sp>
    </p:spTree>
  </p:cSld>
  <p:clrMapOvr>
    <a:masterClrMapping/>
  </p:clrMapOvr>
  <p:transition spd="med">
    <p:fade thruBlk="1"/>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lvl="0" algn="just"/>
            <a:r>
              <a:rPr lang="en-US" sz="3000" dirty="0" err="1" smtClean="0">
                <a:latin typeface="Times New Roman" pitchFamily="18" charset="0"/>
                <a:cs typeface="Times New Roman" pitchFamily="18" charset="0"/>
              </a:rPr>
              <a:t>Identifikasi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perangkat-perangkat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pemroses-pemroses</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sebagai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sistem</a:t>
            </a:r>
            <a:r>
              <a:rPr lang="en-US" sz="3000" dirty="0" smtClean="0">
                <a:latin typeface="Times New Roman" pitchFamily="18" charset="0"/>
                <a:cs typeface="Times New Roman" pitchFamily="18" charset="0"/>
              </a:rPr>
              <a:t> client/server </a:t>
            </a:r>
            <a:r>
              <a:rPr lang="en-US" sz="3000" dirty="0" err="1" smtClean="0">
                <a:latin typeface="Times New Roman" pitchFamily="18" charset="0"/>
                <a:cs typeface="Times New Roman" pitchFamily="18" charset="0"/>
              </a:rPr>
              <a:t>lebih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sederhana</a:t>
            </a:r>
            <a:r>
              <a:rPr lang="en-US" sz="3000" dirty="0" smtClean="0">
                <a:latin typeface="Times New Roman" pitchFamily="18" charset="0"/>
                <a:cs typeface="Times New Roman" pitchFamily="18" charset="0"/>
              </a:rPr>
              <a:t>.</a:t>
            </a:r>
          </a:p>
          <a:p>
            <a:pPr lvl="0" algn="just"/>
            <a:r>
              <a:rPr lang="en-US" sz="3000" dirty="0" err="1" smtClean="0">
                <a:latin typeface="Times New Roman" pitchFamily="18" charset="0"/>
                <a:cs typeface="Times New Roman" pitchFamily="18" charset="0"/>
              </a:rPr>
              <a:t>Jika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perlu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kinerja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jaringan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sistem</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atau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dampak</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perubahan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ke</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jaringan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jamin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kita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memodelkan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perangkat-perangkat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komunikasi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ke</a:t>
            </a:r>
            <a:r>
              <a:rPr lang="en-US" sz="3000" dirty="0" smtClean="0">
                <a:latin typeface="Times New Roman" pitchFamily="18" charset="0"/>
                <a:cs typeface="Times New Roman" pitchFamily="18" charset="0"/>
              </a:rPr>
              <a:t> level </a:t>
            </a:r>
            <a:r>
              <a:rPr lang="en-US" sz="3000" dirty="0" err="1" smtClean="0">
                <a:latin typeface="Times New Roman" pitchFamily="18" charset="0"/>
                <a:cs typeface="Times New Roman" pitchFamily="18" charset="0"/>
              </a:rPr>
              <a:t>ke</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cukup</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rinci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untuk</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dapat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memberi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perhitungan</a:t>
            </a:r>
            <a:r>
              <a:rPr lang="en-US" sz="3000" dirty="0" smtClean="0">
                <a:latin typeface="Times New Roman" pitchFamily="18" charset="0"/>
                <a:cs typeface="Times New Roman" pitchFamily="18" charset="0"/>
              </a:rPr>
              <a:t>.</a:t>
            </a:r>
          </a:p>
          <a:p>
            <a:pPr lvl="0" algn="just"/>
            <a:r>
              <a:rPr lang="en-US" sz="3000" dirty="0" err="1" smtClean="0">
                <a:latin typeface="Times New Roman" pitchFamily="18" charset="0"/>
                <a:cs typeface="Times New Roman" pitchFamily="18" charset="0"/>
              </a:rPr>
              <a:t>Beri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perhatian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ke</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pengelompokan</a:t>
            </a:r>
            <a:r>
              <a:rPr lang="en-US" sz="3000" dirty="0" smtClean="0">
                <a:latin typeface="Times New Roman" pitchFamily="18" charset="0"/>
                <a:cs typeface="Times New Roman" pitchFamily="18" charset="0"/>
              </a:rPr>
              <a:t> node-node logic yang </a:t>
            </a:r>
            <a:r>
              <a:rPr lang="en-US" sz="3000" dirty="0" err="1" smtClean="0">
                <a:latin typeface="Times New Roman" pitchFamily="18" charset="0"/>
                <a:cs typeface="Times New Roman" pitchFamily="18" charset="0"/>
              </a:rPr>
              <a:t>dapat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dispesifikasikan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menggunakan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paket</a:t>
            </a:r>
            <a:r>
              <a:rPr lang="en-US" sz="3000" dirty="0" smtClean="0">
                <a:latin typeface="Times New Roman" pitchFamily="18" charset="0"/>
                <a:cs typeface="Times New Roman" pitchFamily="18" charset="0"/>
              </a:rPr>
              <a:t>.</a:t>
            </a:r>
          </a:p>
          <a:p>
            <a:pPr lvl="0" algn="just"/>
            <a:r>
              <a:rPr lang="en-US" sz="3000" dirty="0" err="1" smtClean="0">
                <a:latin typeface="Times New Roman" pitchFamily="18" charset="0"/>
                <a:cs typeface="Times New Roman" pitchFamily="18" charset="0"/>
              </a:rPr>
              <a:t>Memodelkan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perangkat-perangkat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pemroses-pemroses</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ini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menggunakan</a:t>
            </a:r>
            <a:r>
              <a:rPr lang="en-US" sz="3000" dirty="0" smtClean="0">
                <a:latin typeface="Times New Roman" pitchFamily="18" charset="0"/>
                <a:cs typeface="Times New Roman" pitchFamily="18" charset="0"/>
              </a:rPr>
              <a:t> diagram </a:t>
            </a:r>
            <a:r>
              <a:rPr lang="en-US" sz="3000" dirty="0" err="1" smtClean="0">
                <a:latin typeface="Times New Roman" pitchFamily="18" charset="0"/>
                <a:cs typeface="Times New Roman" pitchFamily="18" charset="0"/>
              </a:rPr>
              <a:t>deployment.Bila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dimungkinkan,gunakan</a:t>
            </a:r>
            <a:r>
              <a:rPr lang="en-US" sz="3000" dirty="0" smtClean="0">
                <a:latin typeface="Times New Roman" pitchFamily="18" charset="0"/>
                <a:cs typeface="Times New Roman" pitchFamily="18" charset="0"/>
              </a:rPr>
              <a:t> tool </a:t>
            </a:r>
            <a:r>
              <a:rPr lang="en-US" sz="3000" dirty="0" err="1" smtClean="0">
                <a:latin typeface="Times New Roman" pitchFamily="18" charset="0"/>
                <a:cs typeface="Times New Roman" pitchFamily="18" charset="0"/>
              </a:rPr>
              <a:t>untuk</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menemukan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topologi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sistem</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dengan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menelusuri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jaringan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sistem</a:t>
            </a:r>
            <a:r>
              <a:rPr lang="en-US" sz="3000" dirty="0" smtClean="0">
                <a:latin typeface="Times New Roman" pitchFamily="18" charset="0"/>
                <a:cs typeface="Times New Roman" pitchFamily="18" charset="0"/>
              </a:rPr>
              <a:t>.</a:t>
            </a:r>
          </a:p>
          <a:p>
            <a:pPr lvl="0" algn="just"/>
            <a:r>
              <a:rPr lang="en-US" sz="3000" dirty="0" err="1" smtClean="0">
                <a:latin typeface="Times New Roman" pitchFamily="18" charset="0"/>
                <a:cs typeface="Times New Roman" pitchFamily="18" charset="0"/>
              </a:rPr>
              <a:t>Jika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kita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perlu</a:t>
            </a:r>
            <a:r>
              <a:rPr lang="en-US" sz="3000" dirty="0" smtClean="0">
                <a:latin typeface="Times New Roman" pitchFamily="18" charset="0"/>
                <a:cs typeface="Times New Roman" pitchFamily="18" charset="0"/>
              </a:rPr>
              <a:t> focus </a:t>
            </a:r>
            <a:r>
              <a:rPr lang="en-US" sz="3000" dirty="0" err="1" smtClean="0">
                <a:latin typeface="Times New Roman" pitchFamily="18" charset="0"/>
                <a:cs typeface="Times New Roman" pitchFamily="18" charset="0"/>
              </a:rPr>
              <a:t>pada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dinamis</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sitem,pergunakan</a:t>
            </a:r>
            <a:r>
              <a:rPr lang="en-US" sz="3000" dirty="0" smtClean="0">
                <a:latin typeface="Times New Roman" pitchFamily="18" charset="0"/>
                <a:cs typeface="Times New Roman" pitchFamily="18" charset="0"/>
              </a:rPr>
              <a:t> diagram use-case </a:t>
            </a:r>
            <a:r>
              <a:rPr lang="en-US" sz="3000" dirty="0" err="1" smtClean="0">
                <a:latin typeface="Times New Roman" pitchFamily="18" charset="0"/>
                <a:cs typeface="Times New Roman" pitchFamily="18" charset="0"/>
              </a:rPr>
              <a:t>untuk</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menspesifikasikasn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jenis</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kelakuan</a:t>
            </a:r>
            <a:r>
              <a:rPr lang="en-US" sz="3000" dirty="0" smtClean="0">
                <a:latin typeface="Times New Roman" pitchFamily="18" charset="0"/>
                <a:cs typeface="Times New Roman" pitchFamily="18" charset="0"/>
              </a:rPr>
              <a:t> yang </a:t>
            </a:r>
            <a:r>
              <a:rPr lang="en-US" sz="3000" dirty="0" err="1" smtClean="0">
                <a:latin typeface="Times New Roman" pitchFamily="18" charset="0"/>
                <a:cs typeface="Times New Roman" pitchFamily="18" charset="0"/>
              </a:rPr>
              <a:t>diperlukan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lakukan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perluasan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perluasan</a:t>
            </a:r>
            <a:r>
              <a:rPr lang="en-US" sz="3000" dirty="0" smtClean="0">
                <a:latin typeface="Times New Roman" pitchFamily="18" charset="0"/>
                <a:cs typeface="Times New Roman" pitchFamily="18" charset="0"/>
              </a:rPr>
              <a:t> use-case.</a:t>
            </a:r>
          </a:p>
          <a:p>
            <a:pPr>
              <a:buNone/>
            </a:pPr>
            <a:endParaRPr lang="en-US" dirty="0"/>
          </a:p>
        </p:txBody>
      </p:sp>
      <p:sp>
        <p:nvSpPr>
          <p:cNvPr id="3" name="Title 2"/>
          <p:cNvSpPr>
            <a:spLocks noGrp="1"/>
          </p:cNvSpPr>
          <p:nvPr>
            <p:ph type="title"/>
          </p:nvPr>
        </p:nvSpPr>
        <p:spPr/>
        <p:txBody>
          <a:bodyPr>
            <a:normAutofit/>
          </a:bodyPr>
          <a:lstStyle/>
          <a:p>
            <a:pPr lvl="1" algn="l" rtl="0">
              <a:spcBef>
                <a:spcPct val="0"/>
              </a:spcBef>
            </a:pPr>
            <a:r>
              <a:rPr lang="en-US" sz="3200" dirty="0"/>
              <a:t>Diagram </a:t>
            </a:r>
            <a:r>
              <a:rPr lang="en-US" sz="3200" dirty="0" smtClean="0"/>
              <a:t>Deployment </a:t>
            </a:r>
            <a:r>
              <a:rPr lang="en-US" sz="3200" dirty="0" err="1"/>
              <a:t>untuk</a:t>
            </a:r>
            <a:r>
              <a:rPr lang="en-US" sz="3200" dirty="0"/>
              <a:t> </a:t>
            </a:r>
            <a:r>
              <a:rPr lang="en-US" sz="3200" dirty="0" err="1" smtClean="0"/>
              <a:t>Memodelkan</a:t>
            </a:r>
            <a:r>
              <a:rPr lang="en-US" sz="3200" dirty="0" smtClean="0"/>
              <a:t> </a:t>
            </a:r>
            <a:r>
              <a:rPr lang="en-US" sz="3200" dirty="0" err="1" smtClean="0"/>
              <a:t>Sistem</a:t>
            </a:r>
            <a:r>
              <a:rPr lang="en-US" sz="3200" dirty="0" smtClean="0"/>
              <a:t> </a:t>
            </a:r>
            <a:r>
              <a:rPr lang="en-US" sz="3200" dirty="0" err="1" smtClean="0"/>
              <a:t>Tersebar</a:t>
            </a:r>
            <a:r>
              <a:rPr lang="en-US" sz="3200" dirty="0" smtClean="0"/>
              <a:t> </a:t>
            </a:r>
            <a:r>
              <a:rPr lang="en-US" sz="3200" dirty="0" err="1" smtClean="0"/>
              <a:t>Penuh</a:t>
            </a:r>
            <a:endParaRPr lang="en-US" sz="3200" dirty="0"/>
          </a:p>
        </p:txBody>
      </p:sp>
    </p:spTree>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00034" y="1643050"/>
          <a:ext cx="8229600" cy="4883494"/>
        </p:xfrm>
        <a:graphic>
          <a:graphicData uri="http://schemas.openxmlformats.org/drawingml/2006/table">
            <a:tbl>
              <a:tblPr firstRow="1" bandRow="1">
                <a:tableStyleId>{5C22544A-7EE6-4342-B048-85BDC9FD1C3A}</a:tableStyleId>
              </a:tblPr>
              <a:tblGrid>
                <a:gridCol w="4757742"/>
                <a:gridCol w="3471858"/>
              </a:tblGrid>
              <a:tr h="370840">
                <a:tc>
                  <a:txBody>
                    <a:bodyPr/>
                    <a:lstStyle/>
                    <a:p>
                      <a:pPr marL="0" marR="0" algn="ctr">
                        <a:spcBef>
                          <a:spcPts val="0"/>
                        </a:spcBef>
                        <a:spcAft>
                          <a:spcPts val="0"/>
                        </a:spcAft>
                      </a:pPr>
                      <a:r>
                        <a:rPr lang="id-ID" sz="2400" b="1" dirty="0">
                          <a:latin typeface="Times New Roman"/>
                          <a:ea typeface="Times New Roman"/>
                          <a:cs typeface="Times New Roman"/>
                        </a:rPr>
                        <a:t>Deskripsi</a:t>
                      </a:r>
                      <a:endParaRPr lang="en-US" sz="2400" dirty="0">
                        <a:latin typeface="Times New Roman"/>
                        <a:ea typeface="Times New Roman"/>
                        <a:cs typeface="Times New Roman"/>
                      </a:endParaRPr>
                    </a:p>
                  </a:txBody>
                  <a:tcPr marL="68580" marR="68580" marT="0" marB="0"/>
                </a:tc>
                <a:tc>
                  <a:txBody>
                    <a:bodyPr/>
                    <a:lstStyle/>
                    <a:p>
                      <a:pPr algn="ctr"/>
                      <a:r>
                        <a:rPr lang="en-US" dirty="0" err="1" smtClean="0"/>
                        <a:t>Notasi</a:t>
                      </a:r>
                      <a:endParaRPr lang="en-US" dirty="0"/>
                    </a:p>
                  </a:txBody>
                  <a:tcPr/>
                </a:tc>
              </a:tr>
              <a:tr h="1200796">
                <a:tc>
                  <a:txBody>
                    <a:bodyPr/>
                    <a:lstStyle/>
                    <a:p>
                      <a:pPr marL="0" marR="0" algn="just">
                        <a:spcBef>
                          <a:spcPts val="0"/>
                        </a:spcBef>
                        <a:spcAft>
                          <a:spcPts val="0"/>
                        </a:spcAft>
                      </a:pPr>
                      <a:r>
                        <a:rPr lang="id-ID" sz="2400" i="1">
                          <a:latin typeface="Times New Roman"/>
                          <a:ea typeface="Times New Roman"/>
                          <a:cs typeface="Times New Roman"/>
                        </a:rPr>
                        <a:t>package</a:t>
                      </a:r>
                      <a:r>
                        <a:rPr lang="id-ID" sz="2400">
                          <a:latin typeface="Times New Roman"/>
                          <a:ea typeface="Times New Roman"/>
                          <a:cs typeface="Times New Roman"/>
                        </a:rPr>
                        <a:t> merupakan sebuah bungkusan dari satu atau lebih kelas</a:t>
                      </a:r>
                      <a:endParaRPr lang="en-US" sz="2400">
                        <a:latin typeface="Times New Roman"/>
                        <a:ea typeface="Times New Roman"/>
                        <a:cs typeface="Times New Roman"/>
                      </a:endParaRPr>
                    </a:p>
                  </a:txBody>
                  <a:tcPr marL="68580" marR="68580" marT="0" marB="0"/>
                </a:tc>
                <a:tc>
                  <a:txBody>
                    <a:bodyPr/>
                    <a:lstStyle/>
                    <a:p>
                      <a:endParaRPr lang="en-US"/>
                    </a:p>
                  </a:txBody>
                  <a:tcPr/>
                </a:tc>
              </a:tr>
              <a:tr h="1214446">
                <a:tc>
                  <a:txBody>
                    <a:bodyPr/>
                    <a:lstStyle/>
                    <a:p>
                      <a:pPr marL="0" marR="0" algn="just">
                        <a:spcBef>
                          <a:spcPts val="0"/>
                        </a:spcBef>
                        <a:spcAft>
                          <a:spcPts val="0"/>
                        </a:spcAft>
                      </a:pPr>
                      <a:r>
                        <a:rPr lang="id-ID" sz="2400">
                          <a:latin typeface="Times New Roman"/>
                          <a:ea typeface="Times New Roman"/>
                          <a:cs typeface="Times New Roman"/>
                        </a:rPr>
                        <a:t>kelas pada struktur sistem</a:t>
                      </a:r>
                      <a:endParaRPr lang="en-US" sz="2400">
                        <a:latin typeface="Times New Roman"/>
                        <a:ea typeface="Times New Roman"/>
                        <a:cs typeface="Times New Roman"/>
                      </a:endParaRPr>
                    </a:p>
                  </a:txBody>
                  <a:tcPr marL="68580" marR="68580" marT="0" marB="0"/>
                </a:tc>
                <a:tc>
                  <a:txBody>
                    <a:bodyPr/>
                    <a:lstStyle/>
                    <a:p>
                      <a:endParaRPr lang="en-US" dirty="0"/>
                    </a:p>
                  </a:txBody>
                  <a:tcPr/>
                </a:tc>
              </a:tr>
              <a:tr h="1000132">
                <a:tc>
                  <a:txBody>
                    <a:bodyPr/>
                    <a:lstStyle/>
                    <a:p>
                      <a:pPr marL="0" marR="0" algn="just">
                        <a:spcBef>
                          <a:spcPts val="0"/>
                        </a:spcBef>
                        <a:spcAft>
                          <a:spcPts val="0"/>
                        </a:spcAft>
                      </a:pPr>
                      <a:r>
                        <a:rPr lang="id-ID" sz="2400">
                          <a:latin typeface="Times New Roman"/>
                          <a:ea typeface="Times New Roman"/>
                          <a:cs typeface="Times New Roman"/>
                        </a:rPr>
                        <a:t>sama dengan konsep </a:t>
                      </a:r>
                      <a:r>
                        <a:rPr lang="id-ID" sz="2400" i="1">
                          <a:latin typeface="Times New Roman"/>
                          <a:ea typeface="Times New Roman"/>
                          <a:cs typeface="Times New Roman"/>
                        </a:rPr>
                        <a:t>interface </a:t>
                      </a:r>
                      <a:r>
                        <a:rPr lang="id-ID" sz="2400">
                          <a:latin typeface="Times New Roman"/>
                          <a:ea typeface="Times New Roman"/>
                          <a:cs typeface="Times New Roman"/>
                        </a:rPr>
                        <a:t>dalam pemrograman berorientasi objek</a:t>
                      </a:r>
                      <a:endParaRPr lang="en-US" sz="2400">
                        <a:latin typeface="Times New Roman"/>
                        <a:ea typeface="Times New Roman"/>
                        <a:cs typeface="Times New Roman"/>
                      </a:endParaRPr>
                    </a:p>
                  </a:txBody>
                  <a:tcPr marL="68580" marR="68580" marT="0" marB="0"/>
                </a:tc>
                <a:tc>
                  <a:txBody>
                    <a:bodyPr/>
                    <a:lstStyle/>
                    <a:p>
                      <a:endParaRPr lang="en-US"/>
                    </a:p>
                  </a:txBody>
                  <a:tcPr/>
                </a:tc>
              </a:tr>
              <a:tr h="370840">
                <a:tc>
                  <a:txBody>
                    <a:bodyPr/>
                    <a:lstStyle/>
                    <a:p>
                      <a:pPr marL="0" marR="0" algn="just">
                        <a:spcBef>
                          <a:spcPts val="0"/>
                        </a:spcBef>
                        <a:spcAft>
                          <a:spcPts val="0"/>
                        </a:spcAft>
                      </a:pPr>
                      <a:r>
                        <a:rPr lang="id-ID" sz="2400" dirty="0">
                          <a:latin typeface="Times New Roman"/>
                          <a:ea typeface="Times New Roman"/>
                          <a:cs typeface="Times New Roman"/>
                        </a:rPr>
                        <a:t>relasi antar kelas dengan makna umum, asosiasi biasanya juga disertai dengan </a:t>
                      </a:r>
                      <a:r>
                        <a:rPr lang="id-ID" sz="2400" i="1" dirty="0">
                          <a:latin typeface="Times New Roman"/>
                          <a:ea typeface="Times New Roman"/>
                          <a:cs typeface="Times New Roman"/>
                        </a:rPr>
                        <a:t>multiplicity</a:t>
                      </a:r>
                      <a:endParaRPr lang="en-US" sz="2400" dirty="0">
                        <a:latin typeface="Times New Roman"/>
                        <a:ea typeface="Times New Roman"/>
                        <a:cs typeface="Times New Roman"/>
                      </a:endParaRPr>
                    </a:p>
                  </a:txBody>
                  <a:tcPr marL="68580" marR="68580" marT="0" marB="0"/>
                </a:tc>
                <a:tc>
                  <a:txBody>
                    <a:bodyPr/>
                    <a:lstStyle/>
                    <a:p>
                      <a:endParaRPr lang="en-US" dirty="0"/>
                    </a:p>
                  </a:txBody>
                  <a:tcPr/>
                </a:tc>
              </a:tr>
            </a:tbl>
          </a:graphicData>
        </a:graphic>
      </p:graphicFrame>
      <p:sp>
        <p:nvSpPr>
          <p:cNvPr id="3" name="Title 2"/>
          <p:cNvSpPr>
            <a:spLocks noGrp="1"/>
          </p:cNvSpPr>
          <p:nvPr>
            <p:ph type="title"/>
          </p:nvPr>
        </p:nvSpPr>
        <p:spPr/>
        <p:txBody>
          <a:bodyPr/>
          <a:lstStyle/>
          <a:p>
            <a:r>
              <a:rPr lang="en-US" dirty="0" smtClean="0"/>
              <a:t>NOTASI</a:t>
            </a:r>
            <a:endParaRPr lang="en-US" dirty="0"/>
          </a:p>
        </p:txBody>
      </p:sp>
      <p:pic>
        <p:nvPicPr>
          <p:cNvPr id="77826" name="Picture 2"/>
          <p:cNvPicPr>
            <a:picLocks noChangeAspect="1" noChangeArrowheads="1"/>
          </p:cNvPicPr>
          <p:nvPr/>
        </p:nvPicPr>
        <p:blipFill>
          <a:blip r:embed="rId2"/>
          <a:srcRect/>
          <a:stretch>
            <a:fillRect/>
          </a:stretch>
        </p:blipFill>
        <p:spPr bwMode="auto">
          <a:xfrm>
            <a:off x="5857884" y="1785926"/>
            <a:ext cx="2388750" cy="1643074"/>
          </a:xfrm>
          <a:prstGeom prst="rect">
            <a:avLst/>
          </a:prstGeom>
          <a:noFill/>
          <a:ln w="9525">
            <a:noFill/>
            <a:miter lim="800000"/>
            <a:headEnd/>
            <a:tailEnd/>
          </a:ln>
        </p:spPr>
      </p:pic>
      <p:pic>
        <p:nvPicPr>
          <p:cNvPr id="77827" name="Picture 3"/>
          <p:cNvPicPr>
            <a:picLocks noChangeAspect="1" noChangeArrowheads="1"/>
          </p:cNvPicPr>
          <p:nvPr/>
        </p:nvPicPr>
        <p:blipFill>
          <a:blip r:embed="rId3"/>
          <a:srcRect/>
          <a:stretch>
            <a:fillRect/>
          </a:stretch>
        </p:blipFill>
        <p:spPr bwMode="auto">
          <a:xfrm>
            <a:off x="5760831" y="2786058"/>
            <a:ext cx="2311631" cy="2071702"/>
          </a:xfrm>
          <a:prstGeom prst="rect">
            <a:avLst/>
          </a:prstGeom>
          <a:noFill/>
          <a:ln w="9525">
            <a:noFill/>
            <a:miter lim="800000"/>
            <a:headEnd/>
            <a:tailEnd/>
          </a:ln>
        </p:spPr>
      </p:pic>
      <p:pic>
        <p:nvPicPr>
          <p:cNvPr id="77828" name="Picture 4"/>
          <p:cNvPicPr>
            <a:picLocks noChangeAspect="1" noChangeArrowheads="1"/>
          </p:cNvPicPr>
          <p:nvPr/>
        </p:nvPicPr>
        <p:blipFill>
          <a:blip r:embed="rId4"/>
          <a:srcRect/>
          <a:stretch>
            <a:fillRect/>
          </a:stretch>
        </p:blipFill>
        <p:spPr bwMode="auto">
          <a:xfrm>
            <a:off x="5715008" y="4429132"/>
            <a:ext cx="2071702" cy="1274380"/>
          </a:xfrm>
          <a:prstGeom prst="rect">
            <a:avLst/>
          </a:prstGeom>
          <a:noFill/>
          <a:ln w="9525">
            <a:noFill/>
            <a:miter lim="800000"/>
            <a:headEnd/>
            <a:tailEnd/>
          </a:ln>
        </p:spPr>
      </p:pic>
      <p:pic>
        <p:nvPicPr>
          <p:cNvPr id="77829" name="Picture 5"/>
          <p:cNvPicPr>
            <a:picLocks noChangeAspect="1" noChangeArrowheads="1"/>
          </p:cNvPicPr>
          <p:nvPr/>
        </p:nvPicPr>
        <p:blipFill>
          <a:blip r:embed="rId5"/>
          <a:srcRect/>
          <a:stretch>
            <a:fillRect/>
          </a:stretch>
        </p:blipFill>
        <p:spPr bwMode="auto">
          <a:xfrm>
            <a:off x="6000759" y="5715016"/>
            <a:ext cx="2082401" cy="642942"/>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57158" y="1285860"/>
          <a:ext cx="8229600" cy="4134818"/>
        </p:xfrm>
        <a:graphic>
          <a:graphicData uri="http://schemas.openxmlformats.org/drawingml/2006/table">
            <a:tbl>
              <a:tblPr firstRow="1" bandRow="1">
                <a:tableStyleId>{5C22544A-7EE6-4342-B048-85BDC9FD1C3A}</a:tableStyleId>
              </a:tblPr>
              <a:tblGrid>
                <a:gridCol w="4757742"/>
                <a:gridCol w="3471858"/>
              </a:tblGrid>
              <a:tr h="370840">
                <a:tc>
                  <a:txBody>
                    <a:bodyPr/>
                    <a:lstStyle/>
                    <a:p>
                      <a:pPr marL="0" marR="0" algn="ctr">
                        <a:spcBef>
                          <a:spcPts val="0"/>
                        </a:spcBef>
                        <a:spcAft>
                          <a:spcPts val="0"/>
                        </a:spcAft>
                      </a:pPr>
                      <a:r>
                        <a:rPr lang="id-ID" sz="2400" b="1" dirty="0">
                          <a:latin typeface="Times New Roman"/>
                          <a:ea typeface="Times New Roman"/>
                          <a:cs typeface="Times New Roman"/>
                        </a:rPr>
                        <a:t>Deskripsi</a:t>
                      </a:r>
                      <a:endParaRPr lang="en-US" sz="2400" dirty="0">
                        <a:latin typeface="Times New Roman"/>
                        <a:ea typeface="Times New Roman"/>
                        <a:cs typeface="Times New Roman"/>
                      </a:endParaRPr>
                    </a:p>
                  </a:txBody>
                  <a:tcPr marL="68580" marR="68580" marT="0" marB="0"/>
                </a:tc>
                <a:tc>
                  <a:txBody>
                    <a:bodyPr/>
                    <a:lstStyle/>
                    <a:p>
                      <a:pPr algn="ctr"/>
                      <a:r>
                        <a:rPr lang="en-US" sz="2400" dirty="0" err="1" smtClean="0"/>
                        <a:t>Notasi</a:t>
                      </a:r>
                      <a:endParaRPr lang="en-US" sz="2400" dirty="0"/>
                    </a:p>
                  </a:txBody>
                  <a:tcPr/>
                </a:tc>
              </a:tr>
              <a:tr h="1200796">
                <a:tc>
                  <a:txBody>
                    <a:bodyPr/>
                    <a:lstStyle/>
                    <a:p>
                      <a:pPr marL="0" marR="0" algn="just">
                        <a:spcBef>
                          <a:spcPts val="0"/>
                        </a:spcBef>
                        <a:spcAft>
                          <a:spcPts val="0"/>
                        </a:spcAft>
                      </a:pPr>
                      <a:r>
                        <a:rPr lang="id-ID" sz="2400" dirty="0">
                          <a:latin typeface="Times New Roman"/>
                          <a:ea typeface="Times New Roman"/>
                          <a:cs typeface="Times New Roman"/>
                        </a:rPr>
                        <a:t>relasi antar kelas dengan makna kelas yang satu digunakan oleh kelas yang lain, asosiasi biasanya juga disertai dengan </a:t>
                      </a:r>
                      <a:r>
                        <a:rPr lang="id-ID" sz="2400" i="1" dirty="0">
                          <a:latin typeface="Times New Roman"/>
                          <a:ea typeface="Times New Roman"/>
                          <a:cs typeface="Times New Roman"/>
                        </a:rPr>
                        <a:t>multiplicity</a:t>
                      </a:r>
                      <a:endParaRPr lang="en-US" sz="2400" dirty="0">
                        <a:latin typeface="Times New Roman"/>
                        <a:ea typeface="Times New Roman"/>
                        <a:cs typeface="Times New Roman"/>
                      </a:endParaRPr>
                    </a:p>
                  </a:txBody>
                  <a:tcPr marL="68580" marR="68580" marT="0" marB="0"/>
                </a:tc>
                <a:tc>
                  <a:txBody>
                    <a:bodyPr/>
                    <a:lstStyle/>
                    <a:p>
                      <a:endParaRPr lang="en-US" dirty="0"/>
                    </a:p>
                  </a:txBody>
                  <a:tcPr/>
                </a:tc>
              </a:tr>
              <a:tr h="1214446">
                <a:tc>
                  <a:txBody>
                    <a:bodyPr/>
                    <a:lstStyle/>
                    <a:p>
                      <a:pPr marL="0" marR="0" algn="just">
                        <a:spcBef>
                          <a:spcPts val="0"/>
                        </a:spcBef>
                        <a:spcAft>
                          <a:spcPts val="0"/>
                        </a:spcAft>
                      </a:pPr>
                      <a:r>
                        <a:rPr lang="id-ID" sz="2400">
                          <a:latin typeface="Times New Roman"/>
                          <a:ea typeface="Times New Roman"/>
                          <a:cs typeface="Times New Roman"/>
                        </a:rPr>
                        <a:t>relasi antar kelas dengan makna generalisasi-spesialisasi (umum khusus)</a:t>
                      </a:r>
                      <a:endParaRPr lang="en-US" sz="2400">
                        <a:latin typeface="Times New Roman"/>
                        <a:ea typeface="Times New Roman"/>
                        <a:cs typeface="Times New Roman"/>
                      </a:endParaRPr>
                    </a:p>
                  </a:txBody>
                  <a:tcPr marL="68580" marR="68580" marT="0" marB="0"/>
                </a:tc>
                <a:tc>
                  <a:txBody>
                    <a:bodyPr/>
                    <a:lstStyle/>
                    <a:p>
                      <a:endParaRPr lang="en-US" dirty="0"/>
                    </a:p>
                  </a:txBody>
                  <a:tcPr/>
                </a:tc>
              </a:tr>
              <a:tr h="1000132">
                <a:tc>
                  <a:txBody>
                    <a:bodyPr/>
                    <a:lstStyle/>
                    <a:p>
                      <a:pPr marL="0" marR="0" algn="just">
                        <a:spcBef>
                          <a:spcPts val="0"/>
                        </a:spcBef>
                        <a:spcAft>
                          <a:spcPts val="0"/>
                        </a:spcAft>
                      </a:pPr>
                      <a:r>
                        <a:rPr lang="id-ID" sz="2400">
                          <a:latin typeface="Times New Roman"/>
                          <a:ea typeface="Times New Roman"/>
                          <a:cs typeface="Times New Roman"/>
                        </a:rPr>
                        <a:t>relasi antar kelas dengan makna kebergantungan antar kelas</a:t>
                      </a:r>
                      <a:endParaRPr lang="en-US" sz="2400">
                        <a:latin typeface="Times New Roman"/>
                        <a:ea typeface="Times New Roman"/>
                        <a:cs typeface="Times New Roman"/>
                      </a:endParaRPr>
                    </a:p>
                  </a:txBody>
                  <a:tcPr marL="68580" marR="68580" marT="0" marB="0"/>
                </a:tc>
                <a:tc>
                  <a:txBody>
                    <a:bodyPr/>
                    <a:lstStyle/>
                    <a:p>
                      <a:endParaRPr lang="en-US" dirty="0"/>
                    </a:p>
                  </a:txBody>
                  <a:tcPr/>
                </a:tc>
              </a:tr>
            </a:tbl>
          </a:graphicData>
        </a:graphic>
      </p:graphicFrame>
      <p:sp>
        <p:nvSpPr>
          <p:cNvPr id="3" name="Title 2"/>
          <p:cNvSpPr>
            <a:spLocks noGrp="1"/>
          </p:cNvSpPr>
          <p:nvPr>
            <p:ph type="title"/>
          </p:nvPr>
        </p:nvSpPr>
        <p:spPr/>
        <p:txBody>
          <a:bodyPr/>
          <a:lstStyle/>
          <a:p>
            <a:r>
              <a:rPr lang="en-US" dirty="0" smtClean="0"/>
              <a:t>NOTASI</a:t>
            </a:r>
            <a:endParaRPr lang="en-US" dirty="0"/>
          </a:p>
        </p:txBody>
      </p:sp>
      <p:pic>
        <p:nvPicPr>
          <p:cNvPr id="78850" name="Picture 6"/>
          <p:cNvPicPr>
            <a:picLocks noChangeAspect="1" noChangeArrowheads="1"/>
          </p:cNvPicPr>
          <p:nvPr/>
        </p:nvPicPr>
        <p:blipFill>
          <a:blip r:embed="rId2"/>
          <a:srcRect/>
          <a:stretch>
            <a:fillRect/>
          </a:stretch>
        </p:blipFill>
        <p:spPr bwMode="auto">
          <a:xfrm>
            <a:off x="5857884" y="2285992"/>
            <a:ext cx="2357163" cy="714380"/>
          </a:xfrm>
          <a:prstGeom prst="rect">
            <a:avLst/>
          </a:prstGeom>
          <a:noFill/>
          <a:ln w="9525">
            <a:noFill/>
            <a:miter lim="800000"/>
            <a:headEnd/>
            <a:tailEnd/>
          </a:ln>
        </p:spPr>
      </p:pic>
      <p:pic>
        <p:nvPicPr>
          <p:cNvPr id="78851" name="Picture 7"/>
          <p:cNvPicPr>
            <a:picLocks noChangeAspect="1" noChangeArrowheads="1"/>
          </p:cNvPicPr>
          <p:nvPr/>
        </p:nvPicPr>
        <p:blipFill>
          <a:blip r:embed="rId3"/>
          <a:srcRect/>
          <a:stretch>
            <a:fillRect/>
          </a:stretch>
        </p:blipFill>
        <p:spPr bwMode="auto">
          <a:xfrm>
            <a:off x="5786446" y="3714752"/>
            <a:ext cx="2181315" cy="642942"/>
          </a:xfrm>
          <a:prstGeom prst="rect">
            <a:avLst/>
          </a:prstGeom>
          <a:noFill/>
          <a:ln w="9525">
            <a:noFill/>
            <a:miter lim="800000"/>
            <a:headEnd/>
            <a:tailEnd/>
          </a:ln>
        </p:spPr>
      </p:pic>
      <p:pic>
        <p:nvPicPr>
          <p:cNvPr id="78852" name="Picture 8"/>
          <p:cNvPicPr>
            <a:picLocks noChangeAspect="1" noChangeArrowheads="1"/>
          </p:cNvPicPr>
          <p:nvPr/>
        </p:nvPicPr>
        <p:blipFill>
          <a:blip r:embed="rId4"/>
          <a:srcRect/>
          <a:stretch>
            <a:fillRect/>
          </a:stretch>
        </p:blipFill>
        <p:spPr bwMode="auto">
          <a:xfrm>
            <a:off x="5643570" y="4857760"/>
            <a:ext cx="2316671" cy="642942"/>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5860"/>
            <a:ext cx="8229600" cy="4840303"/>
          </a:xfrm>
        </p:spPr>
        <p:txBody>
          <a:bodyPr>
            <a:noAutofit/>
          </a:bodyPr>
          <a:lstStyle/>
          <a:p>
            <a:pPr algn="just"/>
            <a:r>
              <a:rPr lang="id-ID" sz="1800" b="1" dirty="0" smtClean="0"/>
              <a:t>Association</a:t>
            </a:r>
          </a:p>
          <a:p>
            <a:pPr algn="just">
              <a:buNone/>
            </a:pPr>
            <a:r>
              <a:rPr lang="id-ID" sz="1800" dirty="0" smtClean="0"/>
              <a:t>	</a:t>
            </a:r>
            <a:r>
              <a:rPr lang="en-US" sz="1800" dirty="0" err="1" smtClean="0"/>
              <a:t>Hubungan</a:t>
            </a:r>
            <a:r>
              <a:rPr lang="en-US" sz="1800" dirty="0" smtClean="0"/>
              <a:t> </a:t>
            </a:r>
            <a:r>
              <a:rPr lang="en-US" sz="1800" dirty="0" err="1" smtClean="0"/>
              <a:t>statis</a:t>
            </a:r>
            <a:r>
              <a:rPr lang="en-US" sz="1800" dirty="0" smtClean="0"/>
              <a:t> </a:t>
            </a:r>
            <a:r>
              <a:rPr lang="en-US" sz="1800" dirty="0" err="1" smtClean="0"/>
              <a:t>antar</a:t>
            </a:r>
            <a:r>
              <a:rPr lang="en-US" sz="1800" dirty="0" smtClean="0"/>
              <a:t> class. </a:t>
            </a:r>
            <a:r>
              <a:rPr lang="en-US" sz="1800" dirty="0" err="1" smtClean="0"/>
              <a:t>Pada</a:t>
            </a:r>
            <a:r>
              <a:rPr lang="en-US" sz="1800" dirty="0" smtClean="0"/>
              <a:t> </a:t>
            </a:r>
            <a:r>
              <a:rPr lang="en-US" sz="1800" dirty="0" err="1" smtClean="0"/>
              <a:t>umumnya</a:t>
            </a:r>
            <a:r>
              <a:rPr lang="en-US" sz="1800" dirty="0" smtClean="0"/>
              <a:t> </a:t>
            </a:r>
            <a:r>
              <a:rPr lang="en-US" sz="1800" dirty="0" err="1" smtClean="0"/>
              <a:t>menggambarkan</a:t>
            </a:r>
            <a:r>
              <a:rPr lang="en-US" sz="1800" dirty="0" smtClean="0"/>
              <a:t> class yang </a:t>
            </a:r>
            <a:r>
              <a:rPr lang="en-US" sz="1800" dirty="0" err="1" smtClean="0"/>
              <a:t>memiliki</a:t>
            </a:r>
            <a:r>
              <a:rPr lang="en-US" sz="1800" dirty="0" smtClean="0"/>
              <a:t> </a:t>
            </a:r>
            <a:r>
              <a:rPr lang="en-US" sz="1800" dirty="0" err="1" smtClean="0"/>
              <a:t>atribut</a:t>
            </a:r>
            <a:r>
              <a:rPr lang="en-US" sz="1800" dirty="0" smtClean="0"/>
              <a:t> </a:t>
            </a:r>
            <a:r>
              <a:rPr lang="en-US" sz="1800" dirty="0" err="1" smtClean="0"/>
              <a:t>berupa</a:t>
            </a:r>
            <a:r>
              <a:rPr lang="en-US" sz="1800" dirty="0" smtClean="0"/>
              <a:t> class lain, </a:t>
            </a:r>
            <a:r>
              <a:rPr lang="en-US" sz="1800" dirty="0" err="1" smtClean="0"/>
              <a:t>atau</a:t>
            </a:r>
            <a:r>
              <a:rPr lang="en-US" sz="1800" dirty="0" smtClean="0"/>
              <a:t> class yang </a:t>
            </a:r>
            <a:r>
              <a:rPr lang="en-US" sz="1800" dirty="0" err="1" smtClean="0"/>
              <a:t>harus</a:t>
            </a:r>
            <a:r>
              <a:rPr lang="en-US" sz="1800" dirty="0" smtClean="0"/>
              <a:t> </a:t>
            </a:r>
            <a:r>
              <a:rPr lang="en-US" sz="1800" dirty="0" err="1" smtClean="0"/>
              <a:t>mengetahui</a:t>
            </a:r>
            <a:r>
              <a:rPr lang="en-US" sz="1800" dirty="0" smtClean="0"/>
              <a:t> </a:t>
            </a:r>
            <a:r>
              <a:rPr lang="en-US" sz="1800" dirty="0" err="1" smtClean="0"/>
              <a:t>eksistensi</a:t>
            </a:r>
            <a:r>
              <a:rPr lang="en-US" sz="1800" dirty="0" smtClean="0"/>
              <a:t> class lain.</a:t>
            </a:r>
            <a:endParaRPr lang="id-ID" sz="1800" dirty="0" smtClean="0"/>
          </a:p>
          <a:p>
            <a:pPr lvl="0" algn="just"/>
            <a:r>
              <a:rPr lang="en-US" sz="1800" b="1" i="1" dirty="0" err="1" smtClean="0"/>
              <a:t>Agregation</a:t>
            </a:r>
            <a:endParaRPr lang="id-ID" sz="1800" dirty="0" smtClean="0"/>
          </a:p>
          <a:p>
            <a:pPr algn="just">
              <a:buNone/>
            </a:pPr>
            <a:r>
              <a:rPr lang="id-ID" sz="1800" dirty="0" smtClean="0"/>
              <a:t>	</a:t>
            </a:r>
            <a:r>
              <a:rPr lang="en-US" sz="1800" dirty="0" err="1" smtClean="0"/>
              <a:t>Hubungan</a:t>
            </a:r>
            <a:r>
              <a:rPr lang="en-US" sz="1800" dirty="0" smtClean="0"/>
              <a:t> </a:t>
            </a:r>
            <a:r>
              <a:rPr lang="en-US" sz="1800" dirty="0" err="1" smtClean="0"/>
              <a:t>secara</a:t>
            </a:r>
            <a:r>
              <a:rPr lang="en-US" sz="1800" dirty="0" smtClean="0"/>
              <a:t> </a:t>
            </a:r>
            <a:r>
              <a:rPr lang="en-US" sz="1800" dirty="0" err="1" smtClean="0"/>
              <a:t>keseluruhan</a:t>
            </a:r>
            <a:r>
              <a:rPr lang="en-US" sz="1800" dirty="0" smtClean="0"/>
              <a:t> </a:t>
            </a:r>
            <a:r>
              <a:rPr lang="en-US" sz="1800" dirty="0" err="1" smtClean="0"/>
              <a:t>antara</a:t>
            </a:r>
            <a:r>
              <a:rPr lang="en-US" sz="1800" dirty="0" smtClean="0"/>
              <a:t> aggregate class </a:t>
            </a:r>
            <a:r>
              <a:rPr lang="en-US" sz="1800" dirty="0" err="1" smtClean="0"/>
              <a:t>dengan</a:t>
            </a:r>
            <a:r>
              <a:rPr lang="en-US" sz="1800" dirty="0" smtClean="0"/>
              <a:t> component class.</a:t>
            </a:r>
            <a:endParaRPr lang="id-ID" sz="1800" dirty="0" smtClean="0"/>
          </a:p>
          <a:p>
            <a:pPr lvl="0" algn="just"/>
            <a:r>
              <a:rPr lang="en-US" sz="1800" b="1" i="1" dirty="0" smtClean="0"/>
              <a:t>Inheritance </a:t>
            </a:r>
            <a:r>
              <a:rPr lang="en-US" sz="1800" b="1" i="1" dirty="0" err="1" smtClean="0"/>
              <a:t>dan</a:t>
            </a:r>
            <a:r>
              <a:rPr lang="en-US" sz="1800" b="1" i="1" dirty="0" smtClean="0"/>
              <a:t> </a:t>
            </a:r>
            <a:r>
              <a:rPr lang="en-US" sz="1800" b="1" i="1" dirty="0" err="1" smtClean="0"/>
              <a:t>Generali</a:t>
            </a:r>
            <a:r>
              <a:rPr lang="id-ID" sz="1800" b="1" i="1" dirty="0" smtClean="0"/>
              <a:t>z</a:t>
            </a:r>
            <a:r>
              <a:rPr lang="en-US" sz="1800" b="1" i="1" dirty="0" err="1" smtClean="0"/>
              <a:t>ation</a:t>
            </a:r>
            <a:endParaRPr lang="id-ID" sz="1800" dirty="0" smtClean="0"/>
          </a:p>
          <a:p>
            <a:pPr algn="just">
              <a:buNone/>
            </a:pPr>
            <a:r>
              <a:rPr lang="id-ID" sz="1800" dirty="0" smtClean="0"/>
              <a:t>	</a:t>
            </a:r>
            <a:r>
              <a:rPr lang="en-US" sz="1800" dirty="0" smtClean="0"/>
              <a:t>Inheritance </a:t>
            </a:r>
            <a:r>
              <a:rPr lang="en-US" sz="1800" dirty="0" err="1" smtClean="0"/>
              <a:t>adalah</a:t>
            </a:r>
            <a:r>
              <a:rPr lang="en-US" sz="1800" dirty="0" smtClean="0"/>
              <a:t> </a:t>
            </a:r>
            <a:r>
              <a:rPr lang="en-US" sz="1800" dirty="0" err="1" smtClean="0"/>
              <a:t>hubungan</a:t>
            </a:r>
            <a:r>
              <a:rPr lang="en-US" sz="1800" dirty="0" smtClean="0"/>
              <a:t> </a:t>
            </a:r>
            <a:r>
              <a:rPr lang="en-US" sz="1800" dirty="0" err="1" smtClean="0"/>
              <a:t>hirarkis</a:t>
            </a:r>
            <a:r>
              <a:rPr lang="en-US" sz="1800" dirty="0" smtClean="0"/>
              <a:t> </a:t>
            </a:r>
            <a:r>
              <a:rPr lang="en-US" sz="1800" dirty="0" err="1" smtClean="0"/>
              <a:t>antar</a:t>
            </a:r>
            <a:r>
              <a:rPr lang="en-US" sz="1800" dirty="0" smtClean="0"/>
              <a:t> class. Class </a:t>
            </a:r>
            <a:r>
              <a:rPr lang="en-US" sz="1800" dirty="0" err="1" smtClean="0"/>
              <a:t>dapat</a:t>
            </a:r>
            <a:r>
              <a:rPr lang="en-US" sz="1800" dirty="0" smtClean="0"/>
              <a:t> </a:t>
            </a:r>
            <a:r>
              <a:rPr lang="en-US" sz="1800" dirty="0" err="1" smtClean="0"/>
              <a:t>diturunkan</a:t>
            </a:r>
            <a:r>
              <a:rPr lang="en-US" sz="1800" dirty="0" smtClean="0"/>
              <a:t> </a:t>
            </a:r>
            <a:r>
              <a:rPr lang="en-US" sz="1800" dirty="0" err="1" smtClean="0"/>
              <a:t>dari</a:t>
            </a:r>
            <a:r>
              <a:rPr lang="en-US" sz="1800" dirty="0" smtClean="0"/>
              <a:t> class lain </a:t>
            </a:r>
            <a:r>
              <a:rPr lang="en-US" sz="1800" dirty="0" err="1" smtClean="0"/>
              <a:t>dan</a:t>
            </a:r>
            <a:r>
              <a:rPr lang="en-US" sz="1800" dirty="0" smtClean="0"/>
              <a:t> </a:t>
            </a:r>
            <a:r>
              <a:rPr lang="en-US" sz="1800" dirty="0" err="1" smtClean="0"/>
              <a:t>mewarisi</a:t>
            </a:r>
            <a:r>
              <a:rPr lang="en-US" sz="1800" dirty="0" smtClean="0"/>
              <a:t> </a:t>
            </a:r>
            <a:r>
              <a:rPr lang="en-US" sz="1800" dirty="0" err="1" smtClean="0"/>
              <a:t>semua</a:t>
            </a:r>
            <a:r>
              <a:rPr lang="en-US" sz="1800" dirty="0" smtClean="0"/>
              <a:t> </a:t>
            </a:r>
            <a:r>
              <a:rPr lang="en-US" sz="1800" dirty="0" err="1" smtClean="0"/>
              <a:t>atribut</a:t>
            </a:r>
            <a:r>
              <a:rPr lang="en-US" sz="1800" dirty="0" smtClean="0"/>
              <a:t> </a:t>
            </a:r>
            <a:r>
              <a:rPr lang="en-US" sz="1800" dirty="0" err="1" smtClean="0"/>
              <a:t>dan</a:t>
            </a:r>
            <a:r>
              <a:rPr lang="en-US" sz="1800" dirty="0" smtClean="0"/>
              <a:t> </a:t>
            </a:r>
            <a:r>
              <a:rPr lang="en-US" sz="1800" dirty="0" err="1" smtClean="0"/>
              <a:t>metode</a:t>
            </a:r>
            <a:r>
              <a:rPr lang="en-US" sz="1800" dirty="0" smtClean="0"/>
              <a:t> class </a:t>
            </a:r>
            <a:r>
              <a:rPr lang="en-US" sz="1800" dirty="0" err="1" smtClean="0"/>
              <a:t>asalnya</a:t>
            </a:r>
            <a:r>
              <a:rPr lang="en-US" sz="1800" dirty="0" smtClean="0"/>
              <a:t> </a:t>
            </a:r>
            <a:r>
              <a:rPr lang="en-US" sz="1800" dirty="0" err="1" smtClean="0"/>
              <a:t>dan</a:t>
            </a:r>
            <a:r>
              <a:rPr lang="en-US" sz="1800" dirty="0" smtClean="0"/>
              <a:t> </a:t>
            </a:r>
            <a:r>
              <a:rPr lang="en-US" sz="1800" dirty="0" err="1" smtClean="0"/>
              <a:t>menambahkan</a:t>
            </a:r>
            <a:r>
              <a:rPr lang="en-US" sz="1800" dirty="0" smtClean="0"/>
              <a:t> </a:t>
            </a:r>
            <a:r>
              <a:rPr lang="en-US" sz="1800" dirty="0" err="1" smtClean="0"/>
              <a:t>fungsionalitas</a:t>
            </a:r>
            <a:r>
              <a:rPr lang="en-US" sz="1800" dirty="0" smtClean="0"/>
              <a:t> </a:t>
            </a:r>
            <a:r>
              <a:rPr lang="en-US" sz="1800" dirty="0" err="1" smtClean="0"/>
              <a:t>baru</a:t>
            </a:r>
            <a:r>
              <a:rPr lang="en-US" sz="1800" dirty="0" smtClean="0"/>
              <a:t>, </a:t>
            </a:r>
            <a:r>
              <a:rPr lang="en-US" sz="1800" dirty="0" err="1" smtClean="0"/>
              <a:t>sehingga</a:t>
            </a:r>
            <a:r>
              <a:rPr lang="en-US" sz="1800" dirty="0" smtClean="0"/>
              <a:t> </a:t>
            </a:r>
            <a:r>
              <a:rPr lang="en-US" sz="1800" dirty="0" err="1" smtClean="0"/>
              <a:t>ia</a:t>
            </a:r>
            <a:r>
              <a:rPr lang="en-US" sz="1800" dirty="0" smtClean="0"/>
              <a:t> </a:t>
            </a:r>
            <a:r>
              <a:rPr lang="en-US" sz="1800" dirty="0" err="1" smtClean="0"/>
              <a:t>disebut</a:t>
            </a:r>
            <a:r>
              <a:rPr lang="en-US" sz="1800" dirty="0" smtClean="0"/>
              <a:t> </a:t>
            </a:r>
            <a:r>
              <a:rPr lang="en-US" sz="1800" dirty="0" err="1" smtClean="0"/>
              <a:t>anak</a:t>
            </a:r>
            <a:r>
              <a:rPr lang="en-US" sz="1800" dirty="0" smtClean="0"/>
              <a:t> </a:t>
            </a:r>
            <a:r>
              <a:rPr lang="en-US" sz="1800" dirty="0" err="1" smtClean="0"/>
              <a:t>dari</a:t>
            </a:r>
            <a:r>
              <a:rPr lang="en-US" sz="1800" dirty="0" smtClean="0"/>
              <a:t> class yang </a:t>
            </a:r>
            <a:r>
              <a:rPr lang="en-US" sz="1800" dirty="0" err="1" smtClean="0"/>
              <a:t>mewarisinya</a:t>
            </a:r>
            <a:r>
              <a:rPr lang="en-US" sz="1800" dirty="0" smtClean="0"/>
              <a:t>. </a:t>
            </a:r>
            <a:r>
              <a:rPr lang="en-US" sz="1800" dirty="0" err="1" smtClean="0"/>
              <a:t>Kebalikan</a:t>
            </a:r>
            <a:r>
              <a:rPr lang="en-US" sz="1800" dirty="0" smtClean="0"/>
              <a:t> </a:t>
            </a:r>
            <a:r>
              <a:rPr lang="en-US" sz="1800" dirty="0" err="1" smtClean="0"/>
              <a:t>dari</a:t>
            </a:r>
            <a:r>
              <a:rPr lang="en-US" sz="1800" dirty="0" smtClean="0"/>
              <a:t> inheritance </a:t>
            </a:r>
            <a:r>
              <a:rPr lang="en-US" sz="1800" dirty="0" err="1" smtClean="0"/>
              <a:t>adalah</a:t>
            </a:r>
            <a:r>
              <a:rPr lang="en-US" sz="1800" dirty="0" smtClean="0"/>
              <a:t> </a:t>
            </a:r>
            <a:r>
              <a:rPr lang="en-US" sz="1800" dirty="0" err="1" smtClean="0"/>
              <a:t>Generalitation</a:t>
            </a:r>
            <a:r>
              <a:rPr lang="en-US" sz="1800" dirty="0" smtClean="0"/>
              <a:t> yang </a:t>
            </a:r>
            <a:r>
              <a:rPr lang="en-US" sz="1800" dirty="0" err="1" smtClean="0"/>
              <a:t>merupakan</a:t>
            </a:r>
            <a:r>
              <a:rPr lang="en-US" sz="1800" dirty="0" smtClean="0"/>
              <a:t> </a:t>
            </a:r>
            <a:r>
              <a:rPr lang="en-US" sz="1800" dirty="0" err="1" smtClean="0"/>
              <a:t>hubungan</a:t>
            </a:r>
            <a:r>
              <a:rPr lang="en-US" sz="1800" dirty="0" smtClean="0"/>
              <a:t> </a:t>
            </a:r>
            <a:r>
              <a:rPr lang="en-US" sz="1800" dirty="0" err="1" smtClean="0"/>
              <a:t>taksonomi</a:t>
            </a:r>
            <a:r>
              <a:rPr lang="en-US" sz="1800" dirty="0" smtClean="0"/>
              <a:t> </a:t>
            </a:r>
            <a:r>
              <a:rPr lang="en-US" sz="1800" dirty="0" err="1" smtClean="0"/>
              <a:t>antara</a:t>
            </a:r>
            <a:r>
              <a:rPr lang="en-US" sz="1800" dirty="0" smtClean="0"/>
              <a:t> class yang </a:t>
            </a:r>
            <a:r>
              <a:rPr lang="en-US" sz="1800" dirty="0" err="1" smtClean="0"/>
              <a:t>lebih</a:t>
            </a:r>
            <a:r>
              <a:rPr lang="en-US" sz="1800" dirty="0" smtClean="0"/>
              <a:t> </a:t>
            </a:r>
            <a:r>
              <a:rPr lang="en-US" sz="1800" dirty="0" err="1" smtClean="0"/>
              <a:t>umum</a:t>
            </a:r>
            <a:r>
              <a:rPr lang="en-US" sz="1800" dirty="0" smtClean="0"/>
              <a:t> </a:t>
            </a:r>
            <a:r>
              <a:rPr lang="en-US" sz="1800" dirty="0" err="1" smtClean="0"/>
              <a:t>dengan</a:t>
            </a:r>
            <a:r>
              <a:rPr lang="en-US" sz="1800" dirty="0" smtClean="0"/>
              <a:t> class yang </a:t>
            </a:r>
            <a:r>
              <a:rPr lang="en-US" sz="1800" dirty="0" err="1" smtClean="0"/>
              <a:t>lebih</a:t>
            </a:r>
            <a:r>
              <a:rPr lang="en-US" sz="1800" dirty="0" smtClean="0"/>
              <a:t> </a:t>
            </a:r>
            <a:r>
              <a:rPr lang="en-US" sz="1800" dirty="0" err="1" smtClean="0"/>
              <a:t>khusus</a:t>
            </a:r>
            <a:r>
              <a:rPr lang="en-US" sz="1800" dirty="0" smtClean="0"/>
              <a:t>.</a:t>
            </a:r>
            <a:endParaRPr lang="id-ID" sz="1800" dirty="0" smtClean="0"/>
          </a:p>
          <a:p>
            <a:pPr lvl="0" algn="just"/>
            <a:r>
              <a:rPr lang="en-US" sz="1800" b="1" i="1" dirty="0" err="1" smtClean="0"/>
              <a:t>Hubungan</a:t>
            </a:r>
            <a:r>
              <a:rPr lang="en-US" sz="1800" b="1" i="1" dirty="0" smtClean="0"/>
              <a:t> </a:t>
            </a:r>
            <a:r>
              <a:rPr lang="en-US" sz="1800" b="1" i="1" dirty="0" err="1" smtClean="0"/>
              <a:t>dinamis</a:t>
            </a:r>
            <a:endParaRPr lang="id-ID" sz="1800" dirty="0" smtClean="0"/>
          </a:p>
          <a:p>
            <a:pPr algn="just">
              <a:buNone/>
            </a:pPr>
            <a:r>
              <a:rPr lang="id-ID" sz="1800" dirty="0" smtClean="0"/>
              <a:t>	</a:t>
            </a:r>
            <a:r>
              <a:rPr lang="en-US" sz="1800" dirty="0" err="1" smtClean="0"/>
              <a:t>Rangkaian</a:t>
            </a:r>
            <a:r>
              <a:rPr lang="en-US" sz="1800" dirty="0" smtClean="0"/>
              <a:t> </a:t>
            </a:r>
            <a:r>
              <a:rPr lang="en-US" sz="1800" dirty="0" err="1" smtClean="0"/>
              <a:t>pesan</a:t>
            </a:r>
            <a:r>
              <a:rPr lang="en-US" sz="1800" dirty="0" smtClean="0"/>
              <a:t> yang </a:t>
            </a:r>
            <a:r>
              <a:rPr lang="en-US" sz="1800" dirty="0" err="1" smtClean="0"/>
              <a:t>dikirim</a:t>
            </a:r>
            <a:r>
              <a:rPr lang="en-US" sz="1800" dirty="0" smtClean="0"/>
              <a:t> </a:t>
            </a:r>
            <a:r>
              <a:rPr lang="en-US" sz="1800" dirty="0" err="1" smtClean="0"/>
              <a:t>dari</a:t>
            </a:r>
            <a:r>
              <a:rPr lang="en-US" sz="1800" dirty="0" smtClean="0"/>
              <a:t> </a:t>
            </a:r>
            <a:r>
              <a:rPr lang="en-US" sz="1800" dirty="0" err="1" smtClean="0"/>
              <a:t>satu</a:t>
            </a:r>
            <a:r>
              <a:rPr lang="en-US" sz="1800" dirty="0" smtClean="0"/>
              <a:t> class </a:t>
            </a:r>
            <a:r>
              <a:rPr lang="en-US" sz="1800" dirty="0" err="1" smtClean="0"/>
              <a:t>kepada</a:t>
            </a:r>
            <a:r>
              <a:rPr lang="en-US" sz="1800" dirty="0" smtClean="0"/>
              <a:t> class </a:t>
            </a:r>
            <a:r>
              <a:rPr lang="en-US" sz="1800" dirty="0" err="1" smtClean="0"/>
              <a:t>lainnya</a:t>
            </a:r>
            <a:r>
              <a:rPr lang="en-US" sz="1800" dirty="0" smtClean="0"/>
              <a:t>. </a:t>
            </a:r>
            <a:r>
              <a:rPr lang="en-US" sz="1800" dirty="0" err="1" smtClean="0"/>
              <a:t>Hubungan</a:t>
            </a:r>
            <a:r>
              <a:rPr lang="en-US" sz="1800" dirty="0" smtClean="0"/>
              <a:t> </a:t>
            </a:r>
            <a:r>
              <a:rPr lang="en-US" sz="1800" dirty="0" err="1" smtClean="0"/>
              <a:t>dinamis</a:t>
            </a:r>
            <a:r>
              <a:rPr lang="en-US" sz="1800" dirty="0" smtClean="0"/>
              <a:t> </a:t>
            </a:r>
            <a:r>
              <a:rPr lang="en-US" sz="1800" dirty="0" err="1" smtClean="0"/>
              <a:t>dapat</a:t>
            </a:r>
            <a:r>
              <a:rPr lang="en-US" sz="1800" dirty="0" smtClean="0"/>
              <a:t> </a:t>
            </a:r>
            <a:r>
              <a:rPr lang="en-US" sz="1800" dirty="0" err="1" smtClean="0"/>
              <a:t>digambarkan</a:t>
            </a:r>
            <a:r>
              <a:rPr lang="en-US" sz="1800" dirty="0" smtClean="0"/>
              <a:t> </a:t>
            </a:r>
            <a:r>
              <a:rPr lang="en-US" sz="1800" dirty="0" err="1" smtClean="0"/>
              <a:t>dengan</a:t>
            </a:r>
            <a:r>
              <a:rPr lang="en-US" sz="1800" dirty="0" smtClean="0"/>
              <a:t> </a:t>
            </a:r>
            <a:r>
              <a:rPr lang="en-US" sz="1800" dirty="0" err="1" smtClean="0"/>
              <a:t>menggunakan</a:t>
            </a:r>
            <a:r>
              <a:rPr lang="en-US" sz="1800" dirty="0" smtClean="0"/>
              <a:t> sequence diagram.</a:t>
            </a:r>
            <a:endParaRPr lang="id-ID" sz="1800" dirty="0" smtClean="0"/>
          </a:p>
          <a:p>
            <a:pPr algn="just"/>
            <a:endParaRPr lang="id-ID" sz="1800" dirty="0"/>
          </a:p>
        </p:txBody>
      </p:sp>
      <p:sp>
        <p:nvSpPr>
          <p:cNvPr id="2" name="Title 1"/>
          <p:cNvSpPr>
            <a:spLocks noGrp="1"/>
          </p:cNvSpPr>
          <p:nvPr>
            <p:ph type="title"/>
          </p:nvPr>
        </p:nvSpPr>
        <p:spPr/>
        <p:txBody>
          <a:bodyPr/>
          <a:lstStyle/>
          <a:p>
            <a:pPr algn="l"/>
            <a:r>
              <a:rPr lang="id-ID" dirty="0" smtClean="0"/>
              <a:t>Hubungan Antar Class</a:t>
            </a:r>
            <a:endParaRPr lang="id-ID" dirty="0"/>
          </a:p>
        </p:txBody>
      </p:sp>
    </p:spTree>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sz="2400" dirty="0" err="1" smtClean="0"/>
              <a:t>Menggambarkan</a:t>
            </a:r>
            <a:r>
              <a:rPr lang="en-US" sz="2400" dirty="0" smtClean="0"/>
              <a:t> </a:t>
            </a:r>
            <a:r>
              <a:rPr lang="en-US" sz="2400" dirty="0" err="1" smtClean="0"/>
              <a:t>hubungan</a:t>
            </a:r>
            <a:r>
              <a:rPr lang="en-US" sz="2400" dirty="0" smtClean="0"/>
              <a:t> </a:t>
            </a:r>
            <a:r>
              <a:rPr lang="en-US" sz="2400" dirty="0" err="1" smtClean="0"/>
              <a:t>antar</a:t>
            </a:r>
            <a:r>
              <a:rPr lang="en-US" sz="2400" dirty="0" smtClean="0"/>
              <a:t> class</a:t>
            </a:r>
            <a:r>
              <a:rPr lang="id-ID" sz="2400" dirty="0" smtClean="0"/>
              <a:t> dengan d</a:t>
            </a:r>
            <a:r>
              <a:rPr lang="en-US" sz="2400" dirty="0" err="1" smtClean="0"/>
              <a:t>itandai</a:t>
            </a:r>
            <a:r>
              <a:rPr lang="en-US" sz="2400" dirty="0" smtClean="0"/>
              <a:t> </a:t>
            </a:r>
            <a:r>
              <a:rPr lang="en-US" sz="2400" dirty="0" err="1" smtClean="0"/>
              <a:t>dengan</a:t>
            </a:r>
            <a:r>
              <a:rPr lang="en-US" sz="2400" dirty="0" smtClean="0"/>
              <a:t> </a:t>
            </a:r>
            <a:r>
              <a:rPr lang="en-US" sz="2400" dirty="0" err="1" smtClean="0"/>
              <a:t>anak</a:t>
            </a:r>
            <a:r>
              <a:rPr lang="en-US" sz="2400" dirty="0" smtClean="0"/>
              <a:t> </a:t>
            </a:r>
            <a:r>
              <a:rPr lang="en-US" sz="2400" dirty="0" err="1" smtClean="0"/>
              <a:t>panah</a:t>
            </a:r>
            <a:r>
              <a:rPr lang="id-ID" sz="2400" dirty="0" smtClean="0"/>
              <a:t> dan s</a:t>
            </a:r>
            <a:r>
              <a:rPr lang="es-ES" sz="2400" dirty="0" err="1" smtClean="0"/>
              <a:t>eringkali</a:t>
            </a:r>
            <a:r>
              <a:rPr lang="es-ES" sz="2400" dirty="0" smtClean="0"/>
              <a:t> </a:t>
            </a:r>
            <a:r>
              <a:rPr lang="es-ES" sz="2400" dirty="0" err="1" smtClean="0"/>
              <a:t>ditambahkan</a:t>
            </a:r>
            <a:r>
              <a:rPr lang="es-ES" sz="2400" dirty="0" smtClean="0"/>
              <a:t> </a:t>
            </a:r>
            <a:r>
              <a:rPr lang="es-ES" sz="2400" dirty="0" err="1" smtClean="0"/>
              <a:t>label</a:t>
            </a:r>
            <a:r>
              <a:rPr lang="es-ES" sz="2400" dirty="0" smtClean="0"/>
              <a:t> dan </a:t>
            </a:r>
            <a:r>
              <a:rPr lang="id-ID" sz="2400" dirty="0" smtClean="0"/>
              <a:t>m</a:t>
            </a:r>
            <a:r>
              <a:rPr lang="es-ES" sz="2400" dirty="0" err="1" smtClean="0"/>
              <a:t>ultiplicity</a:t>
            </a:r>
            <a:r>
              <a:rPr lang="es-ES" sz="2400" dirty="0" smtClean="0"/>
              <a:t> </a:t>
            </a:r>
            <a:r>
              <a:rPr lang="es-ES" sz="2400" dirty="0" err="1" smtClean="0"/>
              <a:t>untuk</a:t>
            </a:r>
            <a:r>
              <a:rPr lang="es-ES" sz="2400" dirty="0" smtClean="0"/>
              <a:t> </a:t>
            </a:r>
            <a:r>
              <a:rPr lang="es-ES" sz="2400" dirty="0" err="1" smtClean="0"/>
              <a:t>memperjelas</a:t>
            </a:r>
            <a:r>
              <a:rPr lang="es-ES" sz="2400" dirty="0" smtClean="0"/>
              <a:t> </a:t>
            </a:r>
            <a:r>
              <a:rPr lang="es-ES" sz="2400" dirty="0" err="1" smtClean="0"/>
              <a:t>hubungan</a:t>
            </a:r>
            <a:endParaRPr lang="id-ID" sz="2400" dirty="0" smtClean="0"/>
          </a:p>
          <a:p>
            <a:r>
              <a:rPr lang="es-ES" dirty="0" smtClean="0"/>
              <a:t> </a:t>
            </a:r>
            <a:endParaRPr lang="id-ID" dirty="0" smtClean="0"/>
          </a:p>
          <a:p>
            <a:endParaRPr lang="id-ID" dirty="0"/>
          </a:p>
        </p:txBody>
      </p:sp>
      <p:sp>
        <p:nvSpPr>
          <p:cNvPr id="2" name="Title 1"/>
          <p:cNvSpPr>
            <a:spLocks noGrp="1"/>
          </p:cNvSpPr>
          <p:nvPr>
            <p:ph type="title"/>
          </p:nvPr>
        </p:nvSpPr>
        <p:spPr/>
        <p:txBody>
          <a:bodyPr/>
          <a:lstStyle/>
          <a:p>
            <a:pPr algn="l"/>
            <a:r>
              <a:rPr lang="id-ID" dirty="0" smtClean="0"/>
              <a:t>Association</a:t>
            </a:r>
            <a:endParaRPr lang="id-ID" dirty="0"/>
          </a:p>
        </p:txBody>
      </p:sp>
      <p:graphicFrame>
        <p:nvGraphicFramePr>
          <p:cNvPr id="6" name="Table 5"/>
          <p:cNvGraphicFramePr>
            <a:graphicFrameLocks noGrp="1"/>
          </p:cNvGraphicFramePr>
          <p:nvPr/>
        </p:nvGraphicFramePr>
        <p:xfrm>
          <a:off x="1142976" y="3143248"/>
          <a:ext cx="4643470" cy="3714753"/>
        </p:xfrm>
        <a:graphic>
          <a:graphicData uri="http://schemas.openxmlformats.org/drawingml/2006/table">
            <a:tbl>
              <a:tblPr/>
              <a:tblGrid>
                <a:gridCol w="1990058"/>
                <a:gridCol w="2653412"/>
              </a:tblGrid>
              <a:tr h="535517">
                <a:tc>
                  <a:txBody>
                    <a:bodyPr/>
                    <a:lstStyle/>
                    <a:p>
                      <a:pPr marL="262890" marR="0" algn="ctr">
                        <a:lnSpc>
                          <a:spcPct val="115000"/>
                        </a:lnSpc>
                        <a:spcBef>
                          <a:spcPts val="0"/>
                        </a:spcBef>
                        <a:spcAft>
                          <a:spcPts val="0"/>
                        </a:spcAft>
                      </a:pPr>
                      <a:r>
                        <a:rPr lang="en-US" sz="2400" b="1">
                          <a:latin typeface="Times New Roman"/>
                          <a:ea typeface="Calibri"/>
                          <a:cs typeface="Times New Roman"/>
                        </a:rPr>
                        <a:t>Multiplicity</a:t>
                      </a:r>
                      <a:endParaRPr lang="en-US" sz="2400" b="1">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dirty="0" err="1">
                          <a:latin typeface="Times New Roman"/>
                          <a:ea typeface="Calibri"/>
                          <a:cs typeface="Times New Roman"/>
                        </a:rPr>
                        <a:t>Arti</a:t>
                      </a:r>
                      <a:endParaRPr lang="en-US" sz="24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5517">
                <a:tc>
                  <a:txBody>
                    <a:bodyPr/>
                    <a:lstStyle/>
                    <a:p>
                      <a:pPr marL="0" marR="0" algn="ctr">
                        <a:lnSpc>
                          <a:spcPct val="115000"/>
                        </a:lnSpc>
                        <a:spcBef>
                          <a:spcPts val="0"/>
                        </a:spcBef>
                        <a:spcAft>
                          <a:spcPts val="0"/>
                        </a:spcAft>
                      </a:pPr>
                      <a:r>
                        <a:rPr lang="en-US" sz="2400">
                          <a:latin typeface="Times New Roman"/>
                          <a:ea typeface="Calibri"/>
                          <a:cs typeface="Times New Roman"/>
                        </a:rPr>
                        <a:t>N (default)</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err="1">
                          <a:latin typeface="Times New Roman"/>
                          <a:ea typeface="Calibri"/>
                          <a:cs typeface="Times New Roman"/>
                        </a:rPr>
                        <a:t>Banyak</a:t>
                      </a:r>
                      <a:endParaRPr lang="en-US" sz="2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5517">
                <a:tc>
                  <a:txBody>
                    <a:bodyPr/>
                    <a:lstStyle/>
                    <a:p>
                      <a:pPr marL="0" marR="0" algn="ctr">
                        <a:lnSpc>
                          <a:spcPct val="115000"/>
                        </a:lnSpc>
                        <a:spcBef>
                          <a:spcPts val="0"/>
                        </a:spcBef>
                        <a:spcAft>
                          <a:spcPts val="0"/>
                        </a:spcAft>
                      </a:pPr>
                      <a:r>
                        <a:rPr lang="en-US" sz="2400">
                          <a:latin typeface="Times New Roman"/>
                          <a:ea typeface="Calibri"/>
                          <a:cs typeface="Times New Roman"/>
                        </a:rPr>
                        <a:t>0..0</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err="1">
                          <a:latin typeface="Times New Roman"/>
                          <a:ea typeface="Calibri"/>
                          <a:cs typeface="Times New Roman"/>
                        </a:rPr>
                        <a:t>Nol</a:t>
                      </a:r>
                      <a:endParaRPr lang="en-US" sz="2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5517">
                <a:tc>
                  <a:txBody>
                    <a:bodyPr/>
                    <a:lstStyle/>
                    <a:p>
                      <a:pPr marL="0" marR="0" algn="ctr">
                        <a:lnSpc>
                          <a:spcPct val="115000"/>
                        </a:lnSpc>
                        <a:spcBef>
                          <a:spcPts val="0"/>
                        </a:spcBef>
                        <a:spcAft>
                          <a:spcPts val="0"/>
                        </a:spcAft>
                      </a:pPr>
                      <a:r>
                        <a:rPr lang="en-US" sz="2400">
                          <a:latin typeface="Times New Roman"/>
                          <a:ea typeface="Calibri"/>
                          <a:cs typeface="Times New Roman"/>
                        </a:rPr>
                        <a:t>0..1</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latin typeface="Times New Roman"/>
                          <a:ea typeface="Calibri"/>
                          <a:cs typeface="Times New Roman"/>
                        </a:rPr>
                        <a:t>Nol atau satu</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5517">
                <a:tc>
                  <a:txBody>
                    <a:bodyPr/>
                    <a:lstStyle/>
                    <a:p>
                      <a:pPr marL="0" marR="0" algn="ctr">
                        <a:lnSpc>
                          <a:spcPct val="115000"/>
                        </a:lnSpc>
                        <a:spcBef>
                          <a:spcPts val="0"/>
                        </a:spcBef>
                        <a:spcAft>
                          <a:spcPts val="0"/>
                        </a:spcAft>
                      </a:pPr>
                      <a:r>
                        <a:rPr lang="en-US" sz="2400">
                          <a:latin typeface="Times New Roman"/>
                          <a:ea typeface="Calibri"/>
                          <a:cs typeface="Times New Roman"/>
                        </a:rPr>
                        <a:t>0..n</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err="1">
                          <a:latin typeface="Times New Roman"/>
                          <a:ea typeface="Calibri"/>
                          <a:cs typeface="Times New Roman"/>
                        </a:rPr>
                        <a:t>Nol</a:t>
                      </a:r>
                      <a:r>
                        <a:rPr lang="en-US" sz="2400" dirty="0">
                          <a:latin typeface="Times New Roman"/>
                          <a:ea typeface="Calibri"/>
                          <a:cs typeface="Times New Roman"/>
                        </a:rPr>
                        <a:t> </a:t>
                      </a:r>
                      <a:r>
                        <a:rPr lang="en-US" sz="2400" dirty="0" err="1">
                          <a:latin typeface="Times New Roman"/>
                          <a:ea typeface="Calibri"/>
                          <a:cs typeface="Times New Roman"/>
                        </a:rPr>
                        <a:t>atau</a:t>
                      </a:r>
                      <a:r>
                        <a:rPr lang="en-US" sz="2400" dirty="0">
                          <a:latin typeface="Times New Roman"/>
                          <a:ea typeface="Calibri"/>
                          <a:cs typeface="Times New Roman"/>
                        </a:rPr>
                        <a:t> </a:t>
                      </a:r>
                      <a:r>
                        <a:rPr lang="en-US" sz="2400" dirty="0" err="1">
                          <a:latin typeface="Times New Roman"/>
                          <a:ea typeface="Calibri"/>
                          <a:cs typeface="Times New Roman"/>
                        </a:rPr>
                        <a:t>banyak</a:t>
                      </a:r>
                      <a:endParaRPr lang="en-US" sz="2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1651">
                <a:tc>
                  <a:txBody>
                    <a:bodyPr/>
                    <a:lstStyle/>
                    <a:p>
                      <a:pPr marL="0" marR="0" algn="ctr">
                        <a:lnSpc>
                          <a:spcPct val="115000"/>
                        </a:lnSpc>
                        <a:spcBef>
                          <a:spcPts val="0"/>
                        </a:spcBef>
                        <a:spcAft>
                          <a:spcPts val="0"/>
                        </a:spcAft>
                      </a:pPr>
                      <a:r>
                        <a:rPr lang="en-US" sz="2400">
                          <a:latin typeface="Times New Roman"/>
                          <a:ea typeface="Calibri"/>
                          <a:cs typeface="Times New Roman"/>
                        </a:rPr>
                        <a:t>1..1</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0" indent="-457200" algn="ctr">
                        <a:lnSpc>
                          <a:spcPct val="115000"/>
                        </a:lnSpc>
                        <a:spcBef>
                          <a:spcPts val="0"/>
                        </a:spcBef>
                        <a:spcAft>
                          <a:spcPts val="0"/>
                        </a:spcAft>
                      </a:pPr>
                      <a:r>
                        <a:rPr lang="en-US" sz="2400" dirty="0" err="1">
                          <a:latin typeface="Times New Roman"/>
                          <a:ea typeface="Calibri"/>
                          <a:cs typeface="Times New Roman"/>
                        </a:rPr>
                        <a:t>Tepat</a:t>
                      </a:r>
                      <a:r>
                        <a:rPr lang="en-US" sz="2400" dirty="0">
                          <a:latin typeface="Times New Roman"/>
                          <a:ea typeface="Calibri"/>
                          <a:cs typeface="Times New Roman"/>
                        </a:rPr>
                        <a:t> </a:t>
                      </a:r>
                      <a:r>
                        <a:rPr lang="en-US" sz="2400" dirty="0" err="1">
                          <a:latin typeface="Times New Roman"/>
                          <a:ea typeface="Calibri"/>
                          <a:cs typeface="Times New Roman"/>
                        </a:rPr>
                        <a:t>satu</a:t>
                      </a:r>
                      <a:endParaRPr lang="en-US" sz="2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5517">
                <a:tc>
                  <a:txBody>
                    <a:bodyPr/>
                    <a:lstStyle/>
                    <a:p>
                      <a:pPr marL="0" marR="0" algn="ctr">
                        <a:lnSpc>
                          <a:spcPct val="115000"/>
                        </a:lnSpc>
                        <a:spcBef>
                          <a:spcPts val="0"/>
                        </a:spcBef>
                        <a:spcAft>
                          <a:spcPts val="0"/>
                        </a:spcAft>
                      </a:pPr>
                      <a:r>
                        <a:rPr lang="en-US" sz="2400">
                          <a:latin typeface="Times New Roman"/>
                          <a:ea typeface="Calibri"/>
                          <a:cs typeface="Times New Roman"/>
                        </a:rPr>
                        <a:t>1..n</a:t>
                      </a:r>
                      <a:endParaRPr lang="en-US"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err="1">
                          <a:latin typeface="Times New Roman"/>
                          <a:ea typeface="Calibri"/>
                          <a:cs typeface="Times New Roman"/>
                        </a:rPr>
                        <a:t>Satu</a:t>
                      </a:r>
                      <a:r>
                        <a:rPr lang="en-US" sz="2400" dirty="0">
                          <a:latin typeface="Times New Roman"/>
                          <a:ea typeface="Calibri"/>
                          <a:cs typeface="Times New Roman"/>
                        </a:rPr>
                        <a:t> </a:t>
                      </a:r>
                      <a:r>
                        <a:rPr lang="en-US" sz="2400" dirty="0" err="1">
                          <a:latin typeface="Times New Roman"/>
                          <a:ea typeface="Calibri"/>
                          <a:cs typeface="Times New Roman"/>
                        </a:rPr>
                        <a:t>atau</a:t>
                      </a:r>
                      <a:r>
                        <a:rPr lang="en-US" sz="2400" dirty="0">
                          <a:latin typeface="Times New Roman"/>
                          <a:ea typeface="Calibri"/>
                          <a:cs typeface="Times New Roman"/>
                        </a:rPr>
                        <a:t> </a:t>
                      </a:r>
                      <a:r>
                        <a:rPr lang="en-US" sz="2400" dirty="0" err="1">
                          <a:latin typeface="Times New Roman"/>
                          <a:ea typeface="Calibri"/>
                          <a:cs typeface="Times New Roman"/>
                        </a:rPr>
                        <a:t>banyak</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id-ID" dirty="0"/>
          </a:p>
        </p:txBody>
      </p:sp>
      <p:sp>
        <p:nvSpPr>
          <p:cNvPr id="2" name="Title 1"/>
          <p:cNvSpPr>
            <a:spLocks noGrp="1"/>
          </p:cNvSpPr>
          <p:nvPr>
            <p:ph type="title"/>
          </p:nvPr>
        </p:nvSpPr>
        <p:spPr/>
        <p:txBody>
          <a:bodyPr/>
          <a:lstStyle/>
          <a:p>
            <a:pPr algn="l"/>
            <a:r>
              <a:rPr lang="id-ID" dirty="0" smtClean="0"/>
              <a:t>Association</a:t>
            </a:r>
            <a:endParaRPr lang="id-ID" dirty="0"/>
          </a:p>
        </p:txBody>
      </p:sp>
      <p:pic>
        <p:nvPicPr>
          <p:cNvPr id="4" name="Picture 3"/>
          <p:cNvPicPr/>
          <p:nvPr/>
        </p:nvPicPr>
        <p:blipFill>
          <a:blip r:embed="rId2" cstate="print"/>
          <a:srcRect/>
          <a:stretch>
            <a:fillRect/>
          </a:stretch>
        </p:blipFill>
        <p:spPr bwMode="auto">
          <a:xfrm>
            <a:off x="642910" y="1428736"/>
            <a:ext cx="7643866" cy="2857520"/>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642910" y="4572008"/>
            <a:ext cx="6500858" cy="1357322"/>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id-ID" sz="2000" dirty="0" smtClean="0"/>
              <a:t>Generalization adalah inheritance pada UML dimana sub class mewarisi feature dari super classnya. Sub class mampu overriding metode super classnya. Generalization dinotasikan dengan anak panah mengacu ke super class.</a:t>
            </a:r>
          </a:p>
          <a:p>
            <a:pPr algn="just"/>
            <a:endParaRPr lang="id-ID" sz="2000" dirty="0" smtClean="0"/>
          </a:p>
          <a:p>
            <a:endParaRPr lang="id-ID" dirty="0"/>
          </a:p>
        </p:txBody>
      </p:sp>
      <p:sp>
        <p:nvSpPr>
          <p:cNvPr id="2" name="Title 1"/>
          <p:cNvSpPr>
            <a:spLocks noGrp="1"/>
          </p:cNvSpPr>
          <p:nvPr>
            <p:ph type="title"/>
          </p:nvPr>
        </p:nvSpPr>
        <p:spPr/>
        <p:txBody>
          <a:bodyPr/>
          <a:lstStyle/>
          <a:p>
            <a:pPr algn="l"/>
            <a:r>
              <a:rPr lang="id-ID" dirty="0" smtClean="0"/>
              <a:t>Generalization</a:t>
            </a:r>
            <a:endParaRPr lang="id-ID" dirty="0"/>
          </a:p>
        </p:txBody>
      </p:sp>
      <p:pic>
        <p:nvPicPr>
          <p:cNvPr id="4" name="Picture 3"/>
          <p:cNvPicPr/>
          <p:nvPr/>
        </p:nvPicPr>
        <p:blipFill>
          <a:blip r:embed="rId2" cstate="print"/>
          <a:srcRect/>
          <a:stretch>
            <a:fillRect/>
          </a:stretch>
        </p:blipFill>
        <p:spPr bwMode="auto">
          <a:xfrm>
            <a:off x="1714480" y="2928934"/>
            <a:ext cx="5286412" cy="3429024"/>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1127</TotalTime>
  <Words>1343</Words>
  <Application>Microsoft Office PowerPoint</Application>
  <PresentationFormat>On-screen Show (4:3)</PresentationFormat>
  <Paragraphs>147</Paragraphs>
  <Slides>37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39" baseType="lpstr">
      <vt:lpstr>Concourse</vt:lpstr>
      <vt:lpstr>Visio</vt:lpstr>
      <vt:lpstr>Diagram Class, Diagram Objek Diagram Component dan Deployment</vt:lpstr>
      <vt:lpstr>Definisi</vt:lpstr>
      <vt:lpstr>Komponen Kelas</vt:lpstr>
      <vt:lpstr>NOTASI</vt:lpstr>
      <vt:lpstr>NOTASI</vt:lpstr>
      <vt:lpstr>Hubungan Antar Class</vt:lpstr>
      <vt:lpstr>Association</vt:lpstr>
      <vt:lpstr>Association</vt:lpstr>
      <vt:lpstr>Generalization</vt:lpstr>
      <vt:lpstr>Agregasi</vt:lpstr>
      <vt:lpstr>Composition</vt:lpstr>
      <vt:lpstr>Depedency</vt:lpstr>
      <vt:lpstr>Abstract Class</vt:lpstr>
      <vt:lpstr>Sifat Atribut dan Metoda (Visibility)</vt:lpstr>
      <vt:lpstr>Slide 15</vt:lpstr>
      <vt:lpstr>Contoh </vt:lpstr>
      <vt:lpstr>Diagram Object</vt:lpstr>
      <vt:lpstr>Diagram Objek</vt:lpstr>
      <vt:lpstr>NOTASI</vt:lpstr>
      <vt:lpstr>Class Diagram vs Object Diagram</vt:lpstr>
      <vt:lpstr>Slide 21</vt:lpstr>
      <vt:lpstr>Perbedaan Class dan Component</vt:lpstr>
      <vt:lpstr>Diagram Component</vt:lpstr>
      <vt:lpstr>Definisi</vt:lpstr>
      <vt:lpstr>3 Jenis Component</vt:lpstr>
      <vt:lpstr>Tipe-tipe Component</vt:lpstr>
      <vt:lpstr>Stereotype Component</vt:lpstr>
      <vt:lpstr>Slide 28</vt:lpstr>
      <vt:lpstr>Slide 29</vt:lpstr>
      <vt:lpstr>Slide 30</vt:lpstr>
      <vt:lpstr>Diagram Deployment</vt:lpstr>
      <vt:lpstr>Fungsi</vt:lpstr>
      <vt:lpstr>Slide 33</vt:lpstr>
      <vt:lpstr>Slide 34</vt:lpstr>
      <vt:lpstr>Diagram Deployment untuk Memodelkan Embedded System</vt:lpstr>
      <vt:lpstr>Diagram deployment untuk Memodelkan Sistem Client/Server</vt:lpstr>
      <vt:lpstr>Diagram Deployment untuk Memodelkan Sistem Tersebar Penuh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ANALISIS DAN PERANCANGAN BERORIENTASI OBJEK</dc:title>
  <dc:creator>Citra</dc:creator>
  <cp:lastModifiedBy>Citra</cp:lastModifiedBy>
  <cp:revision>122</cp:revision>
  <dcterms:created xsi:type="dcterms:W3CDTF">2009-09-01T03:05:05Z</dcterms:created>
  <dcterms:modified xsi:type="dcterms:W3CDTF">2012-05-29T01:43:24Z</dcterms:modified>
</cp:coreProperties>
</file>