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8" r:id="rId10"/>
    <p:sldId id="269" r:id="rId11"/>
    <p:sldId id="267" r:id="rId12"/>
    <p:sldId id="266" r:id="rId13"/>
    <p:sldId id="270" r:id="rId14"/>
    <p:sldId id="271" r:id="rId15"/>
    <p:sldId id="272" r:id="rId16"/>
    <p:sldId id="273" r:id="rId17"/>
    <p:sldId id="274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3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0.wmf"/><Relationship Id="rId1" Type="http://schemas.openxmlformats.org/officeDocument/2006/relationships/image" Target="../media/image12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535D9-4AFC-4C40-87EC-98B5CA21EBC9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130CE-A1B1-4746-B552-47284BB97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DB5D5B-0884-439E-9BF6-1F1862423FE7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348B6E-DF93-4DE2-81CC-5B9D51049622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130CE-A1B1-4746-B552-47284BB978A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0723-3EF5-45BF-B7ED-96EF1345D886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F494-1E3A-420F-8545-0E8711221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0723-3EF5-45BF-B7ED-96EF1345D886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F494-1E3A-420F-8545-0E8711221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0723-3EF5-45BF-B7ED-96EF1345D886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F494-1E3A-420F-8545-0E8711221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49026-490F-4810-8819-36F34D2B6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7CA10-5A00-4287-828D-43A6B386A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0723-3EF5-45BF-B7ED-96EF1345D886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F494-1E3A-420F-8545-0E8711221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0723-3EF5-45BF-B7ED-96EF1345D886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F494-1E3A-420F-8545-0E8711221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0723-3EF5-45BF-B7ED-96EF1345D886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F494-1E3A-420F-8545-0E8711221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0723-3EF5-45BF-B7ED-96EF1345D886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F494-1E3A-420F-8545-0E8711221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0723-3EF5-45BF-B7ED-96EF1345D886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F494-1E3A-420F-8545-0E8711221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0723-3EF5-45BF-B7ED-96EF1345D886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F494-1E3A-420F-8545-0E8711221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0723-3EF5-45BF-B7ED-96EF1345D886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F494-1E3A-420F-8545-0E8711221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0723-3EF5-45BF-B7ED-96EF1345D886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2F494-1E3A-420F-8545-0E8711221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30723-3EF5-45BF-B7ED-96EF1345D886}" type="datetimeFigureOut">
              <a:rPr lang="en-US" smtClean="0"/>
              <a:pPr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2F494-1E3A-420F-8545-0E8711221B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9.png"/><Relationship Id="rId4" Type="http://schemas.openxmlformats.org/officeDocument/2006/relationships/oleObject" Target="../embeddings/oleObject3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Interpolasi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</a:t>
            </a:r>
            <a:r>
              <a:rPr lang="en-US" sz="3200" dirty="0" err="1" smtClean="0"/>
              <a:t>Interpolasi</a:t>
            </a:r>
            <a:r>
              <a:rPr lang="en-US" sz="3200" dirty="0" smtClean="0"/>
              <a:t> </a:t>
            </a:r>
            <a:r>
              <a:rPr lang="en-US" sz="3200" dirty="0" err="1" smtClean="0"/>
              <a:t>Kuadratik</a:t>
            </a:r>
            <a:endParaRPr lang="en-US" sz="3200" dirty="0"/>
          </a:p>
        </p:txBody>
      </p:sp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899592" y="1124744"/>
          <a:ext cx="6894512" cy="1423987"/>
        </p:xfrm>
        <a:graphic>
          <a:graphicData uri="http://schemas.openxmlformats.org/presentationml/2006/ole">
            <p:oleObj spid="_x0000_s24578" name="Equation" r:id="rId3" imgW="3136900" imgH="647700" progId="Equation.3">
              <p:embed/>
            </p:oleObj>
          </a:graphicData>
        </a:graphic>
      </p:graphicFrame>
      <p:graphicFrame>
        <p:nvGraphicFramePr>
          <p:cNvPr id="4" name="Object 13"/>
          <p:cNvGraphicFramePr>
            <a:graphicFrameLocks noChangeAspect="1"/>
          </p:cNvGraphicFramePr>
          <p:nvPr/>
        </p:nvGraphicFramePr>
        <p:xfrm>
          <a:off x="323528" y="2636912"/>
          <a:ext cx="8578850" cy="1184275"/>
        </p:xfrm>
        <a:graphic>
          <a:graphicData uri="http://schemas.openxmlformats.org/presentationml/2006/ole">
            <p:oleObj spid="_x0000_s24579" name="Equation" r:id="rId4" imgW="3530520" imgH="495000" progId="Equation.3">
              <p:embed/>
            </p:oleObj>
          </a:graphicData>
        </a:graphic>
      </p:graphicFrame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1115616" y="4221088"/>
          <a:ext cx="6462712" cy="587375"/>
        </p:xfrm>
        <a:graphic>
          <a:graphicData uri="http://schemas.openxmlformats.org/presentationml/2006/ole">
            <p:oleObj spid="_x0000_s24580" name="Equation" r:id="rId5" imgW="2514600" imgH="22860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611560" y="5085184"/>
          <a:ext cx="7605712" cy="490537"/>
        </p:xfrm>
        <a:graphic>
          <a:graphicData uri="http://schemas.openxmlformats.org/presentationml/2006/ole">
            <p:oleObj spid="_x0000_s24581" name="Equation" r:id="rId6" imgW="2958840" imgH="19044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2771800" y="5661248"/>
          <a:ext cx="2741613" cy="490537"/>
        </p:xfrm>
        <a:graphic>
          <a:graphicData uri="http://schemas.openxmlformats.org/presentationml/2006/ole">
            <p:oleObj spid="_x0000_s24582" name="Equation" r:id="rId7" imgW="1066680" imgH="1904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40152" y="5733256"/>
            <a:ext cx="2700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Kesalahan</a:t>
            </a:r>
            <a:r>
              <a:rPr lang="en-US" dirty="0" smtClean="0"/>
              <a:t> : </a:t>
            </a:r>
            <a:r>
              <a:rPr lang="el-GR" dirty="0" smtClean="0"/>
              <a:t>ε</a:t>
            </a:r>
            <a:r>
              <a:rPr lang="en-US" dirty="0" smtClean="0"/>
              <a:t>t= 18.4%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88640"/>
            <a:ext cx="8032750" cy="684212"/>
          </a:xfrm>
          <a:prstGeom prst="bevel">
            <a:avLst/>
          </a:prstGeom>
          <a:noFill/>
        </p:spPr>
        <p:txBody>
          <a:bodyPr>
            <a:normAutofit lnSpcReduction="10000"/>
          </a:bodyPr>
          <a:lstStyle/>
          <a:p>
            <a:pPr algn="ctr">
              <a:buNone/>
              <a:defRPr/>
            </a:pP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en-US" sz="2800" dirty="0" err="1" smtClean="0"/>
              <a:t>Polinomial</a:t>
            </a:r>
            <a:r>
              <a:rPr lang="en-US" sz="2800" dirty="0" smtClean="0"/>
              <a:t> </a:t>
            </a:r>
            <a:r>
              <a:rPr lang="en-US" sz="2800" dirty="0" err="1" smtClean="0"/>
              <a:t>Interpolasi</a:t>
            </a:r>
            <a:r>
              <a:rPr lang="en-US" sz="2800" dirty="0" smtClean="0"/>
              <a:t> Newton</a:t>
            </a:r>
            <a:endParaRPr lang="en-US" sz="2800" dirty="0" smtClean="0">
              <a:latin typeface="Times New Roman" pitchFamily="18" charset="0"/>
            </a:endParaRP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592138" y="2516188"/>
          <a:ext cx="7956550" cy="1146175"/>
        </p:xfrm>
        <a:graphic>
          <a:graphicData uri="http://schemas.openxmlformats.org/presentationml/2006/ole">
            <p:oleObj spid="_x0000_s22530" name="Equation" r:id="rId3" imgW="3263900" imgH="469900" progId="Equation.3">
              <p:embed/>
            </p:oleObj>
          </a:graphicData>
        </a:graphic>
      </p:graphicFrame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919788" y="2651125"/>
            <a:ext cx="2413000" cy="646331"/>
          </a:xfrm>
          <a:prstGeom prst="rect">
            <a:avLst/>
          </a:prstGeom>
          <a:solidFill>
            <a:srgbClr val="DDDDDD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 err="1" smtClean="0">
                <a:solidFill>
                  <a:schemeClr val="tx1"/>
                </a:solidFill>
              </a:rPr>
              <a:t>Diferensi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terbagi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hingga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</a:rPr>
              <a:t>pertama</a:t>
            </a:r>
            <a:endParaRPr lang="en-US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596900" y="1201738"/>
          <a:ext cx="7954963" cy="1131887"/>
        </p:xfrm>
        <a:graphic>
          <a:graphicData uri="http://schemas.openxmlformats.org/presentationml/2006/ole">
            <p:oleObj spid="_x0000_s22531" name="Equation" r:id="rId4" imgW="4953000" imgH="685800" progId="Equation.3">
              <p:embed/>
            </p:oleObj>
          </a:graphicData>
        </a:graphic>
      </p:graphicFrame>
      <p:graphicFrame>
        <p:nvGraphicFramePr>
          <p:cNvPr id="5131" name="Object 4"/>
          <p:cNvGraphicFramePr>
            <a:graphicFrameLocks noChangeAspect="1"/>
          </p:cNvGraphicFramePr>
          <p:nvPr/>
        </p:nvGraphicFramePr>
        <p:xfrm>
          <a:off x="609600" y="3830638"/>
          <a:ext cx="7929563" cy="936625"/>
        </p:xfrm>
        <a:graphic>
          <a:graphicData uri="http://schemas.openxmlformats.org/presentationml/2006/ole">
            <p:oleObj spid="_x0000_s22532" name="Equation" r:id="rId5" imgW="3873500" imgH="457200" progId="Equation.3">
              <p:embed/>
            </p:oleObj>
          </a:graphicData>
        </a:graphic>
      </p:graphicFrame>
      <p:graphicFrame>
        <p:nvGraphicFramePr>
          <p:cNvPr id="5132" name="Object 5"/>
          <p:cNvGraphicFramePr>
            <a:graphicFrameLocks noChangeAspect="1"/>
          </p:cNvGraphicFramePr>
          <p:nvPr/>
        </p:nvGraphicFramePr>
        <p:xfrm>
          <a:off x="592138" y="4924425"/>
          <a:ext cx="7956550" cy="1352550"/>
        </p:xfrm>
        <a:graphic>
          <a:graphicData uri="http://schemas.openxmlformats.org/presentationml/2006/ole">
            <p:oleObj spid="_x0000_s22533" name="Equation" r:id="rId6" imgW="3886200" imgH="660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</a:t>
            </a:r>
            <a:r>
              <a:rPr lang="en-US" sz="3200" dirty="0" err="1" smtClean="0"/>
              <a:t>Interpolasi</a:t>
            </a:r>
            <a:r>
              <a:rPr lang="en-US" sz="3200" dirty="0" smtClean="0"/>
              <a:t> </a:t>
            </a:r>
            <a:r>
              <a:rPr lang="en-US" sz="3200" dirty="0" err="1" smtClean="0"/>
              <a:t>Kuadratik</a:t>
            </a:r>
            <a:endParaRPr lang="en-US" sz="3200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12776"/>
            <a:ext cx="5472608" cy="404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</a:t>
            </a:r>
            <a:r>
              <a:rPr lang="en-US" sz="3200" dirty="0" err="1" smtClean="0"/>
              <a:t>Polinomial</a:t>
            </a:r>
            <a:r>
              <a:rPr lang="en-US" sz="3200" dirty="0" smtClean="0"/>
              <a:t> </a:t>
            </a:r>
            <a:r>
              <a:rPr lang="en-US" sz="3200" dirty="0" err="1" smtClean="0"/>
              <a:t>Interpolasi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err="1" smtClean="0"/>
              <a:t>Diferensi</a:t>
            </a:r>
            <a:r>
              <a:rPr lang="en-US" sz="3200" dirty="0" smtClean="0"/>
              <a:t> </a:t>
            </a:r>
            <a:r>
              <a:rPr lang="en-US" sz="3200" dirty="0" err="1" smtClean="0"/>
              <a:t>Terbagi</a:t>
            </a:r>
            <a:r>
              <a:rPr lang="en-US" sz="3200" dirty="0" smtClean="0"/>
              <a:t> Newton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323528" y="1124744"/>
            <a:ext cx="88204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Taksirlah</a:t>
            </a:r>
            <a:r>
              <a:rPr lang="en-US" dirty="0" smtClean="0"/>
              <a:t> </a:t>
            </a:r>
            <a:r>
              <a:rPr lang="en-US" dirty="0" err="1" smtClean="0"/>
              <a:t>ln</a:t>
            </a:r>
            <a:r>
              <a:rPr lang="en-US" dirty="0" smtClean="0"/>
              <a:t> 2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polinomial</a:t>
            </a:r>
            <a:r>
              <a:rPr lang="en-US" dirty="0" smtClean="0"/>
              <a:t> </a:t>
            </a:r>
            <a:r>
              <a:rPr lang="en-US" dirty="0" err="1" smtClean="0"/>
              <a:t>interpolasi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Newton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x</a:t>
            </a:r>
            <a:r>
              <a:rPr lang="en-US" baseline="-25000" dirty="0" smtClean="0"/>
              <a:t>0</a:t>
            </a:r>
            <a:r>
              <a:rPr lang="en-US" dirty="0" smtClean="0"/>
              <a:t>=1        f(x</a:t>
            </a:r>
            <a:r>
              <a:rPr lang="en-US" baseline="-25000" dirty="0" smtClean="0"/>
              <a:t>0</a:t>
            </a:r>
            <a:r>
              <a:rPr lang="en-US" dirty="0" smtClean="0"/>
              <a:t>)= 0</a:t>
            </a:r>
          </a:p>
          <a:p>
            <a:pPr>
              <a:buNone/>
            </a:pPr>
            <a:r>
              <a:rPr lang="en-US" dirty="0" smtClean="0"/>
              <a:t>	x</a:t>
            </a:r>
            <a:r>
              <a:rPr lang="en-US" baseline="-25000" dirty="0" smtClean="0"/>
              <a:t>1</a:t>
            </a:r>
            <a:r>
              <a:rPr lang="en-US" dirty="0" smtClean="0"/>
              <a:t>= 4       f(x</a:t>
            </a:r>
            <a:r>
              <a:rPr lang="en-US" baseline="-25000" dirty="0" smtClean="0"/>
              <a:t>1</a:t>
            </a:r>
            <a:r>
              <a:rPr lang="en-US" dirty="0" smtClean="0"/>
              <a:t>)=1.3862944</a:t>
            </a:r>
          </a:p>
          <a:p>
            <a:pPr>
              <a:buNone/>
            </a:pPr>
            <a:r>
              <a:rPr lang="en-US" dirty="0" smtClean="0"/>
              <a:t>	x</a:t>
            </a:r>
            <a:r>
              <a:rPr lang="en-US" baseline="-25000" dirty="0" smtClean="0"/>
              <a:t>2</a:t>
            </a:r>
            <a:r>
              <a:rPr lang="en-US" dirty="0" smtClean="0"/>
              <a:t>= 6       f(x</a:t>
            </a:r>
            <a:r>
              <a:rPr lang="en-US" baseline="-25000" dirty="0" smtClean="0"/>
              <a:t>2</a:t>
            </a:r>
            <a:r>
              <a:rPr lang="en-US" dirty="0" smtClean="0"/>
              <a:t>)= 1.7917595</a:t>
            </a:r>
          </a:p>
          <a:p>
            <a:pPr>
              <a:buNone/>
            </a:pPr>
            <a:r>
              <a:rPr lang="en-US" dirty="0" smtClean="0"/>
              <a:t>	x</a:t>
            </a:r>
            <a:r>
              <a:rPr lang="en-US" baseline="-25000" dirty="0" smtClean="0"/>
              <a:t>3</a:t>
            </a:r>
            <a:r>
              <a:rPr lang="en-US" dirty="0" smtClean="0"/>
              <a:t>= 5       f(x3)= 1.6094379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Harga</a:t>
            </a:r>
            <a:r>
              <a:rPr lang="en-US" dirty="0" smtClean="0"/>
              <a:t> ln2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0,69314718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285293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Solusi</a:t>
            </a:r>
            <a:r>
              <a:rPr lang="en-US" b="1" dirty="0" smtClean="0"/>
              <a:t>:</a:t>
            </a:r>
            <a:endParaRPr lang="en-US" b="1" dirty="0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755576" y="3573016"/>
          <a:ext cx="6888162" cy="392112"/>
        </p:xfrm>
        <a:graphic>
          <a:graphicData uri="http://schemas.openxmlformats.org/presentationml/2006/ole">
            <p:oleObj spid="_x0000_s29698" name="Equation" r:id="rId3" imgW="2679480" imgH="15228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7584" y="321297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Polinomial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: </a:t>
            </a:r>
            <a:endParaRPr lang="en-US" dirty="0"/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827584" y="4509120"/>
          <a:ext cx="2465388" cy="773113"/>
        </p:xfrm>
        <a:graphic>
          <a:graphicData uri="http://schemas.openxmlformats.org/presentationml/2006/ole">
            <p:oleObj spid="_x0000_s29699" name="Equation" r:id="rId4" imgW="1015920" imgH="31716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1560" y="407707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Diferensi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: </a:t>
            </a:r>
            <a:endParaRPr 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3707904" y="4509120"/>
          <a:ext cx="4176464" cy="617537"/>
        </p:xfrm>
        <a:graphic>
          <a:graphicData uri="http://schemas.openxmlformats.org/presentationml/2006/ole">
            <p:oleObj spid="_x0000_s29700" name="Equation" r:id="rId5" imgW="1485720" imgH="253800" progId="Equation.3">
              <p:embed/>
            </p:oleObj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827584" y="5373216"/>
          <a:ext cx="5068887" cy="619125"/>
        </p:xfrm>
        <a:graphic>
          <a:graphicData uri="http://schemas.openxmlformats.org/presentationml/2006/ole">
            <p:oleObj spid="_x0000_s29701" name="Equation" r:id="rId6" imgW="1803240" imgH="253800" progId="Equation.3">
              <p:embed/>
            </p:oleObj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827584" y="6021288"/>
          <a:ext cx="5283200" cy="619125"/>
        </p:xfrm>
        <a:graphic>
          <a:graphicData uri="http://schemas.openxmlformats.org/presentationml/2006/ole">
            <p:oleObj spid="_x0000_s29702" name="Equation" r:id="rId7" imgW="18795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052736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Polinomial</a:t>
            </a:r>
            <a:r>
              <a:rPr lang="en-US" sz="2800" dirty="0" smtClean="0"/>
              <a:t> </a:t>
            </a:r>
            <a:r>
              <a:rPr lang="en-US" sz="2800" dirty="0" err="1" smtClean="0"/>
              <a:t>Interpolasi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err="1" smtClean="0"/>
              <a:t>Diferensi</a:t>
            </a:r>
            <a:r>
              <a:rPr lang="en-US" sz="2800" dirty="0" smtClean="0"/>
              <a:t> </a:t>
            </a:r>
            <a:r>
              <a:rPr lang="en-US" sz="2800" dirty="0" err="1" smtClean="0"/>
              <a:t>Terbagi</a:t>
            </a:r>
            <a:r>
              <a:rPr lang="en-US" sz="2800" dirty="0" smtClean="0"/>
              <a:t> Newton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05273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Diferensi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: </a:t>
            </a:r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83568" y="1628800"/>
          <a:ext cx="5997575" cy="619125"/>
        </p:xfrm>
        <a:graphic>
          <a:graphicData uri="http://schemas.openxmlformats.org/presentationml/2006/ole">
            <p:oleObj spid="_x0000_s30722" name="Equation" r:id="rId3" imgW="2133360" imgH="25380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683568" y="2420888"/>
          <a:ext cx="5997575" cy="619125"/>
        </p:xfrm>
        <a:graphic>
          <a:graphicData uri="http://schemas.openxmlformats.org/presentationml/2006/ole">
            <p:oleObj spid="_x0000_s30723" name="Equation" r:id="rId4" imgW="2133360" imgH="2538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3568" y="335699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Diferensi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: </a:t>
            </a:r>
            <a:endParaRPr lang="en-US" dirty="0"/>
          </a:p>
        </p:txBody>
      </p:sp>
      <p:graphicFrame>
        <p:nvGraphicFramePr>
          <p:cNvPr id="5132" name="Object 5"/>
          <p:cNvGraphicFramePr>
            <a:graphicFrameLocks noChangeAspect="1"/>
          </p:cNvGraphicFramePr>
          <p:nvPr/>
        </p:nvGraphicFramePr>
        <p:xfrm>
          <a:off x="755576" y="3933056"/>
          <a:ext cx="6048672" cy="598487"/>
        </p:xfrm>
        <a:graphic>
          <a:graphicData uri="http://schemas.openxmlformats.org/presentationml/2006/ole">
            <p:oleObj spid="_x0000_s30724" name="Equation" r:id="rId5" imgW="2450880" imgH="29196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83568" y="5085184"/>
          <a:ext cx="7032625" cy="619125"/>
        </p:xfrm>
        <a:graphic>
          <a:graphicData uri="http://schemas.openxmlformats.org/presentationml/2006/ole">
            <p:oleObj spid="_x0000_s30725" name="Equation" r:id="rId6" imgW="2501640" imgH="2538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3568" y="465313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n=3 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Polinomial</a:t>
            </a:r>
            <a:r>
              <a:rPr lang="en-US" sz="2800" dirty="0" smtClean="0"/>
              <a:t> </a:t>
            </a:r>
            <a:r>
              <a:rPr lang="en-US" sz="2800" dirty="0" err="1" smtClean="0"/>
              <a:t>Interpolasi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err="1" smtClean="0"/>
              <a:t>Diferensi</a:t>
            </a:r>
            <a:r>
              <a:rPr lang="en-US" sz="2800" dirty="0" smtClean="0"/>
              <a:t> </a:t>
            </a:r>
            <a:r>
              <a:rPr lang="en-US" sz="2800" dirty="0" err="1" smtClean="0"/>
              <a:t>Terbagi</a:t>
            </a:r>
            <a:r>
              <a:rPr lang="en-US" sz="2800" dirty="0" smtClean="0"/>
              <a:t> Newton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196752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Hasil-hasil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f[x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0</a:t>
            </a:r>
            <a:r>
              <a:rPr lang="en-US" dirty="0" smtClean="0"/>
              <a:t>] , f[x</a:t>
            </a:r>
            <a:r>
              <a:rPr lang="en-US" baseline="-25000" dirty="0" smtClean="0"/>
              <a:t>2</a:t>
            </a:r>
            <a:r>
              <a:rPr lang="en-US" dirty="0" smtClean="0"/>
              <a:t>,x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0</a:t>
            </a:r>
            <a:r>
              <a:rPr lang="en-US" dirty="0" smtClean="0"/>
              <a:t>] </a:t>
            </a:r>
            <a:r>
              <a:rPr lang="en-US" dirty="0" err="1" smtClean="0"/>
              <a:t>dan</a:t>
            </a:r>
            <a:r>
              <a:rPr lang="en-US" dirty="0" smtClean="0"/>
              <a:t> f[x</a:t>
            </a:r>
            <a:r>
              <a:rPr lang="en-US" baseline="-25000" dirty="0" smtClean="0"/>
              <a:t>3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,x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0</a:t>
            </a:r>
            <a:r>
              <a:rPr lang="en-US" dirty="0" smtClean="0"/>
              <a:t>]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koefisien</a:t>
            </a:r>
            <a:r>
              <a:rPr lang="en-US" dirty="0" smtClean="0"/>
              <a:t> b</a:t>
            </a:r>
            <a:r>
              <a:rPr lang="en-US" baseline="-25000" dirty="0" smtClean="0"/>
              <a:t>1</a:t>
            </a:r>
            <a:r>
              <a:rPr lang="en-US" dirty="0" smtClean="0"/>
              <a:t>,b</a:t>
            </a:r>
            <a:r>
              <a:rPr lang="en-US" baseline="-25000" dirty="0" smtClean="0"/>
              <a:t>2</a:t>
            </a:r>
            <a:r>
              <a:rPr lang="en-US" dirty="0" smtClean="0"/>
              <a:t>,b</a:t>
            </a:r>
            <a:r>
              <a:rPr lang="en-US" baseline="-25000" dirty="0" smtClean="0"/>
              <a:t>3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</a:t>
            </a:r>
            <a:r>
              <a:rPr lang="en-US" baseline="-25000" dirty="0" smtClean="0"/>
              <a:t>0</a:t>
            </a:r>
            <a:r>
              <a:rPr lang="en-US" dirty="0" smtClean="0"/>
              <a:t>=f(x</a:t>
            </a:r>
            <a:r>
              <a:rPr lang="en-US" baseline="-25000" dirty="0" smtClean="0"/>
              <a:t>0</a:t>
            </a:r>
            <a:r>
              <a:rPr lang="en-US" dirty="0" smtClean="0"/>
              <a:t>) = 0,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  <a:endParaRPr lang="en-US" dirty="0"/>
          </a:p>
        </p:txBody>
      </p:sp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755576" y="1988840"/>
          <a:ext cx="7920880" cy="648072"/>
        </p:xfrm>
        <a:graphic>
          <a:graphicData uri="http://schemas.openxmlformats.org/presentationml/2006/ole">
            <p:oleObj spid="_x0000_s32770" name="Equation" r:id="rId3" imgW="3035160" imgH="266400" progId="Equation.3">
              <p:embed/>
            </p:oleObj>
          </a:graphicData>
        </a:graphic>
      </p:graphicFrame>
      <p:graphicFrame>
        <p:nvGraphicFramePr>
          <p:cNvPr id="5" name="Object 10"/>
          <p:cNvGraphicFramePr>
            <a:graphicFrameLocks noChangeAspect="1"/>
          </p:cNvGraphicFramePr>
          <p:nvPr/>
        </p:nvGraphicFramePr>
        <p:xfrm>
          <a:off x="228600" y="2780928"/>
          <a:ext cx="8915400" cy="987425"/>
        </p:xfrm>
        <a:graphic>
          <a:graphicData uri="http://schemas.openxmlformats.org/presentationml/2006/ole">
            <p:oleObj spid="_x0000_s32771" name="Equation" r:id="rId4" imgW="3416040" imgH="4060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520" y="371703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: </a:t>
            </a:r>
            <a:r>
              <a:rPr lang="el-GR" dirty="0" smtClean="0"/>
              <a:t>ε</a:t>
            </a:r>
            <a:r>
              <a:rPr lang="en-US" baseline="-25000" dirty="0" smtClean="0"/>
              <a:t>t</a:t>
            </a:r>
            <a:r>
              <a:rPr lang="en-US" dirty="0" smtClean="0"/>
              <a:t>= 9.3%</a:t>
            </a:r>
            <a:endParaRPr lang="en-US" dirty="0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3861048"/>
            <a:ext cx="4359202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80728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Polinomial</a:t>
            </a:r>
            <a:r>
              <a:rPr lang="en-US" sz="2800" dirty="0" smtClean="0"/>
              <a:t> </a:t>
            </a:r>
            <a:r>
              <a:rPr lang="en-US" sz="2800" dirty="0" err="1" smtClean="0"/>
              <a:t>Interpolasi</a:t>
            </a:r>
            <a:r>
              <a:rPr lang="en-US" sz="2800" dirty="0" smtClean="0"/>
              <a:t> Lagrange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124744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Polinomial</a:t>
            </a:r>
            <a:r>
              <a:rPr lang="en-US" dirty="0" smtClean="0"/>
              <a:t> </a:t>
            </a:r>
            <a:r>
              <a:rPr lang="en-US" dirty="0" err="1" smtClean="0"/>
              <a:t>interpolasi</a:t>
            </a:r>
            <a:r>
              <a:rPr lang="en-US" dirty="0" smtClean="0"/>
              <a:t> Lagrange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formulasi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polinomial</a:t>
            </a:r>
            <a:r>
              <a:rPr lang="en-US" dirty="0" smtClean="0"/>
              <a:t> Newton yang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 </a:t>
            </a:r>
            <a:r>
              <a:rPr lang="en-US" dirty="0" err="1" smtClean="0"/>
              <a:t>diferensi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827584" y="2132856"/>
          <a:ext cx="6505575" cy="1470025"/>
        </p:xfrm>
        <a:graphic>
          <a:graphicData uri="http://schemas.openxmlformats.org/presentationml/2006/ole">
            <p:oleObj spid="_x0000_s33794" name="Equation" r:id="rId4" imgW="2082600" imgH="4698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7584" y="371703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Versi</a:t>
            </a:r>
            <a:r>
              <a:rPr lang="en-US" dirty="0" smtClean="0"/>
              <a:t> linear (n-1)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  <a:endParaRPr lang="en-US" dirty="0"/>
          </a:p>
        </p:txBody>
      </p:sp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899592" y="4149080"/>
          <a:ext cx="3708400" cy="727075"/>
        </p:xfrm>
        <a:graphic>
          <a:graphicData uri="http://schemas.openxmlformats.org/presentationml/2006/ole">
            <p:oleObj spid="_x0000_s33795" name="Equation" r:id="rId5" imgW="2197100" imgH="4318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99592" y="522920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  <a:endParaRPr lang="en-US" dirty="0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179512" y="5733256"/>
          <a:ext cx="8760684" cy="792088"/>
        </p:xfrm>
        <a:graphic>
          <a:graphicData uri="http://schemas.openxmlformats.org/presentationml/2006/ole">
            <p:oleObj spid="_x0000_s33796" name="Equation" r:id="rId6" imgW="322560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Polinomial</a:t>
            </a:r>
            <a:r>
              <a:rPr lang="en-US" sz="2800" dirty="0" smtClean="0"/>
              <a:t> </a:t>
            </a:r>
            <a:r>
              <a:rPr lang="en-US" sz="2800" dirty="0" err="1" smtClean="0"/>
              <a:t>Interpolasi</a:t>
            </a:r>
            <a:r>
              <a:rPr lang="en-US" sz="2800" dirty="0" smtClean="0"/>
              <a:t> Lagrange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12474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Taksirlah</a:t>
            </a:r>
            <a:r>
              <a:rPr lang="en-US" dirty="0" smtClean="0"/>
              <a:t> </a:t>
            </a:r>
            <a:r>
              <a:rPr lang="en-US" dirty="0" err="1" smtClean="0"/>
              <a:t>ln</a:t>
            </a:r>
            <a:r>
              <a:rPr lang="en-US" dirty="0" smtClean="0"/>
              <a:t> 2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polinomial</a:t>
            </a:r>
            <a:r>
              <a:rPr lang="en-US" dirty="0" smtClean="0"/>
              <a:t> </a:t>
            </a:r>
            <a:r>
              <a:rPr lang="en-US" dirty="0" err="1" smtClean="0"/>
              <a:t>interpolasi</a:t>
            </a:r>
            <a:r>
              <a:rPr lang="en-US" dirty="0" smtClean="0"/>
              <a:t> Lagrange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x</a:t>
            </a:r>
            <a:r>
              <a:rPr lang="en-US" baseline="-25000" dirty="0" smtClean="0"/>
              <a:t>0</a:t>
            </a:r>
            <a:r>
              <a:rPr lang="en-US" dirty="0" smtClean="0"/>
              <a:t>=1        f(x</a:t>
            </a:r>
            <a:r>
              <a:rPr lang="en-US" baseline="-25000" dirty="0" smtClean="0"/>
              <a:t>0</a:t>
            </a:r>
            <a:r>
              <a:rPr lang="en-US" dirty="0" smtClean="0"/>
              <a:t>)= 0</a:t>
            </a:r>
          </a:p>
          <a:p>
            <a:pPr>
              <a:buNone/>
            </a:pPr>
            <a:r>
              <a:rPr lang="en-US" dirty="0" smtClean="0"/>
              <a:t>	x</a:t>
            </a:r>
            <a:r>
              <a:rPr lang="en-US" baseline="-25000" dirty="0" smtClean="0"/>
              <a:t>1</a:t>
            </a:r>
            <a:r>
              <a:rPr lang="en-US" dirty="0" smtClean="0"/>
              <a:t>= 4       f(x</a:t>
            </a:r>
            <a:r>
              <a:rPr lang="en-US" baseline="-25000" dirty="0" smtClean="0"/>
              <a:t>1</a:t>
            </a:r>
            <a:r>
              <a:rPr lang="en-US" dirty="0" smtClean="0"/>
              <a:t>)=1.3862944</a:t>
            </a:r>
          </a:p>
          <a:p>
            <a:pPr>
              <a:buNone/>
            </a:pPr>
            <a:r>
              <a:rPr lang="en-US" dirty="0" smtClean="0"/>
              <a:t>	x</a:t>
            </a:r>
            <a:r>
              <a:rPr lang="en-US" baseline="-25000" dirty="0" smtClean="0"/>
              <a:t>2</a:t>
            </a:r>
            <a:r>
              <a:rPr lang="en-US" dirty="0" smtClean="0"/>
              <a:t>= 6       f(x</a:t>
            </a:r>
            <a:r>
              <a:rPr lang="en-US" baseline="-25000" dirty="0" smtClean="0"/>
              <a:t>2</a:t>
            </a:r>
            <a:r>
              <a:rPr lang="en-US" dirty="0" smtClean="0"/>
              <a:t>)= 1.7917595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4928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Solusi</a:t>
            </a:r>
            <a:r>
              <a:rPr lang="en-US" b="1" dirty="0" smtClean="0"/>
              <a:t>:</a:t>
            </a:r>
            <a:endParaRPr lang="en-US" b="1" dirty="0"/>
          </a:p>
        </p:txBody>
      </p:sp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395536" y="2780928"/>
          <a:ext cx="3708400" cy="727075"/>
        </p:xfrm>
        <a:graphic>
          <a:graphicData uri="http://schemas.openxmlformats.org/presentationml/2006/ole">
            <p:oleObj spid="_x0000_s34818" name="Equation" r:id="rId3" imgW="2197100" imgH="4318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56898" y="2852936"/>
          <a:ext cx="4587102" cy="648072"/>
        </p:xfrm>
        <a:graphic>
          <a:graphicData uri="http://schemas.openxmlformats.org/presentationml/2006/ole">
            <p:oleObj spid="_x0000_s34819" name="Equation" r:id="rId4" imgW="1790640" imgH="2538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0" y="249289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Taksiran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x=2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378904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Polinomial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10" name="Object 1"/>
          <p:cNvGraphicFramePr>
            <a:graphicFrameLocks noChangeAspect="1"/>
          </p:cNvGraphicFramePr>
          <p:nvPr/>
        </p:nvGraphicFramePr>
        <p:xfrm>
          <a:off x="179512" y="4221088"/>
          <a:ext cx="8761412" cy="792162"/>
        </p:xfrm>
        <a:graphic>
          <a:graphicData uri="http://schemas.openxmlformats.org/presentationml/2006/ole">
            <p:oleObj spid="_x0000_s34821" name="Equation" r:id="rId5" imgW="3225600" imgH="291960" progId="Equation.3">
              <p:embed/>
            </p:oleObj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/>
        </p:nvGraphicFramePr>
        <p:xfrm>
          <a:off x="95536" y="5373216"/>
          <a:ext cx="8866188" cy="757237"/>
        </p:xfrm>
        <a:graphic>
          <a:graphicData uri="http://schemas.openxmlformats.org/presentationml/2006/ole">
            <p:oleObj spid="_x0000_s34822" name="Equation" r:id="rId6" imgW="326376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260892-09D0-4CFB-B5F8-C05895A12EFB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252413"/>
            <a:ext cx="8653463" cy="571500"/>
          </a:xfrm>
          <a:prstGeom prst="bevel">
            <a:avLst/>
          </a:prstGeom>
          <a:noFill/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b="1" dirty="0" err="1" smtClean="0">
                <a:latin typeface="Times New Roman" pitchFamily="18" charset="0"/>
              </a:rPr>
              <a:t>Interpolasi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Spline</a:t>
            </a:r>
            <a:endParaRPr lang="en-US" sz="2800" b="1" dirty="0" smtClean="0">
              <a:latin typeface="Times New Roman" pitchFamily="18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3079750" cy="5480050"/>
          </a:xfrm>
          <a:solidFill>
            <a:schemeClr val="bg1">
              <a:lumMod val="95000"/>
            </a:schemeClr>
          </a:solidFill>
        </p:spPr>
        <p:txBody>
          <a:bodyPr tIns="182880" bIns="182880">
            <a:normAutofit/>
          </a:bodyPr>
          <a:lstStyle/>
          <a:p>
            <a:pPr marL="171450" indent="-171450" eaLnBrk="1" hangingPunct="1">
              <a:lnSpc>
                <a:spcPct val="90000"/>
              </a:lnSpc>
              <a:defRPr/>
            </a:pPr>
            <a:r>
              <a:rPr lang="en-US" sz="1600" dirty="0" err="1" smtClean="0">
                <a:latin typeface="Times New Roman" pitchFamily="18" charset="0"/>
              </a:rPr>
              <a:t>Terdapat</a:t>
            </a:r>
            <a:r>
              <a:rPr lang="en-US" sz="1600" dirty="0" smtClean="0">
                <a:latin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</a:rPr>
              <a:t>kasus</a:t>
            </a:r>
            <a:r>
              <a:rPr lang="en-US" sz="1600" dirty="0" smtClean="0">
                <a:latin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</a:rPr>
              <a:t>dimana</a:t>
            </a:r>
            <a:r>
              <a:rPr lang="en-US" sz="1600" dirty="0" smtClean="0">
                <a:latin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</a:rPr>
              <a:t>fungsi</a:t>
            </a:r>
            <a:r>
              <a:rPr lang="en-US" sz="1600" dirty="0" smtClean="0">
                <a:latin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</a:rPr>
              <a:t>polinomial</a:t>
            </a:r>
            <a:r>
              <a:rPr lang="en-US" sz="1600" dirty="0" smtClean="0">
                <a:latin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</a:rPr>
              <a:t>membawa</a:t>
            </a:r>
            <a:r>
              <a:rPr lang="en-US" sz="1600" dirty="0" smtClean="0">
                <a:latin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</a:rPr>
              <a:t>hasil</a:t>
            </a:r>
            <a:r>
              <a:rPr lang="en-US" sz="1600" dirty="0" smtClean="0">
                <a:latin typeface="Times New Roman" pitchFamily="18" charset="0"/>
              </a:rPr>
              <a:t> yang </a:t>
            </a:r>
            <a:r>
              <a:rPr lang="en-US" sz="1600" dirty="0" err="1" smtClean="0">
                <a:latin typeface="Times New Roman" pitchFamily="18" charset="0"/>
              </a:rPr>
              <a:t>keliru</a:t>
            </a:r>
            <a:r>
              <a:rPr lang="en-US" sz="1600" dirty="0" smtClean="0">
                <a:latin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</a:rPr>
              <a:t>karena</a:t>
            </a:r>
            <a:r>
              <a:rPr lang="en-US" sz="1600" dirty="0" smtClean="0">
                <a:latin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</a:rPr>
              <a:t>pembulatan</a:t>
            </a:r>
            <a:r>
              <a:rPr lang="en-US" sz="1600" dirty="0" smtClean="0">
                <a:latin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</a:rPr>
              <a:t>dan</a:t>
            </a:r>
            <a:r>
              <a:rPr lang="en-US" sz="1600" dirty="0" smtClean="0">
                <a:latin typeface="Times New Roman" pitchFamily="18" charset="0"/>
              </a:rPr>
              <a:t> overshoot</a:t>
            </a:r>
            <a:endParaRPr lang="en-US" sz="1600" dirty="0" smtClean="0">
              <a:latin typeface="Times New Roman" pitchFamily="18" charset="0"/>
            </a:endParaRPr>
          </a:p>
          <a:p>
            <a:pPr marL="171450" indent="-171450" eaLnBrk="1" hangingPunct="1">
              <a:lnSpc>
                <a:spcPct val="90000"/>
              </a:lnSpc>
              <a:defRPr/>
            </a:pPr>
            <a:endParaRPr lang="en-US" sz="1600" dirty="0" smtClean="0">
              <a:latin typeface="Times New Roman" pitchFamily="18" charset="0"/>
            </a:endParaRPr>
          </a:p>
          <a:p>
            <a:pPr marL="171450" indent="-171450" eaLnBrk="1" hangingPunct="1">
              <a:lnSpc>
                <a:spcPct val="90000"/>
              </a:lnSpc>
              <a:defRPr/>
            </a:pPr>
            <a:r>
              <a:rPr lang="en-US" sz="1600" dirty="0" err="1" smtClean="0">
                <a:latin typeface="Times New Roman" pitchFamily="18" charset="0"/>
              </a:rPr>
              <a:t>Suatu</a:t>
            </a:r>
            <a:r>
              <a:rPr lang="en-US" sz="1600" dirty="0" smtClean="0">
                <a:latin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</a:rPr>
              <a:t>pendekatan</a:t>
            </a:r>
            <a:r>
              <a:rPr lang="en-US" sz="1600" dirty="0" smtClean="0">
                <a:latin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</a:rPr>
              <a:t>alternatif</a:t>
            </a:r>
            <a:r>
              <a:rPr lang="en-US" sz="1600" dirty="0" smtClean="0">
                <a:latin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</a:rPr>
              <a:t>adalah</a:t>
            </a:r>
            <a:r>
              <a:rPr lang="en-US" sz="1600" dirty="0" smtClean="0">
                <a:latin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</a:rPr>
              <a:t>menerapkan</a:t>
            </a:r>
            <a:r>
              <a:rPr lang="en-US" sz="1600" dirty="0" smtClean="0">
                <a:latin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</a:rPr>
              <a:t>polinomial</a:t>
            </a:r>
            <a:r>
              <a:rPr lang="en-US" sz="1600" dirty="0" smtClean="0">
                <a:latin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</a:rPr>
              <a:t>orde</a:t>
            </a:r>
            <a:r>
              <a:rPr lang="en-US" sz="1600" dirty="0" smtClean="0">
                <a:latin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</a:rPr>
              <a:t>lebih</a:t>
            </a:r>
            <a:r>
              <a:rPr lang="en-US" sz="1600" dirty="0" smtClean="0">
                <a:latin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</a:rPr>
              <a:t>rendah</a:t>
            </a:r>
            <a:r>
              <a:rPr lang="en-US" sz="1600" dirty="0" smtClean="0">
                <a:latin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</a:rPr>
              <a:t>terhadap</a:t>
            </a:r>
            <a:r>
              <a:rPr lang="en-US" sz="1600" dirty="0" smtClean="0">
                <a:latin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</a:rPr>
              <a:t>sekumpulan</a:t>
            </a:r>
            <a:r>
              <a:rPr lang="en-US" sz="1600" dirty="0" smtClean="0">
                <a:latin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</a:rPr>
              <a:t>titik</a:t>
            </a:r>
            <a:r>
              <a:rPr lang="en-US" sz="1600" dirty="0" smtClean="0">
                <a:latin typeface="Times New Roman" pitchFamily="18" charset="0"/>
              </a:rPr>
              <a:t> data yang </a:t>
            </a:r>
            <a:r>
              <a:rPr lang="en-US" sz="1600" dirty="0" err="1" smtClean="0">
                <a:latin typeface="Times New Roman" pitchFamily="18" charset="0"/>
              </a:rPr>
              <a:t>disebut</a:t>
            </a:r>
            <a:r>
              <a:rPr lang="en-US" sz="1600" dirty="0" smtClean="0">
                <a:latin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</a:rPr>
              <a:t>fungsi</a:t>
            </a:r>
            <a:r>
              <a:rPr lang="en-US" sz="1600" dirty="0" smtClean="0">
                <a:latin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</a:rPr>
              <a:t>spline</a:t>
            </a:r>
            <a:endParaRPr lang="en-US" sz="1600" i="1" dirty="0" smtClean="0">
              <a:latin typeface="Times New Roman" pitchFamily="18" charset="0"/>
            </a:endParaRPr>
          </a:p>
          <a:p>
            <a:pPr marL="171450" indent="-171450" eaLnBrk="1" hangingPunct="1">
              <a:lnSpc>
                <a:spcPct val="90000"/>
              </a:lnSpc>
              <a:buFontTx/>
              <a:buNone/>
              <a:defRPr/>
            </a:pPr>
            <a:endParaRPr lang="en-US" sz="1600" i="1" dirty="0" smtClean="0">
              <a:latin typeface="Times New Roman" pitchFamily="18" charset="0"/>
            </a:endParaRPr>
          </a:p>
          <a:p>
            <a:pPr marL="171450" indent="-171450" eaLnBrk="1" hangingPunct="1">
              <a:lnSpc>
                <a:spcPct val="90000"/>
              </a:lnSpc>
              <a:buFontTx/>
              <a:buNone/>
              <a:defRPr/>
            </a:pPr>
            <a:endParaRPr lang="en-US" sz="1600" dirty="0" smtClean="0">
              <a:latin typeface="Times New Roman" pitchFamily="18" charset="0"/>
            </a:endParaRPr>
          </a:p>
        </p:txBody>
      </p:sp>
      <p:pic>
        <p:nvPicPr>
          <p:cNvPr id="16389" name="Picture 4" descr="Fig1814"/>
          <p:cNvPicPr>
            <a:picLocks noChangeAspect="1" noChangeArrowheads="1"/>
          </p:cNvPicPr>
          <p:nvPr/>
        </p:nvPicPr>
        <p:blipFill>
          <a:blip r:embed="rId2" cstate="print"/>
          <a:srcRect l="5370" r="6415" b="53192"/>
          <a:stretch>
            <a:fillRect/>
          </a:stretch>
        </p:blipFill>
        <p:spPr bwMode="auto">
          <a:xfrm>
            <a:off x="3549650" y="1052513"/>
            <a:ext cx="2008188" cy="259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8" descr="Fig1816"/>
          <p:cNvPicPr>
            <a:picLocks noChangeAspect="1" noChangeArrowheads="1"/>
          </p:cNvPicPr>
          <p:nvPr/>
        </p:nvPicPr>
        <p:blipFill>
          <a:blip r:embed="rId3" cstate="print"/>
          <a:srcRect t="2003" b="66380"/>
          <a:stretch>
            <a:fillRect/>
          </a:stretch>
        </p:blipFill>
        <p:spPr bwMode="auto">
          <a:xfrm>
            <a:off x="5678488" y="1055688"/>
            <a:ext cx="32242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Fig1814"/>
          <p:cNvPicPr>
            <a:picLocks noChangeAspect="1" noChangeArrowheads="1"/>
          </p:cNvPicPr>
          <p:nvPr/>
        </p:nvPicPr>
        <p:blipFill>
          <a:blip r:embed="rId2" cstate="print"/>
          <a:srcRect l="5090" t="75008" r="6694" b="5898"/>
          <a:stretch>
            <a:fillRect/>
          </a:stretch>
        </p:blipFill>
        <p:spPr bwMode="auto">
          <a:xfrm>
            <a:off x="3549650" y="5437188"/>
            <a:ext cx="2008188" cy="105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Fig1814"/>
          <p:cNvPicPr>
            <a:picLocks noChangeAspect="1" noChangeArrowheads="1"/>
          </p:cNvPicPr>
          <p:nvPr/>
        </p:nvPicPr>
        <p:blipFill>
          <a:blip r:embed="rId2" cstate="print"/>
          <a:srcRect l="5370" t="48010" r="6415" b="25536"/>
          <a:stretch>
            <a:fillRect/>
          </a:stretch>
        </p:blipFill>
        <p:spPr bwMode="auto">
          <a:xfrm>
            <a:off x="3549650" y="3757613"/>
            <a:ext cx="2008188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Fig1816"/>
          <p:cNvPicPr>
            <a:picLocks noChangeAspect="1" noChangeArrowheads="1"/>
          </p:cNvPicPr>
          <p:nvPr/>
        </p:nvPicPr>
        <p:blipFill>
          <a:blip r:embed="rId3" cstate="print"/>
          <a:srcRect t="34824" b="34221"/>
          <a:stretch>
            <a:fillRect/>
          </a:stretch>
        </p:blipFill>
        <p:spPr bwMode="auto">
          <a:xfrm>
            <a:off x="5667375" y="2954338"/>
            <a:ext cx="3224213" cy="171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Fig1816"/>
          <p:cNvPicPr>
            <a:picLocks noChangeAspect="1" noChangeArrowheads="1"/>
          </p:cNvPicPr>
          <p:nvPr/>
        </p:nvPicPr>
        <p:blipFill>
          <a:blip r:embed="rId3" cstate="print"/>
          <a:srcRect t="66982" b="3378"/>
          <a:stretch>
            <a:fillRect/>
          </a:stretch>
        </p:blipFill>
        <p:spPr bwMode="auto">
          <a:xfrm>
            <a:off x="5678488" y="4816475"/>
            <a:ext cx="3224212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0" y="3861048"/>
            <a:ext cx="33478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smtClean="0"/>
              <a:t>      </a:t>
            </a:r>
            <a:r>
              <a:rPr lang="en-US" dirty="0" err="1" smtClean="0"/>
              <a:t>Gambar</a:t>
            </a:r>
            <a:r>
              <a:rPr lang="en-US" dirty="0" smtClean="0"/>
              <a:t> (a) </a:t>
            </a:r>
            <a:r>
              <a:rPr lang="en-US" dirty="0" err="1" smtClean="0"/>
              <a:t>sampai</a:t>
            </a:r>
            <a:r>
              <a:rPr lang="en-US" dirty="0" smtClean="0"/>
              <a:t> (c)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mendadak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osilasi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polinomial</a:t>
            </a:r>
            <a:r>
              <a:rPr lang="en-US" dirty="0" smtClean="0"/>
              <a:t> </a:t>
            </a:r>
            <a:r>
              <a:rPr lang="en-US" dirty="0" err="1" smtClean="0"/>
              <a:t>interpolasi</a:t>
            </a:r>
            <a:r>
              <a:rPr lang="en-US" dirty="0" smtClean="0"/>
              <a:t>. (d) </a:t>
            </a:r>
            <a:r>
              <a:rPr lang="en-US" dirty="0" err="1" smtClean="0"/>
              <a:t>spline</a:t>
            </a:r>
            <a:r>
              <a:rPr lang="en-US" dirty="0" smtClean="0"/>
              <a:t> </a:t>
            </a:r>
            <a:r>
              <a:rPr lang="en-US" dirty="0" err="1" smtClean="0"/>
              <a:t>kubik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aproksimasi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Interpolasi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1512168"/>
          </a:xfrm>
        </p:spPr>
        <p:txBody>
          <a:bodyPr/>
          <a:lstStyle/>
          <a:p>
            <a:r>
              <a:rPr lang="en-US" sz="2000" dirty="0" err="1" smtClean="0"/>
              <a:t>Interpolasi</a:t>
            </a:r>
            <a:r>
              <a:rPr lang="en-US" sz="2000" dirty="0"/>
              <a:t> </a:t>
            </a:r>
            <a:r>
              <a:rPr lang="en-US" sz="2000" dirty="0" smtClean="0"/>
              <a:t>: </a:t>
            </a:r>
            <a:r>
              <a:rPr lang="en-US" sz="2000" dirty="0" err="1" smtClean="0"/>
              <a:t>menaksir</a:t>
            </a:r>
            <a:r>
              <a:rPr lang="en-US" sz="2000" dirty="0" smtClean="0"/>
              <a:t> </a:t>
            </a:r>
            <a:r>
              <a:rPr lang="en-US" sz="2000" dirty="0" err="1" smtClean="0"/>
              <a:t>harga-harga</a:t>
            </a:r>
            <a:r>
              <a:rPr lang="en-US" sz="2000" dirty="0" smtClean="0"/>
              <a:t> </a:t>
            </a:r>
            <a:r>
              <a:rPr lang="en-US" sz="2000" dirty="0" err="1" smtClean="0"/>
              <a:t>diantara</a:t>
            </a:r>
            <a:r>
              <a:rPr lang="en-US" sz="2000" dirty="0" smtClean="0"/>
              <a:t> </a:t>
            </a:r>
            <a:r>
              <a:rPr lang="en-US" sz="2000" dirty="0" err="1" smtClean="0"/>
              <a:t>titik-titik</a:t>
            </a:r>
            <a:r>
              <a:rPr lang="en-US" sz="2000" dirty="0" smtClean="0"/>
              <a:t> data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tepat</a:t>
            </a:r>
            <a:r>
              <a:rPr lang="en-US" sz="2000" dirty="0" smtClean="0"/>
              <a:t> (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)</a:t>
            </a:r>
          </a:p>
          <a:p>
            <a:r>
              <a:rPr lang="en-US" sz="2000" dirty="0" err="1" smtClean="0"/>
              <a:t>Metode</a:t>
            </a:r>
            <a:r>
              <a:rPr lang="en-US" sz="2000" dirty="0" smtClean="0"/>
              <a:t> yang paling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interpolasi</a:t>
            </a:r>
            <a:r>
              <a:rPr lang="en-US" sz="2000" dirty="0" smtClean="0"/>
              <a:t> </a:t>
            </a:r>
            <a:r>
              <a:rPr lang="en-US" sz="2000" dirty="0" err="1" smtClean="0"/>
              <a:t>polinomial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Formula </a:t>
            </a:r>
            <a:r>
              <a:rPr lang="en-US" sz="2000" dirty="0" err="1" smtClean="0"/>
              <a:t>umum</a:t>
            </a:r>
            <a:r>
              <a:rPr lang="en-US" sz="2000" dirty="0" smtClean="0"/>
              <a:t> </a:t>
            </a:r>
            <a:r>
              <a:rPr lang="en-US" sz="2000" dirty="0" err="1" smtClean="0"/>
              <a:t>polinomial</a:t>
            </a:r>
            <a:r>
              <a:rPr lang="en-US" sz="2000" dirty="0" smtClean="0"/>
              <a:t> </a:t>
            </a:r>
            <a:r>
              <a:rPr lang="en-US" sz="2000" dirty="0" err="1" smtClean="0"/>
              <a:t>orde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-n : </a:t>
            </a:r>
          </a:p>
          <a:p>
            <a:endParaRPr lang="en-US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195736" y="2420888"/>
          <a:ext cx="4814888" cy="571500"/>
        </p:xfrm>
        <a:graphic>
          <a:graphicData uri="http://schemas.openxmlformats.org/presentationml/2006/ole">
            <p:oleObj spid="_x0000_s1026" name="Equation" r:id="rId3" imgW="2032000" imgH="2413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306896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n+1 </a:t>
            </a:r>
            <a:r>
              <a:rPr lang="en-US" dirty="0" err="1" smtClean="0"/>
              <a:t>titik-titik</a:t>
            </a:r>
            <a:r>
              <a:rPr lang="en-US" dirty="0" smtClean="0"/>
              <a:t> data,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polinomial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-n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yang </a:t>
            </a:r>
            <a:r>
              <a:rPr lang="en-US" dirty="0" err="1" smtClean="0"/>
              <a:t>melewati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endParaRPr lang="en-US" dirty="0"/>
          </a:p>
        </p:txBody>
      </p:sp>
      <p:pic>
        <p:nvPicPr>
          <p:cNvPr id="6" name="Picture 6" descr="Fig1801"/>
          <p:cNvPicPr>
            <a:picLocks noChangeAspect="1" noChangeArrowheads="1"/>
          </p:cNvPicPr>
          <p:nvPr/>
        </p:nvPicPr>
        <p:blipFill>
          <a:blip r:embed="rId4" cstate="print"/>
          <a:srcRect t="5757" r="275" b="6367"/>
          <a:stretch>
            <a:fillRect/>
          </a:stretch>
        </p:blipFill>
        <p:spPr bwMode="auto">
          <a:xfrm>
            <a:off x="1835696" y="3861048"/>
            <a:ext cx="538685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259632" y="5661248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a)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(linear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, b)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(</a:t>
            </a:r>
            <a:r>
              <a:rPr lang="en-US" dirty="0" err="1" smtClean="0"/>
              <a:t>kuadratik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parabola)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c)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(</a:t>
            </a:r>
            <a:r>
              <a:rPr lang="en-US" dirty="0" err="1" smtClean="0"/>
              <a:t>kubik</a:t>
            </a:r>
            <a:r>
              <a:rPr lang="en-US" dirty="0" smtClean="0"/>
              <a:t>)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Interpolasi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polinomial</a:t>
            </a:r>
            <a:r>
              <a:rPr lang="en-US" dirty="0" smtClean="0"/>
              <a:t> 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-n yang </a:t>
            </a:r>
            <a:r>
              <a:rPr lang="en-US" dirty="0" err="1" smtClean="0"/>
              <a:t>mencocokkan</a:t>
            </a:r>
            <a:r>
              <a:rPr lang="en-US" dirty="0" smtClean="0"/>
              <a:t> n+1 </a:t>
            </a:r>
            <a:r>
              <a:rPr lang="en-US" dirty="0" err="1" smtClean="0"/>
              <a:t>titik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format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polinomial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1. </a:t>
            </a:r>
            <a:r>
              <a:rPr lang="en-US" dirty="0" err="1" smtClean="0"/>
              <a:t>Polinomial</a:t>
            </a:r>
            <a:r>
              <a:rPr lang="en-US" dirty="0" smtClean="0"/>
              <a:t> Newton</a:t>
            </a:r>
          </a:p>
          <a:p>
            <a:pPr>
              <a:buNone/>
            </a:pPr>
            <a:r>
              <a:rPr lang="en-US" dirty="0" smtClean="0"/>
              <a:t>	2. </a:t>
            </a:r>
            <a:r>
              <a:rPr lang="en-US" dirty="0" err="1" smtClean="0"/>
              <a:t>Polinomial</a:t>
            </a:r>
            <a:r>
              <a:rPr lang="en-US" dirty="0" smtClean="0"/>
              <a:t> Lagrange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465100-1A05-4B22-989E-4836767C2B62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470900" cy="706437"/>
          </a:xfrm>
          <a:prstGeom prst="bevel">
            <a:avLst/>
          </a:prstGeom>
          <a:noFill/>
        </p:spPr>
        <p:txBody>
          <a:bodyPr>
            <a:noAutofit/>
          </a:bodyPr>
          <a:lstStyle/>
          <a:p>
            <a:pPr>
              <a:defRPr/>
            </a:pPr>
            <a:r>
              <a:rPr lang="en-US" sz="3200" dirty="0" err="1"/>
              <a:t>Polinomial</a:t>
            </a:r>
            <a:r>
              <a:rPr lang="en-US" sz="3200" dirty="0"/>
              <a:t> </a:t>
            </a:r>
            <a:r>
              <a:rPr lang="en-US" sz="3200" dirty="0" err="1"/>
              <a:t>Interpolasi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 err="1"/>
              <a:t>Diferensi</a:t>
            </a:r>
            <a:r>
              <a:rPr lang="en-US" sz="3200" dirty="0"/>
              <a:t> </a:t>
            </a:r>
            <a:r>
              <a:rPr lang="en-US" sz="3200" dirty="0" err="1"/>
              <a:t>Terbagi</a:t>
            </a:r>
            <a:r>
              <a:rPr lang="en-US" sz="3200" dirty="0"/>
              <a:t> Newton</a:t>
            </a:r>
            <a:endParaRPr lang="en-US" sz="3200" dirty="0" smtClean="0">
              <a:latin typeface="Times New Roman" pitchFamily="18" charset="0"/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196975"/>
            <a:ext cx="5292080" cy="525636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171450" indent="-171450" eaLnBrk="1" hangingPunct="1">
              <a:buFontTx/>
              <a:buNone/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Interpolasi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</a:rPr>
              <a:t> Linear</a:t>
            </a:r>
            <a:endParaRPr lang="en-US" sz="2400" dirty="0" smtClean="0">
              <a:latin typeface="Times New Roman" pitchFamily="18" charset="0"/>
            </a:endParaRPr>
          </a:p>
          <a:p>
            <a:pPr marL="171450" indent="-171450" eaLnBrk="1" hangingPunct="1">
              <a:defRPr/>
            </a:pPr>
            <a:r>
              <a:rPr lang="en-US" sz="2000" dirty="0" err="1" smtClean="0">
                <a:latin typeface="Times New Roman" pitchFamily="18" charset="0"/>
              </a:rPr>
              <a:t>Menghubungkan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dua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titik</a:t>
            </a:r>
            <a:r>
              <a:rPr lang="en-US" sz="2000" dirty="0" smtClean="0">
                <a:latin typeface="Times New Roman" pitchFamily="18" charset="0"/>
              </a:rPr>
              <a:t> data </a:t>
            </a:r>
            <a:r>
              <a:rPr lang="en-US" sz="2000" dirty="0" err="1" smtClean="0">
                <a:latin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sebuah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garis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lurus</a:t>
            </a:r>
            <a:endParaRPr lang="en-US" sz="2000" dirty="0" smtClean="0">
              <a:latin typeface="Times New Roman" pitchFamily="18" charset="0"/>
            </a:endParaRPr>
          </a:p>
          <a:p>
            <a:pPr marL="171450" indent="-171450" eaLnBrk="1" hangingPunct="1">
              <a:defRPr/>
            </a:pPr>
            <a:endParaRPr lang="en-US" sz="2000" dirty="0" smtClean="0">
              <a:latin typeface="Times New Roman" pitchFamily="18" charset="0"/>
            </a:endParaRPr>
          </a:p>
          <a:p>
            <a:pPr marL="171450" indent="-171450" eaLnBrk="1" hangingPunct="1">
              <a:defRPr/>
            </a:pPr>
            <a:endParaRPr lang="en-US" sz="2000" dirty="0" smtClean="0">
              <a:latin typeface="Times New Roman" pitchFamily="18" charset="0"/>
            </a:endParaRPr>
          </a:p>
          <a:p>
            <a:pPr marL="171450" indent="-171450" eaLnBrk="1" hangingPunct="1">
              <a:defRPr/>
            </a:pPr>
            <a:endParaRPr lang="en-US" sz="2000" dirty="0" smtClean="0">
              <a:latin typeface="Times New Roman" pitchFamily="18" charset="0"/>
            </a:endParaRPr>
          </a:p>
          <a:p>
            <a:pPr marL="171450" indent="-171450" eaLnBrk="1" hangingPunct="1">
              <a:defRPr/>
            </a:pPr>
            <a:endParaRPr lang="en-US" sz="2000" i="1" dirty="0" smtClean="0">
              <a:latin typeface="Times New Roman" pitchFamily="18" charset="0"/>
            </a:endParaRPr>
          </a:p>
          <a:p>
            <a:pPr marL="171450" indent="-171450" eaLnBrk="1" hangingPunct="1">
              <a:defRPr/>
            </a:pPr>
            <a:endParaRPr lang="en-US" sz="2000" i="1" dirty="0" smtClean="0">
              <a:latin typeface="Times New Roman" pitchFamily="18" charset="0"/>
            </a:endParaRPr>
          </a:p>
          <a:p>
            <a:pPr marL="171450" indent="-171450" eaLnBrk="1" hangingPunct="1">
              <a:defRPr/>
            </a:pPr>
            <a:endParaRPr lang="en-US" sz="2000" i="1" dirty="0" smtClean="0">
              <a:latin typeface="Times New Roman" pitchFamily="18" charset="0"/>
            </a:endParaRPr>
          </a:p>
          <a:p>
            <a:pPr marL="171450" indent="-171450" eaLnBrk="1" hangingPunct="1">
              <a:defRPr/>
            </a:pPr>
            <a:endParaRPr lang="en-US" sz="2000" i="1" dirty="0" smtClean="0">
              <a:latin typeface="Times New Roman" pitchFamily="18" charset="0"/>
            </a:endParaRPr>
          </a:p>
          <a:p>
            <a:pPr marL="171450" indent="-171450" eaLnBrk="1" hangingPunct="1">
              <a:defRPr/>
            </a:pPr>
            <a:endParaRPr lang="en-US" sz="2000" i="1" dirty="0" smtClean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2000" b="1" i="1" dirty="0" smtClean="0">
                <a:latin typeface="Times New Roman" pitchFamily="18" charset="0"/>
              </a:rPr>
              <a:t>f</a:t>
            </a:r>
            <a:r>
              <a:rPr lang="en-US" sz="2000" b="1" i="1" baseline="-25000" dirty="0" smtClean="0">
                <a:latin typeface="Times New Roman" pitchFamily="18" charset="0"/>
              </a:rPr>
              <a:t>1</a:t>
            </a:r>
            <a:r>
              <a:rPr lang="en-US" sz="2000" b="1" i="1" dirty="0" smtClean="0">
                <a:latin typeface="Times New Roman" pitchFamily="18" charset="0"/>
              </a:rPr>
              <a:t>(x)</a:t>
            </a:r>
            <a:r>
              <a:rPr lang="en-US" sz="2000" dirty="0" smtClean="0">
                <a:latin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</a:rPr>
              <a:t>menandakan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sebuah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polinomial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interpolasi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</a:rPr>
              <a:t>orde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</a:rPr>
              <a:t>pertama</a:t>
            </a:r>
            <a:r>
              <a:rPr lang="en-US" sz="2000" b="1" dirty="0" smtClean="0">
                <a:latin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83568" y="2276872"/>
          <a:ext cx="4140200" cy="885825"/>
        </p:xfrm>
        <a:graphic>
          <a:graphicData uri="http://schemas.openxmlformats.org/presentationml/2006/ole">
            <p:oleObj spid="_x0000_s2050" name="Equation" r:id="rId3" imgW="2019300" imgH="431800" progId="Equation.3">
              <p:embed/>
            </p:oleObj>
          </a:graphicData>
        </a:graphic>
      </p:graphicFrame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611560" y="3284984"/>
            <a:ext cx="4213225" cy="863600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574675" y="4329113"/>
            <a:ext cx="2087563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00FF"/>
                </a:solidFill>
              </a:rPr>
              <a:t>Formula </a:t>
            </a:r>
            <a:r>
              <a:rPr lang="en-US" dirty="0" err="1" smtClean="0">
                <a:solidFill>
                  <a:srgbClr val="0000FF"/>
                </a:solidFill>
              </a:rPr>
              <a:t>interpolasi</a:t>
            </a:r>
            <a:r>
              <a:rPr lang="en-US" dirty="0" smtClean="0">
                <a:solidFill>
                  <a:srgbClr val="0000FF"/>
                </a:solidFill>
              </a:rPr>
              <a:t> linear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056" name="Oval 7"/>
          <p:cNvSpPr>
            <a:spLocks noChangeArrowheads="1"/>
          </p:cNvSpPr>
          <p:nvPr/>
        </p:nvSpPr>
        <p:spPr bwMode="auto">
          <a:xfrm>
            <a:off x="2268538" y="3140075"/>
            <a:ext cx="1755775" cy="1116013"/>
          </a:xfrm>
          <a:prstGeom prst="ellipse">
            <a:avLst/>
          </a:prstGeom>
          <a:noFill/>
          <a:ln w="28575">
            <a:solidFill>
              <a:srgbClr val="CC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3367088" y="4256088"/>
            <a:ext cx="1276920" cy="36933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dirty="0" err="1" smtClean="0">
                <a:solidFill>
                  <a:schemeClr val="tx1"/>
                </a:solidFill>
              </a:rPr>
              <a:t>kemiringan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 flipV="1">
            <a:off x="825500" y="4148138"/>
            <a:ext cx="252413" cy="252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vert="eaVert" wrap="none" anchor="ctr"/>
          <a:lstStyle/>
          <a:p>
            <a:endParaRPr lang="en-US"/>
          </a:p>
        </p:txBody>
      </p:sp>
      <p:pic>
        <p:nvPicPr>
          <p:cNvPr id="4107" name="Picture 11" descr="Fig1802"/>
          <p:cNvPicPr>
            <a:picLocks noChangeAspect="1" noChangeArrowheads="1"/>
          </p:cNvPicPr>
          <p:nvPr/>
        </p:nvPicPr>
        <p:blipFill>
          <a:blip r:embed="rId4" cstate="print"/>
          <a:srcRect l="5081" r="4114" b="774"/>
          <a:stretch>
            <a:fillRect/>
          </a:stretch>
        </p:blipFill>
        <p:spPr bwMode="auto">
          <a:xfrm>
            <a:off x="5508104" y="1268760"/>
            <a:ext cx="343217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701675" y="3276600"/>
          <a:ext cx="4140200" cy="773113"/>
        </p:xfrm>
        <a:graphic>
          <a:graphicData uri="http://schemas.openxmlformats.org/presentationml/2006/ole">
            <p:oleObj spid="_x0000_s2051" name="Equation" r:id="rId5" imgW="23114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Interpolasi</a:t>
            </a:r>
            <a:r>
              <a:rPr lang="en-US" dirty="0" smtClean="0"/>
              <a:t> Linear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908720"/>
            <a:ext cx="8676456" cy="2664295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Contoh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000" dirty="0" err="1" smtClean="0"/>
              <a:t>Taksirlah</a:t>
            </a:r>
            <a:r>
              <a:rPr lang="en-US" sz="2000" dirty="0" smtClean="0"/>
              <a:t> </a:t>
            </a:r>
            <a:r>
              <a:rPr lang="en-US" sz="2000" dirty="0" err="1" smtClean="0"/>
              <a:t>ln</a:t>
            </a:r>
            <a:r>
              <a:rPr lang="en-US" sz="2000" dirty="0" smtClean="0"/>
              <a:t> 2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interpolasi</a:t>
            </a:r>
            <a:r>
              <a:rPr lang="en-US" sz="2000" dirty="0" smtClean="0"/>
              <a:t> linear. </a:t>
            </a:r>
            <a:r>
              <a:rPr lang="en-US" sz="2000" dirty="0" err="1" smtClean="0"/>
              <a:t>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interpolasi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ln</a:t>
            </a:r>
            <a:r>
              <a:rPr lang="en-US" sz="2000" dirty="0" smtClean="0"/>
              <a:t> 1=0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ln</a:t>
            </a:r>
            <a:r>
              <a:rPr lang="en-US" sz="2000" dirty="0" smtClean="0"/>
              <a:t> 6= 1.7917595 . </a:t>
            </a:r>
            <a:r>
              <a:rPr lang="en-US" sz="2000" dirty="0" err="1" smtClean="0"/>
              <a:t>Harga</a:t>
            </a:r>
            <a:r>
              <a:rPr lang="en-US" sz="2000" dirty="0" smtClean="0"/>
              <a:t> ln2 </a:t>
            </a:r>
            <a:r>
              <a:rPr lang="en-US" sz="2000" dirty="0" err="1" smtClean="0"/>
              <a:t>sebenarnya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0,69314718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</a:t>
            </a:r>
            <a:r>
              <a:rPr lang="en-US" sz="2000" dirty="0" err="1" smtClean="0"/>
              <a:t>Solusi</a:t>
            </a:r>
            <a:r>
              <a:rPr lang="en-US" sz="2000" dirty="0" smtClean="0"/>
              <a:t> :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2339752" y="2708920"/>
          <a:ext cx="4140200" cy="773113"/>
        </p:xfrm>
        <a:graphic>
          <a:graphicData uri="http://schemas.openxmlformats.org/presentationml/2006/ole">
            <p:oleObj spid="_x0000_s18436" name="Equation" r:id="rId3" imgW="2311400" imgH="431800" progId="Equation.3">
              <p:embed/>
            </p:oleObj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827584" y="3861048"/>
          <a:ext cx="5073650" cy="704850"/>
        </p:xfrm>
        <a:graphic>
          <a:graphicData uri="http://schemas.openxmlformats.org/presentationml/2006/ole">
            <p:oleObj spid="_x0000_s18437" name="Equation" r:id="rId4" imgW="2831760" imgH="393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047656" y="400506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Persen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l-GR" dirty="0" smtClean="0"/>
              <a:t>ε</a:t>
            </a:r>
            <a:r>
              <a:rPr lang="en-US" dirty="0" smtClean="0"/>
              <a:t>t=48.3%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4725144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interval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x</a:t>
            </a:r>
            <a:r>
              <a:rPr lang="en-US" baseline="-25000" dirty="0" smtClean="0"/>
              <a:t>0</a:t>
            </a:r>
            <a:r>
              <a:rPr lang="en-US" dirty="0" smtClean="0"/>
              <a:t>=1 </a:t>
            </a:r>
            <a:r>
              <a:rPr lang="en-US" dirty="0" err="1" smtClean="0"/>
              <a:t>sampai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=4, </a:t>
            </a:r>
            <a:r>
              <a:rPr lang="en-US" dirty="0" err="1" smtClean="0"/>
              <a:t>maka</a:t>
            </a:r>
            <a:r>
              <a:rPr lang="en-US" dirty="0" smtClean="0"/>
              <a:t> : </a:t>
            </a:r>
            <a:endParaRPr lang="en-US" dirty="0"/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611560" y="5373216"/>
          <a:ext cx="5073650" cy="704850"/>
        </p:xfrm>
        <a:graphic>
          <a:graphicData uri="http://schemas.openxmlformats.org/presentationml/2006/ole">
            <p:oleObj spid="_x0000_s18438" name="Equation" r:id="rId5" imgW="2831760" imgH="39348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868144" y="558924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Persen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l-GR" dirty="0" smtClean="0"/>
              <a:t>ε</a:t>
            </a:r>
            <a:r>
              <a:rPr lang="en-US" dirty="0" smtClean="0"/>
              <a:t>t=33.3%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Interpolasi</a:t>
            </a:r>
            <a:r>
              <a:rPr lang="en-US" dirty="0" smtClean="0"/>
              <a:t> Linear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628800"/>
            <a:ext cx="500491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75656" y="5661248"/>
            <a:ext cx="6732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Interval yang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taksiran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32B777-4913-4D42-A3BF-500674ED0FD9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908720"/>
            <a:ext cx="7886700" cy="93610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171450" indent="-171450" eaLnBrk="1" hangingPunct="1">
              <a:lnSpc>
                <a:spcPct val="80000"/>
              </a:lnSpc>
              <a:tabLst>
                <a:tab pos="171450" algn="l"/>
              </a:tabLst>
              <a:defRPr/>
            </a:pPr>
            <a:r>
              <a:rPr lang="en-US" sz="1800" dirty="0" err="1" smtClean="0">
                <a:latin typeface="Times New Roman" pitchFamily="18" charset="0"/>
              </a:rPr>
              <a:t>Jika</a:t>
            </a:r>
            <a:r>
              <a:rPr lang="en-US" sz="1800" dirty="0" smtClean="0">
                <a:latin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</a:rPr>
              <a:t>tiga</a:t>
            </a:r>
            <a:r>
              <a:rPr lang="en-US" sz="1800" dirty="0" smtClean="0">
                <a:latin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</a:rPr>
              <a:t>titik</a:t>
            </a:r>
            <a:r>
              <a:rPr lang="en-US" sz="1800" dirty="0" smtClean="0">
                <a:latin typeface="Times New Roman" pitchFamily="18" charset="0"/>
              </a:rPr>
              <a:t> data </a:t>
            </a:r>
            <a:r>
              <a:rPr lang="en-US" sz="1800" dirty="0" err="1" smtClean="0">
                <a:latin typeface="Times New Roman" pitchFamily="18" charset="0"/>
              </a:rPr>
              <a:t>tersedia</a:t>
            </a:r>
            <a:r>
              <a:rPr lang="en-US" sz="1800" dirty="0" smtClean="0">
                <a:latin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</a:rPr>
              <a:t>taksiran</a:t>
            </a:r>
            <a:r>
              <a:rPr lang="en-US" sz="1800" dirty="0" smtClean="0">
                <a:latin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</a:rPr>
              <a:t>diperbaiki</a:t>
            </a:r>
            <a:r>
              <a:rPr lang="en-US" sz="1800" dirty="0" smtClean="0">
                <a:latin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</a:rPr>
              <a:t>memperkenalkan</a:t>
            </a:r>
            <a:r>
              <a:rPr lang="en-US" sz="1800" dirty="0" smtClean="0">
                <a:latin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</a:rPr>
              <a:t>beberapa</a:t>
            </a:r>
            <a:r>
              <a:rPr lang="en-US" sz="1800" dirty="0" smtClean="0">
                <a:latin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</a:rPr>
              <a:t>lengkungan</a:t>
            </a:r>
            <a:r>
              <a:rPr lang="en-US" sz="1800" dirty="0" smtClean="0">
                <a:latin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</a:rPr>
              <a:t>ke</a:t>
            </a:r>
            <a:r>
              <a:rPr lang="en-US" sz="1800" dirty="0" smtClean="0">
                <a:latin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</a:rPr>
              <a:t>garis</a:t>
            </a:r>
            <a:r>
              <a:rPr lang="en-US" sz="1800" dirty="0" smtClean="0">
                <a:latin typeface="Times New Roman" pitchFamily="18" charset="0"/>
              </a:rPr>
              <a:t> yang </a:t>
            </a:r>
            <a:r>
              <a:rPr lang="en-US" sz="1800" dirty="0" err="1" smtClean="0">
                <a:latin typeface="Times New Roman" pitchFamily="18" charset="0"/>
              </a:rPr>
              <a:t>menghubungkan</a:t>
            </a:r>
            <a:r>
              <a:rPr lang="en-US" sz="1800" dirty="0" smtClean="0">
                <a:latin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</a:rPr>
              <a:t>titik-titik</a:t>
            </a:r>
            <a:r>
              <a:rPr lang="en-US" sz="1800" dirty="0" smtClean="0">
                <a:latin typeface="Times New Roman" pitchFamily="18" charset="0"/>
              </a:rPr>
              <a:t> </a:t>
            </a:r>
          </a:p>
          <a:p>
            <a:pPr marL="171450" indent="-171450" eaLnBrk="1" hangingPunct="1">
              <a:lnSpc>
                <a:spcPct val="80000"/>
              </a:lnSpc>
              <a:buFontTx/>
              <a:buNone/>
              <a:tabLst>
                <a:tab pos="171450" algn="l"/>
              </a:tabLst>
              <a:defRPr/>
            </a:pPr>
            <a:r>
              <a:rPr lang="en-US" sz="1800" dirty="0" smtClean="0">
                <a:latin typeface="Times New Roman" pitchFamily="18" charset="0"/>
              </a:rPr>
              <a:t>	</a:t>
            </a:r>
            <a:r>
              <a:rPr lang="en-US" sz="1800" dirty="0" err="1" smtClean="0">
                <a:latin typeface="Times New Roman" pitchFamily="18" charset="0"/>
              </a:rPr>
              <a:t>Ini</a:t>
            </a:r>
            <a:r>
              <a:rPr lang="en-US" sz="1800" dirty="0" smtClean="0">
                <a:latin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</a:rPr>
              <a:t>dapat</a:t>
            </a:r>
            <a:r>
              <a:rPr lang="en-US" sz="1800" dirty="0" smtClean="0">
                <a:latin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</a:rPr>
              <a:t>dilakukan</a:t>
            </a:r>
            <a:r>
              <a:rPr lang="en-US" sz="1800" dirty="0" smtClean="0">
                <a:latin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</a:rPr>
              <a:t>sebuah</a:t>
            </a:r>
            <a:r>
              <a:rPr lang="en-US" sz="1800" dirty="0" smtClean="0">
                <a:latin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</a:rPr>
              <a:t>polinomial</a:t>
            </a:r>
            <a:r>
              <a:rPr lang="en-US" sz="1800" dirty="0" smtClean="0">
                <a:latin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</a:rPr>
              <a:t>orde</a:t>
            </a:r>
            <a:r>
              <a:rPr lang="en-US" sz="1800" dirty="0" smtClean="0">
                <a:latin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</a:rPr>
              <a:t>kedua</a:t>
            </a:r>
            <a:r>
              <a:rPr lang="en-US" sz="1800" dirty="0" smtClean="0">
                <a:latin typeface="Times New Roman" pitchFamily="18" charset="0"/>
              </a:rPr>
              <a:t> (</a:t>
            </a:r>
            <a:r>
              <a:rPr lang="en-US" sz="1800" dirty="0" err="1" smtClean="0">
                <a:latin typeface="Times New Roman" pitchFamily="18" charset="0"/>
              </a:rPr>
              <a:t>polinomial</a:t>
            </a:r>
            <a:r>
              <a:rPr lang="en-US" sz="1800" dirty="0" smtClean="0">
                <a:latin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</a:rPr>
              <a:t>kuadratik</a:t>
            </a:r>
            <a:r>
              <a:rPr lang="en-US" sz="1800" dirty="0" smtClean="0">
                <a:latin typeface="Times New Roman" pitchFamily="18" charset="0"/>
              </a:rPr>
              <a:t>)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683568" y="2204864"/>
          <a:ext cx="6462712" cy="587375"/>
        </p:xfrm>
        <a:graphic>
          <a:graphicData uri="http://schemas.openxmlformats.org/presentationml/2006/ole">
            <p:oleObj spid="_x0000_s20482" name="Equation" r:id="rId4" imgW="2514600" imgH="228600" progId="Equation.3">
              <p:embed/>
            </p:oleObj>
          </a:graphicData>
        </a:graphic>
      </p:graphicFrame>
      <p:graphicFrame>
        <p:nvGraphicFramePr>
          <p:cNvPr id="3075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683568" y="2996952"/>
          <a:ext cx="6426200" cy="420687"/>
        </p:xfrm>
        <a:graphic>
          <a:graphicData uri="http://schemas.openxmlformats.org/presentationml/2006/ole">
            <p:oleObj spid="_x0000_s20483" name="Equation" r:id="rId5" imgW="3492500" imgH="228600" progId="Equation.3">
              <p:embed/>
            </p:oleObj>
          </a:graphicData>
        </a:graphic>
      </p:graphicFrame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308304" y="2708920"/>
            <a:ext cx="1116012" cy="276999"/>
          </a:xfrm>
          <a:prstGeom prst="rect">
            <a:avLst/>
          </a:prstGeom>
          <a:noFill/>
          <a:ln w="9525" algn="ctr">
            <a:solidFill>
              <a:schemeClr val="accent5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altLang="en-US" sz="1200" b="1" dirty="0" err="1" smtClean="0">
                <a:solidFill>
                  <a:schemeClr val="tx1"/>
                </a:solidFill>
              </a:rPr>
              <a:t>Orde</a:t>
            </a:r>
            <a:r>
              <a:rPr lang="en-US" altLang="en-US" sz="1200" b="1" dirty="0" smtClean="0">
                <a:solidFill>
                  <a:schemeClr val="tx1"/>
                </a:solidFill>
              </a:rPr>
              <a:t> </a:t>
            </a:r>
            <a:r>
              <a:rPr lang="en-US" altLang="en-US" sz="1200" b="1" dirty="0" err="1" smtClean="0">
                <a:solidFill>
                  <a:schemeClr val="tx1"/>
                </a:solidFill>
              </a:rPr>
              <a:t>kedua</a:t>
            </a:r>
            <a:endParaRPr lang="en-US" altLang="en-US" sz="1200" b="1" dirty="0">
              <a:solidFill>
                <a:schemeClr val="tx1"/>
              </a:solidFill>
            </a:endParaRPr>
          </a:p>
        </p:txBody>
      </p:sp>
      <p:sp>
        <p:nvSpPr>
          <p:cNvPr id="10" name="Bevel 9"/>
          <p:cNvSpPr/>
          <p:nvPr/>
        </p:nvSpPr>
        <p:spPr>
          <a:xfrm>
            <a:off x="683568" y="188640"/>
            <a:ext cx="7923212" cy="659309"/>
          </a:xfrm>
          <a:prstGeom prst="bevel">
            <a:avLst/>
          </a:prstGeom>
          <a:noFill/>
        </p:spPr>
        <p:txBody>
          <a:bodyPr>
            <a:spAutoFit/>
          </a:bodyPr>
          <a:lstStyle/>
          <a:p>
            <a:pPr marL="171450" indent="-171450" algn="ctr">
              <a:lnSpc>
                <a:spcPct val="80000"/>
              </a:lnSpc>
              <a:tabLst>
                <a:tab pos="171450" algn="l"/>
              </a:tabLst>
              <a:defRPr/>
            </a:pPr>
            <a:r>
              <a:rPr lang="en-US" sz="3200" dirty="0" err="1" smtClean="0">
                <a:solidFill>
                  <a:schemeClr val="tx1"/>
                </a:solidFill>
              </a:rPr>
              <a:t>Interpolasi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Kuadratik</a:t>
            </a: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683568" y="3573016"/>
          <a:ext cx="6419850" cy="947737"/>
        </p:xfrm>
        <a:graphic>
          <a:graphicData uri="http://schemas.openxmlformats.org/presentationml/2006/ole">
            <p:oleObj spid="_x0000_s20484" name="Equation" r:id="rId6" imgW="2921000" imgH="431800" progId="Equation.3">
              <p:embed/>
            </p:oleObj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683568" y="4653136"/>
          <a:ext cx="6894513" cy="1423987"/>
        </p:xfrm>
        <a:graphic>
          <a:graphicData uri="http://schemas.openxmlformats.org/presentationml/2006/ole">
            <p:oleObj spid="_x0000_s20485" name="Equation" r:id="rId7" imgW="3136900" imgH="647700" progId="Equation.3">
              <p:embed/>
            </p:oleObj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6660232" y="2708920"/>
            <a:ext cx="64807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738188" y="338138"/>
          <a:ext cx="7545387" cy="461962"/>
        </p:xfrm>
        <a:graphic>
          <a:graphicData uri="http://schemas.openxmlformats.org/presentationml/2006/ole">
            <p:oleObj spid="_x0000_s21506" name="Equation" r:id="rId4" imgW="3733800" imgH="228600" progId="Equation.3">
              <p:embed/>
            </p:oleObj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738188" y="1019175"/>
          <a:ext cx="7550150" cy="1427163"/>
        </p:xfrm>
        <a:graphic>
          <a:graphicData uri="http://schemas.openxmlformats.org/presentationml/2006/ole">
            <p:oleObj spid="_x0000_s21507" name="Equation" r:id="rId5" imgW="5778500" imgH="1092200" progId="Equation.3">
              <p:embed/>
            </p:oleObj>
          </a:graphicData>
        </a:graphic>
      </p:graphicFrame>
      <p:graphicFrame>
        <p:nvGraphicFramePr>
          <p:cNvPr id="36" name="Object 24"/>
          <p:cNvGraphicFramePr>
            <a:graphicFrameLocks noChangeAspect="1"/>
          </p:cNvGraphicFramePr>
          <p:nvPr/>
        </p:nvGraphicFramePr>
        <p:xfrm>
          <a:off x="738188" y="4725988"/>
          <a:ext cx="7558087" cy="989012"/>
        </p:xfrm>
        <a:graphic>
          <a:graphicData uri="http://schemas.openxmlformats.org/presentationml/2006/ole">
            <p:oleObj spid="_x0000_s21508" name="Equation" r:id="rId6" imgW="4165600" imgH="647700" progId="Equation.3">
              <p:embed/>
            </p:oleObj>
          </a:graphicData>
        </a:graphic>
      </p:graphicFrame>
      <p:sp>
        <p:nvSpPr>
          <p:cNvPr id="4110" name="Line 25"/>
          <p:cNvSpPr>
            <a:spLocks noChangeShapeType="1"/>
          </p:cNvSpPr>
          <p:nvPr/>
        </p:nvSpPr>
        <p:spPr bwMode="auto">
          <a:xfrm flipH="1">
            <a:off x="4498975" y="4670425"/>
            <a:ext cx="611188" cy="396875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111" name="Line 26"/>
          <p:cNvSpPr>
            <a:spLocks noChangeShapeType="1"/>
          </p:cNvSpPr>
          <p:nvPr/>
        </p:nvSpPr>
        <p:spPr bwMode="auto">
          <a:xfrm flipH="1">
            <a:off x="4678363" y="4706938"/>
            <a:ext cx="539750" cy="360362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112" name="Line 27"/>
          <p:cNvSpPr>
            <a:spLocks noChangeShapeType="1"/>
          </p:cNvSpPr>
          <p:nvPr/>
        </p:nvSpPr>
        <p:spPr bwMode="auto">
          <a:xfrm flipH="1">
            <a:off x="4859338" y="4706938"/>
            <a:ext cx="539750" cy="360362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113" name="Line 28"/>
          <p:cNvSpPr>
            <a:spLocks noChangeShapeType="1"/>
          </p:cNvSpPr>
          <p:nvPr/>
        </p:nvSpPr>
        <p:spPr bwMode="auto">
          <a:xfrm flipH="1">
            <a:off x="7323138" y="4633913"/>
            <a:ext cx="611187" cy="396875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114" name="Line 29"/>
          <p:cNvSpPr>
            <a:spLocks noChangeShapeType="1"/>
          </p:cNvSpPr>
          <p:nvPr/>
        </p:nvSpPr>
        <p:spPr bwMode="auto">
          <a:xfrm flipH="1">
            <a:off x="7502525" y="4670425"/>
            <a:ext cx="539750" cy="360363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115" name="Line 30"/>
          <p:cNvSpPr>
            <a:spLocks noChangeShapeType="1"/>
          </p:cNvSpPr>
          <p:nvPr/>
        </p:nvSpPr>
        <p:spPr bwMode="auto">
          <a:xfrm flipH="1">
            <a:off x="7683500" y="4670425"/>
            <a:ext cx="539750" cy="360363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116" name="Line 31"/>
          <p:cNvSpPr>
            <a:spLocks noChangeShapeType="1"/>
          </p:cNvSpPr>
          <p:nvPr/>
        </p:nvSpPr>
        <p:spPr bwMode="auto">
          <a:xfrm flipH="1">
            <a:off x="5461000" y="5368925"/>
            <a:ext cx="503238" cy="360363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117" name="Line 32"/>
          <p:cNvSpPr>
            <a:spLocks noChangeShapeType="1"/>
          </p:cNvSpPr>
          <p:nvPr/>
        </p:nvSpPr>
        <p:spPr bwMode="auto">
          <a:xfrm flipH="1">
            <a:off x="5640388" y="5368925"/>
            <a:ext cx="466725" cy="360363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118" name="Line 33"/>
          <p:cNvSpPr>
            <a:spLocks noChangeShapeType="1"/>
          </p:cNvSpPr>
          <p:nvPr/>
        </p:nvSpPr>
        <p:spPr bwMode="auto">
          <a:xfrm flipH="1">
            <a:off x="5821363" y="5403850"/>
            <a:ext cx="466725" cy="325438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760413" y="5800725"/>
          <a:ext cx="7535862" cy="987425"/>
        </p:xfrm>
        <a:graphic>
          <a:graphicData uri="http://schemas.openxmlformats.org/presentationml/2006/ole">
            <p:oleObj spid="_x0000_s21509" name="Equation" r:id="rId7" imgW="4152900" imgH="647700" progId="Equation.3">
              <p:embed/>
            </p:oleObj>
          </a:graphicData>
        </a:graphic>
      </p:graphicFrame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738188" y="3611563"/>
          <a:ext cx="7550150" cy="1027112"/>
        </p:xfrm>
        <a:graphic>
          <a:graphicData uri="http://schemas.openxmlformats.org/presentationml/2006/ole">
            <p:oleObj spid="_x0000_s21510" name="Equation" r:id="rId8" imgW="6350000" imgH="863600" progId="Equation.3">
              <p:embed/>
            </p:oleObj>
          </a:graphicData>
        </a:graphic>
      </p:graphicFrame>
      <p:sp>
        <p:nvSpPr>
          <p:cNvPr id="4102" name="Line 11"/>
          <p:cNvSpPr>
            <a:spLocks noChangeShapeType="1"/>
          </p:cNvSpPr>
          <p:nvPr/>
        </p:nvSpPr>
        <p:spPr bwMode="auto">
          <a:xfrm flipH="1">
            <a:off x="3194050" y="3836988"/>
            <a:ext cx="684213" cy="468312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104" name="Line 13"/>
          <p:cNvSpPr>
            <a:spLocks noChangeShapeType="1"/>
          </p:cNvSpPr>
          <p:nvPr/>
        </p:nvSpPr>
        <p:spPr bwMode="auto">
          <a:xfrm flipH="1">
            <a:off x="2901950" y="3836988"/>
            <a:ext cx="684213" cy="468312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105" name="Line 14"/>
          <p:cNvSpPr>
            <a:spLocks noChangeShapeType="1"/>
          </p:cNvSpPr>
          <p:nvPr/>
        </p:nvSpPr>
        <p:spPr bwMode="auto">
          <a:xfrm flipH="1">
            <a:off x="3417888" y="3836988"/>
            <a:ext cx="684212" cy="468312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106" name="Line 15"/>
          <p:cNvSpPr>
            <a:spLocks noChangeShapeType="1"/>
          </p:cNvSpPr>
          <p:nvPr/>
        </p:nvSpPr>
        <p:spPr bwMode="auto">
          <a:xfrm flipH="1">
            <a:off x="3659188" y="3836988"/>
            <a:ext cx="684212" cy="468312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6407150" y="3684588"/>
            <a:ext cx="684213" cy="468312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6659563" y="3794125"/>
            <a:ext cx="577850" cy="37465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 flipH="1">
            <a:off x="6119813" y="3648075"/>
            <a:ext cx="684212" cy="468313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8" name="Line 15"/>
          <p:cNvSpPr>
            <a:spLocks noChangeShapeType="1"/>
          </p:cNvSpPr>
          <p:nvPr/>
        </p:nvSpPr>
        <p:spPr bwMode="auto">
          <a:xfrm flipH="1">
            <a:off x="6923088" y="3684588"/>
            <a:ext cx="684212" cy="468312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0" name="Line 14"/>
          <p:cNvSpPr>
            <a:spLocks noChangeShapeType="1"/>
          </p:cNvSpPr>
          <p:nvPr/>
        </p:nvSpPr>
        <p:spPr bwMode="auto">
          <a:xfrm flipH="1">
            <a:off x="7361238" y="3794125"/>
            <a:ext cx="463550" cy="322263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1" name="Line 15"/>
          <p:cNvSpPr>
            <a:spLocks noChangeShapeType="1"/>
          </p:cNvSpPr>
          <p:nvPr/>
        </p:nvSpPr>
        <p:spPr bwMode="auto">
          <a:xfrm flipH="1">
            <a:off x="7615238" y="3810000"/>
            <a:ext cx="465137" cy="322263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722313" y="2619375"/>
          <a:ext cx="7548562" cy="846138"/>
        </p:xfrm>
        <a:graphic>
          <a:graphicData uri="http://schemas.openxmlformats.org/presentationml/2006/ole">
            <p:oleObj spid="_x0000_s21511" name="Equation" r:id="rId9" imgW="5778500" imgH="647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Contoh</a:t>
            </a:r>
            <a:r>
              <a:rPr lang="en-US" sz="3200" dirty="0" smtClean="0"/>
              <a:t> </a:t>
            </a:r>
            <a:r>
              <a:rPr lang="en-US" sz="3200" dirty="0" err="1" smtClean="0"/>
              <a:t>Interpolasi</a:t>
            </a:r>
            <a:r>
              <a:rPr lang="en-US" sz="3200" dirty="0" smtClean="0"/>
              <a:t> </a:t>
            </a:r>
            <a:r>
              <a:rPr lang="en-US" sz="3200" dirty="0" err="1" smtClean="0"/>
              <a:t>Kuadratik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525963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Taksirlah</a:t>
            </a:r>
            <a:r>
              <a:rPr lang="en-US" sz="1800" dirty="0" smtClean="0"/>
              <a:t> </a:t>
            </a:r>
            <a:r>
              <a:rPr lang="en-US" sz="1800" dirty="0" err="1" smtClean="0"/>
              <a:t>ln</a:t>
            </a:r>
            <a:r>
              <a:rPr lang="en-US" sz="1800" dirty="0" smtClean="0"/>
              <a:t> 2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interpolasi</a:t>
            </a:r>
            <a:r>
              <a:rPr lang="en-US" sz="1800" dirty="0" smtClean="0"/>
              <a:t> </a:t>
            </a:r>
            <a:r>
              <a:rPr lang="en-US" sz="1800" dirty="0" err="1" smtClean="0"/>
              <a:t>kuadratik</a:t>
            </a:r>
            <a:r>
              <a:rPr lang="en-US" sz="1800" dirty="0" smtClean="0"/>
              <a:t>. </a:t>
            </a:r>
          </a:p>
          <a:p>
            <a:pPr>
              <a:buNone/>
            </a:pPr>
            <a:r>
              <a:rPr lang="en-US" sz="1800" dirty="0" smtClean="0"/>
              <a:t>	x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=1        f(x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)= 0</a:t>
            </a:r>
          </a:p>
          <a:p>
            <a:pPr>
              <a:buNone/>
            </a:pPr>
            <a:r>
              <a:rPr lang="en-US" sz="1800" dirty="0" smtClean="0"/>
              <a:t>	x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= 4       f(x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)=1.3862944</a:t>
            </a:r>
          </a:p>
          <a:p>
            <a:pPr>
              <a:buNone/>
            </a:pPr>
            <a:r>
              <a:rPr lang="en-US" sz="1800" dirty="0" smtClean="0"/>
              <a:t>	x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= 6       f(x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)= 1.7917595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Harga</a:t>
            </a:r>
            <a:r>
              <a:rPr lang="en-US" sz="1800" dirty="0" smtClean="0"/>
              <a:t> ln2 </a:t>
            </a:r>
            <a:r>
              <a:rPr lang="en-US" sz="1800" dirty="0" err="1" smtClean="0"/>
              <a:t>sebenarnya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0,69314718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err="1" smtClean="0"/>
              <a:t>Solusi</a:t>
            </a:r>
            <a:r>
              <a:rPr lang="en-US" sz="1800" dirty="0" smtClean="0"/>
              <a:t>: </a:t>
            </a:r>
            <a:endParaRPr lang="en-US" sz="1800" dirty="0"/>
          </a:p>
        </p:txBody>
      </p:sp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755576" y="3356992"/>
          <a:ext cx="5832648" cy="420688"/>
        </p:xfrm>
        <a:graphic>
          <a:graphicData uri="http://schemas.openxmlformats.org/presentationml/2006/ole">
            <p:oleObj spid="_x0000_s23554" name="Equation" r:id="rId3" imgW="3492500" imgH="2286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5576" y="378904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0</a:t>
            </a:r>
            <a:r>
              <a:rPr lang="en-US" dirty="0" smtClean="0"/>
              <a:t>=0</a:t>
            </a:r>
            <a:endParaRPr lang="en-US" dirty="0"/>
          </a:p>
        </p:txBody>
      </p:sp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683568" y="4365104"/>
          <a:ext cx="6419850" cy="947737"/>
        </p:xfrm>
        <a:graphic>
          <a:graphicData uri="http://schemas.openxmlformats.org/presentationml/2006/ole">
            <p:oleObj spid="_x0000_s23555" name="Equation" r:id="rId4" imgW="2921000" imgH="431800" progId="Equation.3">
              <p:embed/>
            </p:oleObj>
          </a:graphicData>
        </a:graphic>
      </p:graphicFrame>
      <p:graphicFrame>
        <p:nvGraphicFramePr>
          <p:cNvPr id="8" name="Object 12"/>
          <p:cNvGraphicFramePr>
            <a:graphicFrameLocks noChangeAspect="1"/>
          </p:cNvGraphicFramePr>
          <p:nvPr/>
        </p:nvGraphicFramePr>
        <p:xfrm>
          <a:off x="611560" y="5445224"/>
          <a:ext cx="8177213" cy="865188"/>
        </p:xfrm>
        <a:graphic>
          <a:graphicData uri="http://schemas.openxmlformats.org/presentationml/2006/ole">
            <p:oleObj spid="_x0000_s23556" name="Equation" r:id="rId5" imgW="37209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430</Words>
  <Application>Microsoft Office PowerPoint</Application>
  <PresentationFormat>On-screen Show (4:3)</PresentationFormat>
  <Paragraphs>95</Paragraphs>
  <Slides>18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Interpolasi</vt:lpstr>
      <vt:lpstr>Interpolasi </vt:lpstr>
      <vt:lpstr>Interpolasi</vt:lpstr>
      <vt:lpstr>Polinomial Interpolasi  Diferensi Terbagi Newton</vt:lpstr>
      <vt:lpstr>Contoh Interpolasi Linear</vt:lpstr>
      <vt:lpstr>Contoh Interpolasi Linear</vt:lpstr>
      <vt:lpstr>Slide 7</vt:lpstr>
      <vt:lpstr>Slide 8</vt:lpstr>
      <vt:lpstr>Contoh Interpolasi Kuadratik</vt:lpstr>
      <vt:lpstr>Contoh Interpolasi Kuadratik</vt:lpstr>
      <vt:lpstr>Slide 11</vt:lpstr>
      <vt:lpstr>Contoh Interpolasi Kuadratik</vt:lpstr>
      <vt:lpstr>Contoh Polinomial Interpolasi  Diferensi Terbagi Newton</vt:lpstr>
      <vt:lpstr>Contoh Polinomial Interpolasi  Diferensi Terbagi Newton</vt:lpstr>
      <vt:lpstr>Contoh Polinomial Interpolasi  Diferensi Terbagi Newton</vt:lpstr>
      <vt:lpstr>Polinomial Interpolasi Lagrange</vt:lpstr>
      <vt:lpstr>Polinomial Interpolasi Lagrange</vt:lpstr>
      <vt:lpstr>Interpolasi Spline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Interpolasi</dc:title>
  <dc:creator>moi</dc:creator>
  <cp:lastModifiedBy>moi</cp:lastModifiedBy>
  <cp:revision>41</cp:revision>
  <dcterms:created xsi:type="dcterms:W3CDTF">2014-06-14T15:27:37Z</dcterms:created>
  <dcterms:modified xsi:type="dcterms:W3CDTF">2014-06-16T16:41:44Z</dcterms:modified>
</cp:coreProperties>
</file>