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342" r:id="rId4"/>
    <p:sldId id="343" r:id="rId5"/>
    <p:sldId id="344" r:id="rId6"/>
    <p:sldId id="372" r:id="rId7"/>
    <p:sldId id="373" r:id="rId8"/>
    <p:sldId id="375" r:id="rId9"/>
    <p:sldId id="374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21" r:id="rId18"/>
    <p:sldId id="385" r:id="rId19"/>
    <p:sldId id="387" r:id="rId20"/>
    <p:sldId id="386" r:id="rId21"/>
    <p:sldId id="389" r:id="rId22"/>
    <p:sldId id="332" r:id="rId23"/>
    <p:sldId id="38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3" r:id="rId42"/>
    <p:sldId id="362" r:id="rId43"/>
    <p:sldId id="364" r:id="rId44"/>
    <p:sldId id="365" r:id="rId45"/>
    <p:sldId id="366" r:id="rId46"/>
    <p:sldId id="367" r:id="rId47"/>
    <p:sldId id="368" r:id="rId48"/>
    <p:sldId id="371" r:id="rId49"/>
    <p:sldId id="370" r:id="rId50"/>
    <p:sldId id="277" r:id="rId51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CC00FF"/>
    <a:srgbClr val="FF3300"/>
    <a:srgbClr val="FF9900"/>
    <a:srgbClr val="0099CC"/>
    <a:srgbClr val="663300"/>
    <a:srgbClr val="339966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2819400" y="1371600"/>
            <a:ext cx="34290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Heap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Shift-Up (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Shift-up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own Arrow 7"/>
          <p:cNvSpPr/>
          <p:nvPr/>
        </p:nvSpPr>
        <p:spPr bwMode="auto">
          <a:xfrm>
            <a:off x="4038600" y="3505200"/>
            <a:ext cx="533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Explosion 1 11"/>
          <p:cNvSpPr/>
          <p:nvPr/>
        </p:nvSpPr>
        <p:spPr bwMode="auto">
          <a:xfrm>
            <a:off x="6477000" y="4038600"/>
            <a:ext cx="2514600" cy="2209800"/>
          </a:xfrm>
          <a:prstGeom prst="irregularSeal1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Sesuai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Aturan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Heap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133135"/>
              </p:ext>
            </p:extLst>
          </p:nvPr>
        </p:nvGraphicFramePr>
        <p:xfrm>
          <a:off x="2405062" y="18288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isio" r:id="rId3" imgW="3802320" imgH="1487880" progId="Visio.Drawing.11">
                  <p:embed/>
                </p:oleObj>
              </mc:Choice>
              <mc:Fallback>
                <p:oleObj name="Visio" r:id="rId3" imgW="3802320" imgH="14878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2" y="18288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914287"/>
              </p:ext>
            </p:extLst>
          </p:nvPr>
        </p:nvGraphicFramePr>
        <p:xfrm>
          <a:off x="2405062" y="4393746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isio" r:id="rId5" imgW="3802320" imgH="1487880" progId="Visio.Drawing.11">
                  <p:embed/>
                </p:oleObj>
              </mc:Choice>
              <mc:Fallback>
                <p:oleObj name="Visio" r:id="rId5" imgW="3802320" imgH="148788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2" y="4393746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2895600" y="4187371"/>
            <a:ext cx="30480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7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Shift-Down (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Shift-Down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smtClean="0"/>
              <a:t>node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anak-anaknya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Algoritmanya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Tukarkan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child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a,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(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heap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09260"/>
            <a:ext cx="43434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Heap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dirty="0"/>
              <a:t>Shift-Down (</a:t>
            </a:r>
            <a:r>
              <a:rPr lang="en-US" sz="3600" dirty="0" err="1"/>
              <a:t>Geser</a:t>
            </a:r>
            <a:r>
              <a:rPr lang="en-US" sz="3600" dirty="0"/>
              <a:t> </a:t>
            </a:r>
            <a:r>
              <a:rPr lang="en-US" sz="3600" dirty="0" err="1"/>
              <a:t>Bawah</a:t>
            </a:r>
            <a:r>
              <a:rPr lang="en-US" sz="3600" dirty="0"/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Explosion 2 13"/>
          <p:cNvSpPr/>
          <p:nvPr/>
        </p:nvSpPr>
        <p:spPr bwMode="auto">
          <a:xfrm>
            <a:off x="5562600" y="3962400"/>
            <a:ext cx="3352800" cy="204746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Aturan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Heap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Dilanggar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939047"/>
              </p:ext>
            </p:extLst>
          </p:nvPr>
        </p:nvGraphicFramePr>
        <p:xfrm>
          <a:off x="543234" y="25908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Visio" r:id="rId4" imgW="3802320" imgH="1487880" progId="Visio.Drawing.11">
                  <p:embed/>
                </p:oleObj>
              </mc:Choice>
              <mc:Fallback>
                <p:oleObj name="Visio" r:id="rId4" imgW="3802320" imgH="14878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34" y="25908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430" y="2581162"/>
            <a:ext cx="3805238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rved Down Arrow 16"/>
          <p:cNvSpPr/>
          <p:nvPr/>
        </p:nvSpPr>
        <p:spPr bwMode="auto">
          <a:xfrm>
            <a:off x="2458278" y="1769949"/>
            <a:ext cx="4628322" cy="811213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02946" y="2428571"/>
            <a:ext cx="29718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0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7" grpId="0"/>
      <p:bldP spid="14" grpId="0" animBg="1"/>
      <p:bldP spid="17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96870"/>
              </p:ext>
            </p:extLst>
          </p:nvPr>
        </p:nvGraphicFramePr>
        <p:xfrm>
          <a:off x="2345760" y="4230687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Visio" r:id="rId3" imgW="3802320" imgH="1487880" progId="Visio.Drawing.11">
                  <p:embed/>
                </p:oleObj>
              </mc:Choice>
              <mc:Fallback>
                <p:oleObj name="Visio" r:id="rId3" imgW="3802320" imgH="148788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760" y="4230687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Shift-Down (</a:t>
            </a:r>
            <a:r>
              <a:rPr lang="en-US" dirty="0" err="1"/>
              <a:t>Geser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Shift-down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own Arrow 7"/>
          <p:cNvSpPr/>
          <p:nvPr/>
        </p:nvSpPr>
        <p:spPr bwMode="auto">
          <a:xfrm>
            <a:off x="4038600" y="3505200"/>
            <a:ext cx="533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xplosion 1 8"/>
          <p:cNvSpPr/>
          <p:nvPr/>
        </p:nvSpPr>
        <p:spPr bwMode="auto">
          <a:xfrm>
            <a:off x="6477000" y="4038600"/>
            <a:ext cx="2514600" cy="1870075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Masih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Melanggar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69030" y="4545805"/>
            <a:ext cx="1638300" cy="85566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11" y="1828800"/>
            <a:ext cx="3805238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91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Shift-Down (</a:t>
            </a:r>
            <a:r>
              <a:rPr lang="en-US" dirty="0" err="1"/>
              <a:t>Geser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Shift-down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own Arrow 7"/>
          <p:cNvSpPr/>
          <p:nvPr/>
        </p:nvSpPr>
        <p:spPr bwMode="auto">
          <a:xfrm>
            <a:off x="4038600" y="3505200"/>
            <a:ext cx="533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2129970" y="4849132"/>
            <a:ext cx="15240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78649"/>
              </p:ext>
            </p:extLst>
          </p:nvPr>
        </p:nvGraphicFramePr>
        <p:xfrm>
          <a:off x="2405062" y="19050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Visio" r:id="rId3" imgW="3802320" imgH="1487880" progId="Visio.Drawing.11">
                  <p:embed/>
                </p:oleObj>
              </mc:Choice>
              <mc:Fallback>
                <p:oleObj name="Visio" r:id="rId3" imgW="3802320" imgH="148788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2" y="19050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833540"/>
              </p:ext>
            </p:extLst>
          </p:nvPr>
        </p:nvGraphicFramePr>
        <p:xfrm>
          <a:off x="2405062" y="4230687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Visio" r:id="rId5" imgW="3802320" imgH="1487880" progId="Visio.Drawing.11">
                  <p:embed/>
                </p:oleObj>
              </mc:Choice>
              <mc:Fallback>
                <p:oleObj name="Visio" r:id="rId5" imgW="3802320" imgH="148788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2" y="4230687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Explosion 1 16"/>
          <p:cNvSpPr/>
          <p:nvPr/>
        </p:nvSpPr>
        <p:spPr bwMode="auto">
          <a:xfrm>
            <a:off x="6477000" y="4038600"/>
            <a:ext cx="2514600" cy="2209800"/>
          </a:xfrm>
          <a:prstGeom prst="irregularSeal1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Sesuai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Aturan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Heap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2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complete binary tree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acak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binary tree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heap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proses </a:t>
            </a:r>
            <a:r>
              <a:rPr lang="en-US" dirty="0" smtClean="0">
                <a:solidFill>
                  <a:srgbClr val="FF0000"/>
                </a:solidFill>
              </a:rPr>
              <a:t>shift-down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node </a:t>
            </a:r>
            <a:r>
              <a:rPr lang="en-US" dirty="0" err="1" smtClean="0">
                <a:solidFill>
                  <a:srgbClr val="FF0000"/>
                </a:solidFill>
              </a:rPr>
              <a:t>tengah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banyaknode</a:t>
            </a:r>
            <a:r>
              <a:rPr lang="en-US" dirty="0">
                <a:solidFill>
                  <a:srgbClr val="FF0000"/>
                </a:solidFill>
              </a:rPr>
              <a:t>/2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N/2), </a:t>
            </a:r>
            <a:r>
              <a:rPr lang="en-US" dirty="0" err="1">
                <a:solidFill>
                  <a:srgbClr val="FF0000"/>
                </a:solidFill>
              </a:rPr>
              <a:t>menurun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sampai</a:t>
            </a:r>
            <a:r>
              <a:rPr lang="en-US" dirty="0">
                <a:solidFill>
                  <a:srgbClr val="FF0000"/>
                </a:solidFill>
              </a:rPr>
              <a:t> node </a:t>
            </a:r>
            <a:r>
              <a:rPr lang="en-US" dirty="0" err="1">
                <a:solidFill>
                  <a:srgbClr val="FF0000"/>
                </a:solidFill>
              </a:rPr>
              <a:t>pertama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24384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2060"/>
                </a:solidFill>
              </a:rPr>
              <a:t>Proses </a:t>
            </a:r>
            <a:r>
              <a:rPr lang="en-US" sz="2000" i="1" dirty="0" smtClean="0">
                <a:solidFill>
                  <a:srgbClr val="002060"/>
                </a:solidFill>
              </a:rPr>
              <a:t>shift-down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dari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bernomor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tengah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banyak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/2 </a:t>
            </a:r>
            <a:r>
              <a:rPr lang="en-US" sz="2000" dirty="0" err="1" smtClean="0">
                <a:solidFill>
                  <a:srgbClr val="002060"/>
                </a:solidFill>
              </a:rPr>
              <a:t>atau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N/2</a:t>
            </a:r>
            <a:r>
              <a:rPr lang="en-US" sz="2000" dirty="0" smtClean="0">
                <a:solidFill>
                  <a:srgbClr val="002060"/>
                </a:solidFill>
              </a:rPr>
              <a:t>), </a:t>
            </a:r>
            <a:r>
              <a:rPr lang="en-US" sz="2000" dirty="0" err="1" smtClean="0">
                <a:solidFill>
                  <a:srgbClr val="002060"/>
                </a:solidFill>
              </a:rPr>
              <a:t>menurun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pertama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53000" y="129540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7009606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76192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029200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5244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8153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01072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68548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914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77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6400006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791994" y="1675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182394" y="16764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07356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20268" y="2057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626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74904" y="1447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1905000" y="2438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9144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0480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81000" y="39624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447800" y="3962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2590800" y="3962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Connector 92"/>
          <p:cNvCxnSpPr>
            <a:stCxn id="86" idx="3"/>
            <a:endCxn id="87" idx="0"/>
          </p:cNvCxnSpPr>
          <p:nvPr/>
        </p:nvCxnSpPr>
        <p:spPr bwMode="auto">
          <a:xfrm rot="5400000">
            <a:off x="1524000" y="2653926"/>
            <a:ext cx="1654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86" idx="5"/>
            <a:endCxn id="89" idx="0"/>
          </p:cNvCxnSpPr>
          <p:nvPr/>
        </p:nvCxnSpPr>
        <p:spPr bwMode="auto">
          <a:xfrm rot="16200000" flipH="1">
            <a:off x="2806326" y="2577726"/>
            <a:ext cx="165474" cy="9274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7" idx="3"/>
            <a:endCxn id="90" idx="0"/>
          </p:cNvCxnSpPr>
          <p:nvPr/>
        </p:nvCxnSpPr>
        <p:spPr bwMode="auto">
          <a:xfrm rot="5400000">
            <a:off x="685800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7" idx="5"/>
            <a:endCxn id="91" idx="0"/>
          </p:cNvCxnSpPr>
          <p:nvPr/>
        </p:nvCxnSpPr>
        <p:spPr bwMode="auto">
          <a:xfrm rot="16200000" flipH="1">
            <a:off x="1434726" y="3644526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3"/>
            <a:endCxn id="92" idx="0"/>
          </p:cNvCxnSpPr>
          <p:nvPr/>
        </p:nvCxnSpPr>
        <p:spPr bwMode="auto">
          <a:xfrm rot="5400000">
            <a:off x="2857500" y="3682626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2067340" y="2162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6800" y="2819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60036" y="2819400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36644" y="3676854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0332" y="3670852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06756" y="3676854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267200" y="3596071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l"/>
            <a:r>
              <a:rPr lang="en-US" sz="2000" dirty="0" smtClean="0">
                <a:solidFill>
                  <a:srgbClr val="002060"/>
                </a:solidFill>
              </a:rPr>
              <a:t>N = 6, Tengah = N/2 = 6/2 = 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67200" y="38100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67200" y="40956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267200" y="440049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04800" y="4781490"/>
            <a:ext cx="3657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2361406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29710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1000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27044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3333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52872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91548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14400" y="49264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13452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845904" y="49397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rot="5400000">
            <a:off x="1751806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1143794" y="516169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534194" y="516249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859156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472068" y="5543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133600" y="49338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465444" y="49338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60712" y="2541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56860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400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10748" y="4065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87148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0148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16696" y="407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200400" y="3236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53548" y="32136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967948" y="25411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77348" y="321365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00200" y="40651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60" grpId="0" animBg="1"/>
      <p:bldP spid="62" grpId="0" animBg="1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81" grpId="0"/>
      <p:bldP spid="82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 animBg="1"/>
      <p:bldP spid="92" grpId="0" animBg="1"/>
      <p:bldP spid="101" grpId="0"/>
      <p:bldP spid="102" grpId="0"/>
      <p:bldP spid="103" grpId="0"/>
      <p:bldP spid="104" grpId="0"/>
      <p:bldP spid="105" grpId="0"/>
      <p:bldP spid="107" grpId="0"/>
      <p:bldP spid="109" grpId="0"/>
      <p:bldP spid="112" grpId="0"/>
      <p:bldP spid="113" grpId="0"/>
      <p:bldP spid="114" grpId="0"/>
      <p:bldP spid="120" grpId="0" animBg="1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4" grpId="0"/>
      <p:bldP spid="135" grpId="0"/>
      <p:bldP spid="136" grpId="0"/>
      <p:bldP spid="137" grpId="0"/>
      <p:bldP spid="71" grpId="0"/>
      <p:bldP spid="71" grpId="1"/>
      <p:bldP spid="77" grpId="0"/>
      <p:bldP spid="77" grpId="1"/>
      <p:bldP spid="83" grpId="0"/>
      <p:bldP spid="83" grpId="1"/>
      <p:bldP spid="88" grpId="0"/>
      <p:bldP spid="88" grpId="1"/>
      <p:bldP spid="99" grpId="0"/>
      <p:bldP spid="99" grpId="1"/>
      <p:bldP spid="100" grpId="0"/>
      <p:bldP spid="100" grpId="1"/>
      <p:bldP spid="106" grpId="0"/>
      <p:bldP spid="108" grpId="0"/>
      <p:bldP spid="108" grpId="1"/>
      <p:bldP spid="116" grpId="0"/>
      <p:bldP spid="138" grpId="0"/>
      <p:bldP spid="139" grpId="0"/>
      <p:bldP spid="139" grpId="1"/>
      <p:bldP spid="140" grpId="0"/>
      <p:bldP spid="141" grpId="0"/>
      <p:bldP spid="1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Heap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data paling </a:t>
            </a:r>
            <a:r>
              <a:rPr lang="en-US" dirty="0" err="1"/>
              <a:t>akhir</a:t>
            </a:r>
            <a:r>
              <a:rPr lang="en-US" dirty="0"/>
              <a:t> (tree </a:t>
            </a:r>
            <a:r>
              <a:rPr lang="en-US" dirty="0" err="1"/>
              <a:t>dengan</a:t>
            </a:r>
            <a:r>
              <a:rPr lang="en-US" dirty="0"/>
              <a:t> level paling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level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simpan</a:t>
            </a:r>
            <a:r>
              <a:rPr lang="en-US" dirty="0"/>
              <a:t> data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level </a:t>
            </a:r>
            <a:r>
              <a:rPr lang="en-US" dirty="0" err="1"/>
              <a:t>baru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reorganisasi</a:t>
            </a:r>
            <a:r>
              <a:rPr lang="en-US" dirty="0"/>
              <a:t> heap </a:t>
            </a:r>
            <a:r>
              <a:rPr lang="en-US" dirty="0" err="1"/>
              <a:t>pada</a:t>
            </a:r>
            <a:r>
              <a:rPr lang="en-US" dirty="0"/>
              <a:t> 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Proses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smtClean="0"/>
              <a:t>shift-up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6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57513"/>
            <a:ext cx="39655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 bwMode="auto">
          <a:xfrm rot="16200000">
            <a:off x="4199957" y="1388494"/>
            <a:ext cx="1008290" cy="10271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Sisip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8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1157514"/>
            <a:ext cx="3922712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19" y="3786301"/>
            <a:ext cx="392271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 bwMode="auto">
          <a:xfrm rot="3357884">
            <a:off x="5858765" y="2324416"/>
            <a:ext cx="1159669" cy="216341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Reorganisasi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5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penghapusan</a:t>
            </a:r>
            <a:r>
              <a:rPr lang="en-US" dirty="0"/>
              <a:t> heap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Heap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node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/>
              <a:t>root.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/>
              <a:t>reorganisasi</a:t>
            </a:r>
            <a:r>
              <a:rPr lang="en-US" dirty="0"/>
              <a:t> heap </a:t>
            </a:r>
            <a:r>
              <a:rPr lang="en-US" dirty="0" err="1"/>
              <a:t>pada</a:t>
            </a:r>
            <a:r>
              <a:rPr lang="en-US" dirty="0"/>
              <a:t> root. </a:t>
            </a:r>
            <a:r>
              <a:rPr lang="en-US" dirty="0" err="1"/>
              <a:t>Umumnya</a:t>
            </a:r>
            <a:r>
              <a:rPr lang="en-US" dirty="0"/>
              <a:t> proses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sift down.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dikurang</a:t>
            </a:r>
            <a:r>
              <a:rPr lang="en-US" dirty="0"/>
              <a:t>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8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Ketentuan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2814637"/>
            <a:ext cx="2362200" cy="23934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457200" y="2811462"/>
            <a:ext cx="2362200" cy="1576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689225" y="2714625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714625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484813" y="27178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918857" y="1419225"/>
            <a:ext cx="11865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Heap</a:t>
            </a:r>
          </a:p>
          <a:p>
            <a:pPr algn="ctr" eaLnBrk="0" hangingPunct="0"/>
            <a:r>
              <a:rPr lang="en-US" sz="3200" b="1" i="1" dirty="0" smtClean="0">
                <a:solidFill>
                  <a:schemeClr val="tx2"/>
                </a:solidFill>
              </a:rPr>
              <a:t>Tree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09600" y="3095625"/>
            <a:ext cx="2038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chemeClr val="tx2"/>
                </a:solidFill>
              </a:rPr>
              <a:t>Complete Binary Tree</a:t>
            </a:r>
          </a:p>
          <a:p>
            <a:pPr algn="ctr" eaLnBrk="0" hangingPunct="0"/>
            <a:r>
              <a:rPr lang="en-US" sz="2000" dirty="0" smtClean="0">
                <a:solidFill>
                  <a:schemeClr val="tx2"/>
                </a:solidFill>
              </a:rPr>
              <a:t>(CBT)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352800" y="3673269"/>
            <a:ext cx="2362200" cy="250434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67200" y="2943225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05200" y="38576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Max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9000" y="4238625"/>
            <a:ext cx="2209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&gt;=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anaknya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Sehingga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paling </a:t>
            </a:r>
            <a:r>
              <a:rPr lang="en-US" sz="2000" dirty="0" err="1" smtClean="0">
                <a:solidFill>
                  <a:schemeClr val="tx2"/>
                </a:solidFill>
              </a:rPr>
              <a:t>besar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selalu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berada</a:t>
            </a:r>
            <a:r>
              <a:rPr lang="en-US" sz="2000" dirty="0" smtClean="0">
                <a:solidFill>
                  <a:schemeClr val="tx2"/>
                </a:solidFill>
              </a:rPr>
              <a:t> di root.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3019425"/>
            <a:ext cx="203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b="1" dirty="0" smtClean="0">
                <a:solidFill>
                  <a:srgbClr val="FF0000"/>
                </a:solidFill>
              </a:rPr>
              <a:t>Min Heap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6324600" y="3400425"/>
            <a:ext cx="2209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350" lvl="1" algn="ctr"/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simpul</a:t>
            </a:r>
            <a:r>
              <a:rPr lang="en-US" sz="2000" dirty="0" smtClean="0">
                <a:solidFill>
                  <a:schemeClr val="tx2"/>
                </a:solidFill>
              </a:rPr>
              <a:t> &lt;=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anaknya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Sehingga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nilai</a:t>
            </a:r>
            <a:r>
              <a:rPr lang="en-US" sz="2000" dirty="0" smtClean="0">
                <a:solidFill>
                  <a:schemeClr val="tx2"/>
                </a:solidFill>
              </a:rPr>
              <a:t> paling </a:t>
            </a:r>
            <a:r>
              <a:rPr lang="en-US" sz="2000" dirty="0" err="1" smtClean="0">
                <a:solidFill>
                  <a:schemeClr val="tx2"/>
                </a:solidFill>
              </a:rPr>
              <a:t>kecil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selalu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berada</a:t>
            </a:r>
            <a:r>
              <a:rPr lang="en-US" sz="2000" dirty="0" smtClean="0">
                <a:solidFill>
                  <a:schemeClr val="tx2"/>
                </a:solidFill>
              </a:rPr>
              <a:t> di root.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8" grpId="0" animBg="1"/>
      <p:bldP spid="27" grpId="0" animBg="1"/>
      <p:bldP spid="29" grpId="0"/>
      <p:bldP spid="30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Down Arrow 5"/>
          <p:cNvSpPr/>
          <p:nvPr/>
        </p:nvSpPr>
        <p:spPr bwMode="auto">
          <a:xfrm rot="16200000">
            <a:off x="4080218" y="1076211"/>
            <a:ext cx="1248683" cy="141128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Hapus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root (10)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3357884">
            <a:off x="5819350" y="2398597"/>
            <a:ext cx="1338702" cy="216341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Reorganisasi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Root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3922712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75657"/>
            <a:ext cx="3922712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15533"/>
              </p:ext>
            </p:extLst>
          </p:nvPr>
        </p:nvGraphicFramePr>
        <p:xfrm>
          <a:off x="2614612" y="4038600"/>
          <a:ext cx="39147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Visio" r:id="rId5" imgW="3918960" imgH="1486080" progId="Visio.Drawing.11">
                  <p:embed/>
                </p:oleObj>
              </mc:Choice>
              <mc:Fallback>
                <p:oleObj name="Visio" r:id="rId5" imgW="3918960" imgH="148608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2" y="4038600"/>
                        <a:ext cx="39147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15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 err="1"/>
              <a:t>Algoritmanya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endParaRPr lang="en-US" sz="2400" dirty="0" smtClean="0"/>
          </a:p>
          <a:p>
            <a:pPr marL="971550" lvl="1" indent="-514350" algn="l">
              <a:buFont typeface="+mj-lt"/>
              <a:buAutoNum type="alphaLcPeriod"/>
            </a:pPr>
            <a:r>
              <a:rPr lang="en-US" sz="2400" dirty="0" smtClean="0"/>
              <a:t>N : </a:t>
            </a:r>
            <a:r>
              <a:rPr lang="en-US" sz="2400" dirty="0" err="1" smtClean="0"/>
              <a:t>banyakdata</a:t>
            </a:r>
            <a:endParaRPr lang="en-US" sz="2400" dirty="0" smtClean="0"/>
          </a:p>
          <a:p>
            <a:pPr marL="971550" lvl="1" indent="-514350" algn="l">
              <a:buFont typeface="+mj-lt"/>
              <a:buAutoNum type="alphaLcPeriod"/>
            </a:pPr>
            <a:r>
              <a:rPr lang="en-US" sz="2400" dirty="0" err="1" smtClean="0"/>
              <a:t>Tukarkan</a:t>
            </a:r>
            <a:r>
              <a:rPr lang="en-US" sz="2400" dirty="0" smtClean="0"/>
              <a:t> </a:t>
            </a:r>
            <a:r>
              <a:rPr lang="en-US" sz="2400" dirty="0"/>
              <a:t>node root </a:t>
            </a:r>
            <a:r>
              <a:rPr lang="en-US" sz="2400" dirty="0" err="1"/>
              <a:t>dengan</a:t>
            </a:r>
            <a:r>
              <a:rPr lang="en-US" sz="2400" dirty="0"/>
              <a:t> node paling </a:t>
            </a:r>
            <a:r>
              <a:rPr lang="en-US" sz="2400" dirty="0" err="1"/>
              <a:t>akhir</a:t>
            </a:r>
            <a:r>
              <a:rPr lang="en-US" sz="2400" dirty="0"/>
              <a:t> (</a:t>
            </a:r>
            <a:r>
              <a:rPr lang="en-US" sz="2400" dirty="0" err="1"/>
              <a:t>tempatkan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paling </a:t>
            </a:r>
            <a:r>
              <a:rPr lang="en-US" sz="2400" dirty="0" err="1"/>
              <a:t>besar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,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400" dirty="0" err="1"/>
              <a:t>Kurangi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N </a:t>
            </a:r>
            <a:r>
              <a:rPr lang="en-US" sz="2400" dirty="0" err="1"/>
              <a:t>dengan</a:t>
            </a:r>
            <a:r>
              <a:rPr lang="en-US" sz="2400" dirty="0"/>
              <a:t> 1 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paling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usah</a:t>
            </a:r>
            <a:r>
              <a:rPr lang="en-US" sz="2400" dirty="0"/>
              <a:t> </a:t>
            </a:r>
            <a:r>
              <a:rPr lang="en-US" sz="2400" dirty="0" err="1"/>
              <a:t>dilibatkan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).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/>
              <a:t>reorganisasi</a:t>
            </a:r>
            <a:r>
              <a:rPr lang="en-US" sz="2400" dirty="0"/>
              <a:t> heap </a:t>
            </a:r>
            <a:r>
              <a:rPr lang="en-US" sz="2400" dirty="0" err="1"/>
              <a:t>dari</a:t>
            </a:r>
            <a:r>
              <a:rPr lang="en-US" sz="2400" dirty="0"/>
              <a:t> node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node 1.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b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d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N=0</a:t>
            </a:r>
            <a:endParaRPr lang="en-US" sz="24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95800" y="1219200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Binary Tree </a:t>
            </a:r>
            <a:r>
              <a:rPr lang="en-US" sz="2000" dirty="0" err="1" smtClean="0">
                <a:solidFill>
                  <a:srgbClr val="002060"/>
                </a:solidFill>
              </a:rPr>
              <a:t>dalam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keadaan</a:t>
            </a:r>
            <a:r>
              <a:rPr lang="en-US" sz="2000" dirty="0" smtClean="0">
                <a:solidFill>
                  <a:srgbClr val="002060"/>
                </a:solidFill>
              </a:rPr>
              <a:t> Max Heap</a:t>
            </a:r>
          </a:p>
          <a:p>
            <a:pPr marL="292100" indent="-292100" algn="l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00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Straight Connector 97"/>
          <p:cNvCxnSpPr>
            <a:stCxn id="113" idx="3"/>
            <a:endCxn id="114" idx="0"/>
          </p:cNvCxnSpPr>
          <p:nvPr/>
        </p:nvCxnSpPr>
        <p:spPr bwMode="auto">
          <a:xfrm rot="5400000">
            <a:off x="16449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3" idx="5"/>
            <a:endCxn id="109" idx="0"/>
          </p:cNvCxnSpPr>
          <p:nvPr/>
        </p:nvCxnSpPr>
        <p:spPr bwMode="auto">
          <a:xfrm rot="16200000" flipH="1">
            <a:off x="29272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114" idx="3"/>
            <a:endCxn id="112" idx="0"/>
          </p:cNvCxnSpPr>
          <p:nvPr/>
        </p:nvCxnSpPr>
        <p:spPr bwMode="auto">
          <a:xfrm rot="5400000">
            <a:off x="8382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endCxn id="59" idx="0"/>
          </p:cNvCxnSpPr>
          <p:nvPr/>
        </p:nvCxnSpPr>
        <p:spPr bwMode="auto">
          <a:xfrm rot="16200000" flipH="1">
            <a:off x="15871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109" idx="3"/>
            <a:endCxn id="110" idx="0"/>
          </p:cNvCxnSpPr>
          <p:nvPr/>
        </p:nvCxnSpPr>
        <p:spPr bwMode="auto">
          <a:xfrm rot="5400000">
            <a:off x="3009900" y="3043832"/>
            <a:ext cx="317874" cy="241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2197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192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4124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890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60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59156" y="3034748"/>
            <a:ext cx="35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2004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2743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5334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20839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10668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9600" y="44766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5400000">
            <a:off x="2657029" y="48668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32670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331844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13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57672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96348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18252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150704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37" name="Straight Connector 136"/>
          <p:cNvCxnSpPr>
            <a:endCxn id="126" idx="2"/>
          </p:cNvCxnSpPr>
          <p:nvPr/>
        </p:nvCxnSpPr>
        <p:spPr>
          <a:xfrm rot="5400000">
            <a:off x="2047845" y="48672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1439039" y="48664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829836" y="48668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163956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76868" y="52386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38400" y="46290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770244" y="46290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57600" y="46349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5800" y="46349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657600" y="44825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25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2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18155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97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39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23052" y="1815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06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08" grpId="1"/>
      <p:bldP spid="109" grpId="0" animBg="1"/>
      <p:bldP spid="110" grpId="0" animBg="1"/>
      <p:bldP spid="110" grpId="1" animBg="1"/>
      <p:bldP spid="112" grpId="0" animBg="1"/>
      <p:bldP spid="113" grpId="0" animBg="1"/>
      <p:bldP spid="114" grpId="0" animBg="1"/>
      <p:bldP spid="126" grpId="0" animBg="1"/>
      <p:bldP spid="129" grpId="0"/>
      <p:bldP spid="130" grpId="0"/>
      <p:bldP spid="131" grpId="0"/>
      <p:bldP spid="132" grpId="0"/>
      <p:bldP spid="133" grpId="0"/>
      <p:bldP spid="133" grpId="1"/>
      <p:bldP spid="134" grpId="0"/>
      <p:bldP spid="135" grpId="0"/>
      <p:bldP spid="136" grpId="0"/>
      <p:bldP spid="140" grpId="0"/>
      <p:bldP spid="141" grpId="0"/>
      <p:bldP spid="142" grpId="0"/>
      <p:bldP spid="143" grpId="0"/>
      <p:bldP spid="143" grpId="1"/>
      <p:bldP spid="145" grpId="0"/>
      <p:bldP spid="146" grpId="0"/>
      <p:bldP spid="47" grpId="0" animBg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5" grpId="0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5/2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5240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Straight Connector 69"/>
          <p:cNvCxnSpPr>
            <a:stCxn id="85" idx="3"/>
            <a:endCxn id="86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85" idx="5"/>
            <a:endCxn id="82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6" idx="3"/>
            <a:endCxn id="84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69" idx="0"/>
          </p:cNvCxnSpPr>
          <p:nvPr/>
        </p:nvCxnSpPr>
        <p:spPr bwMode="auto">
          <a:xfrm rot="16200000" flipH="1">
            <a:off x="1510926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12844" y="3038060"/>
            <a:ext cx="38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53548" y="259411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631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2192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7" name="Straight Connector 116"/>
          <p:cNvCxnSpPr>
            <a:endCxn id="94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5800" y="478734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70652" y="182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43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63148" y="34422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096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308652" y="478072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086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5800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69" grpId="0" animBg="1"/>
      <p:bldP spid="69" grpId="1" animBg="1"/>
      <p:bldP spid="76" grpId="0"/>
      <p:bldP spid="77" grpId="0"/>
      <p:bldP spid="78" grpId="0"/>
      <p:bldP spid="79" grpId="0"/>
      <p:bldP spid="79" grpId="1"/>
      <p:bldP spid="80" grpId="0"/>
      <p:bldP spid="82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/>
      <p:bldP spid="89" grpId="0"/>
      <p:bldP spid="91" grpId="0"/>
      <p:bldP spid="91" grpId="1"/>
      <p:bldP spid="92" grpId="0"/>
      <p:bldP spid="92" grpId="1"/>
      <p:bldP spid="93" grpId="0"/>
      <p:bldP spid="93" grpId="1"/>
      <p:bldP spid="94" grpId="0" animBg="1"/>
      <p:bldP spid="97" grpId="0"/>
      <p:bldP spid="102" grpId="0"/>
      <p:bldP spid="108" grpId="0"/>
      <p:bldP spid="110" grpId="0"/>
      <p:bldP spid="113" grpId="0"/>
      <p:bldP spid="113" grpId="1"/>
      <p:bldP spid="115" grpId="0"/>
      <p:bldP spid="116" grpId="0"/>
      <p:bldP spid="116" grpId="1"/>
      <p:bldP spid="120" grpId="0"/>
      <p:bldP spid="121" grpId="0"/>
      <p:bldP spid="122" grpId="0"/>
      <p:bldP spid="123" grpId="0"/>
      <p:bldP spid="124" grpId="0"/>
      <p:bldP spid="125" grpId="0"/>
      <p:bldP spid="125" grpId="1"/>
      <p:bldP spid="133" grpId="0" animBg="1"/>
      <p:bldP spid="143" grpId="0"/>
      <p:bldP spid="143" grpId="1"/>
      <p:bldP spid="147" grpId="0"/>
      <p:bldP spid="147" grpId="1"/>
      <p:bldP spid="148" grpId="0"/>
      <p:bldP spid="149" grpId="0"/>
      <p:bldP spid="149" grpId="1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4" grpId="1"/>
      <p:bldP spid="155" grpId="0"/>
      <p:bldP spid="156" grpId="0"/>
      <p:bldP spid="1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4/2 = 2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21336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57" name="Straight Connector 56"/>
          <p:cNvCxnSpPr>
            <a:stCxn id="69" idx="3"/>
            <a:endCxn id="70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9" idx="5"/>
            <a:endCxn id="67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70" idx="3"/>
            <a:endCxn id="68" idx="0"/>
          </p:cNvCxnSpPr>
          <p:nvPr/>
        </p:nvCxnSpPr>
        <p:spPr bwMode="auto">
          <a:xfrm rot="5400000">
            <a:off x="762000" y="3005732"/>
            <a:ext cx="3178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9844" y="3032058"/>
            <a:ext cx="321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4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57200" y="33236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29748" y="25759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15" name="Straight Connector 114"/>
          <p:cNvCxnSpPr>
            <a:endCxn id="95" idx="2"/>
          </p:cNvCxnSpPr>
          <p:nvPr/>
        </p:nvCxnSpPr>
        <p:spPr>
          <a:xfrm rot="5400000">
            <a:off x="20478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439039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335156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2304" y="478211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038060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29748" y="2577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14354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9052" y="477486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3219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129748" y="25808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96348" y="3445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84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9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62" grpId="0"/>
      <p:bldP spid="64" grpId="0"/>
      <p:bldP spid="66" grpId="0"/>
      <p:bldP spid="66" grpId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/>
      <p:bldP spid="71" grpId="1"/>
      <p:bldP spid="83" grpId="0"/>
      <p:bldP spid="88" grpId="0"/>
      <p:bldP spid="88" grpId="1"/>
      <p:bldP spid="92" grpId="0"/>
      <p:bldP spid="92" grpId="1"/>
      <p:bldP spid="95" grpId="0" animBg="1"/>
      <p:bldP spid="101" grpId="0"/>
      <p:bldP spid="102" grpId="0"/>
      <p:bldP spid="106" grpId="0"/>
      <p:bldP spid="108" grpId="0"/>
      <p:bldP spid="111" grpId="0"/>
      <p:bldP spid="113" grpId="0"/>
      <p:bldP spid="118" grpId="0"/>
      <p:bldP spid="119" grpId="0"/>
      <p:bldP spid="120" grpId="0"/>
      <p:bldP spid="120" grpId="1"/>
      <p:bldP spid="121" grpId="0"/>
      <p:bldP spid="122" grpId="0"/>
      <p:bldP spid="124" grpId="0" animBg="1"/>
      <p:bldP spid="143" grpId="0"/>
      <p:bldP spid="143" grpId="1"/>
      <p:bldP spid="144" grpId="0"/>
      <p:bldP spid="147" grpId="0"/>
      <p:bldP spid="148" grpId="0"/>
      <p:bldP spid="148" grpId="1"/>
      <p:bldP spid="149" grpId="0" animBg="1"/>
      <p:bldP spid="150" grpId="0"/>
      <p:bldP spid="150" grpId="1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7" grpId="0"/>
      <p:bldP spid="157" grpId="1"/>
      <p:bldP spid="158" grpId="0"/>
      <p:bldP spid="159" grpId="0"/>
      <p:bldP spid="160" grpId="0"/>
      <p:bldP spid="9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3/2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6" name="Straight Connector 45"/>
          <p:cNvCxnSpPr>
            <a:stCxn id="58" idx="3"/>
            <a:endCxn id="63" idx="0"/>
          </p:cNvCxnSpPr>
          <p:nvPr/>
        </p:nvCxnSpPr>
        <p:spPr bwMode="auto">
          <a:xfrm rot="5400000">
            <a:off x="1568726" y="1957154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58" idx="5"/>
            <a:endCxn id="56" idx="0"/>
          </p:cNvCxnSpPr>
          <p:nvPr/>
        </p:nvCxnSpPr>
        <p:spPr bwMode="auto">
          <a:xfrm rot="16200000" flipH="1">
            <a:off x="2851052" y="1907458"/>
            <a:ext cx="254926" cy="9009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43540" y="1371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000" y="2186608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36236" y="2186608"/>
            <a:ext cx="397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1242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007704" y="171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990600" y="2485406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29748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9600" y="462909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2657029" y="501922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267045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5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31844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813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557672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18252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63956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2061097" y="501964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1452291" y="501885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829836" y="501924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163956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6868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38400" y="47814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770244" y="47814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57600" y="47873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3657600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473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048000" y="47740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064564" y="463163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219200" y="478288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524540" y="47754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537792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9052" y="477472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4516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76600" y="2617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12304" y="477740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9315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33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1504" y="477409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2304" y="478288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842052" y="463494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49" grpId="0"/>
      <p:bldP spid="50" grpId="0"/>
      <p:bldP spid="51" grpId="0"/>
      <p:bldP spid="51" grpId="1"/>
      <p:bldP spid="56" grpId="0" animBg="1"/>
      <p:bldP spid="56" grpId="1" animBg="1"/>
      <p:bldP spid="58" grpId="0" animBg="1"/>
      <p:bldP spid="58" grpId="1" animBg="1"/>
      <p:bldP spid="63" grpId="0" animBg="1"/>
      <p:bldP spid="68" grpId="0"/>
      <p:bldP spid="68" grpId="1"/>
      <p:bldP spid="69" grpId="0"/>
      <p:bldP spid="69" grpId="1"/>
      <p:bldP spid="76" grpId="0"/>
      <p:bldP spid="83" grpId="0" animBg="1"/>
      <p:bldP spid="87" grpId="0"/>
      <p:bldP spid="88" grpId="0"/>
      <p:bldP spid="90" grpId="0"/>
      <p:bldP spid="91" grpId="0"/>
      <p:bldP spid="92" grpId="0"/>
      <p:bldP spid="92" grpId="1"/>
      <p:bldP spid="93" grpId="0"/>
      <p:bldP spid="97" grpId="0"/>
      <p:bldP spid="100" grpId="0"/>
      <p:bldP spid="101" grpId="0"/>
      <p:bldP spid="102" grpId="0"/>
      <p:bldP spid="106" grpId="0"/>
      <p:bldP spid="107" grpId="0" animBg="1"/>
      <p:bldP spid="110" grpId="0"/>
      <p:bldP spid="111" grpId="0"/>
      <p:bldP spid="113" grpId="0" animBg="1"/>
      <p:bldP spid="116" grpId="0"/>
      <p:bldP spid="117" grpId="0"/>
      <p:bldP spid="118" grpId="0"/>
      <p:bldP spid="119" grpId="0"/>
      <p:bldP spid="119" grpId="1"/>
      <p:bldP spid="120" grpId="0" animBg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33" grpId="0"/>
      <p:bldP spid="135" grpId="0"/>
      <p:bldP spid="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1219200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 </a:t>
            </a:r>
            <a:r>
              <a:rPr lang="en-US" sz="2000" dirty="0" err="1" smtClean="0">
                <a:solidFill>
                  <a:srgbClr val="002060"/>
                </a:solidFill>
              </a:rPr>
              <a:t>kembali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r>
              <a:rPr lang="en-US" sz="2000" dirty="0" smtClean="0">
                <a:solidFill>
                  <a:srgbClr val="002060"/>
                </a:solidFill>
              </a:rPr>
              <a:t>Tengah = N/2 = 2/2 = 1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 </a:t>
            </a:r>
            <a:r>
              <a:rPr lang="en-US" sz="2000" dirty="0" err="1" smtClean="0">
                <a:solidFill>
                  <a:srgbClr val="002060"/>
                </a:solidFill>
              </a:rPr>
              <a:t>dan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tukarkan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dengan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posisi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terakhir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Jika</a:t>
            </a:r>
            <a:r>
              <a:rPr lang="en-US" sz="2000" dirty="0" smtClean="0">
                <a:solidFill>
                  <a:srgbClr val="002060"/>
                </a:solidFill>
              </a:rPr>
              <a:t> N &gt;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lagi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indent="-292100" algn="just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langkah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point b </a:t>
            </a:r>
            <a:r>
              <a:rPr lang="en-US" sz="2000" dirty="0" err="1" smtClean="0">
                <a:solidFill>
                  <a:srgbClr val="002060"/>
                </a:solidFill>
              </a:rPr>
              <a:t>sampai</a:t>
            </a:r>
            <a:r>
              <a:rPr lang="en-US" sz="2000" dirty="0" smtClean="0">
                <a:solidFill>
                  <a:srgbClr val="002060"/>
                </a:solidFill>
              </a:rPr>
              <a:t> point d </a:t>
            </a:r>
            <a:r>
              <a:rPr lang="en-US" sz="2000" dirty="0" err="1" smtClean="0">
                <a:solidFill>
                  <a:srgbClr val="002060"/>
                </a:solidFill>
              </a:rPr>
              <a:t>hingga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habis</a:t>
            </a:r>
            <a:r>
              <a:rPr lang="en-US" sz="2000" dirty="0" smtClean="0">
                <a:solidFill>
                  <a:srgbClr val="002060"/>
                </a:solidFill>
              </a:rPr>
              <a:t> (N=0)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1828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Lakukan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ke-1</a:t>
            </a:r>
          </a:p>
        </p:txBody>
      </p:sp>
      <p:cxnSp>
        <p:nvCxnSpPr>
          <p:cNvPr id="44" name="Straight Connector 43"/>
          <p:cNvCxnSpPr>
            <a:stCxn id="64" idx="3"/>
            <a:endCxn id="65" idx="0"/>
          </p:cNvCxnSpPr>
          <p:nvPr/>
        </p:nvCxnSpPr>
        <p:spPr bwMode="auto">
          <a:xfrm rot="5400000">
            <a:off x="1340126" y="1986348"/>
            <a:ext cx="254926" cy="801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4400" y="22158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2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62000" y="2514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01148" y="26316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" y="45720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580829" y="49621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190845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9600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55644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6193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81472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42052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087756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1984897" y="49625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1376091" y="49617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766888" y="49621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87756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700668" y="5334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622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94044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81400" y="47302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581400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0711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971800" y="47170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988364" y="45745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43000" y="47257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48340" y="47183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61592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23754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55304" y="47257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855304" y="47170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2852" y="47277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1765852" y="45778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01148" y="2630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918252" y="18636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4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232452" y="4719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905000" y="18685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143000" y="472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960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56252" y="45720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8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0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1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8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2" grpId="0"/>
      <p:bldP spid="59" grpId="0"/>
      <p:bldP spid="60" grpId="0"/>
      <p:bldP spid="60" grpId="1"/>
      <p:bldP spid="64" grpId="0" animBg="1"/>
      <p:bldP spid="64" grpId="1" animBg="1"/>
      <p:bldP spid="65" grpId="0" animBg="1"/>
      <p:bldP spid="65" grpId="1" animBg="1"/>
      <p:bldP spid="67" grpId="0"/>
      <p:bldP spid="67" grpId="1"/>
      <p:bldP spid="68" grpId="0"/>
      <p:bldP spid="68" grpId="1"/>
      <p:bldP spid="73" grpId="0" animBg="1"/>
      <p:bldP spid="77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9" grpId="0" animBg="1"/>
      <p:bldP spid="100" grpId="0"/>
      <p:bldP spid="100" grpId="1"/>
      <p:bldP spid="101" grpId="0"/>
      <p:bldP spid="102" grpId="0"/>
      <p:bldP spid="106" grpId="0" animBg="1"/>
      <p:bldP spid="108" grpId="0"/>
      <p:bldP spid="109" grpId="0"/>
      <p:bldP spid="110" grpId="0"/>
      <p:bldP spid="110" grpId="1"/>
      <p:bldP spid="111" grpId="0" animBg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7" grpId="0"/>
      <p:bldP spid="118" grpId="0"/>
      <p:bldP spid="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 Heap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62400" y="1219200"/>
            <a:ext cx="472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Karena</a:t>
            </a:r>
            <a:r>
              <a:rPr lang="en-US" sz="2000" dirty="0" smtClean="0">
                <a:solidFill>
                  <a:srgbClr val="002060"/>
                </a:solidFill>
              </a:rPr>
              <a:t> N = 1, </a:t>
            </a:r>
            <a:r>
              <a:rPr lang="en-US" sz="2000" dirty="0" err="1" smtClean="0">
                <a:solidFill>
                  <a:srgbClr val="002060"/>
                </a:solidFill>
              </a:rPr>
              <a:t>maka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tidak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terjadi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Reorganisasi</a:t>
            </a:r>
            <a:r>
              <a:rPr lang="en-US" sz="2000" dirty="0" smtClean="0">
                <a:solidFill>
                  <a:srgbClr val="002060"/>
                </a:solidFill>
              </a:rPr>
              <a:t> Heap</a:t>
            </a:r>
          </a:p>
          <a:p>
            <a:pPr marL="292100" algn="l"/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lphaLcPeriod" startAt="2"/>
            </a:pPr>
            <a:r>
              <a:rPr lang="en-US" sz="2000" dirty="0" smtClean="0">
                <a:solidFill>
                  <a:srgbClr val="002060"/>
                </a:solidFill>
              </a:rPr>
              <a:t>“</a:t>
            </a:r>
            <a:r>
              <a:rPr lang="en-US" sz="2000" dirty="0" err="1" smtClean="0">
                <a:solidFill>
                  <a:srgbClr val="002060"/>
                </a:solidFill>
              </a:rPr>
              <a:t>Pecat</a:t>
            </a:r>
            <a:r>
              <a:rPr lang="en-US" sz="2000" dirty="0" smtClean="0">
                <a:solidFill>
                  <a:srgbClr val="002060"/>
                </a:solidFill>
              </a:rPr>
              <a:t>” root</a:t>
            </a:r>
          </a:p>
          <a:p>
            <a:pPr marL="292100" indent="-292100" algn="l">
              <a:buAutoNum type="alphaLcPeriod" startAt="2"/>
            </a:pPr>
            <a:r>
              <a:rPr lang="en-US" sz="2000" dirty="0" err="1" smtClean="0">
                <a:solidFill>
                  <a:srgbClr val="002060"/>
                </a:solidFill>
              </a:rPr>
              <a:t>Banyaknya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simpul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dikurangi</a:t>
            </a:r>
            <a:r>
              <a:rPr lang="en-US" sz="2000" dirty="0" smtClean="0">
                <a:solidFill>
                  <a:srgbClr val="002060"/>
                </a:solidFill>
              </a:rPr>
              <a:t> 1</a:t>
            </a:r>
          </a:p>
          <a:p>
            <a:pPr marL="292100" indent="-292100" algn="l">
              <a:buAutoNum type="alphaLcPeriod" startAt="2"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l"/>
            <a:r>
              <a:rPr lang="en-US" sz="2000" dirty="0" err="1" smtClean="0">
                <a:solidFill>
                  <a:srgbClr val="FF0000"/>
                </a:solidFill>
              </a:rPr>
              <a:t>Karena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harga</a:t>
            </a:r>
            <a:r>
              <a:rPr lang="en-US" sz="2000" dirty="0" smtClean="0">
                <a:solidFill>
                  <a:srgbClr val="FF0000"/>
                </a:solidFill>
              </a:rPr>
              <a:t> N </a:t>
            </a:r>
            <a:r>
              <a:rPr lang="en-US" sz="2000" dirty="0" err="1" smtClean="0">
                <a:solidFill>
                  <a:srgbClr val="FF0000"/>
                </a:solidFill>
              </a:rPr>
              <a:t>sudah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nol</a:t>
            </a:r>
            <a:r>
              <a:rPr lang="en-US" sz="2000" dirty="0" smtClean="0">
                <a:solidFill>
                  <a:srgbClr val="FF0000"/>
                </a:solidFill>
              </a:rPr>
              <a:t> (0),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pengurutan</a:t>
            </a:r>
            <a:r>
              <a:rPr lang="en-US" sz="2000" dirty="0" smtClean="0">
                <a:solidFill>
                  <a:srgbClr val="FF0000"/>
                </a:solidFill>
              </a:rPr>
              <a:t> data </a:t>
            </a:r>
            <a:r>
              <a:rPr lang="en-US" sz="2000" dirty="0" err="1" smtClean="0">
                <a:solidFill>
                  <a:srgbClr val="FF0000"/>
                </a:solidFill>
              </a:rPr>
              <a:t>selesai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14940" y="1400794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1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779104" y="1739348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5000" y="18579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" y="4038600"/>
            <a:ext cx="3657600" cy="7811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580829" y="4428739"/>
            <a:ext cx="780316" cy="1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190845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5644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2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6193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3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1472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4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42052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87756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984897" y="4429155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1376091" y="4428361"/>
            <a:ext cx="7811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766888" y="4428758"/>
            <a:ext cx="7803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87756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0668" y="48006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6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94044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81400" y="41968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14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581400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711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71800" y="418360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88364" y="4041146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43000" y="41923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48340" y="418499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61592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754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855304" y="4192393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55304" y="418360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52" y="41943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765852" y="4044458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32452" y="4186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43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</a:rPr>
              <a:t>3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156252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3400" y="4038600"/>
            <a:ext cx="609600" cy="775252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 animBg="1"/>
      <p:bldP spid="39" grpId="1" animBg="1"/>
      <p:bldP spid="41" grpId="0"/>
      <p:bldP spid="41" grpId="1"/>
      <p:bldP spid="48" grpId="0" animBg="1"/>
      <p:bldP spid="51" grpId="0"/>
      <p:bldP spid="52" grpId="0"/>
      <p:bldP spid="59" grpId="0"/>
      <p:bldP spid="60" grpId="0"/>
      <p:bldP spid="61" grpId="0"/>
      <p:bldP spid="62" grpId="0"/>
      <p:bldP spid="67" grpId="0"/>
      <p:bldP spid="68" grpId="0"/>
      <p:bldP spid="70" grpId="0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7" grpId="1"/>
      <p:bldP spid="88" grpId="0" animBg="1"/>
      <p:bldP spid="90" grpId="0"/>
      <p:bldP spid="91" grpId="0"/>
      <p:bldP spid="93" grpId="0" animBg="1"/>
      <p:bldP spid="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990600"/>
            <a:ext cx="8839200" cy="5334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2418524" y="1981200"/>
          <a:ext cx="2587488" cy="40598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  <a:gridCol w="1825488"/>
              </a:tblGrid>
              <a:tr h="4022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Rahmat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Didin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Ahmad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Joned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Syahrul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Riki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Arif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Donni</a:t>
                      </a:r>
                      <a:endParaRPr lang="en-US" dirty="0"/>
                    </a:p>
                  </a:txBody>
                  <a:tcPr/>
                </a:tc>
              </a:tr>
              <a:tr h="3448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Asih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04800" y="1066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Urutkan</a:t>
            </a:r>
            <a:r>
              <a:rPr lang="en-US" sz="2000" dirty="0" smtClean="0">
                <a:solidFill>
                  <a:srgbClr val="002060"/>
                </a:solidFill>
              </a:rPr>
              <a:t> data </a:t>
            </a:r>
            <a:r>
              <a:rPr lang="en-US" sz="2000" dirty="0" err="1" smtClean="0">
                <a:solidFill>
                  <a:srgbClr val="002060"/>
                </a:solidFill>
              </a:rPr>
              <a:t>pada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tabel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bawah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secara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descending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berdasarkan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menggunakan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metode</a:t>
            </a:r>
            <a:r>
              <a:rPr lang="en-US" sz="2000" dirty="0" smtClean="0">
                <a:solidFill>
                  <a:srgbClr val="002060"/>
                </a:solidFill>
              </a:rPr>
              <a:t> Heap Sort.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CBT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163" idx="2"/>
            <a:endCxn id="171" idx="0"/>
          </p:cNvCxnSpPr>
          <p:nvPr/>
        </p:nvCxnSpPr>
        <p:spPr bwMode="auto">
          <a:xfrm rot="5400000">
            <a:off x="3741050" y="1242392"/>
            <a:ext cx="349936" cy="1590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163" idx="2"/>
            <a:endCxn id="170" idx="0"/>
          </p:cNvCxnSpPr>
          <p:nvPr/>
        </p:nvCxnSpPr>
        <p:spPr bwMode="auto">
          <a:xfrm rot="16200000" flipH="1">
            <a:off x="5339905" y="1233797"/>
            <a:ext cx="355938" cy="1613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14600"/>
            <a:ext cx="914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6600" y="2514600"/>
            <a:ext cx="1143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184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124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2895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553200" y="25146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2766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2766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623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2838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6576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28600" y="1295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Complete Binary Tree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81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1219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2057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49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4974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224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6726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15408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03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855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7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26696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8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351644" y="5334000"/>
            <a:ext cx="304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9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26896" y="5334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10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93" grpId="0"/>
      <p:bldP spid="202" grpId="0"/>
      <p:bldP spid="20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09260"/>
            <a:ext cx="43434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 Heap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26364" y="1905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3576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8265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36936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7023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7691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91216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845364" y="2120526"/>
            <a:ext cx="165474" cy="7750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3127690" y="2044326"/>
            <a:ext cx="165474" cy="9274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1007164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756090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3178864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851590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281608" y="4320208"/>
            <a:ext cx="609600" cy="6332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105" name="Straight Connector 104"/>
          <p:cNvCxnSpPr>
            <a:stCxn id="93" idx="3"/>
            <a:endCxn id="104" idx="0"/>
          </p:cNvCxnSpPr>
          <p:nvPr/>
        </p:nvCxnSpPr>
        <p:spPr bwMode="auto">
          <a:xfrm rot="5400000">
            <a:off x="503582" y="4032152"/>
            <a:ext cx="370882" cy="2052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675784" y="1905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1" name="Oval 150"/>
          <p:cNvSpPr/>
          <p:nvPr/>
        </p:nvSpPr>
        <p:spPr bwMode="auto">
          <a:xfrm>
            <a:off x="568518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 bwMode="auto">
          <a:xfrm>
            <a:off x="82759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53" name="Oval 152"/>
          <p:cNvSpPr/>
          <p:nvPr/>
        </p:nvSpPr>
        <p:spPr bwMode="auto">
          <a:xfrm>
            <a:off x="7818784" y="25908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54" name="Oval 153"/>
          <p:cNvSpPr/>
          <p:nvPr/>
        </p:nvSpPr>
        <p:spPr bwMode="auto">
          <a:xfrm>
            <a:off x="51517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155" name="Oval 154"/>
          <p:cNvSpPr/>
          <p:nvPr/>
        </p:nvSpPr>
        <p:spPr bwMode="auto">
          <a:xfrm>
            <a:off x="62185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156" name="Oval 155"/>
          <p:cNvSpPr/>
          <p:nvPr/>
        </p:nvSpPr>
        <p:spPr bwMode="auto">
          <a:xfrm>
            <a:off x="7361584" y="3429000"/>
            <a:ext cx="6096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cxnSp>
        <p:nvCxnSpPr>
          <p:cNvPr id="157" name="Straight Connector 156"/>
          <p:cNvCxnSpPr>
            <a:stCxn id="150" idx="3"/>
            <a:endCxn id="151" idx="0"/>
          </p:cNvCxnSpPr>
          <p:nvPr/>
        </p:nvCxnSpPr>
        <p:spPr bwMode="auto">
          <a:xfrm rot="5400000">
            <a:off x="6294784" y="2120526"/>
            <a:ext cx="165474" cy="7750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/>
          <p:cNvCxnSpPr>
            <a:stCxn id="150" idx="5"/>
            <a:endCxn id="153" idx="0"/>
          </p:cNvCxnSpPr>
          <p:nvPr/>
        </p:nvCxnSpPr>
        <p:spPr bwMode="auto">
          <a:xfrm rot="16200000" flipH="1">
            <a:off x="7577110" y="2044326"/>
            <a:ext cx="165474" cy="9274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9" name="Straight Connector 158"/>
          <p:cNvCxnSpPr>
            <a:stCxn id="151" idx="3"/>
            <a:endCxn id="154" idx="0"/>
          </p:cNvCxnSpPr>
          <p:nvPr/>
        </p:nvCxnSpPr>
        <p:spPr bwMode="auto">
          <a:xfrm rot="5400000">
            <a:off x="5456584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0" name="Straight Connector 159"/>
          <p:cNvCxnSpPr>
            <a:stCxn id="151" idx="5"/>
            <a:endCxn id="155" idx="0"/>
          </p:cNvCxnSpPr>
          <p:nvPr/>
        </p:nvCxnSpPr>
        <p:spPr bwMode="auto">
          <a:xfrm rot="16200000" flipH="1">
            <a:off x="6205510" y="3111126"/>
            <a:ext cx="317874" cy="3178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1" name="Straight Connector 160"/>
          <p:cNvCxnSpPr>
            <a:stCxn id="153" idx="3"/>
            <a:endCxn id="156" idx="0"/>
          </p:cNvCxnSpPr>
          <p:nvPr/>
        </p:nvCxnSpPr>
        <p:spPr bwMode="auto">
          <a:xfrm rot="5400000">
            <a:off x="7628284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2" name="Straight Connector 161"/>
          <p:cNvCxnSpPr>
            <a:stCxn id="153" idx="5"/>
            <a:endCxn id="152" idx="0"/>
          </p:cNvCxnSpPr>
          <p:nvPr/>
        </p:nvCxnSpPr>
        <p:spPr bwMode="auto">
          <a:xfrm rot="16200000" flipH="1">
            <a:off x="8301010" y="3149226"/>
            <a:ext cx="317874" cy="2416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3" name="Oval 162"/>
          <p:cNvSpPr/>
          <p:nvPr/>
        </p:nvSpPr>
        <p:spPr bwMode="auto">
          <a:xfrm>
            <a:off x="4731028" y="4320208"/>
            <a:ext cx="609600" cy="6332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164" name="Straight Connector 163"/>
          <p:cNvCxnSpPr>
            <a:stCxn id="154" idx="3"/>
            <a:endCxn id="163" idx="0"/>
          </p:cNvCxnSpPr>
          <p:nvPr/>
        </p:nvCxnSpPr>
        <p:spPr bwMode="auto">
          <a:xfrm rot="5400000">
            <a:off x="4953002" y="4032152"/>
            <a:ext cx="370882" cy="2052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6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Pembentukan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171" idx="0"/>
          </p:cNvCxnSpPr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170" idx="0"/>
          </p:cNvCxnSpPr>
          <p:nvPr/>
        </p:nvCxnSpPr>
        <p:spPr bwMode="auto">
          <a:xfrm>
            <a:off x="4953000" y="1868556"/>
            <a:ext cx="13716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endCxn id="172" idx="0"/>
          </p:cNvCxnSpPr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endCxn id="173" idx="0"/>
          </p:cNvCxnSpPr>
          <p:nvPr/>
        </p:nvCxnSpPr>
        <p:spPr bwMode="auto">
          <a:xfrm>
            <a:off x="3279912" y="2588110"/>
            <a:ext cx="1139688" cy="426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40482"/>
            <a:ext cx="775074" cy="4737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53948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867400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663688" y="2275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002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858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22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>
            <a:endCxn id="175" idx="0"/>
          </p:cNvCxnSpPr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endCxn id="177" idx="0"/>
          </p:cNvCxnSpPr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30480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endCxn id="193" idx="0"/>
          </p:cNvCxnSpPr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270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72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8363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4089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0756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27644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137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63" grpId="0"/>
      <p:bldP spid="163" grpId="1"/>
      <p:bldP spid="163" grpId="2"/>
      <p:bldP spid="170" grpId="0"/>
      <p:bldP spid="170" grpId="1"/>
      <p:bldP spid="170" grpId="2"/>
      <p:bldP spid="171" grpId="0"/>
      <p:bldP spid="171" grpId="1"/>
      <p:bldP spid="171" grpId="2"/>
      <p:bldP spid="172" grpId="0"/>
      <p:bldP spid="172" grpId="1"/>
      <p:bldP spid="172" grpId="2"/>
      <p:bldP spid="173" grpId="0"/>
      <p:bldP spid="173" grpId="1"/>
      <p:bldP spid="173" grpId="2"/>
      <p:bldP spid="174" grpId="0"/>
      <p:bldP spid="175" grpId="0"/>
      <p:bldP spid="175" grpId="1"/>
      <p:bldP spid="176" grpId="0"/>
      <p:bldP spid="177" grpId="0"/>
      <p:bldP spid="177" grpId="1"/>
      <p:bldP spid="193" grpId="0"/>
      <p:bldP spid="193" grpId="1"/>
      <p:bldP spid="202" grpId="0"/>
      <p:bldP spid="27" grpId="0"/>
      <p:bldP spid="28" grpId="0"/>
      <p:bldP spid="28" grpId="1"/>
      <p:bldP spid="30" grpId="0"/>
      <p:bldP spid="31" grpId="0"/>
      <p:bldP spid="33" grpId="0"/>
      <p:bldP spid="34" grpId="0"/>
      <p:bldP spid="35" grpId="0"/>
      <p:bldP spid="35" grpId="1"/>
      <p:bldP spid="36" grpId="0"/>
      <p:bldP spid="38" grpId="0"/>
      <p:bldP spid="39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/>
          <p:nvPr/>
        </p:nvCxnSpPr>
        <p:spPr bwMode="auto">
          <a:xfrm rot="10800000" flipV="1">
            <a:off x="3505200" y="3360048"/>
            <a:ext cx="762000" cy="3399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0763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0696" y="152669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Ahmad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239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27" grpId="0"/>
      <p:bldP spid="27" grpId="1"/>
      <p:bldP spid="30" grpId="0"/>
      <p:bldP spid="31" grpId="0"/>
      <p:bldP spid="33" grpId="0"/>
      <p:bldP spid="34" grpId="0"/>
      <p:bldP spid="36" grpId="0"/>
      <p:bldP spid="36" grpId="1"/>
      <p:bldP spid="38" grpId="0"/>
      <p:bldP spid="39" grpId="0"/>
      <p:bldP spid="40" grpId="0"/>
      <p:bldP spid="58" grpId="0"/>
      <p:bldP spid="58" grpId="1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87888" y="226881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1192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7384" y="15194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52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381000" y="493677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1" grpId="0"/>
      <p:bldP spid="31" grpId="1"/>
      <p:bldP spid="33" grpId="0"/>
      <p:bldP spid="34" grpId="0"/>
      <p:bldP spid="34" grpId="1"/>
      <p:bldP spid="38" grpId="0"/>
      <p:bldP spid="38" grpId="1"/>
      <p:bldP spid="38" grpId="2"/>
      <p:bldP spid="39" grpId="0"/>
      <p:bldP spid="39" grpId="1"/>
      <p:bldP spid="40" grpId="0"/>
      <p:bldP spid="40" grpId="1"/>
      <p:bldP spid="40" grpId="2"/>
      <p:bldP spid="28" grpId="0"/>
      <p:bldP spid="29" grpId="0"/>
      <p:bldP spid="29" grpId="1"/>
      <p:bldP spid="35" grpId="0"/>
      <p:bldP spid="37" grpId="0"/>
      <p:bldP spid="63" grpId="0"/>
      <p:bldP spid="64" grpId="0"/>
      <p:bldP spid="64" grpId="1"/>
      <p:bldP spid="65" grpId="0"/>
      <p:bldP spid="66" grpId="0"/>
      <p:bldP spid="67" grpId="0"/>
      <p:bldP spid="68" grpId="0"/>
      <p:bldP spid="68" grpId="1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75" grpId="0"/>
      <p:bldP spid="76" grpId="0"/>
      <p:bldP spid="76" grpId="1"/>
      <p:bldP spid="77" grpId="0"/>
      <p:bldP spid="7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/>
          <p:nvPr/>
        </p:nvCxnSpPr>
        <p:spPr bwMode="auto">
          <a:xfrm>
            <a:off x="2133600" y="3352800"/>
            <a:ext cx="6858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35696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6756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7444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Arif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1000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0" grpId="0"/>
      <p:bldP spid="30" grpId="1"/>
      <p:bldP spid="31" grpId="0"/>
      <p:bldP spid="33" grpId="0"/>
      <p:bldP spid="34" grpId="0"/>
      <p:bldP spid="28" grpId="0"/>
      <p:bldP spid="28" grpId="1"/>
      <p:bldP spid="35" grpId="0"/>
      <p:bldP spid="37" grpId="0"/>
      <p:bldP spid="36" grpId="0"/>
      <p:bldP spid="57" grpId="0"/>
      <p:bldP spid="59" grpId="0"/>
      <p:bldP spid="61" grpId="0"/>
      <p:bldP spid="62" grpId="0"/>
      <p:bldP spid="64" grpId="0"/>
      <p:bldP spid="65" grpId="0"/>
      <p:bldP spid="65" grpId="1"/>
      <p:bldP spid="66" grpId="0"/>
      <p:bldP spid="67" grpId="0"/>
      <p:bldP spid="69" grpId="0" animBg="1"/>
      <p:bldP spid="70" grpId="0"/>
      <p:bldP spid="70" grpId="1"/>
      <p:bldP spid="72" grpId="0"/>
      <p:bldP spid="73" grpId="0"/>
      <p:bldP spid="74" grpId="0"/>
      <p:bldP spid="75" grpId="0"/>
      <p:bldP spid="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0252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726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3688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67748" y="4947046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202" grpId="0"/>
      <p:bldP spid="31" grpId="0"/>
      <p:bldP spid="31" grpId="1"/>
      <p:bldP spid="33" grpId="0"/>
      <p:bldP spid="33" grpId="1"/>
      <p:bldP spid="34" grpId="0"/>
      <p:bldP spid="34" grpId="1"/>
      <p:bldP spid="34" grpId="2"/>
      <p:bldP spid="35" grpId="0"/>
      <p:bldP spid="35" grpId="1"/>
      <p:bldP spid="37" grpId="0"/>
      <p:bldP spid="36" grpId="0"/>
      <p:bldP spid="36" grpId="1"/>
      <p:bldP spid="36" grpId="2"/>
      <p:bldP spid="26" grpId="0"/>
      <p:bldP spid="27" grpId="0"/>
      <p:bldP spid="27" grpId="1"/>
      <p:bldP spid="29" grpId="0"/>
      <p:bldP spid="38" grpId="0"/>
      <p:bldP spid="58" grpId="0"/>
      <p:bldP spid="58" grpId="1"/>
      <p:bldP spid="59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 animBg="1"/>
      <p:bldP spid="69" grpId="0"/>
      <p:bldP spid="70" grpId="0"/>
      <p:bldP spid="71" grpId="0"/>
      <p:bldP spid="71" grpId="1"/>
      <p:bldP spid="72" grpId="0"/>
      <p:bldP spid="73" grpId="0" animBg="1"/>
      <p:bldP spid="74" grpId="0"/>
      <p:bldP spid="74" grpId="1"/>
      <p:bldP spid="75" grpId="0"/>
      <p:bldP spid="76" grpId="0"/>
      <p:bldP spid="7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85800" y="3700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176" idx="0"/>
          </p:cNvCxnSpPr>
          <p:nvPr/>
        </p:nvCxnSpPr>
        <p:spPr bwMode="auto">
          <a:xfrm rot="10800000" flipV="1">
            <a:off x="1143000" y="3352800"/>
            <a:ext cx="762000" cy="3472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53948" y="1530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Asih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4008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7748" y="4944069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6" grpId="0"/>
      <p:bldP spid="176" grpId="1"/>
      <p:bldP spid="202" grpId="0"/>
      <p:bldP spid="31" grpId="0"/>
      <p:bldP spid="35" grpId="0"/>
      <p:bldP spid="37" grpId="0"/>
      <p:bldP spid="26" grpId="0"/>
      <p:bldP spid="26" grpId="1"/>
      <p:bldP spid="29" grpId="0"/>
      <p:bldP spid="38" grpId="0"/>
      <p:bldP spid="28" grpId="0"/>
      <p:bldP spid="54" grpId="0"/>
      <p:bldP spid="56" grpId="0"/>
      <p:bldP spid="57" grpId="0"/>
      <p:bldP spid="57" grpId="1"/>
      <p:bldP spid="58" grpId="0"/>
      <p:bldP spid="59" grpId="0"/>
      <p:bldP spid="61" grpId="0"/>
      <p:bldP spid="62" grpId="0" animBg="1"/>
      <p:bldP spid="63" grpId="0"/>
      <p:bldP spid="64" grpId="0"/>
      <p:bldP spid="66" grpId="0"/>
      <p:bldP spid="67" grpId="0" animBg="1"/>
      <p:bldP spid="69" grpId="0"/>
      <p:bldP spid="69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01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0436" y="229200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7260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21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19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1" grpId="0"/>
      <p:bldP spid="31" grpId="1"/>
      <p:bldP spid="35" grpId="0"/>
      <p:bldP spid="35" grpId="1"/>
      <p:bldP spid="37" grpId="0"/>
      <p:bldP spid="29" grpId="0"/>
      <p:bldP spid="29" grpId="1"/>
      <p:bldP spid="29" grpId="2"/>
      <p:bldP spid="38" grpId="0"/>
      <p:bldP spid="28" grpId="0"/>
      <p:bldP spid="28" grpId="1"/>
      <p:bldP spid="28" grpId="2"/>
      <p:bldP spid="24" grpId="0"/>
      <p:bldP spid="25" grpId="0"/>
      <p:bldP spid="25" grpId="1"/>
      <p:bldP spid="27" grpId="0"/>
      <p:bldP spid="30" grpId="0"/>
      <p:bldP spid="56" grpId="0"/>
      <p:bldP spid="56" grpId="1"/>
      <p:bldP spid="57" grpId="0"/>
      <p:bldP spid="58" grpId="0"/>
      <p:bldP spid="59" grpId="0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9" grpId="0"/>
      <p:bldP spid="69" grpId="1"/>
      <p:bldP spid="70" grpId="0"/>
      <p:bldP spid="71" grpId="0"/>
      <p:bldP spid="71" grpId="1"/>
      <p:bldP spid="72" grpId="0"/>
      <p:bldP spid="73" grpId="0" animBg="1"/>
      <p:bldP spid="74" grpId="0"/>
      <p:bldP spid="75" grpId="0"/>
      <p:bldP spid="75" grpId="1"/>
      <p:bldP spid="76" grpId="0"/>
      <p:bldP spid="7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6450674" y="2557046"/>
            <a:ext cx="86452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94444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53331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Didin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35" grpId="0"/>
      <p:bldP spid="37" grpId="0"/>
      <p:bldP spid="37" grpId="1"/>
      <p:bldP spid="38" grpId="0"/>
      <p:bldP spid="24" grpId="0"/>
      <p:bldP spid="24" grpId="1"/>
      <p:bldP spid="27" grpId="0"/>
      <p:bldP spid="30" grpId="0"/>
      <p:bldP spid="26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59" grpId="1"/>
      <p:bldP spid="61" grpId="0"/>
      <p:bldP spid="62" grpId="0" animBg="1"/>
      <p:bldP spid="64" grpId="0"/>
      <p:bldP spid="66" grpId="0"/>
      <p:bldP spid="67" grpId="0" animBg="1"/>
      <p:bldP spid="68" grpId="0"/>
      <p:bldP spid="68" grpId="1"/>
      <p:bldP spid="70" grpId="0"/>
      <p:bldP spid="71" grpId="0"/>
      <p:bldP spid="72" grpId="0"/>
      <p:bldP spid="73" grpId="0"/>
      <p:bldP spid="7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234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3888" y="154325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08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202" grpId="0"/>
      <p:bldP spid="35" grpId="0"/>
      <p:bldP spid="35" grpId="1"/>
      <p:bldP spid="38" grpId="0"/>
      <p:bldP spid="38" grpId="1"/>
      <p:bldP spid="27" grpId="0"/>
      <p:bldP spid="27" grpId="1"/>
      <p:bldP spid="27" grpId="2"/>
      <p:bldP spid="30" grpId="0"/>
      <p:bldP spid="26" grpId="0"/>
      <p:bldP spid="26" grpId="1"/>
      <p:bldP spid="26" grpId="2"/>
      <p:bldP spid="22" grpId="0"/>
      <p:bldP spid="23" grpId="0"/>
      <p:bldP spid="23" grpId="1"/>
      <p:bldP spid="25" grpId="0"/>
      <p:bldP spid="28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1" grpId="0"/>
      <p:bldP spid="62" grpId="0"/>
      <p:bldP spid="63" grpId="0" animBg="1"/>
      <p:bldP spid="64" grpId="0"/>
      <p:bldP spid="64" grpId="1"/>
      <p:bldP spid="65" grpId="0"/>
      <p:bldP spid="66" grpId="0" animBg="1"/>
      <p:bldP spid="68" grpId="0"/>
      <p:bldP spid="68" grpId="1"/>
      <p:bldP spid="69" grpId="0"/>
      <p:bldP spid="70" grpId="0"/>
      <p:bldP spid="70" grpId="1"/>
      <p:bldP spid="71" grpId="0"/>
      <p:bldP spid="72" grpId="0" animBg="1"/>
      <p:bldP spid="73" grpId="0"/>
      <p:bldP spid="74" grpId="0"/>
      <p:bldP spid="74" grpId="1"/>
      <p:bldP spid="75" grpId="0"/>
      <p:bldP spid="7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0888" y="1828800"/>
            <a:ext cx="1361660" cy="4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939748" y="1828800"/>
            <a:ext cx="1345096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174" idx="0"/>
          </p:cNvCxnSpPr>
          <p:nvPr/>
        </p:nvCxnSpPr>
        <p:spPr bwMode="auto">
          <a:xfrm rot="10800000" flipV="1">
            <a:off x="5410200" y="2590800"/>
            <a:ext cx="6858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49530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Donni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74" grpId="0"/>
      <p:bldP spid="174" grpId="1"/>
      <p:bldP spid="202" grpId="0"/>
      <p:bldP spid="35" grpId="0"/>
      <p:bldP spid="30" grpId="0"/>
      <p:bldP spid="22" grpId="0"/>
      <p:bldP spid="22" grpId="1"/>
      <p:bldP spid="25" grpId="0"/>
      <p:bldP spid="28" grpId="0"/>
      <p:bldP spid="24" grpId="0"/>
      <p:bldP spid="48" grpId="0"/>
      <p:bldP spid="48" grpId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9" grpId="0"/>
      <p:bldP spid="61" grpId="0" animBg="1"/>
      <p:bldP spid="63" grpId="0"/>
      <p:bldP spid="65" grpId="0"/>
      <p:bldP spid="66" grpId="0" animBg="1"/>
      <p:bldP spid="67" grpId="0"/>
      <p:bldP spid="67" grpId="1"/>
      <p:bldP spid="69" grpId="0"/>
      <p:bldP spid="70" grpId="0"/>
      <p:bldP spid="71" grpId="0"/>
      <p:bldP spid="72" grpId="0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Proses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pada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1990042" y="2140872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Pembentukan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685242" y="2293272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6" name="AutoShape 50"/>
          <p:cNvSpPr>
            <a:spLocks noChangeArrowheads="1"/>
          </p:cNvSpPr>
          <p:nvPr/>
        </p:nvSpPr>
        <p:spPr bwMode="gray">
          <a:xfrm>
            <a:off x="1098756" y="1360716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Reorganisasi</a:t>
            </a:r>
            <a:r>
              <a:rPr lang="en-US" sz="2000" b="1" dirty="0" smtClean="0">
                <a:solidFill>
                  <a:schemeClr val="tx2"/>
                </a:solidFill>
              </a:rPr>
              <a:t> (</a:t>
            </a:r>
            <a:r>
              <a:rPr lang="en-US" sz="2000" b="1" dirty="0" err="1" smtClean="0">
                <a:solidFill>
                  <a:schemeClr val="tx2"/>
                </a:solidFill>
              </a:rPr>
              <a:t>Restrukturisasi</a:t>
            </a:r>
            <a:r>
              <a:rPr lang="en-US" sz="2000" b="1" dirty="0" smtClean="0">
                <a:solidFill>
                  <a:schemeClr val="tx2"/>
                </a:solidFill>
              </a:rPr>
              <a:t>)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793956" y="1513116"/>
            <a:ext cx="431800" cy="425196"/>
            <a:chOff x="2078" y="1680"/>
            <a:chExt cx="1615" cy="1615"/>
          </a:xfrm>
        </p:grpSpPr>
        <p:sp>
          <p:nvSpPr>
            <p:cNvPr id="2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4" name="AutoShape 50"/>
          <p:cNvSpPr>
            <a:spLocks noChangeArrowheads="1"/>
          </p:cNvSpPr>
          <p:nvPr/>
        </p:nvSpPr>
        <p:spPr bwMode="gray">
          <a:xfrm>
            <a:off x="2360152" y="2946402"/>
            <a:ext cx="6243194" cy="685801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Penyisipan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grpSp>
        <p:nvGrpSpPr>
          <p:cNvPr id="35" name="Group 81"/>
          <p:cNvGrpSpPr>
            <a:grpSpLocks/>
          </p:cNvGrpSpPr>
          <p:nvPr/>
        </p:nvGrpSpPr>
        <p:grpSpPr bwMode="auto">
          <a:xfrm>
            <a:off x="2055352" y="3098802"/>
            <a:ext cx="431800" cy="425196"/>
            <a:chOff x="2078" y="1680"/>
            <a:chExt cx="1615" cy="1615"/>
          </a:xfrm>
        </p:grpSpPr>
        <p:sp>
          <p:nvSpPr>
            <p:cNvPr id="3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" name="AutoShape 50"/>
          <p:cNvSpPr>
            <a:spLocks noChangeArrowheads="1"/>
          </p:cNvSpPr>
          <p:nvPr/>
        </p:nvSpPr>
        <p:spPr bwMode="gray">
          <a:xfrm>
            <a:off x="2420670" y="3765756"/>
            <a:ext cx="6243194" cy="685801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Penghapusan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Heap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grpSp>
        <p:nvGrpSpPr>
          <p:cNvPr id="43" name="Group 81"/>
          <p:cNvGrpSpPr>
            <a:grpSpLocks/>
          </p:cNvGrpSpPr>
          <p:nvPr/>
        </p:nvGrpSpPr>
        <p:grpSpPr bwMode="auto">
          <a:xfrm>
            <a:off x="2115870" y="3918156"/>
            <a:ext cx="431800" cy="425196"/>
            <a:chOff x="2078" y="1680"/>
            <a:chExt cx="1615" cy="1615"/>
          </a:xfrm>
        </p:grpSpPr>
        <p:sp>
          <p:nvSpPr>
            <p:cNvPr id="4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" name="AutoShape 50"/>
          <p:cNvSpPr>
            <a:spLocks noChangeArrowheads="1"/>
          </p:cNvSpPr>
          <p:nvPr/>
        </p:nvSpPr>
        <p:spPr bwMode="gray">
          <a:xfrm>
            <a:off x="2145170" y="4593753"/>
            <a:ext cx="6243194" cy="685801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>
                <a:solidFill>
                  <a:schemeClr val="tx2"/>
                </a:solidFill>
              </a:rPr>
              <a:t>Pengurutan</a:t>
            </a:r>
            <a:r>
              <a:rPr lang="en-US" sz="2000" b="1" dirty="0">
                <a:solidFill>
                  <a:schemeClr val="tx2"/>
                </a:solidFill>
              </a:rPr>
              <a:t> Data </a:t>
            </a:r>
            <a:r>
              <a:rPr lang="en-US" sz="2000" b="1" dirty="0" err="1">
                <a:solidFill>
                  <a:schemeClr val="tx2"/>
                </a:solidFill>
              </a:rPr>
              <a:t>pada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i="1" dirty="0">
                <a:solidFill>
                  <a:schemeClr val="tx2"/>
                </a:solidFill>
              </a:rPr>
              <a:t>Heap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i="1" dirty="0">
                <a:solidFill>
                  <a:schemeClr val="tx2"/>
                </a:solidFill>
              </a:rPr>
              <a:t>(Heap Sort)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grpSp>
        <p:nvGrpSpPr>
          <p:cNvPr id="62" name="Group 81"/>
          <p:cNvGrpSpPr>
            <a:grpSpLocks/>
          </p:cNvGrpSpPr>
          <p:nvPr/>
        </p:nvGrpSpPr>
        <p:grpSpPr bwMode="auto">
          <a:xfrm>
            <a:off x="1840370" y="4746153"/>
            <a:ext cx="431800" cy="425196"/>
            <a:chOff x="2078" y="1680"/>
            <a:chExt cx="1615" cy="1615"/>
          </a:xfrm>
        </p:grpSpPr>
        <p:sp>
          <p:nvSpPr>
            <p:cNvPr id="6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6" grpId="0" animBg="1"/>
      <p:bldP spid="26" grpId="0" animBg="1"/>
      <p:bldP spid="34" grpId="0" animBg="1"/>
      <p:bldP spid="42" grpId="0" animBg="1"/>
      <p:bldP spid="6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25" idx="0"/>
          </p:cNvCxnSpPr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86200" y="3657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0696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15372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67000" y="22594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05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5" grpId="0"/>
      <p:bldP spid="25" grpId="1"/>
      <p:bldP spid="25" grpId="2"/>
      <p:bldP spid="28" grpId="0"/>
      <p:bldP spid="24" grpId="0"/>
      <p:bldP spid="24" grpId="1"/>
      <p:bldP spid="24" grpId="2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5" grpId="0"/>
      <p:bldP spid="65" grpId="1"/>
      <p:bldP spid="66" grpId="0"/>
      <p:bldP spid="67" grpId="0"/>
      <p:bldP spid="67" grpId="1"/>
      <p:bldP spid="68" grpId="0"/>
      <p:bldP spid="69" grpId="0" animBg="1"/>
      <p:bldP spid="70" grpId="0"/>
      <p:bldP spid="7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3352800" y="2590800"/>
            <a:ext cx="1063488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3014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0696" y="15505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Joned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47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2059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Joned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0" grpId="0"/>
      <p:bldP spid="28" grpId="0"/>
      <p:bldP spid="28" grpId="1"/>
      <p:bldP spid="26" grpId="0"/>
      <p:bldP spid="26" grpId="1"/>
      <p:bldP spid="27" grpId="0"/>
      <p:bldP spid="29" grpId="0"/>
      <p:bldP spid="54" grpId="0"/>
      <p:bldP spid="55" grpId="0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1" grpId="0"/>
      <p:bldP spid="71" grpId="1"/>
      <p:bldP spid="73" grpId="0"/>
      <p:bldP spid="74" grpId="0" animBg="1"/>
      <p:bldP spid="75" grpId="0"/>
      <p:bldP spid="75" grpId="1"/>
      <p:bldP spid="76" grpId="0"/>
      <p:bldP spid="84" grpId="0"/>
      <p:bldP spid="85" grpId="0"/>
      <p:bldP spid="8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7338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01140" y="228206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069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86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574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0441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5" grpId="0"/>
      <p:bldP spid="35" grpId="1"/>
      <p:bldP spid="30" grpId="0"/>
      <p:bldP spid="27" grpId="0"/>
      <p:bldP spid="27" grpId="1"/>
      <p:bldP spid="29" grpId="0"/>
      <p:bldP spid="29" grpId="1"/>
      <p:bldP spid="29" grpId="2"/>
      <p:bldP spid="18" grpId="0"/>
      <p:bldP spid="19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4" grpId="1"/>
      <p:bldP spid="55" grpId="0"/>
      <p:bldP spid="56" grpId="0"/>
      <p:bldP spid="57" grpId="0" animBg="1"/>
      <p:bldP spid="58" grpId="0"/>
      <p:bldP spid="59" grpId="0" animBg="1"/>
      <p:bldP spid="61" grpId="0"/>
      <p:bldP spid="62" grpId="0"/>
      <p:bldP spid="63" grpId="0" animBg="1"/>
      <p:bldP spid="64" grpId="0"/>
      <p:bldP spid="65" grpId="0"/>
      <p:bldP spid="66" grpId="0" animBg="1"/>
      <p:bldP spid="69" grpId="0"/>
      <p:bldP spid="69" grpId="1"/>
      <p:bldP spid="70" grpId="0"/>
      <p:bldP spid="71" grpId="0"/>
      <p:bldP spid="72" grpId="0" animBg="1"/>
      <p:bldP spid="73" grpId="0"/>
      <p:bldP spid="7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0800000" flipV="1">
            <a:off x="2057400" y="2590800"/>
            <a:ext cx="914400" cy="423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3696" y="301755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756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Rahmat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4252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1000" y="4876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924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911548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924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0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086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7086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48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956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3969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4102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558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45720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338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12192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37338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20574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67748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8956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2895600" y="4876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30" grpId="0"/>
      <p:bldP spid="30" grpId="1"/>
      <p:bldP spid="27" grpId="0"/>
      <p:bldP spid="18" grpId="0"/>
      <p:bldP spid="18" grpId="1"/>
      <p:bldP spid="19" grpId="0"/>
      <p:bldP spid="17" grpId="0"/>
      <p:bldP spid="46" grpId="0"/>
      <p:bldP spid="47" grpId="0"/>
      <p:bldP spid="48" grpId="0"/>
      <p:bldP spid="49" grpId="0"/>
      <p:bldP spid="50" grpId="0"/>
      <p:bldP spid="51" grpId="0" animBg="1"/>
      <p:bldP spid="53" grpId="0"/>
      <p:bldP spid="54" grpId="0"/>
      <p:bldP spid="55" grpId="0" animBg="1"/>
      <p:bldP spid="56" grpId="0"/>
      <p:bldP spid="57" grpId="0" animBg="1"/>
      <p:bldP spid="58" grpId="0"/>
      <p:bldP spid="58" grpId="1"/>
      <p:bldP spid="59" grpId="0"/>
      <p:bldP spid="61" grpId="0" animBg="1"/>
      <p:bldP spid="62" grpId="0"/>
      <p:bldP spid="63" grpId="0"/>
      <p:bldP spid="64" grpId="0" animBg="1"/>
      <p:bldP spid="66" grpId="0"/>
      <p:bldP spid="67" grpId="0"/>
      <p:bldP spid="68" grpId="0" animBg="1"/>
      <p:bldP spid="69" grpId="0"/>
      <p:bldP spid="69" grpId="1"/>
      <p:bldP spid="70" grpId="0"/>
      <p:bldP spid="71" grpId="0"/>
      <p:bldP spid="72" grpId="0"/>
      <p:bldP spid="7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3748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56" y="151343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727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143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27" grpId="0"/>
      <p:bldP spid="27" grpId="1"/>
      <p:bldP spid="19" grpId="0"/>
      <p:bldP spid="17" grpId="0"/>
      <p:bldP spid="17" grpId="1"/>
      <p:bldP spid="17" grpId="2"/>
      <p:bldP spid="16" grpId="0"/>
      <p:bldP spid="20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 animBg="1"/>
      <p:bldP spid="54" grpId="0"/>
      <p:bldP spid="55" grpId="0" animBg="1"/>
      <p:bldP spid="56" grpId="0"/>
      <p:bldP spid="57" grpId="0"/>
      <p:bldP spid="58" grpId="0" animBg="1"/>
      <p:bldP spid="59" grpId="0"/>
      <p:bldP spid="61" grpId="0"/>
      <p:bldP spid="62" grpId="0" animBg="1"/>
      <p:bldP spid="63" grpId="0"/>
      <p:bldP spid="64" grpId="0"/>
      <p:bldP spid="64" grpId="1"/>
      <p:bldP spid="65" grpId="0" animBg="1"/>
      <p:bldP spid="67" grpId="0"/>
      <p:bldP spid="68" grpId="0"/>
      <p:bldP spid="68" grpId="1"/>
      <p:bldP spid="69" grpId="0"/>
      <p:bldP spid="70" grpId="0" animBg="1"/>
      <p:bldP spid="71" grpId="0"/>
      <p:bldP spid="7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 rot="10800000" flipV="1">
            <a:off x="3124200" y="1828800"/>
            <a:ext cx="1447800" cy="4306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4800600" y="1828800"/>
            <a:ext cx="1484244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Bukan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2278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15167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Riki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0192" y="22654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91000" y="1524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6" grpId="0"/>
      <p:bldP spid="16" grpId="1"/>
      <p:bldP spid="20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61" grpId="0"/>
      <p:bldP spid="63" grpId="0" animBg="1"/>
      <p:bldP spid="64" grpId="0"/>
      <p:bldP spid="64" grpId="1"/>
      <p:bldP spid="66" grpId="0"/>
      <p:bldP spid="67" grpId="0" animBg="1"/>
      <p:bldP spid="68" grpId="0"/>
      <p:bldP spid="68" grpId="1"/>
      <p:bldP spid="69" grpId="0"/>
      <p:bldP spid="72" grpId="0" animBg="1"/>
      <p:bldP spid="74" grpId="0"/>
      <p:bldP spid="75" grpId="0"/>
      <p:bldP spid="7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>
            <a:stCxn id="15" idx="2"/>
          </p:cNvCxnSpPr>
          <p:nvPr/>
        </p:nvCxnSpPr>
        <p:spPr bwMode="auto">
          <a:xfrm rot="5400000">
            <a:off x="38547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2438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0148" y="15637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196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13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19" grpId="0"/>
      <p:bldP spid="19" grpId="1"/>
      <p:bldP spid="15" grpId="0"/>
      <p:bldP spid="15" grpId="1"/>
      <p:bldP spid="15" grpId="2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5" grpId="0"/>
      <p:bldP spid="65" grpId="1"/>
      <p:bldP spid="66" grpId="0"/>
      <p:bldP spid="66" grpId="1"/>
      <p:bldP spid="67" grpId="0" animBg="1"/>
      <p:bldP spid="69" grpId="0"/>
      <p:bldP spid="70" grpId="0"/>
      <p:bldP spid="71" grpId="0"/>
      <p:bldP spid="7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rot="5400000">
            <a:off x="4007126" y="1513028"/>
            <a:ext cx="543340" cy="13219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/>
          <p:cNvSpPr txBox="1"/>
          <p:nvPr/>
        </p:nvSpPr>
        <p:spPr>
          <a:xfrm>
            <a:off x="3810000" y="2971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Heap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04800" y="4495800"/>
            <a:ext cx="8382000" cy="764977"/>
            <a:chOff x="381000" y="4876800"/>
            <a:chExt cx="8382000" cy="76497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495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48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835348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848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72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569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207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48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4958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576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6576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812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8194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812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15770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Susi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3772" y="244834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4489176" y="1566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304800" y="4572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1143000" y="44958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202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61" grpId="0"/>
      <p:bldP spid="62" grpId="0" animBg="1"/>
      <p:bldP spid="67" grpId="0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63" grpId="0"/>
      <p:bldP spid="64" grpId="0"/>
      <p:bldP spid="68" grpId="0"/>
      <p:bldP spid="7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Pengurutan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Heap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1795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Syahrul</a:t>
            </a:r>
            <a:endParaRPr lang="en-US" sz="1600" b="1" dirty="0">
              <a:solidFill>
                <a:srgbClr val="CC00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381000" y="4191000"/>
            <a:ext cx="8382000" cy="764977"/>
            <a:chOff x="381000" y="4876800"/>
            <a:chExt cx="8382000" cy="76497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81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219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57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895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733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720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102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2484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866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924800" y="4876800"/>
              <a:ext cx="838200" cy="457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9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74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224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6726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5408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03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7855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26696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1644" y="5334000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6896" y="5334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Riki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7924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911548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Ahmad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7924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Ahmad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102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6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Arif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086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Asih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6248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Asih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95600" y="4264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3969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Didin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410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Didin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558748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Donni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4572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Joned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37338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Donni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74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8956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Rahmat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8956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Rahmat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574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Riki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2192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Susi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81000" y="4267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Syahrul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Susi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81000" y="4191000"/>
            <a:ext cx="838200" cy="457200"/>
          </a:xfrm>
          <a:prstGeom prst="rect">
            <a:avLst/>
          </a:prstGeom>
          <a:solidFill>
            <a:srgbClr val="FF99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Syahrul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0" grpId="0" animBg="1"/>
      <p:bldP spid="11" grpId="0"/>
      <p:bldP spid="11" grpId="1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56" grpId="0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Reorganisasi</a:t>
            </a:r>
            <a:r>
              <a:rPr lang="en-US" dirty="0" smtClean="0"/>
              <a:t>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Reorganisasi</a:t>
            </a:r>
            <a:r>
              <a:rPr lang="en-US" dirty="0" smtClean="0"/>
              <a:t> heap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heap,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, </a:t>
            </a:r>
            <a:r>
              <a:rPr lang="en-US" dirty="0" err="1" smtClean="0"/>
              <a:t>penghapusan</a:t>
            </a:r>
            <a:r>
              <a:rPr lang="en-US" dirty="0" smtClean="0"/>
              <a:t>, </a:t>
            </a:r>
            <a:r>
              <a:rPr lang="en-US" dirty="0" err="1" smtClean="0"/>
              <a:t>pengupdatean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data.</a:t>
            </a:r>
          </a:p>
          <a:p>
            <a:r>
              <a:rPr lang="en-US" dirty="0" smtClean="0"/>
              <a:t>Proses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reorganisasi</a:t>
            </a:r>
            <a:r>
              <a:rPr lang="en-US" dirty="0" smtClean="0"/>
              <a:t> heap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Shift-up (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Shift-down (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Shift-Up (</a:t>
            </a:r>
            <a:r>
              <a:rPr lang="en-US" dirty="0" err="1"/>
              <a:t>Geser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Shift-Up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smtClean="0"/>
              <a:t>node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prioritasnya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parentnya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Algoritmanya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Tukarkan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node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parent-</a:t>
            </a:r>
            <a:r>
              <a:rPr lang="en-US" dirty="0" err="1" smtClean="0"/>
              <a:t>nya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a,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(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heap)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09260"/>
            <a:ext cx="43434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84644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Perubahan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Heap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dirty="0"/>
              <a:t>Shift-Up (</a:t>
            </a:r>
            <a:r>
              <a:rPr lang="en-US" sz="3600" dirty="0" err="1"/>
              <a:t>Geser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36128"/>
              </p:ext>
            </p:extLst>
          </p:nvPr>
        </p:nvGraphicFramePr>
        <p:xfrm>
          <a:off x="500062" y="25146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4" imgW="3802320" imgH="1487880" progId="Visio.Drawing.11">
                  <p:embed/>
                </p:oleObj>
              </mc:Choice>
              <mc:Fallback>
                <p:oleObj name="Visio" r:id="rId4" imgW="3802320" imgH="14878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" y="25146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787165"/>
              </p:ext>
            </p:extLst>
          </p:nvPr>
        </p:nvGraphicFramePr>
        <p:xfrm>
          <a:off x="4918006" y="25146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Visio" r:id="rId6" imgW="3802320" imgH="1487880" progId="Visio.Drawing.11">
                  <p:embed/>
                </p:oleObj>
              </mc:Choice>
              <mc:Fallback>
                <p:oleObj name="Visio" r:id="rId6" imgW="3802320" imgH="148788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06" y="25146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urved Up Arrow 12"/>
          <p:cNvSpPr/>
          <p:nvPr/>
        </p:nvSpPr>
        <p:spPr bwMode="auto">
          <a:xfrm>
            <a:off x="1098756" y="3962400"/>
            <a:ext cx="4844844" cy="1143000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xplosion 2 13"/>
          <p:cNvSpPr/>
          <p:nvPr/>
        </p:nvSpPr>
        <p:spPr bwMode="auto">
          <a:xfrm>
            <a:off x="5562600" y="3962400"/>
            <a:ext cx="3352800" cy="204746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Aturan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Heap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Dilanggar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80430" y="3200400"/>
            <a:ext cx="9906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5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7" grpId="0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Shift-Up (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Shift-up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861494"/>
              </p:ext>
            </p:extLst>
          </p:nvPr>
        </p:nvGraphicFramePr>
        <p:xfrm>
          <a:off x="2362200" y="17526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isio" r:id="rId3" imgW="3802320" imgH="1487880" progId="Visio.Drawing.11">
                  <p:embed/>
                </p:oleObj>
              </mc:Choice>
              <mc:Fallback>
                <p:oleObj name="Visio" r:id="rId3" imgW="3802320" imgH="14878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526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 bwMode="auto">
          <a:xfrm>
            <a:off x="4038600" y="3505200"/>
            <a:ext cx="533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681" y="4419600"/>
            <a:ext cx="3805238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xplosion 1 8"/>
          <p:cNvSpPr/>
          <p:nvPr/>
        </p:nvSpPr>
        <p:spPr bwMode="auto">
          <a:xfrm>
            <a:off x="6477000" y="4038600"/>
            <a:ext cx="2514600" cy="1870075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Masih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Melanggar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94430" y="4804905"/>
            <a:ext cx="1638300" cy="85566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7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Shift-Up (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Shift-up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own Arrow 7"/>
          <p:cNvSpPr/>
          <p:nvPr/>
        </p:nvSpPr>
        <p:spPr bwMode="auto">
          <a:xfrm>
            <a:off x="4038600" y="3505200"/>
            <a:ext cx="5334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681" y="1702480"/>
            <a:ext cx="3805238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16621"/>
              </p:ext>
            </p:extLst>
          </p:nvPr>
        </p:nvGraphicFramePr>
        <p:xfrm>
          <a:off x="2407444" y="4419600"/>
          <a:ext cx="38004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Visio" r:id="rId4" imgW="3802320" imgH="1487880" progId="Visio.Drawing.11">
                  <p:embed/>
                </p:oleObj>
              </mc:Choice>
              <mc:Fallback>
                <p:oleObj name="Visio" r:id="rId4" imgW="3802320" imgH="148788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444" y="4419600"/>
                        <a:ext cx="38004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xplosion 1 11"/>
          <p:cNvSpPr/>
          <p:nvPr/>
        </p:nvSpPr>
        <p:spPr bwMode="auto">
          <a:xfrm>
            <a:off x="6477000" y="4038600"/>
            <a:ext cx="2514600" cy="1870075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Masih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Melanggar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95600" y="4187371"/>
            <a:ext cx="30480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4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3892</TotalTime>
  <Words>2320</Words>
  <Application>Microsoft Office PowerPoint</Application>
  <PresentationFormat>On-screen Show (4:3)</PresentationFormat>
  <Paragraphs>1345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Abstrac 3</vt:lpstr>
      <vt:lpstr>Custom Design</vt:lpstr>
      <vt:lpstr>Image</vt:lpstr>
      <vt:lpstr>Microsoft Visio Drawing</vt:lpstr>
      <vt:lpstr>Struktur Data </vt:lpstr>
      <vt:lpstr>Ketentuan</vt:lpstr>
      <vt:lpstr>Contoh Heap Tree</vt:lpstr>
      <vt:lpstr>Proses pada Heap</vt:lpstr>
      <vt:lpstr>Reorganisasi Heap</vt:lpstr>
      <vt:lpstr>Shift-Up (Geser Atas)</vt:lpstr>
      <vt:lpstr>Shift-Up (Geser Atas)</vt:lpstr>
      <vt:lpstr>Shift-Up (Geser Atas)</vt:lpstr>
      <vt:lpstr>Shift-Up (Geser Atas)</vt:lpstr>
      <vt:lpstr>Shift-Up (Geser Atas)</vt:lpstr>
      <vt:lpstr>Shift-Down (Geser Bawah)</vt:lpstr>
      <vt:lpstr>Shift-Down (Geser Bawah)</vt:lpstr>
      <vt:lpstr>Shift-Down (Geser Bawah)</vt:lpstr>
      <vt:lpstr>Shift-Down (Geser Bawah)</vt:lpstr>
      <vt:lpstr>Pembentukan Heap</vt:lpstr>
      <vt:lpstr>Pembentukan Heap</vt:lpstr>
      <vt:lpstr>Penyisipan Data</vt:lpstr>
      <vt:lpstr>Penyisipan Data</vt:lpstr>
      <vt:lpstr>Penghapusan Data</vt:lpstr>
      <vt:lpstr>Penghapusan Data</vt:lpstr>
      <vt:lpstr>Pengurutan Data Heap</vt:lpstr>
      <vt:lpstr>Pengurutan Data Heap</vt:lpstr>
      <vt:lpstr>Pengurutan Data Heap</vt:lpstr>
      <vt:lpstr>Pengurutan Data Heap</vt:lpstr>
      <vt:lpstr>Pengurutan Data Heap</vt:lpstr>
      <vt:lpstr>Pengurutan Data Heap</vt:lpstr>
      <vt:lpstr>Pengurutan Data Heap</vt:lpstr>
      <vt:lpstr>Latihan</vt:lpstr>
      <vt:lpstr>Pembentukan CBT</vt:lpstr>
      <vt:lpstr>Pembentukan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Pengurutan Heap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Andri Heryandi</cp:lastModifiedBy>
  <cp:revision>556</cp:revision>
  <dcterms:created xsi:type="dcterms:W3CDTF">2012-05-16T03:35:54Z</dcterms:created>
  <dcterms:modified xsi:type="dcterms:W3CDTF">2014-06-15T21:27:45Z</dcterms:modified>
</cp:coreProperties>
</file>