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303" r:id="rId2"/>
    <p:sldId id="259" r:id="rId3"/>
    <p:sldId id="268" r:id="rId4"/>
    <p:sldId id="269" r:id="rId5"/>
    <p:sldId id="270" r:id="rId6"/>
    <p:sldId id="308" r:id="rId7"/>
    <p:sldId id="271" r:id="rId8"/>
    <p:sldId id="272" r:id="rId9"/>
    <p:sldId id="273" r:id="rId10"/>
    <p:sldId id="275" r:id="rId11"/>
    <p:sldId id="276" r:id="rId12"/>
    <p:sldId id="277" r:id="rId13"/>
    <p:sldId id="305" r:id="rId14"/>
    <p:sldId id="278" r:id="rId15"/>
    <p:sldId id="279" r:id="rId16"/>
    <p:sldId id="282" r:id="rId17"/>
    <p:sldId id="307" r:id="rId18"/>
    <p:sldId id="306" r:id="rId19"/>
    <p:sldId id="285" r:id="rId20"/>
    <p:sldId id="286" r:id="rId21"/>
    <p:sldId id="287" r:id="rId22"/>
    <p:sldId id="288" r:id="rId23"/>
    <p:sldId id="289" r:id="rId24"/>
    <p:sldId id="291" r:id="rId25"/>
    <p:sldId id="292" r:id="rId26"/>
    <p:sldId id="293" r:id="rId27"/>
    <p:sldId id="294" r:id="rId28"/>
    <p:sldId id="300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79E5E-7FAD-415A-8A04-9D13A7513A6B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4C8B7-A22C-4A2C-9725-40E8E483957F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5000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E247BC-9FE1-4217-912D-A993DB1E3047}" type="datetimeFigureOut">
              <a:rPr lang="id-ID" smtClean="0"/>
              <a:pPr/>
              <a:t>17/06/2014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7F0003-D9A1-45A8-9FDA-C71177CE919E}" type="slidenum">
              <a:rPr lang="id-ID" smtClean="0"/>
              <a:pPr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.id/imgres?imgurl=http://www.freeonlineprojectmanagement.org/wp-content/uploads/2011/08/Project-Plan.jpg&amp;imgrefurl=http://www.freeonlineprojectmanagement.org/planning-tools-for-successful-project-management/&amp;usg=__loBazzEl2cAvgx8mDbboh_vccPI=&amp;h=142&amp;w=213&amp;sz=6&amp;hl=id&amp;start=65&amp;zoom=1&amp;tbnid=SxVjj8gsBG3l2M:&amp;tbnh=71&amp;tbnw=106&amp;ei=vA14TvanL8PNrQfg4pigCw&amp;prev=/images?q=what+is+a+project&amp;start=63&amp;hl=id&amp;sa=N&amp;tbm=isch&amp;itbs=1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.id/imgres?imgurl=http://www.itmweb.com/bimages/projectarena.gif&amp;imgrefurl=http://www.itmweb.com/cgi-bin/blog/weblog.pl?reply=122&amp;usg=__EtzFid8cCGe6yIiTRB_kMguhjlg=&amp;h=228&amp;w=284&amp;sz=17&amp;hl=id&amp;start=20&amp;zoom=1&amp;tbnid=7WI-nNlqdJd_AM:&amp;tbnh=92&amp;tbnw=114&amp;ei=WwZ4TsfmMIjyrQfln7SCCw&amp;prev=/images?q=information+technology+project+photos&amp;hl=id&amp;sa=X&amp;tbm=isch&amp;itbs=1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pmstudent.com/wp-content/uploads/what-is-a-project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pmthink.com/WhatisaProject0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irrusit.com/gifs/sal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381000"/>
            <a:ext cx="8229600" cy="32766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55000" lnSpcReduction="2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id-ID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 Project Management</a:t>
            </a: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/>
            </a:r>
            <a:br>
              <a:rPr kumimoji="0" lang="id-ID" sz="8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</a:br>
            <a:r>
              <a:rPr kumimoji="0" lang="id-ID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lgerian" pitchFamily="82" charset="0"/>
                <a:ea typeface="+mj-ea"/>
                <a:cs typeface="+mj-cs"/>
              </a:rPr>
              <a:t>DR. HERMAN S. MBA</a:t>
            </a:r>
            <a:endParaRPr kumimoji="0" lang="en-US" sz="51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10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4800600"/>
            <a:ext cx="7827963" cy="1524000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/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Magister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DESAIN</a:t>
            </a:r>
            <a:endParaRPr kumimoji="0" lang="id-ID" sz="2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id-ID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  <a:p>
            <a:pPr marL="0" marR="4572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lgerian" pitchFamily="82" charset="0"/>
              </a:rPr>
              <a:t>Universitas Komputer Indonesia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lgerian" pitchFamily="82" charset="0"/>
            </a:endParaRPr>
          </a:p>
        </p:txBody>
      </p:sp>
      <p:pic>
        <p:nvPicPr>
          <p:cNvPr id="5" name="Picture 2" descr="D:\Kampus baru\DESIGN\GEDUNG\G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-1371600"/>
            <a:ext cx="8229600" cy="32766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5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66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Project </a:t>
            </a:r>
            <a: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Management</a:t>
            </a:r>
            <a:b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/>
            </a:r>
            <a:br>
              <a:rPr kumimoji="1" lang="id-ID" sz="66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DR. </a:t>
            </a:r>
            <a:r>
              <a:rPr kumimoji="1" lang="id-ID" sz="32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HERMAN S. MBA</a:t>
            </a:r>
            <a:endParaRPr kumimoji="1" lang="en-US" sz="3200" b="1" kern="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38200" y="4953000"/>
            <a:ext cx="7827963" cy="1524000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id-ID" sz="3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Magister </a:t>
            </a:r>
            <a:r>
              <a:rPr kumimoji="1" lang="en-US" sz="3200" b="1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Desain</a:t>
            </a:r>
            <a:endParaRPr kumimoji="1" lang="id-ID" sz="32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buFont typeface="Wingdings" pitchFamily="2" charset="2"/>
              <a:buChar char="§"/>
              <a:defRPr/>
            </a:pPr>
            <a:endParaRPr kumimoji="1" lang="id-ID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algn="ctr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id-ID" sz="3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Universitas Komputer Indonesia</a:t>
            </a:r>
            <a:endParaRPr kumimoji="1" lang="en-US" sz="3600" b="1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Size</a:t>
            </a:r>
            <a:endParaRPr lang="id-ID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066800"/>
          </a:xfrm>
        </p:spPr>
        <p:txBody>
          <a:bodyPr/>
          <a:lstStyle/>
          <a:p>
            <a:pPr>
              <a:defRPr/>
            </a:pPr>
            <a:r>
              <a:rPr lang="id-ID" b="1" dirty="0" smtClean="0"/>
              <a:t>Project Size Criteria - </a:t>
            </a:r>
            <a:r>
              <a:rPr lang="en-US" b="1" dirty="0" smtClean="0"/>
              <a:t>G.J. Ritz :</a:t>
            </a:r>
            <a:endParaRPr lang="id-ID" b="1" dirty="0" smtClean="0"/>
          </a:p>
          <a:p>
            <a:pPr>
              <a:defRPr/>
            </a:pPr>
            <a:endParaRPr lang="id-ID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635D67-D341-4551-8E1C-520543DAFEDD}" type="slidenum">
              <a:rPr lang="en-US" smtClean="0"/>
              <a:pPr/>
              <a:t>10</a:t>
            </a:fld>
            <a:endParaRPr lang="en-US" smtClean="0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85800" y="3048000"/>
            <a:ext cx="8001000" cy="3124200"/>
            <a:chOff x="463" y="1744"/>
            <a:chExt cx="4685" cy="1424"/>
          </a:xfrm>
        </p:grpSpPr>
        <p:sp>
          <p:nvSpPr>
            <p:cNvPr id="20486" name="Text Box 16"/>
            <p:cNvSpPr txBox="1">
              <a:spLocks noChangeArrowheads="1"/>
            </p:cNvSpPr>
            <p:nvPr/>
          </p:nvSpPr>
          <p:spPr bwMode="auto">
            <a:xfrm>
              <a:off x="463" y="1744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Size</a:t>
              </a:r>
              <a:r>
                <a:rPr lang="en-US" b="1"/>
                <a:t> ($ </a:t>
              </a:r>
              <a:r>
                <a:rPr lang="id-ID" b="1"/>
                <a:t>Million</a:t>
              </a:r>
              <a:r>
                <a:rPr lang="en-US" b="1"/>
                <a:t>)</a:t>
              </a:r>
            </a:p>
          </p:txBody>
        </p:sp>
        <p:sp>
          <p:nvSpPr>
            <p:cNvPr id="20487" name="Text Box 17"/>
            <p:cNvSpPr txBox="1">
              <a:spLocks noChangeArrowheads="1"/>
            </p:cNvSpPr>
            <p:nvPr/>
          </p:nvSpPr>
          <p:spPr bwMode="auto">
            <a:xfrm>
              <a:off x="2290" y="1750"/>
              <a:ext cx="2858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b="1"/>
                <a:t>Manhours </a:t>
              </a:r>
              <a:r>
                <a:rPr lang="en-US" b="1"/>
                <a:t>(</a:t>
              </a:r>
              <a:r>
                <a:rPr lang="id-ID" b="1"/>
                <a:t>Thousand</a:t>
              </a:r>
              <a:r>
                <a:rPr lang="en-US" b="1"/>
                <a:t>)</a:t>
              </a:r>
            </a:p>
          </p:txBody>
        </p:sp>
        <p:sp>
          <p:nvSpPr>
            <p:cNvPr id="20488" name="Text Box 18"/>
            <p:cNvSpPr txBox="1">
              <a:spLocks noChangeArrowheads="1"/>
            </p:cNvSpPr>
            <p:nvPr/>
          </p:nvSpPr>
          <p:spPr bwMode="auto">
            <a:xfrm>
              <a:off x="463" y="1980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/>
                <a:t>Small </a:t>
              </a:r>
              <a:r>
                <a:rPr lang="en-US"/>
                <a:t>(1 - 10)</a:t>
              </a:r>
            </a:p>
          </p:txBody>
        </p:sp>
        <p:sp>
          <p:nvSpPr>
            <p:cNvPr id="20489" name="Text Box 19"/>
            <p:cNvSpPr txBox="1">
              <a:spLocks noChangeArrowheads="1"/>
            </p:cNvSpPr>
            <p:nvPr/>
          </p:nvSpPr>
          <p:spPr bwMode="auto">
            <a:xfrm>
              <a:off x="2290" y="1986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24 - 240</a:t>
              </a:r>
            </a:p>
          </p:txBody>
        </p:sp>
        <p:sp>
          <p:nvSpPr>
            <p:cNvPr id="20490" name="Text Box 20"/>
            <p:cNvSpPr txBox="1">
              <a:spLocks noChangeArrowheads="1"/>
            </p:cNvSpPr>
            <p:nvPr/>
          </p:nvSpPr>
          <p:spPr bwMode="auto">
            <a:xfrm>
              <a:off x="463" y="2216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Medium (11 - 75)</a:t>
              </a:r>
            </a:p>
          </p:txBody>
        </p:sp>
        <p:sp>
          <p:nvSpPr>
            <p:cNvPr id="20491" name="Text Box 21"/>
            <p:cNvSpPr txBox="1">
              <a:spLocks noChangeArrowheads="1"/>
            </p:cNvSpPr>
            <p:nvPr/>
          </p:nvSpPr>
          <p:spPr bwMode="auto">
            <a:xfrm>
              <a:off x="2290" y="2222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240 – 1.200</a:t>
              </a:r>
            </a:p>
          </p:txBody>
        </p:sp>
        <p:sp>
          <p:nvSpPr>
            <p:cNvPr id="20492" name="Text Box 22"/>
            <p:cNvSpPr txBox="1">
              <a:spLocks noChangeArrowheads="1"/>
            </p:cNvSpPr>
            <p:nvPr/>
          </p:nvSpPr>
          <p:spPr bwMode="auto">
            <a:xfrm>
              <a:off x="463" y="2452"/>
              <a:ext cx="1827" cy="2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B</a:t>
              </a:r>
              <a:r>
                <a:rPr lang="id-ID"/>
                <a:t>ig</a:t>
              </a:r>
              <a:r>
                <a:rPr lang="en-US"/>
                <a:t> (80 - 200)</a:t>
              </a:r>
            </a:p>
          </p:txBody>
        </p:sp>
        <p:sp>
          <p:nvSpPr>
            <p:cNvPr id="20493" name="Text Box 23"/>
            <p:cNvSpPr txBox="1">
              <a:spLocks noChangeArrowheads="1"/>
            </p:cNvSpPr>
            <p:nvPr/>
          </p:nvSpPr>
          <p:spPr bwMode="auto">
            <a:xfrm>
              <a:off x="2290" y="2458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1.200 – 3.000</a:t>
              </a:r>
            </a:p>
          </p:txBody>
        </p:sp>
        <p:sp>
          <p:nvSpPr>
            <p:cNvPr id="20494" name="Text Box 24"/>
            <p:cNvSpPr txBox="1">
              <a:spLocks noChangeArrowheads="1"/>
            </p:cNvSpPr>
            <p:nvPr/>
          </p:nvSpPr>
          <p:spPr bwMode="auto">
            <a:xfrm>
              <a:off x="463" y="2688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Super (250 - 600)</a:t>
              </a:r>
            </a:p>
          </p:txBody>
        </p:sp>
        <p:sp>
          <p:nvSpPr>
            <p:cNvPr id="20495" name="Text Box 25"/>
            <p:cNvSpPr txBox="1">
              <a:spLocks noChangeArrowheads="1"/>
            </p:cNvSpPr>
            <p:nvPr/>
          </p:nvSpPr>
          <p:spPr bwMode="auto">
            <a:xfrm>
              <a:off x="2290" y="2694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3.000 – 6.000</a:t>
              </a:r>
            </a:p>
          </p:txBody>
        </p:sp>
        <p:sp>
          <p:nvSpPr>
            <p:cNvPr id="20496" name="Text Box 26"/>
            <p:cNvSpPr txBox="1">
              <a:spLocks noChangeArrowheads="1"/>
            </p:cNvSpPr>
            <p:nvPr/>
          </p:nvSpPr>
          <p:spPr bwMode="auto">
            <a:xfrm>
              <a:off x="463" y="2925"/>
              <a:ext cx="1827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Mega (1.000 – 3.000)</a:t>
              </a:r>
            </a:p>
          </p:txBody>
        </p:sp>
        <p:sp>
          <p:nvSpPr>
            <p:cNvPr id="20497" name="Text Box 27"/>
            <p:cNvSpPr txBox="1">
              <a:spLocks noChangeArrowheads="1"/>
            </p:cNvSpPr>
            <p:nvPr/>
          </p:nvSpPr>
          <p:spPr bwMode="auto">
            <a:xfrm>
              <a:off x="2290" y="2931"/>
              <a:ext cx="2858" cy="23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10.000 – 24.000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PROJECT LIFE CYCLE</a:t>
            </a:r>
            <a:endParaRPr lang="id-ID" dirty="0"/>
          </a:p>
        </p:txBody>
      </p:sp>
      <p:pic>
        <p:nvPicPr>
          <p:cNvPr id="21507" name="Content Placeholder 4" descr="Scan1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123" t="586" r="10825" b="71191"/>
          <a:stretch>
            <a:fillRect/>
          </a:stretch>
        </p:blipFill>
        <p:spPr>
          <a:xfrm>
            <a:off x="0" y="1206500"/>
            <a:ext cx="9144000" cy="4660900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44028E-51FB-4679-BACF-E6E76FAF3EA6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1509" name="Picture 5" descr="Scan10002.JPG"/>
          <p:cNvPicPr>
            <a:picLocks noChangeAspect="1"/>
          </p:cNvPicPr>
          <p:nvPr/>
        </p:nvPicPr>
        <p:blipFill>
          <a:blip r:embed="rId2" cstate="print"/>
          <a:srcRect l="18559" t="30772" r="6583" b="66039"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762000"/>
          </a:xfrm>
        </p:spPr>
        <p:txBody>
          <a:bodyPr/>
          <a:lstStyle/>
          <a:p>
            <a:pPr algn="ctr">
              <a:defRPr/>
            </a:pPr>
            <a:r>
              <a:rPr lang="id-ID" sz="4000" dirty="0" smtClean="0"/>
              <a:t>Project Life Cycles and Their Effects</a:t>
            </a:r>
            <a:endParaRPr lang="id-ID" sz="4000" dirty="0"/>
          </a:p>
        </p:txBody>
      </p:sp>
      <p:pic>
        <p:nvPicPr>
          <p:cNvPr id="22531" name="Content Placeholder 4" descr="Scan1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364" t="11465" r="9433" b="62495"/>
          <a:stretch>
            <a:fillRect/>
          </a:stretch>
        </p:blipFill>
        <p:spPr>
          <a:xfrm>
            <a:off x="914400" y="1828800"/>
            <a:ext cx="7366000" cy="3810000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EBF4CB-8519-41F8-BF2A-3C9CA8B0D771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://www.dcgglobal.com/wp-content/uploads/2011/01/Management-Consultin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6003544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DETERMINANT OF PROJECT SUCCESS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990600"/>
            <a:ext cx="7772400" cy="7620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id-ID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Triple Constraint</a:t>
            </a: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DETERMINANT OF PROJECT SUCCESS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id-ID" dirty="0" smtClean="0"/>
              <a:t>The Quadruple Constraint</a:t>
            </a:r>
            <a:endParaRPr lang="id-ID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C529939-ECCE-440E-B04D-A97F1F283999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23557" name="Picture 4" descr="Scan10004.JPG"/>
          <p:cNvPicPr>
            <a:picLocks noChangeAspect="1"/>
          </p:cNvPicPr>
          <p:nvPr/>
        </p:nvPicPr>
        <p:blipFill>
          <a:blip r:embed="rId2" cstate="print"/>
          <a:srcRect l="46945" t="67776" r="14871" b="5556"/>
          <a:stretch>
            <a:fillRect/>
          </a:stretch>
        </p:blipFill>
        <p:spPr bwMode="auto">
          <a:xfrm>
            <a:off x="2438400" y="1752600"/>
            <a:ext cx="5295900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609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3200" dirty="0" smtClean="0"/>
              <a:t>Four Dimensions of Project Success Importance</a:t>
            </a:r>
            <a:endParaRPr lang="id-ID" sz="3200" dirty="0"/>
          </a:p>
        </p:txBody>
      </p:sp>
      <p:pic>
        <p:nvPicPr>
          <p:cNvPr id="24579" name="Content Placeholder 4" descr="Scan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3751" t="61808" r="14205" b="13525"/>
          <a:stretch>
            <a:fillRect/>
          </a:stretch>
        </p:blipFill>
        <p:spPr>
          <a:xfrm>
            <a:off x="761999" y="1600199"/>
            <a:ext cx="7947497" cy="4343401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27E53B1-842A-40F7-86ED-1F6046A2CAA4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24581" name="Picture 5" descr="Scan10005.JPG"/>
          <p:cNvPicPr>
            <a:picLocks noChangeAspect="1"/>
          </p:cNvPicPr>
          <p:nvPr/>
        </p:nvPicPr>
        <p:blipFill>
          <a:blip r:embed="rId2" cstate="print"/>
          <a:srcRect l="26559" t="87827" r="17520" b="9333"/>
          <a:stretch>
            <a:fillRect/>
          </a:stretch>
        </p:blipFill>
        <p:spPr bwMode="auto">
          <a:xfrm>
            <a:off x="381000" y="586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What Help Project Succeed</a:t>
            </a:r>
            <a:endParaRPr lang="id-ID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idx="1"/>
          </p:nvPr>
        </p:nvSpPr>
        <p:spPr>
          <a:xfrm>
            <a:off x="4572000" y="1600200"/>
            <a:ext cx="4152900" cy="3733800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7. Firm basic requirements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8. Formal methodology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9. Reliable estimates</a:t>
            </a:r>
          </a:p>
          <a:p>
            <a:pPr marL="519113" indent="-519113" eaLnBrk="1" hangingPunct="1">
              <a:buFontTx/>
              <a:buNone/>
              <a:defRPr/>
            </a:pPr>
            <a:r>
              <a:rPr lang="en-US" sz="2800" dirty="0" smtClean="0">
                <a:latin typeface="Arial" charset="0"/>
              </a:rPr>
              <a:t>10. Other criteria, such as small milestones, proper planning, competent staff, and ownership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7F3A6D-E47F-4CA5-9C7F-E4D89D42275E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04800" y="1600200"/>
            <a:ext cx="4114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1. Executive support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2. User involvement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3. Experienced project manager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4. Clear business objectives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5. Minimized scope</a:t>
            </a:r>
          </a:p>
          <a:p>
            <a:pPr marL="341313" indent="-341313" eaLnBrk="1" hangingPunct="1">
              <a:spcBef>
                <a:spcPct val="20000"/>
              </a:spcBef>
              <a:buClr>
                <a:srgbClr val="FF7C80"/>
              </a:buClr>
              <a:buSzPct val="150000"/>
              <a:defRPr/>
            </a:pPr>
            <a:r>
              <a:rPr kumimoji="1" lang="en-US" sz="2400" kern="0" dirty="0">
                <a:latin typeface="Arial" charset="0"/>
              </a:rPr>
              <a:t>6. Standard software infrastructure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1752600" y="6172200"/>
            <a:ext cx="5486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800"/>
              <a:t>*The Standish Group, “Extreme CHAOS,” (2001).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://t1.gstatic.com/images?q=tbn:ANd9GcRTij5gcXRB25LcPMwkf49cSJXVaQIueQI-8elQI4hjpCazEzzZN0O5FQ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219200"/>
            <a:ext cx="9144000" cy="5638800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28600" y="457200"/>
            <a:ext cx="85344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WHAT IS PROJECT MANAGEMENT ?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Project management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“the application of knowledge, skills, tools and techniques to project activities to meet project requirements” (PMBOK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Times New Roman" pitchFamily="18" charset="0"/>
              </a:rPr>
              <a:t>®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Guide, Third Edition, 2004, p. 8)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www.usmansheikh.com/wp-content/uploads/2010/04/image_project_manag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6525"/>
            <a:ext cx="9144000" cy="6986278"/>
          </a:xfrm>
          <a:prstGeom prst="rect">
            <a:avLst/>
          </a:prstGeom>
          <a:noFill/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PROJECT MANAGER</a:t>
            </a:r>
            <a:endParaRPr kumimoji="0" lang="id-ID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2438400"/>
            <a:ext cx="8229600" cy="38862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Project managers strive to meet the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triple </a:t>
            </a: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/ quadruple 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constraint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gerian" pitchFamily="82" charset="0"/>
              </a:rPr>
              <a:t>by balancing project scope, time, and cost goals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id-ID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066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MANAGER RESPONSIBILITIES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Selecting a team</a:t>
            </a:r>
          </a:p>
          <a:p>
            <a:pPr>
              <a:defRPr/>
            </a:pPr>
            <a:r>
              <a:rPr lang="id-ID" dirty="0" smtClean="0"/>
              <a:t>Developing project objectives and a plan for execution</a:t>
            </a:r>
          </a:p>
          <a:p>
            <a:pPr>
              <a:defRPr/>
            </a:pPr>
            <a:r>
              <a:rPr lang="id-ID" dirty="0" smtClean="0"/>
              <a:t>Performing risk management activities</a:t>
            </a:r>
          </a:p>
          <a:p>
            <a:pPr>
              <a:defRPr/>
            </a:pPr>
            <a:r>
              <a:rPr lang="id-ID" dirty="0" smtClean="0"/>
              <a:t>Cost estimating and budgeting</a:t>
            </a:r>
          </a:p>
          <a:p>
            <a:pPr>
              <a:defRPr/>
            </a:pPr>
            <a:r>
              <a:rPr lang="id-ID" dirty="0" smtClean="0"/>
              <a:t>Scheduling</a:t>
            </a:r>
          </a:p>
          <a:p>
            <a:pPr>
              <a:defRPr/>
            </a:pPr>
            <a:r>
              <a:rPr lang="id-ID" dirty="0" smtClean="0"/>
              <a:t>Managing resources</a:t>
            </a:r>
            <a:endParaRPr lang="id-ID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C5150-6985-4343-9C53-69E92F073581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REFERENCE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d-ID" sz="2600" dirty="0" smtClean="0"/>
              <a:t>Larson, E.W., Gray, C.F., 2011. Project Management: The Managerial Process, 5th Ed., Mc. Graw Hill</a:t>
            </a:r>
            <a:r>
              <a:rPr lang="id-ID" sz="2600" dirty="0" smtClean="0"/>
              <a:t>.</a:t>
            </a:r>
            <a:endParaRPr lang="en-US" sz="2600" dirty="0" smtClean="0"/>
          </a:p>
          <a:p>
            <a:pPr>
              <a:defRPr/>
            </a:pPr>
            <a:r>
              <a:rPr lang="id-ID" dirty="0"/>
              <a:t>Larson, E.W., Gray, C.F., </a:t>
            </a:r>
            <a:r>
              <a:rPr lang="id-ID" dirty="0" smtClean="0"/>
              <a:t>201</a:t>
            </a:r>
            <a:r>
              <a:rPr lang="en-US" dirty="0" smtClean="0"/>
              <a:t>4</a:t>
            </a:r>
            <a:r>
              <a:rPr lang="id-ID" dirty="0" smtClean="0"/>
              <a:t>. </a:t>
            </a:r>
            <a:r>
              <a:rPr lang="id-ID" dirty="0"/>
              <a:t>Project Management: The Managerial Process, </a:t>
            </a:r>
            <a:r>
              <a:rPr lang="en-US" dirty="0" smtClean="0"/>
              <a:t>6</a:t>
            </a:r>
            <a:r>
              <a:rPr lang="id-ID" dirty="0" smtClean="0"/>
              <a:t>th </a:t>
            </a:r>
            <a:r>
              <a:rPr lang="id-ID" dirty="0"/>
              <a:t>Ed., Mc. Graw Hill.</a:t>
            </a:r>
            <a:endParaRPr lang="en-US" dirty="0"/>
          </a:p>
          <a:p>
            <a:pPr>
              <a:defRPr/>
            </a:pPr>
            <a:r>
              <a:rPr lang="id-ID" sz="2600" dirty="0" smtClean="0"/>
              <a:t>Pinto</a:t>
            </a:r>
            <a:r>
              <a:rPr lang="id-ID" sz="2600" dirty="0" smtClean="0"/>
              <a:t>, J.K., 2010. Project Management: Achieving Competitive Advantage, 2nd Ed., Pearson.</a:t>
            </a:r>
          </a:p>
          <a:p>
            <a:pPr>
              <a:defRPr/>
            </a:pPr>
            <a:r>
              <a:rPr lang="id-ID" sz="2600" dirty="0" smtClean="0"/>
              <a:t>Microsoft </a:t>
            </a:r>
            <a:r>
              <a:rPr lang="id-ID" sz="2600" dirty="0" smtClean="0"/>
              <a:t>Project 2007/2010/2013</a:t>
            </a:r>
          </a:p>
          <a:p>
            <a:pPr>
              <a:defRPr/>
            </a:pPr>
            <a:r>
              <a:rPr lang="id-ID" sz="2600" dirty="0" smtClean="0"/>
              <a:t>Win QSB2</a:t>
            </a:r>
          </a:p>
          <a:p>
            <a:pPr>
              <a:defRPr/>
            </a:pPr>
            <a:r>
              <a:rPr lang="id-ID" sz="2600" dirty="0" smtClean="0"/>
              <a:t>Primavera 6.0 Suretrack</a:t>
            </a:r>
            <a:endParaRPr lang="id-ID" sz="2600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79D5B7-E293-45E9-91FB-FD8597F6E978}" type="slidenum">
              <a:rPr lang="en-US" smtClean="0"/>
              <a:pPr/>
              <a:t>2</a:t>
            </a:fld>
            <a:endParaRPr lang="en-US" smtClean="0"/>
          </a:p>
        </p:txBody>
      </p:sp>
      <p:pic>
        <p:nvPicPr>
          <p:cNvPr id="5" name="Picture 2" descr="http://t0.gstatic.com/images?q=tbn:ANd9GcR2fjuGqSPfetVfJwX9oEPvvd4QpNcHCeFH5xAE1G3d8V1bVNKBxOyz1aY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762000"/>
            <a:ext cx="1416326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3600" dirty="0" smtClean="0"/>
              <a:t>PROJECT MANAGEMENT FRAMEWORK</a:t>
            </a:r>
            <a:endParaRPr lang="id-ID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id-ID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0B4BB59-4676-4E1A-9202-48625C72BCF5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31749" name="Picture 4" descr="Fig01-02.bmp"/>
          <p:cNvPicPr>
            <a:picLocks noChangeAspect="1"/>
          </p:cNvPicPr>
          <p:nvPr/>
        </p:nvPicPr>
        <p:blipFill>
          <a:blip r:embed="rId2" cstate="print"/>
          <a:srcRect b="8711"/>
          <a:stretch>
            <a:fillRect/>
          </a:stretch>
        </p:blipFill>
        <p:spPr bwMode="auto">
          <a:xfrm>
            <a:off x="609600" y="2057400"/>
            <a:ext cx="82613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Sugested Skills for Project Manager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Project managers need a wide variety of skills</a:t>
            </a:r>
          </a:p>
          <a:p>
            <a:pPr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They should: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comfortable with change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Understand the organizations they work in and with</a:t>
            </a:r>
          </a:p>
          <a:p>
            <a:pPr lvl="1" eaLnBrk="1" hangingPunct="1">
              <a:spcBef>
                <a:spcPct val="100000"/>
              </a:spcBef>
              <a:defRPr/>
            </a:pPr>
            <a:r>
              <a:rPr lang="en-US" dirty="0" smtClean="0">
                <a:latin typeface="Arial" charset="0"/>
              </a:rPr>
              <a:t>Be able to lead teams to accomplish project goals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A628A7-CF79-42F4-BB52-D237FEF0DE89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sz="4400" dirty="0" smtClean="0"/>
              <a:t>Important Skills and Competencies for Project Manager</a:t>
            </a:r>
            <a:endParaRPr lang="id-ID" sz="4400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6B7879-65FE-4C60-B347-E09789D3874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685800" y="2090738"/>
            <a:ext cx="7467600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1. People skills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2. Leadership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3. Listening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4. Integrity, ethical behavior, consistent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5. Strong at building trust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6. Verbal communication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7. Strong at building teams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8. Conflict resolution, conflict management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9. Critical thinking, problem solving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dirty="0"/>
              <a:t>10. Understands, balances priorities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914400"/>
          </a:xfrm>
        </p:spPr>
        <p:txBody>
          <a:bodyPr/>
          <a:lstStyle/>
          <a:p>
            <a:pPr algn="ctr">
              <a:defRPr/>
            </a:pPr>
            <a:r>
              <a:rPr lang="id-ID" dirty="0" smtClean="0"/>
              <a:t>Importance of Leadership Skills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Effective project managers provide leadership by example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leader</a:t>
            </a:r>
            <a:r>
              <a:rPr lang="en-US" sz="2800" dirty="0" smtClean="0">
                <a:latin typeface="Arial" charset="0"/>
              </a:rPr>
              <a:t> focuses on long-term goals and big-picture objectives while inspiring people to reach those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A </a:t>
            </a:r>
            <a:r>
              <a:rPr lang="en-US" sz="2800" b="1" dirty="0" smtClean="0">
                <a:latin typeface="Arial" charset="0"/>
              </a:rPr>
              <a:t>manager</a:t>
            </a:r>
            <a:r>
              <a:rPr lang="en-US" sz="2800" dirty="0" smtClean="0">
                <a:latin typeface="Arial" charset="0"/>
              </a:rPr>
              <a:t> deals with the day-to-day details of meeting specific goals</a:t>
            </a:r>
          </a:p>
          <a:p>
            <a:pPr eaLnBrk="1" hangingPunct="1">
              <a:spcBef>
                <a:spcPct val="55000"/>
              </a:spcBef>
              <a:defRPr/>
            </a:pPr>
            <a:r>
              <a:rPr lang="en-US" sz="2800" dirty="0" smtClean="0">
                <a:latin typeface="Arial" charset="0"/>
              </a:rPr>
              <a:t>Project managers often take on the role of both leader and manager</a:t>
            </a:r>
            <a:endParaRPr lang="id-ID" sz="280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2AFEF2-1156-4D9C-B688-B7FFEB688D3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latin typeface="Arial" charset="0"/>
              </a:rPr>
              <a:t>Program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b="1" dirty="0" smtClean="0">
                <a:latin typeface="Arial" charset="0"/>
              </a:rPr>
              <a:t>Program</a:t>
            </a:r>
            <a:r>
              <a:rPr lang="en-US" dirty="0" smtClean="0">
                <a:latin typeface="Arial" charset="0"/>
              </a:rPr>
              <a:t>: group of related projects managed in a coordinated way to obtain benefits and control not available from managing them individually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</a:t>
            </a:r>
            <a:r>
              <a:rPr lang="en-US" dirty="0" smtClean="0">
                <a:latin typeface="Arial" charset="0"/>
              </a:rPr>
              <a:t> Guide, Third Edition, 2004, p. 16)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dirty="0" smtClean="0">
                <a:latin typeface="Arial" charset="0"/>
              </a:rPr>
              <a:t>Program managers oversee programs and often act as bosses for project managers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ADA47-CE3E-420A-90B9-5AC2E353ECC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dirty="0" smtClean="0"/>
              <a:t>Project VS Program</a:t>
            </a:r>
            <a:endParaRPr lang="id-ID" dirty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5DBB2-877C-439B-ACD0-BC086E0203B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Oval 19"/>
          <p:cNvSpPr>
            <a:spLocks noChangeArrowheads="1"/>
          </p:cNvSpPr>
          <p:nvPr/>
        </p:nvSpPr>
        <p:spPr bwMode="auto">
          <a:xfrm>
            <a:off x="1219200" y="2057400"/>
            <a:ext cx="6408738" cy="43926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id-ID"/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3352800" y="2362200"/>
            <a:ext cx="2041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PROGRAM</a:t>
            </a:r>
          </a:p>
        </p:txBody>
      </p:sp>
      <p:sp>
        <p:nvSpPr>
          <p:cNvPr id="8" name="Oval 22"/>
          <p:cNvSpPr>
            <a:spLocks noChangeArrowheads="1"/>
          </p:cNvSpPr>
          <p:nvPr/>
        </p:nvSpPr>
        <p:spPr bwMode="auto">
          <a:xfrm>
            <a:off x="2133600" y="3200400"/>
            <a:ext cx="1728788" cy="10287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A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4343400" y="3048000"/>
            <a:ext cx="2057400" cy="11430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D</a:t>
            </a:r>
          </a:p>
        </p:txBody>
      </p:sp>
      <p:sp>
        <p:nvSpPr>
          <p:cNvPr id="10" name="Oval 24"/>
          <p:cNvSpPr>
            <a:spLocks noChangeArrowheads="1"/>
          </p:cNvSpPr>
          <p:nvPr/>
        </p:nvSpPr>
        <p:spPr bwMode="auto">
          <a:xfrm>
            <a:off x="2057400" y="4648200"/>
            <a:ext cx="2012950" cy="1228725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B</a:t>
            </a:r>
          </a:p>
        </p:txBody>
      </p:sp>
      <p:sp>
        <p:nvSpPr>
          <p:cNvPr id="11" name="Oval 26"/>
          <p:cNvSpPr>
            <a:spLocks noChangeArrowheads="1"/>
          </p:cNvSpPr>
          <p:nvPr/>
        </p:nvSpPr>
        <p:spPr bwMode="auto">
          <a:xfrm>
            <a:off x="4419600" y="4648200"/>
            <a:ext cx="1828800" cy="1223963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accent1"/>
                </a:solidFill>
              </a:rPr>
              <a:t>PROYEK 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5344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dirty="0" smtClean="0"/>
              <a:t>Project Management Maturity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Project management maturity model are used to allow organization to benchmark the best practices of successfull project management firms</a:t>
            </a:r>
            <a:endParaRPr lang="id-ID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4C90C5-BF48-4791-8644-867AD1BE28B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066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d-ID" sz="4400" dirty="0" smtClean="0"/>
              <a:t>Project Management Maturity (Spider Web Diagram) </a:t>
            </a:r>
            <a:endParaRPr lang="id-ID" sz="4400" dirty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9BF43D-EA47-4AA2-8DFA-0B77679CFA52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39940" name="Picture 5" descr="Scan10007.JPG"/>
          <p:cNvPicPr>
            <a:picLocks noChangeAspect="1"/>
          </p:cNvPicPr>
          <p:nvPr/>
        </p:nvPicPr>
        <p:blipFill>
          <a:blip r:embed="rId2" cstate="print"/>
          <a:srcRect l="22467" t="57777" r="10229" b="14209"/>
          <a:stretch>
            <a:fillRect/>
          </a:stretch>
        </p:blipFill>
        <p:spPr bwMode="auto">
          <a:xfrm>
            <a:off x="2590800" y="1905000"/>
            <a:ext cx="6553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905000"/>
          <a:ext cx="25908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752600"/>
              </a:tblGrid>
              <a:tr h="792480">
                <a:tc>
                  <a:txBody>
                    <a:bodyPr/>
                    <a:lstStyle/>
                    <a:p>
                      <a:r>
                        <a:rPr lang="id-ID" dirty="0" smtClean="0"/>
                        <a:t>Ring Level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Meaning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0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Not defined or poor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Defined but sub standard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Standardized</a:t>
                      </a:r>
                      <a:endParaRPr lang="id-ID" dirty="0"/>
                    </a:p>
                  </a:txBody>
                  <a:tcPr/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Industry leader or cutting edge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9961" name="Picture 9" descr="Scan10007.JPG"/>
          <p:cNvPicPr>
            <a:picLocks noChangeAspect="1"/>
          </p:cNvPicPr>
          <p:nvPr/>
        </p:nvPicPr>
        <p:blipFill>
          <a:blip r:embed="rId2" cstate="print"/>
          <a:srcRect l="21921" t="87325" r="9915" b="6374"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0.gstatic.com/images?q=tbn:ANd9GcR8L3AZQseUkrvduB4Me9pskLfAf_c5NWq85Ikn04F4O1GPsul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49189"/>
          </a:xfrm>
          <a:prstGeom prst="rect">
            <a:avLst/>
          </a:prstGeom>
          <a:noFill/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914400" y="3505200"/>
            <a:ext cx="7086600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kern="10" dirty="0">
                <a:ln w="12700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C1EA04-E120-4340-9059-45DC53EF5111}" type="slidenum">
              <a:rPr lang="en-US" smtClean="0"/>
              <a:pPr/>
              <a:t>3</a:t>
            </a:fld>
            <a:endParaRPr lang="en-US" smtClean="0"/>
          </a:p>
        </p:txBody>
      </p:sp>
      <p:pic>
        <p:nvPicPr>
          <p:cNvPr id="47106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Arial" charset="0"/>
              </a:rPr>
              <a:t>A </a:t>
            </a:r>
            <a:r>
              <a:rPr lang="en-US" b="1" dirty="0" smtClean="0">
                <a:latin typeface="Arial" charset="0"/>
              </a:rPr>
              <a:t>project</a:t>
            </a:r>
            <a:r>
              <a:rPr lang="en-US" dirty="0" smtClean="0">
                <a:latin typeface="Arial" charset="0"/>
              </a:rPr>
              <a:t> is “a temporary endeavor undertaken to create a unique product, service, or result” (PMBOK</a:t>
            </a:r>
            <a:r>
              <a:rPr lang="en-US" dirty="0" smtClean="0">
                <a:latin typeface="Arial" charset="0"/>
                <a:cs typeface="Times New Roman" pitchFamily="18" charset="0"/>
              </a:rPr>
              <a:t>® Guide, Third Edition, 2004, p. 5)</a:t>
            </a:r>
          </a:p>
          <a:p>
            <a:pPr>
              <a:defRPr/>
            </a:pPr>
            <a:endParaRPr lang="id-ID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07CC03-5983-42A3-BEEE-C0BF22DBC202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46082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685800"/>
            <a:ext cx="2055222" cy="1240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id-ID" sz="4400" dirty="0" smtClean="0"/>
              <a:t>ELEMENTS OF PROJECTS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dirty="0" smtClean="0"/>
              <a:t>Complex, one-time processses</a:t>
            </a:r>
          </a:p>
          <a:p>
            <a:pPr>
              <a:defRPr/>
            </a:pPr>
            <a:r>
              <a:rPr lang="id-ID" dirty="0" smtClean="0"/>
              <a:t>Limited by budget, schedule, and resources</a:t>
            </a:r>
          </a:p>
          <a:p>
            <a:pPr>
              <a:defRPr/>
            </a:pPr>
            <a:r>
              <a:rPr lang="id-ID" dirty="0" smtClean="0"/>
              <a:t>Developed to resolve a clear goal or set of goals</a:t>
            </a:r>
          </a:p>
          <a:p>
            <a:pPr>
              <a:defRPr/>
            </a:pPr>
            <a:r>
              <a:rPr lang="id-ID" dirty="0" smtClean="0"/>
              <a:t>Customer focused</a:t>
            </a:r>
            <a:endParaRPr lang="id-ID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A3143C-9985-4006-8422-E5534E7FDB1B}" type="slidenum">
              <a:rPr lang="en-US" smtClean="0"/>
              <a:pPr/>
              <a:t>5</a:t>
            </a:fld>
            <a:endParaRPr lang="en-US" smtClean="0"/>
          </a:p>
        </p:txBody>
      </p:sp>
      <p:pic>
        <p:nvPicPr>
          <p:cNvPr id="45058" name="Picture 2" descr="Lihat gambar ukuran penuh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7200"/>
            <a:ext cx="53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Current Drivers of Project Management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Compression of  the Product Life Cycle</a:t>
            </a:r>
          </a:p>
          <a:p>
            <a:r>
              <a:rPr lang="en-US" sz="3200" dirty="0" smtClean="0"/>
              <a:t>Knowledge explosion</a:t>
            </a:r>
          </a:p>
          <a:p>
            <a:r>
              <a:rPr lang="en-US" sz="3200" dirty="0" smtClean="0"/>
              <a:t>Triple Bottom line (planet, people, profit)</a:t>
            </a:r>
          </a:p>
          <a:p>
            <a:r>
              <a:rPr lang="en-US" sz="3200" dirty="0" smtClean="0"/>
              <a:t>Corporate Downsizing</a:t>
            </a:r>
          </a:p>
          <a:p>
            <a:r>
              <a:rPr lang="en-US" sz="3200" dirty="0" smtClean="0"/>
              <a:t>Increased Costumer Focused</a:t>
            </a:r>
          </a:p>
          <a:p>
            <a:r>
              <a:rPr lang="en-US" sz="3200" dirty="0" smtClean="0"/>
              <a:t>Small Project, Represent Big Problem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341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685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id-ID" sz="2800" dirty="0" smtClean="0"/>
              <a:t>Project are ad hoc endeavours with a clear life cycle</a:t>
            </a:r>
          </a:p>
          <a:p>
            <a:pPr>
              <a:defRPr/>
            </a:pPr>
            <a:r>
              <a:rPr lang="id-ID" sz="2800" dirty="0" smtClean="0"/>
              <a:t>Projects are building blocks in the design and excecution of organizational strategies.</a:t>
            </a:r>
          </a:p>
          <a:p>
            <a:pPr>
              <a:defRPr/>
            </a:pPr>
            <a:r>
              <a:rPr lang="id-ID" sz="2800" dirty="0" smtClean="0"/>
              <a:t>Project are responsible for the newest and most improved products, services, and organizational processes</a:t>
            </a:r>
          </a:p>
          <a:p>
            <a:pPr>
              <a:defRPr/>
            </a:pPr>
            <a:r>
              <a:rPr lang="id-ID" sz="2800" dirty="0" smtClean="0"/>
              <a:t>Project provide a philosophy and strategy for the management of change</a:t>
            </a:r>
          </a:p>
          <a:p>
            <a:pPr>
              <a:defRPr/>
            </a:pPr>
            <a:endParaRPr lang="id-ID" sz="2400" dirty="0" smtClean="0"/>
          </a:p>
          <a:p>
            <a:pPr>
              <a:defRPr/>
            </a:pPr>
            <a:endParaRPr lang="id-ID" sz="24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B4829-F4B5-4E51-8323-C7A171E8F469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066800"/>
          </a:xfrm>
        </p:spPr>
        <p:txBody>
          <a:bodyPr/>
          <a:lstStyle/>
          <a:p>
            <a:pPr algn="ctr">
              <a:defRPr/>
            </a:pPr>
            <a:r>
              <a:rPr lang="id-ID" sz="3200" dirty="0" smtClean="0"/>
              <a:t>GENERAL PROJECT CHARACTERISTICS</a:t>
            </a:r>
            <a:br>
              <a:rPr lang="id-ID" sz="3200" dirty="0" smtClean="0"/>
            </a:br>
            <a:r>
              <a:rPr lang="id-ID" sz="3200" dirty="0" smtClean="0"/>
              <a:t>(Continued)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458200" cy="43434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id-ID" sz="2800" dirty="0" smtClean="0"/>
              <a:t>Project management entails crossing functional and organizational boundaries.</a:t>
            </a:r>
          </a:p>
          <a:p>
            <a:pPr>
              <a:defRPr/>
            </a:pPr>
            <a:r>
              <a:rPr lang="id-ID" sz="2800" dirty="0" smtClean="0"/>
              <a:t>The traditional management function of planning, organizing, motivation, directing, and control apply to project management</a:t>
            </a:r>
          </a:p>
          <a:p>
            <a:pPr>
              <a:defRPr/>
            </a:pPr>
            <a:r>
              <a:rPr lang="id-ID" sz="2800" dirty="0" smtClean="0"/>
              <a:t>The principal outcomes of a project are satisfaction of </a:t>
            </a:r>
            <a:r>
              <a:rPr lang="id-ID" sz="2800" dirty="0" smtClean="0"/>
              <a:t>c</a:t>
            </a:r>
            <a:r>
              <a:rPr lang="en-US" sz="2800" dirty="0"/>
              <a:t>o</a:t>
            </a:r>
            <a:r>
              <a:rPr lang="id-ID" sz="2800" dirty="0" smtClean="0"/>
              <a:t>stumer </a:t>
            </a:r>
            <a:r>
              <a:rPr lang="id-ID" sz="2800" dirty="0" smtClean="0"/>
              <a:t>requirement with the constraints of technical, cost, and schedule objectives</a:t>
            </a:r>
          </a:p>
          <a:p>
            <a:pPr>
              <a:defRPr/>
            </a:pPr>
            <a:r>
              <a:rPr lang="id-ID" sz="2800" dirty="0" smtClean="0"/>
              <a:t>Project are terminated upon successfull completion of performance objectives</a:t>
            </a:r>
            <a:endParaRPr lang="id-ID" sz="2800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93ACF5-0941-41CA-A80A-69CEBAFA3FE3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id-ID" dirty="0" smtClean="0"/>
              <a:t>Differences Between Process &amp; Project Management</a:t>
            </a:r>
            <a:endParaRPr lang="id-ID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179382"/>
              </p:ext>
            </p:extLst>
          </p:nvPr>
        </p:nvGraphicFramePr>
        <p:xfrm>
          <a:off x="381000" y="1752600"/>
          <a:ext cx="8458200" cy="4800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Process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Project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Repeat process or product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New Process or Product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Several Objectives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objective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Ongoing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One shot – limited life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People are homogenous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More heterogenous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Well-established system in place to integrate efforts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System must</a:t>
                      </a:r>
                      <a:r>
                        <a:rPr lang="id-ID" baseline="0" dirty="0" smtClean="0"/>
                        <a:t> be created to integrate effort</a:t>
                      </a:r>
                      <a:endParaRPr lang="id-ID" dirty="0"/>
                    </a:p>
                  </a:txBody>
                  <a:tcPr/>
                </a:tc>
              </a:tr>
              <a:tr h="723535">
                <a:tc>
                  <a:txBody>
                    <a:bodyPr/>
                    <a:lstStyle/>
                    <a:p>
                      <a:r>
                        <a:rPr lang="id-ID" dirty="0" smtClean="0"/>
                        <a:t>Greater</a:t>
                      </a:r>
                      <a:r>
                        <a:rPr lang="id-ID" baseline="0" dirty="0" smtClean="0"/>
                        <a:t> certainty of performance, cost, schedule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Greater uncertainty</a:t>
                      </a:r>
                      <a:r>
                        <a:rPr lang="id-ID" baseline="0" dirty="0" smtClean="0"/>
                        <a:t> of performance, cost, schedule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Part of line organization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Outside of line organization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Bastion of </a:t>
                      </a:r>
                      <a:r>
                        <a:rPr lang="id-ID" dirty="0" smtClean="0"/>
                        <a:t>established </a:t>
                      </a:r>
                      <a:r>
                        <a:rPr lang="id-ID" dirty="0" smtClean="0"/>
                        <a:t>practice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Violates established</a:t>
                      </a:r>
                      <a:r>
                        <a:rPr lang="id-ID" baseline="0" dirty="0" smtClean="0"/>
                        <a:t> practice</a:t>
                      </a:r>
                      <a:endParaRPr lang="id-ID" dirty="0"/>
                    </a:p>
                  </a:txBody>
                  <a:tcPr/>
                </a:tc>
              </a:tr>
              <a:tr h="419191">
                <a:tc>
                  <a:txBody>
                    <a:bodyPr/>
                    <a:lstStyle/>
                    <a:p>
                      <a:r>
                        <a:rPr lang="id-ID" dirty="0" smtClean="0"/>
                        <a:t>Supports status quo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Upsets status quo</a:t>
                      </a:r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638655-A883-4E2C-BF18-3040AE632C9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518</TotalTime>
  <Words>924</Words>
  <Application>Microsoft Office PowerPoint</Application>
  <PresentationFormat>On-screen Show (4:3)</PresentationFormat>
  <Paragraphs>171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PowerPoint Presentation</vt:lpstr>
      <vt:lpstr>REFERENCE</vt:lpstr>
      <vt:lpstr>PowerPoint Presentation</vt:lpstr>
      <vt:lpstr>PowerPoint Presentation</vt:lpstr>
      <vt:lpstr>ELEMENTS OF PROJECTS</vt:lpstr>
      <vt:lpstr>Current Drivers of Project Management</vt:lpstr>
      <vt:lpstr>GENERAL PROJECT CHARACTERISTICS</vt:lpstr>
      <vt:lpstr>GENERAL PROJECT CHARACTERISTICS (Continued)</vt:lpstr>
      <vt:lpstr>Differences Between Process &amp; Project Management</vt:lpstr>
      <vt:lpstr>Project Size</vt:lpstr>
      <vt:lpstr>PROJECT LIFE CYCLE</vt:lpstr>
      <vt:lpstr>Project Life Cycles and Their Effects</vt:lpstr>
      <vt:lpstr>PowerPoint Presentation</vt:lpstr>
      <vt:lpstr>DETERMINANT OF PROJECT SUCCESS</vt:lpstr>
      <vt:lpstr>Four Dimensions of Project Success Importance</vt:lpstr>
      <vt:lpstr>What Help Project Succeed</vt:lpstr>
      <vt:lpstr>PowerPoint Presentation</vt:lpstr>
      <vt:lpstr>PowerPoint Presentation</vt:lpstr>
      <vt:lpstr>PROJECT MANAGER RESPONSIBILITIES</vt:lpstr>
      <vt:lpstr>PROJECT MANAGEMENT FRAMEWORK</vt:lpstr>
      <vt:lpstr>Sugested Skills for Project Manager</vt:lpstr>
      <vt:lpstr>Important Skills and Competencies for Project Manager</vt:lpstr>
      <vt:lpstr>Importance of Leadership Skills</vt:lpstr>
      <vt:lpstr>Program</vt:lpstr>
      <vt:lpstr>Project VS Program</vt:lpstr>
      <vt:lpstr>Project Management Maturity</vt:lpstr>
      <vt:lpstr>Project Management Maturity (Spider Web Diagram)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Herman</dc:creator>
  <cp:lastModifiedBy>Universitas Komputer Indonesia</cp:lastModifiedBy>
  <cp:revision>61</cp:revision>
  <dcterms:created xsi:type="dcterms:W3CDTF">2011-09-20T15:42:42Z</dcterms:created>
  <dcterms:modified xsi:type="dcterms:W3CDTF">2014-06-17T13:12:14Z</dcterms:modified>
</cp:coreProperties>
</file>