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61" r:id="rId3"/>
    <p:sldId id="258" r:id="rId4"/>
    <p:sldId id="263" r:id="rId5"/>
    <p:sldId id="286" r:id="rId6"/>
    <p:sldId id="287" r:id="rId7"/>
    <p:sldId id="282" r:id="rId8"/>
    <p:sldId id="283" r:id="rId9"/>
    <p:sldId id="284" r:id="rId10"/>
    <p:sldId id="26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9" r:id="rId29"/>
    <p:sldId id="292" r:id="rId30"/>
    <p:sldId id="294" r:id="rId31"/>
    <p:sldId id="295" r:id="rId32"/>
    <p:sldId id="296" r:id="rId33"/>
    <p:sldId id="297" r:id="rId34"/>
    <p:sldId id="298" r:id="rId35"/>
    <p:sldId id="328" r:id="rId36"/>
    <p:sldId id="300" r:id="rId37"/>
    <p:sldId id="301" r:id="rId38"/>
    <p:sldId id="333" r:id="rId39"/>
    <p:sldId id="334" r:id="rId40"/>
    <p:sldId id="329" r:id="rId41"/>
    <p:sldId id="331" r:id="rId42"/>
    <p:sldId id="330" r:id="rId43"/>
    <p:sldId id="302" r:id="rId44"/>
    <p:sldId id="33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35" r:id="rId7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Black" pitchFamily="34" charset="0"/>
        <a:ea typeface="+mn-ea"/>
        <a:cs typeface="+mn-cs"/>
      </a:defRPr>
    </a:lvl1pPr>
    <a:lvl2pPr marL="457200" algn="l" rtl="0" eaLnBrk="0" fontAlgn="base" hangingPunct="0">
      <a:spcBef>
        <a:spcPct val="0"/>
      </a:spcBef>
      <a:spcAft>
        <a:spcPct val="0"/>
      </a:spcAft>
      <a:defRPr kern="1200">
        <a:solidFill>
          <a:schemeClr val="tx1"/>
        </a:solidFill>
        <a:latin typeface="Arial Black" pitchFamily="34" charset="0"/>
        <a:ea typeface="+mn-ea"/>
        <a:cs typeface="+mn-cs"/>
      </a:defRPr>
    </a:lvl2pPr>
    <a:lvl3pPr marL="914400" algn="l" rtl="0" eaLnBrk="0" fontAlgn="base" hangingPunct="0">
      <a:spcBef>
        <a:spcPct val="0"/>
      </a:spcBef>
      <a:spcAft>
        <a:spcPct val="0"/>
      </a:spcAft>
      <a:defRPr kern="1200">
        <a:solidFill>
          <a:schemeClr val="tx1"/>
        </a:solidFill>
        <a:latin typeface="Arial Black" pitchFamily="34" charset="0"/>
        <a:ea typeface="+mn-ea"/>
        <a:cs typeface="+mn-cs"/>
      </a:defRPr>
    </a:lvl3pPr>
    <a:lvl4pPr marL="1371600" algn="l" rtl="0" eaLnBrk="0" fontAlgn="base" hangingPunct="0">
      <a:spcBef>
        <a:spcPct val="0"/>
      </a:spcBef>
      <a:spcAft>
        <a:spcPct val="0"/>
      </a:spcAft>
      <a:defRPr kern="1200">
        <a:solidFill>
          <a:schemeClr val="tx1"/>
        </a:solidFill>
        <a:latin typeface="Arial Black" pitchFamily="34" charset="0"/>
        <a:ea typeface="+mn-ea"/>
        <a:cs typeface="+mn-cs"/>
      </a:defRPr>
    </a:lvl4pPr>
    <a:lvl5pPr marL="1828800" algn="l" rtl="0" eaLnBrk="0" fontAlgn="base" hangingPunct="0">
      <a:spcBef>
        <a:spcPct val="0"/>
      </a:spcBef>
      <a:spcAft>
        <a:spcPct val="0"/>
      </a:spcAft>
      <a:defRPr kern="1200">
        <a:solidFill>
          <a:schemeClr val="tx1"/>
        </a:solidFill>
        <a:latin typeface="Arial Black" pitchFamily="34" charset="0"/>
        <a:ea typeface="+mn-ea"/>
        <a:cs typeface="+mn-cs"/>
      </a:defRPr>
    </a:lvl5pPr>
    <a:lvl6pPr marL="2286000" algn="l" defTabSz="914400" rtl="0" eaLnBrk="1" latinLnBrk="0" hangingPunct="1">
      <a:defRPr kern="1200">
        <a:solidFill>
          <a:schemeClr val="tx1"/>
        </a:solidFill>
        <a:latin typeface="Arial Black" pitchFamily="34" charset="0"/>
        <a:ea typeface="+mn-ea"/>
        <a:cs typeface="+mn-cs"/>
      </a:defRPr>
    </a:lvl6pPr>
    <a:lvl7pPr marL="2743200" algn="l" defTabSz="914400" rtl="0" eaLnBrk="1" latinLnBrk="0" hangingPunct="1">
      <a:defRPr kern="1200">
        <a:solidFill>
          <a:schemeClr val="tx1"/>
        </a:solidFill>
        <a:latin typeface="Arial Black" pitchFamily="34" charset="0"/>
        <a:ea typeface="+mn-ea"/>
        <a:cs typeface="+mn-cs"/>
      </a:defRPr>
    </a:lvl7pPr>
    <a:lvl8pPr marL="3200400" algn="l" defTabSz="914400" rtl="0" eaLnBrk="1" latinLnBrk="0" hangingPunct="1">
      <a:defRPr kern="1200">
        <a:solidFill>
          <a:schemeClr val="tx1"/>
        </a:solidFill>
        <a:latin typeface="Arial Black" pitchFamily="34" charset="0"/>
        <a:ea typeface="+mn-ea"/>
        <a:cs typeface="+mn-cs"/>
      </a:defRPr>
    </a:lvl8pPr>
    <a:lvl9pPr marL="3657600" algn="l" defTabSz="914400" rtl="0" eaLnBrk="1" latinLnBrk="0" hangingPunct="1">
      <a:defRPr kern="1200">
        <a:solidFill>
          <a:schemeClr val="tx1"/>
        </a:solidFill>
        <a:latin typeface="Arial Blac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1F5"/>
    <a:srgbClr val="40C8D6"/>
    <a:srgbClr val="43C5D3"/>
    <a:srgbClr val="FFFFFF"/>
    <a:srgbClr val="FF0000"/>
    <a:srgbClr val="0CCA2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0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C04309-1B21-4CC8-ABBC-74DFBA0D7F4A}"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563E99-DF1B-402C-A5EF-5C0E60AC499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54F849D-489A-4252-ADD6-551ED254EB6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D447BC-9EA0-4EE4-A417-557215DE706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06556B-C1B5-4EF5-A3D9-3FD2165D485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2B05FE-17FD-481D-BCF0-8E5B44836B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2C35872-8488-44B8-ACFB-F780A690FF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78177E-36DF-42F1-B7F1-22739AE34FE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E079FB5-C0B1-4BA2-87F1-48ADC8A7238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BE64EC4-6772-4229-9AF9-DB0A90D1E179}"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C6303BFF-F4A7-4BDF-A952-2157E66C1B0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A1877A3C-03C4-48FE-85A0-486C38C5ED0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38200" y="304800"/>
            <a:ext cx="7772400" cy="1981200"/>
          </a:xfrm>
        </p:spPr>
        <p:txBody>
          <a:bodyPr/>
          <a:lstStyle/>
          <a:p>
            <a:pPr eaLnBrk="1" hangingPunct="1"/>
            <a:r>
              <a:rPr lang="en-US" altLang="en-US" sz="4000" b="1" smtClean="0">
                <a:latin typeface="Baskerville Old Face" pitchFamily="18" charset="0"/>
              </a:rPr>
              <a:t>HUKUM KEWARGANEGARAAN </a:t>
            </a:r>
          </a:p>
        </p:txBody>
      </p:sp>
      <p:sp>
        <p:nvSpPr>
          <p:cNvPr id="2" name="Subtitle 1"/>
          <p:cNvSpPr>
            <a:spLocks noGrp="1"/>
          </p:cNvSpPr>
          <p:nvPr>
            <p:ph type="subTitle" idx="1"/>
          </p:nvPr>
        </p:nvSpPr>
        <p:spPr/>
        <p:txBody>
          <a:bodyPr/>
          <a:lstStyle/>
          <a:p>
            <a:r>
              <a:rPr lang="en-US" smtClean="0"/>
              <a:t>H. Budi Mulyana, S.IP., M.Si</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t>Hukum Kewarganegaraan (UU No 12 Tahun 2006)</a:t>
            </a:r>
          </a:p>
        </p:txBody>
      </p:sp>
      <p:sp>
        <p:nvSpPr>
          <p:cNvPr id="33795" name="Rectangle 3"/>
          <p:cNvSpPr>
            <a:spLocks noGrp="1" noChangeArrowheads="1"/>
          </p:cNvSpPr>
          <p:nvPr>
            <p:ph idx="1"/>
          </p:nvPr>
        </p:nvSpPr>
        <p:spPr>
          <a:xfrm>
            <a:off x="685800" y="1981200"/>
            <a:ext cx="8153400" cy="4495800"/>
          </a:xfrm>
        </p:spPr>
        <p:txBody>
          <a:bodyPr/>
          <a:lstStyle/>
          <a:p>
            <a:pPr algn="just" eaLnBrk="1" hangingPunct="1">
              <a:lnSpc>
                <a:spcPct val="90000"/>
              </a:lnSpc>
            </a:pPr>
            <a:r>
              <a:rPr lang="en-US" altLang="en-US" sz="2800" smtClean="0"/>
              <a:t>Siapa yang termasuk warga negara (Pasal 2 s/d 7 UU No 12 Tahun 2006)</a:t>
            </a:r>
          </a:p>
          <a:p>
            <a:pPr algn="just" eaLnBrk="1" hangingPunct="1">
              <a:lnSpc>
                <a:spcPct val="90000"/>
              </a:lnSpc>
            </a:pPr>
            <a:r>
              <a:rPr lang="en-US" altLang="en-US" sz="2800" smtClean="0"/>
              <a:t>Cara-cara memperoleh status kewarganegaraan (Pasal 8 s/d 22).</a:t>
            </a:r>
          </a:p>
          <a:p>
            <a:pPr algn="just" eaLnBrk="1" hangingPunct="1">
              <a:lnSpc>
                <a:spcPct val="90000"/>
              </a:lnSpc>
            </a:pPr>
            <a:r>
              <a:rPr lang="en-US" altLang="en-US" sz="2800" smtClean="0"/>
              <a:t>Cara-cara kehilangan status kewarganegaraan (pasal 23 s/d 30).</a:t>
            </a:r>
          </a:p>
          <a:p>
            <a:pPr algn="just" eaLnBrk="1" hangingPunct="1">
              <a:lnSpc>
                <a:spcPct val="90000"/>
              </a:lnSpc>
            </a:pPr>
            <a:r>
              <a:rPr lang="en-US" altLang="en-US" sz="2800" smtClean="0"/>
              <a:t>Cara-cara memperoleh kembali status kewarganegaraan(pasal 31 s/d 35)</a:t>
            </a:r>
          </a:p>
          <a:p>
            <a:pPr algn="just" eaLnBrk="1" hangingPunct="1">
              <a:lnSpc>
                <a:spcPct val="90000"/>
              </a:lnSpc>
            </a:pPr>
            <a:r>
              <a:rPr lang="en-US" altLang="en-US" sz="2800" smtClean="0"/>
              <a:t>Ketentuan Pidana (pasal 36 s/d 38).</a:t>
            </a:r>
          </a:p>
          <a:p>
            <a:pPr algn="just" eaLnBrk="1" hangingPunct="1">
              <a:lnSpc>
                <a:spcPct val="90000"/>
              </a:lnSpc>
            </a:pPr>
            <a:r>
              <a:rPr lang="en-US" altLang="en-US" sz="2800" smtClean="0"/>
              <a:t>Ketentuan Peralihan (39 s/d 43)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500" fill="hold"/>
                                        <p:tgtEl>
                                          <p:spTgt spid="33794"/>
                                        </p:tgtEl>
                                        <p:attrNameLst>
                                          <p:attrName>ppt_x</p:attrName>
                                        </p:attrNameLst>
                                      </p:cBhvr>
                                      <p:tavLst>
                                        <p:tav tm="0">
                                          <p:val>
                                            <p:strVal val="#ppt_x"/>
                                          </p:val>
                                        </p:tav>
                                        <p:tav tm="100000">
                                          <p:val>
                                            <p:strVal val="#ppt_x"/>
                                          </p:val>
                                        </p:tav>
                                      </p:tavLst>
                                    </p:anim>
                                    <p:anim calcmode="lin" valueType="num">
                                      <p:cBhvr additive="base">
                                        <p:cTn id="8" dur="500" fill="hold"/>
                                        <p:tgtEl>
                                          <p:spTgt spid="3379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additive="base">
                                        <p:cTn id="13"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1" end="1"/>
                                            </p:txEl>
                                          </p:spTgt>
                                        </p:tgtEl>
                                        <p:attrNameLst>
                                          <p:attrName>style.visibility</p:attrName>
                                        </p:attrNameLst>
                                      </p:cBhvr>
                                      <p:to>
                                        <p:strVal val="visible"/>
                                      </p:to>
                                    </p:set>
                                    <p:anim calcmode="lin" valueType="num">
                                      <p:cBhvr additive="base">
                                        <p:cTn id="19"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additive="base">
                                        <p:cTn id="25"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3795">
                                            <p:txEl>
                                              <p:pRg st="3" end="3"/>
                                            </p:txEl>
                                          </p:spTgt>
                                        </p:tgtEl>
                                        <p:attrNameLst>
                                          <p:attrName>style.visibility</p:attrName>
                                        </p:attrNameLst>
                                      </p:cBhvr>
                                      <p:to>
                                        <p:strVal val="visible"/>
                                      </p:to>
                                    </p:set>
                                    <p:anim calcmode="lin" valueType="num">
                                      <p:cBhvr additive="base">
                                        <p:cTn id="31"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795">
                                            <p:txEl>
                                              <p:pRg st="4" end="4"/>
                                            </p:txEl>
                                          </p:spTgt>
                                        </p:tgtEl>
                                        <p:attrNameLst>
                                          <p:attrName>style.visibility</p:attrName>
                                        </p:attrNameLst>
                                      </p:cBhvr>
                                      <p:to>
                                        <p:strVal val="visible"/>
                                      </p:to>
                                    </p:set>
                                    <p:anim calcmode="lin" valueType="num">
                                      <p:cBhvr additive="base">
                                        <p:cTn id="37"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3795">
                                            <p:txEl>
                                              <p:pRg st="5" end="5"/>
                                            </p:txEl>
                                          </p:spTgt>
                                        </p:tgtEl>
                                        <p:attrNameLst>
                                          <p:attrName>style.visibility</p:attrName>
                                        </p:attrNameLst>
                                      </p:cBhvr>
                                      <p:to>
                                        <p:strVal val="visible"/>
                                      </p:to>
                                    </p:set>
                                    <p:anim calcmode="lin" valueType="num">
                                      <p:cBhvr additive="base">
                                        <p:cTn id="43"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1625"/>
            <a:ext cx="7772400" cy="1222375"/>
          </a:xfrm>
        </p:spPr>
        <p:txBody>
          <a:bodyPr rtlCol="0">
            <a:normAutofit fontScale="90000"/>
          </a:bodyPr>
          <a:lstStyle/>
          <a:p>
            <a:pPr eaLnBrk="1" fontAlgn="auto" hangingPunct="1">
              <a:spcAft>
                <a:spcPts val="0"/>
              </a:spcAft>
              <a:defRPr/>
            </a:pPr>
            <a:r>
              <a:rPr lang="en-US" sz="4000" smtClean="0"/>
              <a:t>Siapa yang termasuk warga negara Indonesia</a:t>
            </a:r>
          </a:p>
        </p:txBody>
      </p:sp>
      <p:sp>
        <p:nvSpPr>
          <p:cNvPr id="36867" name="Rectangle 3"/>
          <p:cNvSpPr>
            <a:spLocks noGrp="1" noChangeArrowheads="1"/>
          </p:cNvSpPr>
          <p:nvPr>
            <p:ph idx="1"/>
          </p:nvPr>
        </p:nvSpPr>
        <p:spPr>
          <a:xfrm>
            <a:off x="381000" y="1752600"/>
            <a:ext cx="8458200" cy="4800600"/>
          </a:xfrm>
        </p:spPr>
        <p:txBody>
          <a:bodyPr/>
          <a:lstStyle/>
          <a:p>
            <a:pPr lvl="1" algn="just" eaLnBrk="1" hangingPunct="1">
              <a:lnSpc>
                <a:spcPct val="90000"/>
              </a:lnSpc>
            </a:pPr>
            <a:r>
              <a:rPr lang="en-US" altLang="en-US" sz="2400" smtClean="0"/>
              <a:t>Yang termasuk warga negara indonesia adalah orang-orang bangsa indonesia asli dan orang-orang bangsa lain yang disahkan dengan UU sebagai warga negara.(pasal 2 UU 12 Tahun 2006)</a:t>
            </a:r>
          </a:p>
          <a:p>
            <a:pPr lvl="1" algn="just" eaLnBrk="1" hangingPunct="1">
              <a:lnSpc>
                <a:spcPct val="90000"/>
              </a:lnSpc>
            </a:pPr>
            <a:r>
              <a:rPr lang="en-US" altLang="en-US" sz="2400" smtClean="0"/>
              <a:t>Yang dimaksud orang-rang bangsa indonesia asli adalah orang indonesia menjadi warga negara  sejak kelahiran dan tidak pernah menerima kewarganegaraan lain atas kehendak sendiri.(penjelasan Pasal 2 UU 12 tahun 2006)</a:t>
            </a:r>
          </a:p>
          <a:p>
            <a:pPr lvl="1" algn="just" eaLnBrk="1" hangingPunct="1">
              <a:lnSpc>
                <a:spcPct val="90000"/>
              </a:lnSpc>
            </a:pPr>
            <a:endParaRPr lang="en-US"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 calcmode="lin" valueType="num">
                                      <p:cBhvr additive="base">
                                        <p:cTn id="13"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6867">
                                            <p:txEl>
                                              <p:pRg st="1" end="1"/>
                                            </p:txEl>
                                          </p:spTgt>
                                        </p:tgtEl>
                                        <p:attrNameLst>
                                          <p:attrName>style.visibility</p:attrName>
                                        </p:attrNameLst>
                                      </p:cBhvr>
                                      <p:to>
                                        <p:strVal val="visible"/>
                                      </p:to>
                                    </p:set>
                                    <p:anim calcmode="lin" valueType="num">
                                      <p:cBhvr additive="base">
                                        <p:cTn id="17"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t>Warga Negara Indonesia (pasal 4 UU No 12 th 2006)</a:t>
            </a:r>
          </a:p>
        </p:txBody>
      </p:sp>
      <p:sp>
        <p:nvSpPr>
          <p:cNvPr id="37891" name="Rectangle 3"/>
          <p:cNvSpPr>
            <a:spLocks noGrp="1" noChangeArrowheads="1"/>
          </p:cNvSpPr>
          <p:nvPr>
            <p:ph idx="1"/>
          </p:nvPr>
        </p:nvSpPr>
        <p:spPr>
          <a:xfrm>
            <a:off x="304800" y="1981200"/>
            <a:ext cx="8610600" cy="4648200"/>
          </a:xfrm>
        </p:spPr>
        <p:txBody>
          <a:bodyPr rtlCol="0">
            <a:normAutofit/>
          </a:bodyPr>
          <a:lstStyle/>
          <a:p>
            <a:pPr lvl="1" eaLnBrk="1" fontAlgn="auto" hangingPunct="1">
              <a:lnSpc>
                <a:spcPct val="90000"/>
              </a:lnSpc>
              <a:spcAft>
                <a:spcPts val="0"/>
              </a:spcAft>
              <a:buFontTx/>
              <a:buNone/>
              <a:defRPr/>
            </a:pPr>
            <a:r>
              <a:rPr lang="en-US" sz="2400" dirty="0" err="1" smtClean="0"/>
              <a:t>Warga</a:t>
            </a:r>
            <a:r>
              <a:rPr lang="en-US" sz="2400" dirty="0" smtClean="0"/>
              <a:t> Negara Indonesia </a:t>
            </a:r>
            <a:r>
              <a:rPr lang="en-US" sz="2400" dirty="0" err="1" smtClean="0"/>
              <a:t>adalah</a:t>
            </a:r>
            <a:r>
              <a:rPr lang="en-US" sz="2000" dirty="0" smtClean="0"/>
              <a:t>:</a:t>
            </a:r>
          </a:p>
          <a:p>
            <a:pPr marL="914400" lvl="1" indent="-457200" algn="just" eaLnBrk="1" fontAlgn="auto" hangingPunct="1">
              <a:lnSpc>
                <a:spcPct val="90000"/>
              </a:lnSpc>
              <a:spcAft>
                <a:spcPts val="0"/>
              </a:spcAft>
              <a:buFont typeface="+mj-lt"/>
              <a:buAutoNum type="alphaLcPeriod"/>
              <a:defRPr/>
            </a:pPr>
            <a:r>
              <a:rPr lang="en-US" sz="2400" dirty="0" err="1" smtClean="0"/>
              <a:t>Setiap</a:t>
            </a:r>
            <a:r>
              <a:rPr lang="en-US" sz="2400" dirty="0" smtClean="0"/>
              <a:t> </a:t>
            </a:r>
            <a:r>
              <a:rPr lang="en-US" sz="2400" dirty="0" err="1" smtClean="0"/>
              <a:t>orang</a:t>
            </a:r>
            <a:r>
              <a:rPr lang="en-US" sz="2400" dirty="0" smtClean="0"/>
              <a:t> yang </a:t>
            </a:r>
            <a:r>
              <a:rPr lang="en-US" sz="2400" dirty="0" err="1" smtClean="0"/>
              <a:t>berdasarkan</a:t>
            </a:r>
            <a:r>
              <a:rPr lang="en-US" sz="2400" dirty="0" smtClean="0"/>
              <a:t> </a:t>
            </a:r>
            <a:r>
              <a:rPr lang="en-US" sz="2400" dirty="0" err="1" smtClean="0"/>
              <a:t>peraturan</a:t>
            </a:r>
            <a:r>
              <a:rPr lang="en-US" sz="2400" dirty="0" smtClean="0"/>
              <a:t> </a:t>
            </a:r>
            <a:r>
              <a:rPr lang="en-US" sz="2400" dirty="0" err="1" smtClean="0"/>
              <a:t>perundang-undangan</a:t>
            </a:r>
            <a:r>
              <a:rPr lang="en-US" sz="2400" dirty="0" smtClean="0"/>
              <a:t> </a:t>
            </a:r>
            <a:r>
              <a:rPr lang="en-US" sz="2400" dirty="0" err="1" smtClean="0"/>
              <a:t>dan</a:t>
            </a:r>
            <a:r>
              <a:rPr lang="en-US" sz="2400" dirty="0" smtClean="0"/>
              <a:t>/</a:t>
            </a:r>
            <a:r>
              <a:rPr lang="en-US" sz="2400" dirty="0" err="1" smtClean="0"/>
              <a:t>atau</a:t>
            </a:r>
            <a:r>
              <a:rPr lang="en-US" sz="2400" dirty="0" smtClean="0"/>
              <a:t> </a:t>
            </a:r>
            <a:r>
              <a:rPr lang="en-US" sz="2400" dirty="0" err="1" smtClean="0"/>
              <a:t>berdasarkan</a:t>
            </a:r>
            <a:r>
              <a:rPr lang="en-US" sz="2400" dirty="0" smtClean="0"/>
              <a:t> </a:t>
            </a:r>
            <a:r>
              <a:rPr lang="en-US" sz="2400" dirty="0" err="1" smtClean="0"/>
              <a:t>perjanjian</a:t>
            </a:r>
            <a:r>
              <a:rPr lang="en-US" sz="2400" dirty="0" smtClean="0"/>
              <a:t> </a:t>
            </a:r>
            <a:r>
              <a:rPr lang="en-US" sz="2400" dirty="0" err="1" smtClean="0"/>
              <a:t>Pemerintah</a:t>
            </a:r>
            <a:r>
              <a:rPr lang="en-US" sz="2400" dirty="0" smtClean="0"/>
              <a:t> </a:t>
            </a:r>
            <a:r>
              <a:rPr lang="en-US" sz="2400" dirty="0" err="1" smtClean="0"/>
              <a:t>Republik</a:t>
            </a:r>
            <a:r>
              <a:rPr lang="en-US" sz="2400" dirty="0" smtClean="0"/>
              <a:t> Indonesia </a:t>
            </a:r>
            <a:r>
              <a:rPr lang="en-US" sz="2400" dirty="0" err="1" smtClean="0"/>
              <a:t>dengan</a:t>
            </a:r>
            <a:r>
              <a:rPr lang="en-US" sz="2400" dirty="0" smtClean="0"/>
              <a:t> </a:t>
            </a:r>
            <a:r>
              <a:rPr lang="en-US" sz="2400" dirty="0" err="1" smtClean="0"/>
              <a:t>negara</a:t>
            </a:r>
            <a:r>
              <a:rPr lang="en-US" sz="2400" dirty="0" smtClean="0"/>
              <a:t> lain </a:t>
            </a:r>
            <a:r>
              <a:rPr lang="en-US" sz="2400" dirty="0" err="1" smtClean="0"/>
              <a:t>sebelum</a:t>
            </a:r>
            <a:r>
              <a:rPr lang="en-US" sz="2400" dirty="0" smtClean="0"/>
              <a:t> UU </a:t>
            </a:r>
            <a:r>
              <a:rPr lang="en-US" sz="2400" dirty="0" err="1" smtClean="0"/>
              <a:t>ini</a:t>
            </a:r>
            <a:r>
              <a:rPr lang="en-US" sz="2400" dirty="0" smtClean="0"/>
              <a:t> </a:t>
            </a:r>
            <a:r>
              <a:rPr lang="en-US" sz="2400" dirty="0" err="1" smtClean="0"/>
              <a:t>berlaku</a:t>
            </a:r>
            <a:r>
              <a:rPr lang="en-US" sz="2400" dirty="0" smtClean="0"/>
              <a:t> </a:t>
            </a:r>
            <a:r>
              <a:rPr lang="en-US" sz="2400" dirty="0" err="1" smtClean="0"/>
              <a:t>sudah</a:t>
            </a:r>
            <a:r>
              <a:rPr lang="en-US" sz="2400" dirty="0" smtClean="0"/>
              <a:t> </a:t>
            </a:r>
            <a:r>
              <a:rPr lang="en-US" sz="2400" dirty="0" err="1" smtClean="0"/>
              <a:t>menjadi</a:t>
            </a:r>
            <a:r>
              <a:rPr lang="en-US" sz="2400" dirty="0" smtClean="0"/>
              <a:t> </a:t>
            </a:r>
            <a:r>
              <a:rPr lang="en-US" sz="2400" dirty="0" err="1" smtClean="0"/>
              <a:t>warga</a:t>
            </a:r>
            <a:r>
              <a:rPr lang="en-US" sz="2400" dirty="0" smtClean="0"/>
              <a:t> </a:t>
            </a:r>
            <a:r>
              <a:rPr lang="en-US" sz="2400" dirty="0" err="1" smtClean="0"/>
              <a:t>negara</a:t>
            </a:r>
            <a:r>
              <a:rPr lang="en-US" sz="2400" dirty="0" smtClean="0"/>
              <a:t> Indonesia.</a:t>
            </a:r>
          </a:p>
          <a:p>
            <a:pPr marL="914400" lvl="1" indent="-457200" algn="just" eaLnBrk="1" fontAlgn="auto" hangingPunct="1">
              <a:lnSpc>
                <a:spcPct val="90000"/>
              </a:lnSpc>
              <a:spcAft>
                <a:spcPts val="0"/>
              </a:spcAft>
              <a:buFont typeface="+mj-lt"/>
              <a:buAutoNum type="alphaLcPeriod"/>
              <a:defRPr/>
            </a:pPr>
            <a:r>
              <a:rPr lang="en-US" sz="2400" dirty="0" err="1" smtClean="0"/>
              <a:t>Anak</a:t>
            </a:r>
            <a:r>
              <a:rPr lang="en-US" sz="2400" dirty="0" smtClean="0"/>
              <a:t> yang </a:t>
            </a:r>
            <a:r>
              <a:rPr lang="en-US" sz="2400" dirty="0" err="1" smtClean="0"/>
              <a:t>lahir</a:t>
            </a:r>
            <a:r>
              <a:rPr lang="en-US" sz="2400" dirty="0" smtClean="0"/>
              <a:t> </a:t>
            </a:r>
            <a:r>
              <a:rPr lang="en-US" sz="2400" dirty="0" err="1" smtClean="0"/>
              <a:t>dari</a:t>
            </a:r>
            <a:r>
              <a:rPr lang="en-US" sz="2400" dirty="0" smtClean="0"/>
              <a:t> </a:t>
            </a:r>
            <a:r>
              <a:rPr lang="en-US" sz="2400" dirty="0" err="1" smtClean="0"/>
              <a:t>perkawinan</a:t>
            </a:r>
            <a:r>
              <a:rPr lang="en-US" sz="2400" dirty="0" smtClean="0"/>
              <a:t> yang </a:t>
            </a:r>
            <a:r>
              <a:rPr lang="en-US" sz="2400" dirty="0" err="1" smtClean="0"/>
              <a:t>sah</a:t>
            </a:r>
            <a:r>
              <a:rPr lang="en-US" sz="2400" dirty="0" smtClean="0"/>
              <a:t> </a:t>
            </a:r>
            <a:r>
              <a:rPr lang="en-US" sz="2400" dirty="0" err="1" smtClean="0"/>
              <a:t>dari</a:t>
            </a:r>
            <a:r>
              <a:rPr lang="en-US" sz="2400" dirty="0" smtClean="0"/>
              <a:t> </a:t>
            </a:r>
            <a:r>
              <a:rPr lang="en-US" sz="2400" dirty="0" err="1" smtClean="0"/>
              <a:t>seorang</a:t>
            </a:r>
            <a:r>
              <a:rPr lang="en-US" sz="2400" dirty="0" smtClean="0"/>
              <a:t> ayah </a:t>
            </a:r>
            <a:r>
              <a:rPr lang="en-US" sz="2400" dirty="0" err="1" smtClean="0"/>
              <a:t>dan</a:t>
            </a:r>
            <a:r>
              <a:rPr lang="en-US" sz="2400" dirty="0" smtClean="0"/>
              <a:t> </a:t>
            </a:r>
            <a:r>
              <a:rPr lang="en-US" sz="2400" dirty="0" err="1" smtClean="0"/>
              <a:t>ibu</a:t>
            </a:r>
            <a:r>
              <a:rPr lang="en-US" sz="2400" dirty="0" smtClean="0"/>
              <a:t> WNI.</a:t>
            </a:r>
          </a:p>
          <a:p>
            <a:pPr marL="914400" lvl="1" indent="-457200" algn="just" eaLnBrk="1" fontAlgn="auto" hangingPunct="1">
              <a:lnSpc>
                <a:spcPct val="90000"/>
              </a:lnSpc>
              <a:spcAft>
                <a:spcPts val="0"/>
              </a:spcAft>
              <a:buFont typeface="+mj-lt"/>
              <a:buAutoNum type="alphaLcPeriod"/>
              <a:defRPr/>
            </a:pPr>
            <a:r>
              <a:rPr lang="en-US" sz="2400" dirty="0" err="1" smtClean="0"/>
              <a:t>Anak</a:t>
            </a:r>
            <a:r>
              <a:rPr lang="en-US" sz="2400" dirty="0" smtClean="0"/>
              <a:t> yang </a:t>
            </a:r>
            <a:r>
              <a:rPr lang="en-US" sz="2400" dirty="0" err="1" smtClean="0"/>
              <a:t>lahir</a:t>
            </a:r>
            <a:r>
              <a:rPr lang="en-US" sz="2400" dirty="0" smtClean="0"/>
              <a:t> </a:t>
            </a:r>
            <a:r>
              <a:rPr lang="en-US" sz="2400" dirty="0" err="1" smtClean="0"/>
              <a:t>dari</a:t>
            </a:r>
            <a:r>
              <a:rPr lang="en-US" sz="2400" dirty="0" smtClean="0"/>
              <a:t> </a:t>
            </a:r>
            <a:r>
              <a:rPr lang="en-US" sz="2400" dirty="0" err="1" smtClean="0"/>
              <a:t>perkawinan</a:t>
            </a:r>
            <a:r>
              <a:rPr lang="en-US" sz="2400" dirty="0" smtClean="0"/>
              <a:t> yang </a:t>
            </a:r>
            <a:r>
              <a:rPr lang="en-US" sz="2400" dirty="0" err="1" smtClean="0"/>
              <a:t>sah</a:t>
            </a:r>
            <a:r>
              <a:rPr lang="en-US" sz="2400" dirty="0" smtClean="0"/>
              <a:t> </a:t>
            </a:r>
            <a:r>
              <a:rPr lang="en-US" sz="2400" dirty="0" err="1" smtClean="0"/>
              <a:t>dari</a:t>
            </a:r>
            <a:r>
              <a:rPr lang="en-US" sz="2400" dirty="0" smtClean="0"/>
              <a:t> </a:t>
            </a:r>
            <a:r>
              <a:rPr lang="en-US" sz="2400" dirty="0" err="1" smtClean="0"/>
              <a:t>seorang</a:t>
            </a:r>
            <a:r>
              <a:rPr lang="en-US" sz="2400" dirty="0" smtClean="0"/>
              <a:t> ayah WNI </a:t>
            </a:r>
            <a:r>
              <a:rPr lang="en-US" sz="2400" dirty="0" err="1" smtClean="0"/>
              <a:t>dan</a:t>
            </a:r>
            <a:r>
              <a:rPr lang="en-US" sz="2400" dirty="0" smtClean="0"/>
              <a:t> </a:t>
            </a:r>
            <a:r>
              <a:rPr lang="en-US" sz="2400" dirty="0" err="1" smtClean="0"/>
              <a:t>ibu</a:t>
            </a:r>
            <a:r>
              <a:rPr lang="en-US" sz="2400" dirty="0" smtClean="0"/>
              <a:t> WNA.</a:t>
            </a:r>
          </a:p>
          <a:p>
            <a:pPr marL="914400" lvl="1" indent="-457200" algn="just" eaLnBrk="1" fontAlgn="auto" hangingPunct="1">
              <a:lnSpc>
                <a:spcPct val="90000"/>
              </a:lnSpc>
              <a:spcAft>
                <a:spcPts val="0"/>
              </a:spcAft>
              <a:buFont typeface="+mj-lt"/>
              <a:buAutoNum type="alphaLcPeriod"/>
              <a:defRPr/>
            </a:pPr>
            <a:r>
              <a:rPr lang="en-US" sz="2400" dirty="0" err="1" smtClean="0"/>
              <a:t>Anak</a:t>
            </a:r>
            <a:r>
              <a:rPr lang="en-US" sz="2400" dirty="0" smtClean="0"/>
              <a:t> yang </a:t>
            </a:r>
            <a:r>
              <a:rPr lang="en-US" sz="2400" dirty="0" err="1" smtClean="0"/>
              <a:t>lahir</a:t>
            </a:r>
            <a:r>
              <a:rPr lang="en-US" sz="2400" dirty="0" smtClean="0"/>
              <a:t> </a:t>
            </a:r>
            <a:r>
              <a:rPr lang="en-US" sz="2400" dirty="0" err="1" smtClean="0"/>
              <a:t>dari</a:t>
            </a:r>
            <a:r>
              <a:rPr lang="en-US" sz="2400" dirty="0" smtClean="0"/>
              <a:t> </a:t>
            </a:r>
            <a:r>
              <a:rPr lang="en-US" sz="2400" dirty="0" err="1" smtClean="0"/>
              <a:t>perkawinan</a:t>
            </a:r>
            <a:r>
              <a:rPr lang="en-US" sz="2400" dirty="0" smtClean="0"/>
              <a:t> yang </a:t>
            </a:r>
            <a:r>
              <a:rPr lang="en-US" sz="2400" dirty="0" err="1" smtClean="0"/>
              <a:t>sah</a:t>
            </a:r>
            <a:r>
              <a:rPr lang="en-US" sz="2400" dirty="0" smtClean="0"/>
              <a:t> </a:t>
            </a:r>
            <a:r>
              <a:rPr lang="en-US" sz="2400" dirty="0" err="1" smtClean="0"/>
              <a:t>dari</a:t>
            </a:r>
            <a:r>
              <a:rPr lang="en-US" sz="2400" dirty="0" smtClean="0"/>
              <a:t> </a:t>
            </a:r>
            <a:r>
              <a:rPr lang="en-US" sz="2400" dirty="0" err="1" smtClean="0"/>
              <a:t>seorang</a:t>
            </a:r>
            <a:r>
              <a:rPr lang="en-US" sz="2400" dirty="0" smtClean="0"/>
              <a:t> ayah WNA </a:t>
            </a:r>
            <a:r>
              <a:rPr lang="en-US" sz="2400" dirty="0" err="1" smtClean="0"/>
              <a:t>dan</a:t>
            </a:r>
            <a:r>
              <a:rPr lang="en-US" sz="2400" dirty="0" smtClean="0"/>
              <a:t> </a:t>
            </a:r>
            <a:r>
              <a:rPr lang="en-US" sz="2400" dirty="0" err="1" smtClean="0"/>
              <a:t>ibu</a:t>
            </a:r>
            <a:r>
              <a:rPr lang="en-US" sz="2400" dirty="0" smtClean="0"/>
              <a:t> WNI.</a:t>
            </a:r>
          </a:p>
          <a:p>
            <a:pPr lvl="1" algn="just" eaLnBrk="1" fontAlgn="auto" hangingPunct="1">
              <a:lnSpc>
                <a:spcPct val="90000"/>
              </a:lnSpc>
              <a:spcAft>
                <a:spcPts val="0"/>
              </a:spcAft>
              <a:buFont typeface="Arial" pitchFamily="34" charset="0"/>
              <a:buChar char="–"/>
              <a:defRPr/>
            </a:pPr>
            <a:endParaRPr lang="en-US" sz="2400" dirty="0" smtClean="0"/>
          </a:p>
          <a:p>
            <a:pPr lvl="1" algn="just" eaLnBrk="1" fontAlgn="auto" hangingPunct="1">
              <a:lnSpc>
                <a:spcPct val="90000"/>
              </a:lnSpc>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 calcmode="lin" valueType="num">
                                      <p:cBhvr additive="base">
                                        <p:cTn id="13"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 calcmode="lin" valueType="num">
                                      <p:cBhvr additive="base">
                                        <p:cTn id="17"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89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additive="base">
                                        <p:cTn id="21"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7891">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7891">
                                            <p:txEl>
                                              <p:pRg st="4" end="4"/>
                                            </p:txEl>
                                          </p:spTgt>
                                        </p:tgtEl>
                                        <p:attrNameLst>
                                          <p:attrName>style.visibility</p:attrName>
                                        </p:attrNameLst>
                                      </p:cBhvr>
                                      <p:to>
                                        <p:strVal val="visible"/>
                                      </p:to>
                                    </p:set>
                                    <p:anim calcmode="lin" valueType="num">
                                      <p:cBhvr additive="base">
                                        <p:cTn id="29"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228600" y="1600200"/>
            <a:ext cx="8610600" cy="5943600"/>
          </a:xfrm>
        </p:spPr>
        <p:txBody>
          <a:bodyPr/>
          <a:lstStyle/>
          <a:p>
            <a:pPr marL="914400" lvl="1" indent="-457200" algn="just" eaLnBrk="1" hangingPunct="1">
              <a:lnSpc>
                <a:spcPct val="90000"/>
              </a:lnSpc>
              <a:buFontTx/>
              <a:buNone/>
            </a:pPr>
            <a:r>
              <a:rPr lang="en-US" altLang="en-US" sz="2400" smtClean="0"/>
              <a:t>e. Anak dari hasil perkawinan yang sah antara seorang ibu WNI dengan seorang ayah yang tidak memiliki kewarganegaraan atau hukum negara asal ayahnya tidak memberikan kewarganegaraan kepada anak tersebut.</a:t>
            </a:r>
          </a:p>
          <a:p>
            <a:pPr marL="914400" lvl="1" indent="-457200" algn="just" eaLnBrk="1" hangingPunct="1">
              <a:lnSpc>
                <a:spcPct val="90000"/>
              </a:lnSpc>
              <a:buFontTx/>
              <a:buNone/>
            </a:pPr>
            <a:r>
              <a:rPr lang="en-US" altLang="en-US" sz="2400" smtClean="0"/>
              <a:t>f. Anak yang lahir dalam tenggang waktu 300 hari setelah ayahnya meninggal dunia dari perkawinan yang sah  dan ayahnya WNI.</a:t>
            </a:r>
          </a:p>
          <a:p>
            <a:pPr marL="914400" lvl="1" indent="-457200" algn="just" eaLnBrk="1" hangingPunct="1">
              <a:lnSpc>
                <a:spcPct val="90000"/>
              </a:lnSpc>
              <a:buFontTx/>
              <a:buNone/>
            </a:pPr>
            <a:r>
              <a:rPr lang="en-US" altLang="en-US" sz="2400" smtClean="0"/>
              <a:t>g. Anak yang lahir di luar perkawinan yang sah  dari seorang WNI.</a:t>
            </a:r>
          </a:p>
          <a:p>
            <a:pPr marL="914400" lvl="1" indent="-457200" algn="just" eaLnBrk="1" hangingPunct="1">
              <a:lnSpc>
                <a:spcPct val="90000"/>
              </a:lnSpc>
              <a:buFontTx/>
              <a:buNone/>
            </a:pPr>
            <a:r>
              <a:rPr lang="en-US" altLang="en-US" sz="2400" smtClean="0"/>
              <a:t>h. Anak yang lahir diluar perkawinan yang sah dari seorang ibu WNA yang diakui oleh seorang ayah WNI sebagai anaknya dan pengakuan tersebut  dilakukan sebelum anak itu berusia 18 tahun atau belum kawin.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304800" y="1828800"/>
            <a:ext cx="8229600" cy="5029200"/>
          </a:xfrm>
        </p:spPr>
        <p:txBody>
          <a:bodyPr/>
          <a:lstStyle/>
          <a:p>
            <a:pPr marL="914400" lvl="1" indent="-457200" algn="just" eaLnBrk="1" hangingPunct="1">
              <a:lnSpc>
                <a:spcPct val="80000"/>
              </a:lnSpc>
              <a:buFontTx/>
              <a:buNone/>
            </a:pPr>
            <a:r>
              <a:rPr lang="en-US" altLang="en-US" sz="2400" smtClean="0"/>
              <a:t>j. </a:t>
            </a:r>
            <a:r>
              <a:rPr lang="en-US" altLang="en-US" sz="2000" smtClean="0"/>
              <a:t>Anak yang baru lahir di wilayah negara RI pada waktu lahir tidak jelas status warga negara ayah maupun ibunya.</a:t>
            </a:r>
          </a:p>
          <a:p>
            <a:pPr marL="914400" lvl="1" indent="-457200" algn="just" eaLnBrk="1" hangingPunct="1">
              <a:lnSpc>
                <a:spcPct val="80000"/>
              </a:lnSpc>
              <a:buFontTx/>
              <a:buNone/>
            </a:pPr>
            <a:r>
              <a:rPr lang="en-US" altLang="en-US" sz="2000" smtClean="0"/>
              <a:t>k. Anak yang baru lahir ditemukan di wilayah negara RI selama ayah dan ibunya tidak diketahui.</a:t>
            </a:r>
          </a:p>
          <a:p>
            <a:pPr marL="914400" lvl="1" indent="-457200" algn="just" eaLnBrk="1" hangingPunct="1">
              <a:lnSpc>
                <a:spcPct val="80000"/>
              </a:lnSpc>
              <a:buFontTx/>
              <a:buNone/>
            </a:pPr>
            <a:r>
              <a:rPr lang="en-US" altLang="en-US" sz="2000" smtClean="0"/>
              <a:t>l.  Anak yang lahir di wilayah negara RI apabila ayah dan ibunya tidak mempunyai kewarganegaraan atau tidak diketahui keberadaannya.</a:t>
            </a:r>
          </a:p>
          <a:p>
            <a:pPr marL="914400" lvl="1" indent="-457200" algn="just" eaLnBrk="1" hangingPunct="1">
              <a:lnSpc>
                <a:spcPct val="80000"/>
              </a:lnSpc>
              <a:buFontTx/>
              <a:buNone/>
            </a:pPr>
            <a:r>
              <a:rPr lang="en-US" altLang="en-US" sz="2000" smtClean="0"/>
              <a:t>m. Anak yang lahir diluar wilayah negara RI dari seorang ayah dan ibu WNI yang karena ketentuan dari negara tempat tersebut dilahirkan memberikan kewarganegaraan kepada anak yang bersangkutan.</a:t>
            </a:r>
          </a:p>
          <a:p>
            <a:pPr marL="914400" lvl="1" indent="-457200" algn="just" eaLnBrk="1" hangingPunct="1">
              <a:lnSpc>
                <a:spcPct val="80000"/>
              </a:lnSpc>
              <a:buFontTx/>
              <a:buNone/>
            </a:pPr>
            <a:r>
              <a:rPr lang="en-US" altLang="en-US" sz="2000" smtClean="0"/>
              <a:t>n. Anak dari seorang ayah dan ibu yang dikabulkan  permohonan kewarganegaraannya, kemudian ayah dan ibunya meninggal dunia sebelum mengucapkan sumpah atau menyatakan janji setia.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 calcmode="lin" valueType="num">
                                      <p:cBhvr additive="base">
                                        <p:cTn id="31"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685800" y="1676400"/>
            <a:ext cx="7772400" cy="5181600"/>
          </a:xfrm>
        </p:spPr>
        <p:txBody>
          <a:bodyPr>
            <a:normAutofit/>
          </a:bodyPr>
          <a:lstStyle/>
          <a:p>
            <a:pPr lvl="1" algn="just" eaLnBrk="1" hangingPunct="1"/>
            <a:r>
              <a:rPr lang="en-US" altLang="en-US" sz="3200" smtClean="0"/>
              <a:t>Anak WNI yang lahir di luar perkawinan yang sah, belum berusia 18 tahun atau belum kawin, diakui secara sah oleh ayahnya yang berkearganegaraan asing tetap diakui sebagai WNI. (pasal 5 (1).</a:t>
            </a:r>
          </a:p>
          <a:p>
            <a:pPr lvl="1" algn="just" eaLnBrk="1" hangingPunct="1"/>
            <a:r>
              <a:rPr lang="en-US" altLang="en-US" sz="3200" smtClean="0"/>
              <a:t>Anak WNI sebelum berusia 5 tahun diangkat secara sah sebagai anak olen WNA berdasarkan penetapan pengadilan tetap diakui sebagai WNI. (pasal 5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457200" y="1752600"/>
            <a:ext cx="8382000" cy="4495800"/>
          </a:xfrm>
        </p:spPr>
        <p:txBody>
          <a:bodyPr>
            <a:noAutofit/>
          </a:bodyPr>
          <a:lstStyle/>
          <a:p>
            <a:pPr lvl="1" algn="just" eaLnBrk="1" hangingPunct="1">
              <a:lnSpc>
                <a:spcPct val="90000"/>
              </a:lnSpc>
            </a:pPr>
            <a:r>
              <a:rPr lang="en-US" altLang="en-US" sz="2400" smtClean="0"/>
              <a:t>Dalam hal status kewarganegaraan RI terhadap anak sebagaimana dimaksud dalam Pasal 4 huruf c, huruf d, huruf h dan huruf I dan Pasal 5  berakibat anak berkewarganegaraan ganda, setelah usia 18 tahun atau sudah kawin anak tersebut harus menyatakan memilih salah satu kewarganegaraannya. </a:t>
            </a:r>
          </a:p>
          <a:p>
            <a:pPr lvl="1" algn="just" eaLnBrk="1" hangingPunct="1">
              <a:lnSpc>
                <a:spcPct val="90000"/>
              </a:lnSpc>
            </a:pPr>
            <a:r>
              <a:rPr lang="en-US" altLang="en-US" sz="2400" smtClean="0"/>
              <a:t>Pernyataan untuk memilih kewarganegaraan dibuat secara tertulis dan disampaikan kepada pejabat dengan melampirkan dokumen sebagaimana ditentukan dalam peraturan perundang-undangan.</a:t>
            </a:r>
          </a:p>
          <a:p>
            <a:pPr lvl="1" algn="just" eaLnBrk="1" hangingPunct="1">
              <a:lnSpc>
                <a:spcPct val="90000"/>
              </a:lnSpc>
            </a:pPr>
            <a:r>
              <a:rPr lang="en-US" altLang="en-US" sz="2400" smtClean="0"/>
              <a:t>Pernyataan untuk memilih kewarganegaraan disampaikan dalam waktu 3 tahun setelah anak berusia 18 tahun atau sudah kawin.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 calcmode="lin" valueType="num">
                                      <p:cBhvr additive="base">
                                        <p:cTn id="11" dur="5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9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 calcmode="lin" valueType="num">
                                      <p:cBhvr additive="base">
                                        <p:cTn id="15"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9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200" smtClean="0"/>
              <a:t>Syarat dan Tata Cara Memperoleh Kewarganegaraan Repubblik Indonesia</a:t>
            </a:r>
          </a:p>
        </p:txBody>
      </p:sp>
      <p:sp>
        <p:nvSpPr>
          <p:cNvPr id="18435" name="Rectangle 3"/>
          <p:cNvSpPr>
            <a:spLocks noGrp="1" noChangeArrowheads="1"/>
          </p:cNvSpPr>
          <p:nvPr>
            <p:ph idx="1"/>
          </p:nvPr>
        </p:nvSpPr>
        <p:spPr/>
        <p:txBody>
          <a:bodyPr/>
          <a:lstStyle/>
          <a:p>
            <a:pPr eaLnBrk="1" hangingPunct="1">
              <a:lnSpc>
                <a:spcPct val="80000"/>
              </a:lnSpc>
            </a:pPr>
            <a:r>
              <a:rPr lang="en-US" altLang="en-US" sz="2800" smtClean="0"/>
              <a:t>Non kelahiran:</a:t>
            </a:r>
          </a:p>
          <a:p>
            <a:pPr eaLnBrk="1" hangingPunct="1">
              <a:lnSpc>
                <a:spcPct val="80000"/>
              </a:lnSpc>
              <a:buFontTx/>
              <a:buNone/>
            </a:pPr>
            <a:r>
              <a:rPr lang="en-US" altLang="en-US" sz="2800" smtClean="0"/>
              <a:t>	a. Perkawinan</a:t>
            </a:r>
          </a:p>
          <a:p>
            <a:pPr eaLnBrk="1" hangingPunct="1">
              <a:lnSpc>
                <a:spcPct val="80000"/>
              </a:lnSpc>
              <a:buFontTx/>
              <a:buNone/>
            </a:pPr>
            <a:r>
              <a:rPr lang="en-US" altLang="en-US" sz="2800" smtClean="0"/>
              <a:t>	b. Pengangkatan anak.</a:t>
            </a:r>
          </a:p>
          <a:p>
            <a:pPr eaLnBrk="1" hangingPunct="1">
              <a:lnSpc>
                <a:spcPct val="80000"/>
              </a:lnSpc>
              <a:buFontTx/>
              <a:buNone/>
            </a:pPr>
            <a:r>
              <a:rPr lang="en-US" altLang="en-US" sz="2800" smtClean="0"/>
              <a:t>	c. Pewarganegaraan</a:t>
            </a:r>
          </a:p>
          <a:p>
            <a:pPr eaLnBrk="1" hangingPunct="1">
              <a:lnSpc>
                <a:spcPct val="80000"/>
              </a:lnSpc>
              <a:buFontTx/>
              <a:buNone/>
            </a:pPr>
            <a:r>
              <a:rPr lang="en-US" altLang="en-US" sz="2800" smtClean="0"/>
              <a:t>	d. Turut Ibu Bapak.</a:t>
            </a:r>
          </a:p>
          <a:p>
            <a:pPr eaLnBrk="1" hangingPunct="1">
              <a:lnSpc>
                <a:spcPct val="80000"/>
              </a:lnSpc>
              <a:buFontTx/>
              <a:buNone/>
            </a:pPr>
            <a:r>
              <a:rPr lang="en-US" altLang="en-US" sz="2800" smtClean="0"/>
              <a:t>	e. Penaklukan suatu negara.</a:t>
            </a:r>
          </a:p>
          <a:p>
            <a:pPr eaLnBrk="1" hangingPunct="1">
              <a:lnSpc>
                <a:spcPct val="80000"/>
              </a:lnSpc>
            </a:pPr>
            <a:r>
              <a:rPr lang="en-US" altLang="en-US" sz="2800" smtClean="0"/>
              <a:t>Kelahiran </a:t>
            </a:r>
          </a:p>
          <a:p>
            <a:pPr eaLnBrk="1" hangingPunct="1">
              <a:lnSpc>
                <a:spcPct val="80000"/>
              </a:lnSpc>
              <a:buFontTx/>
              <a:buNone/>
            </a:pPr>
            <a:r>
              <a:rPr lang="en-US" altLang="en-US" sz="2800" smtClean="0"/>
              <a:t>	a. asas keturunan (ius Sanguinus)</a:t>
            </a:r>
          </a:p>
          <a:p>
            <a:pPr eaLnBrk="1" hangingPunct="1">
              <a:lnSpc>
                <a:spcPct val="80000"/>
              </a:lnSpc>
              <a:buFontTx/>
              <a:buNone/>
            </a:pPr>
            <a:r>
              <a:rPr lang="en-US" altLang="en-US" sz="2800" smtClean="0"/>
              <a:t>	b. asas tempat kelahiran (ius Soli)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01625"/>
            <a:ext cx="7772400" cy="993775"/>
          </a:xfrm>
        </p:spPr>
        <p:txBody>
          <a:bodyPr/>
          <a:lstStyle/>
          <a:p>
            <a:pPr eaLnBrk="1" hangingPunct="1"/>
            <a:r>
              <a:rPr lang="en-US" altLang="en-US" smtClean="0"/>
              <a:t>Perkawinan </a:t>
            </a:r>
          </a:p>
        </p:txBody>
      </p:sp>
      <p:sp>
        <p:nvSpPr>
          <p:cNvPr id="44035" name="Rectangle 3"/>
          <p:cNvSpPr>
            <a:spLocks noGrp="1" noChangeArrowheads="1"/>
          </p:cNvSpPr>
          <p:nvPr>
            <p:ph idx="1"/>
          </p:nvPr>
        </p:nvSpPr>
        <p:spPr>
          <a:xfrm>
            <a:off x="304800" y="1447800"/>
            <a:ext cx="8458200" cy="5181600"/>
          </a:xfrm>
        </p:spPr>
        <p:txBody>
          <a:bodyPr/>
          <a:lstStyle/>
          <a:p>
            <a:pPr lvl="1" algn="just" eaLnBrk="1" hangingPunct="1">
              <a:lnSpc>
                <a:spcPct val="80000"/>
              </a:lnSpc>
            </a:pPr>
            <a:r>
              <a:rPr lang="en-US" altLang="en-US" smtClean="0"/>
              <a:t>WNA yang kawin secara sah dengan WNI dapat memperoleh kewarganegaraan Republik Indonesia dengan menyampaikan pernyataan menjadi WNI dihadapan pejabat.(pasal 19(1))</a:t>
            </a:r>
          </a:p>
          <a:p>
            <a:pPr lvl="1" algn="just" eaLnBrk="1" hangingPunct="1">
              <a:lnSpc>
                <a:spcPct val="80000"/>
              </a:lnSpc>
            </a:pPr>
            <a:r>
              <a:rPr lang="en-US" altLang="en-US" smtClean="0"/>
              <a:t>Pernyataan tersebut dilakukan apabila yang bersangkutan telah bertempat tinggal di wilayah RI paling singkat 5 tahun berturut-turut atau paling singkat 10 tahun tidak berturut-turut, kecuali dengan perolehan kewarganegaraan tersebut mengakibatkan kewarganegaraan ganda. (pasal 19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ppt_x"/>
                                          </p:val>
                                        </p:tav>
                                        <p:tav tm="100000">
                                          <p:val>
                                            <p:strVal val="#ppt_x"/>
                                          </p:val>
                                        </p:tav>
                                      </p:tavLst>
                                    </p:anim>
                                    <p:anim calcmode="lin" valueType="num">
                                      <p:cBhvr additive="base">
                                        <p:cTn id="8" dur="500" fill="hold"/>
                                        <p:tgtEl>
                                          <p:spTgt spid="440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 calcmode="lin" valueType="num">
                                      <p:cBhvr additive="base">
                                        <p:cTn id="13"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1625"/>
            <a:ext cx="7772400" cy="1069975"/>
          </a:xfrm>
        </p:spPr>
        <p:txBody>
          <a:bodyPr/>
          <a:lstStyle/>
          <a:p>
            <a:pPr eaLnBrk="1" hangingPunct="1"/>
            <a:r>
              <a:rPr lang="en-US" altLang="en-US" smtClean="0"/>
              <a:t>Pengangkatan Anak</a:t>
            </a:r>
          </a:p>
        </p:txBody>
      </p:sp>
      <p:sp>
        <p:nvSpPr>
          <p:cNvPr id="45059" name="Rectangle 3"/>
          <p:cNvSpPr>
            <a:spLocks noGrp="1" noChangeArrowheads="1"/>
          </p:cNvSpPr>
          <p:nvPr>
            <p:ph idx="1"/>
          </p:nvPr>
        </p:nvSpPr>
        <p:spPr>
          <a:xfrm>
            <a:off x="685800" y="1981200"/>
            <a:ext cx="8153400" cy="4419600"/>
          </a:xfrm>
        </p:spPr>
        <p:txBody>
          <a:bodyPr/>
          <a:lstStyle/>
          <a:p>
            <a:pPr algn="just" eaLnBrk="1" hangingPunct="1">
              <a:lnSpc>
                <a:spcPct val="80000"/>
              </a:lnSpc>
            </a:pPr>
            <a:r>
              <a:rPr lang="en-US" altLang="en-US" sz="2800" smtClean="0"/>
              <a:t>Anak WNA yang belum berusia 5 tahun yang diangkat secara sah menurut penetapan pengadilan  sebagai anak oleh WNI memperoleh kewarganegaraan Republik Indonesia (pasal 21(2)).</a:t>
            </a:r>
          </a:p>
          <a:p>
            <a:pPr algn="just" eaLnBrk="1" hangingPunct="1">
              <a:lnSpc>
                <a:spcPct val="80000"/>
              </a:lnSpc>
            </a:pPr>
            <a:r>
              <a:rPr lang="en-US" altLang="en-US" sz="2800" smtClean="0"/>
              <a:t>Dalam hal anak memiliki kewarganegaraan ganda, maka setelah usia 18 tahun atau sudah kawin anak tersebut harus menyatakan memilih salah satu kewarganegarannya. (ayat (3)).</a:t>
            </a:r>
          </a:p>
          <a:p>
            <a:pPr eaLnBrk="1" hangingPunct="1">
              <a:lnSpc>
                <a:spcPct val="80000"/>
              </a:lnSpc>
            </a:pPr>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additive="base">
                                        <p:cTn id="13"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additive="base">
                                        <p:cTn id="19"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2819400" y="838200"/>
            <a:ext cx="2362200" cy="8382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400"/>
              <a:t>NEGARA</a:t>
            </a:r>
          </a:p>
        </p:txBody>
      </p:sp>
      <p:sp>
        <p:nvSpPr>
          <p:cNvPr id="32771" name="AutoShape 3"/>
          <p:cNvSpPr>
            <a:spLocks noChangeArrowheads="1"/>
          </p:cNvSpPr>
          <p:nvPr/>
        </p:nvSpPr>
        <p:spPr bwMode="auto">
          <a:xfrm>
            <a:off x="5638800" y="914400"/>
            <a:ext cx="3276600" cy="6096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dirty="0">
                <a:solidFill>
                  <a:schemeClr val="tx1"/>
                </a:solidFill>
              </a:rPr>
              <a:t>ORGANISASI KEKUASAAN</a:t>
            </a:r>
          </a:p>
        </p:txBody>
      </p:sp>
      <p:sp>
        <p:nvSpPr>
          <p:cNvPr id="32772" name="AutoShape 4"/>
          <p:cNvSpPr>
            <a:spLocks noChangeArrowheads="1"/>
          </p:cNvSpPr>
          <p:nvPr/>
        </p:nvSpPr>
        <p:spPr bwMode="auto">
          <a:xfrm>
            <a:off x="2514600" y="2362200"/>
            <a:ext cx="3048000" cy="685800"/>
          </a:xfrm>
          <a:prstGeom prst="flowChartProcess">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US" sz="2400" dirty="0">
                <a:solidFill>
                  <a:schemeClr val="tx1"/>
                </a:solidFill>
              </a:rPr>
              <a:t>UNSUR</a:t>
            </a:r>
            <a:r>
              <a:rPr lang="en-US" sz="2400" dirty="0">
                <a:solidFill>
                  <a:srgbClr val="0000FF"/>
                </a:solidFill>
              </a:rPr>
              <a:t> </a:t>
            </a:r>
            <a:r>
              <a:rPr lang="en-US" sz="2400" dirty="0">
                <a:solidFill>
                  <a:schemeClr val="tx1"/>
                </a:solidFill>
              </a:rPr>
              <a:t>NEGARA</a:t>
            </a:r>
          </a:p>
        </p:txBody>
      </p:sp>
      <p:sp>
        <p:nvSpPr>
          <p:cNvPr id="32773" name="AutoShape 5"/>
          <p:cNvSpPr>
            <a:spLocks noChangeArrowheads="1"/>
          </p:cNvSpPr>
          <p:nvPr/>
        </p:nvSpPr>
        <p:spPr bwMode="auto">
          <a:xfrm>
            <a:off x="152400" y="3657600"/>
            <a:ext cx="2438400" cy="6858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400" dirty="0">
                <a:solidFill>
                  <a:schemeClr val="tx1"/>
                </a:solidFill>
              </a:rPr>
              <a:t>WILAYAH</a:t>
            </a:r>
          </a:p>
        </p:txBody>
      </p:sp>
      <p:sp>
        <p:nvSpPr>
          <p:cNvPr id="32774" name="AutoShape 6"/>
          <p:cNvSpPr>
            <a:spLocks noChangeArrowheads="1"/>
          </p:cNvSpPr>
          <p:nvPr/>
        </p:nvSpPr>
        <p:spPr bwMode="auto">
          <a:xfrm>
            <a:off x="381000" y="5334000"/>
            <a:ext cx="2133600" cy="6858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400" dirty="0">
                <a:solidFill>
                  <a:schemeClr val="tx1"/>
                </a:solidFill>
              </a:rPr>
              <a:t>RAKYAT</a:t>
            </a:r>
          </a:p>
        </p:txBody>
      </p:sp>
      <p:sp>
        <p:nvSpPr>
          <p:cNvPr id="32775" name="AutoShape 7"/>
          <p:cNvSpPr>
            <a:spLocks noChangeArrowheads="1"/>
          </p:cNvSpPr>
          <p:nvPr/>
        </p:nvSpPr>
        <p:spPr bwMode="auto">
          <a:xfrm>
            <a:off x="5867400" y="3581400"/>
            <a:ext cx="3276600" cy="8382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400" dirty="0"/>
              <a:t>PEMERINTAH </a:t>
            </a:r>
          </a:p>
          <a:p>
            <a:pPr algn="ctr">
              <a:defRPr/>
            </a:pPr>
            <a:r>
              <a:rPr lang="en-US" sz="2400" dirty="0"/>
              <a:t>YANG BERDAULAT</a:t>
            </a:r>
          </a:p>
        </p:txBody>
      </p:sp>
      <p:sp>
        <p:nvSpPr>
          <p:cNvPr id="32776" name="AutoShape 8"/>
          <p:cNvSpPr>
            <a:spLocks noChangeArrowheads="1"/>
          </p:cNvSpPr>
          <p:nvPr/>
        </p:nvSpPr>
        <p:spPr bwMode="auto">
          <a:xfrm>
            <a:off x="5562600" y="4876800"/>
            <a:ext cx="3352800" cy="762000"/>
          </a:xfrm>
          <a:prstGeom prst="flowChartProcess">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endParaRPr lang="en-US" sz="2000" dirty="0"/>
          </a:p>
          <a:p>
            <a:pPr algn="ctr">
              <a:defRPr/>
            </a:pPr>
            <a:r>
              <a:rPr lang="en-US" sz="2000" dirty="0"/>
              <a:t>PENGAKUAN </a:t>
            </a:r>
          </a:p>
          <a:p>
            <a:pPr algn="ctr">
              <a:defRPr/>
            </a:pPr>
            <a:r>
              <a:rPr lang="en-US" sz="2000" dirty="0">
                <a:solidFill>
                  <a:schemeClr val="tx1"/>
                </a:solidFill>
              </a:rPr>
              <a:t>DARI</a:t>
            </a:r>
            <a:r>
              <a:rPr lang="en-US" sz="2000" dirty="0"/>
              <a:t> NEGARA LAIN </a:t>
            </a:r>
          </a:p>
          <a:p>
            <a:pPr algn="ctr">
              <a:defRPr/>
            </a:pPr>
            <a:endParaRPr lang="en-US" sz="2000" dirty="0"/>
          </a:p>
        </p:txBody>
      </p:sp>
      <p:sp>
        <p:nvSpPr>
          <p:cNvPr id="3081" name="Line 9"/>
          <p:cNvSpPr>
            <a:spLocks noChangeShapeType="1"/>
          </p:cNvSpPr>
          <p:nvPr/>
        </p:nvSpPr>
        <p:spPr bwMode="auto">
          <a:xfrm flipH="1">
            <a:off x="2667000" y="3048000"/>
            <a:ext cx="1371600" cy="990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2" name="Line 10"/>
          <p:cNvSpPr>
            <a:spLocks noChangeShapeType="1"/>
          </p:cNvSpPr>
          <p:nvPr/>
        </p:nvSpPr>
        <p:spPr bwMode="auto">
          <a:xfrm flipH="1">
            <a:off x="2819400" y="3048000"/>
            <a:ext cx="1219200" cy="2667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3" name="Line 11"/>
          <p:cNvSpPr>
            <a:spLocks noChangeShapeType="1"/>
          </p:cNvSpPr>
          <p:nvPr/>
        </p:nvSpPr>
        <p:spPr bwMode="auto">
          <a:xfrm>
            <a:off x="4038600" y="2971800"/>
            <a:ext cx="1447800" cy="25146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4" name="Line 12"/>
          <p:cNvSpPr>
            <a:spLocks noChangeShapeType="1"/>
          </p:cNvSpPr>
          <p:nvPr/>
        </p:nvSpPr>
        <p:spPr bwMode="auto">
          <a:xfrm>
            <a:off x="4114800" y="3048000"/>
            <a:ext cx="1676400" cy="9144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85" name="AutoShape 13"/>
          <p:cNvSpPr>
            <a:spLocks noChangeArrowheads="1"/>
          </p:cNvSpPr>
          <p:nvPr/>
        </p:nvSpPr>
        <p:spPr bwMode="auto">
          <a:xfrm rot="-5400000">
            <a:off x="5257800" y="990600"/>
            <a:ext cx="304800" cy="457200"/>
          </a:xfrm>
          <a:prstGeom prst="downArrow">
            <a:avLst>
              <a:gd name="adj1" fmla="val 50000"/>
              <a:gd name="adj2" fmla="val 3750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endParaRPr lang="id-ID" altLang="en-US"/>
          </a:p>
        </p:txBody>
      </p:sp>
      <p:sp>
        <p:nvSpPr>
          <p:cNvPr id="3086" name="AutoShape 14"/>
          <p:cNvSpPr>
            <a:spLocks noChangeArrowheads="1"/>
          </p:cNvSpPr>
          <p:nvPr/>
        </p:nvSpPr>
        <p:spPr bwMode="auto">
          <a:xfrm>
            <a:off x="3886200" y="17526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vert="eaVert" wrap="none" anchor="ct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endParaRPr lang="id-ID" altLang="en-US"/>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gtEl>
                                        <p:attrNameLst>
                                          <p:attrName>style.visibility</p:attrName>
                                        </p:attrNameLst>
                                      </p:cBhvr>
                                      <p:to>
                                        <p:strVal val="visible"/>
                                      </p:to>
                                    </p:set>
                                    <p:anim calcmode="lin" valueType="num">
                                      <p:cBhvr additive="base">
                                        <p:cTn id="13" dur="500" fill="hold"/>
                                        <p:tgtEl>
                                          <p:spTgt spid="32771"/>
                                        </p:tgtEl>
                                        <p:attrNameLst>
                                          <p:attrName>ppt_x</p:attrName>
                                        </p:attrNameLst>
                                      </p:cBhvr>
                                      <p:tavLst>
                                        <p:tav tm="0">
                                          <p:val>
                                            <p:strVal val="0-#ppt_w/2"/>
                                          </p:val>
                                        </p:tav>
                                        <p:tav tm="100000">
                                          <p:val>
                                            <p:strVal val="#ppt_x"/>
                                          </p:val>
                                        </p:tav>
                                      </p:tavLst>
                                    </p:anim>
                                    <p:anim calcmode="lin" valueType="num">
                                      <p:cBhvr additive="base">
                                        <p:cTn id="14" dur="500" fill="hold"/>
                                        <p:tgtEl>
                                          <p:spTgt spid="3277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1" nodeType="clickEffect">
                                  <p:stCondLst>
                                    <p:cond delay="0"/>
                                  </p:stCondLst>
                                  <p:childTnLst>
                                    <p:set>
                                      <p:cBhvr>
                                        <p:cTn id="18" dur="1" fill="hold">
                                          <p:stCondLst>
                                            <p:cond delay="0"/>
                                          </p:stCondLst>
                                        </p:cTn>
                                        <p:tgtEl>
                                          <p:spTgt spid="32770"/>
                                        </p:tgtEl>
                                        <p:attrNameLst>
                                          <p:attrName>style.visibility</p:attrName>
                                        </p:attrNameLst>
                                      </p:cBhvr>
                                      <p:to>
                                        <p:strVal val="visible"/>
                                      </p:to>
                                    </p:set>
                                    <p:anim calcmode="lin" valueType="num">
                                      <p:cBhvr additive="base">
                                        <p:cTn id="19" dur="500" fill="hold"/>
                                        <p:tgtEl>
                                          <p:spTgt spid="32770"/>
                                        </p:tgtEl>
                                        <p:attrNameLst>
                                          <p:attrName>ppt_x</p:attrName>
                                        </p:attrNameLst>
                                      </p:cBhvr>
                                      <p:tavLst>
                                        <p:tav tm="0">
                                          <p:val>
                                            <p:strVal val="#ppt_x"/>
                                          </p:val>
                                        </p:tav>
                                        <p:tav tm="100000">
                                          <p:val>
                                            <p:strVal val="#ppt_x"/>
                                          </p:val>
                                        </p:tav>
                                      </p:tavLst>
                                    </p:anim>
                                    <p:anim calcmode="lin" valueType="num">
                                      <p:cBhvr additive="base">
                                        <p:cTn id="20" dur="500" fill="hold"/>
                                        <p:tgtEl>
                                          <p:spTgt spid="32770"/>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1" nodeType="clickEffect">
                                  <p:stCondLst>
                                    <p:cond delay="0"/>
                                  </p:stCondLst>
                                  <p:childTnLst>
                                    <p:set>
                                      <p:cBhvr>
                                        <p:cTn id="24" dur="1" fill="hold">
                                          <p:stCondLst>
                                            <p:cond delay="0"/>
                                          </p:stCondLst>
                                        </p:cTn>
                                        <p:tgtEl>
                                          <p:spTgt spid="32771"/>
                                        </p:tgtEl>
                                        <p:attrNameLst>
                                          <p:attrName>style.visibility</p:attrName>
                                        </p:attrNameLst>
                                      </p:cBhvr>
                                      <p:to>
                                        <p:strVal val="visible"/>
                                      </p:to>
                                    </p:set>
                                    <p:anim calcmode="lin" valueType="num">
                                      <p:cBhvr additive="base">
                                        <p:cTn id="25" dur="500" fill="hold"/>
                                        <p:tgtEl>
                                          <p:spTgt spid="32771"/>
                                        </p:tgtEl>
                                        <p:attrNameLst>
                                          <p:attrName>ppt_x</p:attrName>
                                        </p:attrNameLst>
                                      </p:cBhvr>
                                      <p:tavLst>
                                        <p:tav tm="0">
                                          <p:val>
                                            <p:strVal val="1+#ppt_w/2"/>
                                          </p:val>
                                        </p:tav>
                                        <p:tav tm="100000">
                                          <p:val>
                                            <p:strVal val="#ppt_x"/>
                                          </p:val>
                                        </p:tav>
                                      </p:tavLst>
                                    </p:anim>
                                    <p:anim calcmode="lin" valueType="num">
                                      <p:cBhvr additive="base">
                                        <p:cTn id="26" dur="500" fill="hold"/>
                                        <p:tgtEl>
                                          <p:spTgt spid="3277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2"/>
                                        </p:tgtEl>
                                        <p:attrNameLst>
                                          <p:attrName>style.visibility</p:attrName>
                                        </p:attrNameLst>
                                      </p:cBhvr>
                                      <p:to>
                                        <p:strVal val="visible"/>
                                      </p:to>
                                    </p:set>
                                    <p:anim calcmode="lin" valueType="num">
                                      <p:cBhvr additive="base">
                                        <p:cTn id="31" dur="500" fill="hold"/>
                                        <p:tgtEl>
                                          <p:spTgt spid="32772"/>
                                        </p:tgtEl>
                                        <p:attrNameLst>
                                          <p:attrName>ppt_x</p:attrName>
                                        </p:attrNameLst>
                                      </p:cBhvr>
                                      <p:tavLst>
                                        <p:tav tm="0">
                                          <p:val>
                                            <p:strVal val="0-#ppt_w/2"/>
                                          </p:val>
                                        </p:tav>
                                        <p:tav tm="100000">
                                          <p:val>
                                            <p:strVal val="#ppt_x"/>
                                          </p:val>
                                        </p:tav>
                                      </p:tavLst>
                                    </p:anim>
                                    <p:anim calcmode="lin" valueType="num">
                                      <p:cBhvr additive="base">
                                        <p:cTn id="32"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2773"/>
                                        </p:tgtEl>
                                        <p:attrNameLst>
                                          <p:attrName>style.visibility</p:attrName>
                                        </p:attrNameLst>
                                      </p:cBhvr>
                                      <p:to>
                                        <p:strVal val="visible"/>
                                      </p:to>
                                    </p:set>
                                    <p:anim calcmode="lin" valueType="num">
                                      <p:cBhvr additive="base">
                                        <p:cTn id="37" dur="500" fill="hold"/>
                                        <p:tgtEl>
                                          <p:spTgt spid="32773"/>
                                        </p:tgtEl>
                                        <p:attrNameLst>
                                          <p:attrName>ppt_x</p:attrName>
                                        </p:attrNameLst>
                                      </p:cBhvr>
                                      <p:tavLst>
                                        <p:tav tm="0">
                                          <p:val>
                                            <p:strVal val="0-#ppt_w/2"/>
                                          </p:val>
                                        </p:tav>
                                        <p:tav tm="100000">
                                          <p:val>
                                            <p:strVal val="#ppt_x"/>
                                          </p:val>
                                        </p:tav>
                                      </p:tavLst>
                                    </p:anim>
                                    <p:anim calcmode="lin" valueType="num">
                                      <p:cBhvr additive="base">
                                        <p:cTn id="38" dur="500" fill="hold"/>
                                        <p:tgtEl>
                                          <p:spTgt spid="3277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2774"/>
                                        </p:tgtEl>
                                        <p:attrNameLst>
                                          <p:attrName>style.visibility</p:attrName>
                                        </p:attrNameLst>
                                      </p:cBhvr>
                                      <p:to>
                                        <p:strVal val="visible"/>
                                      </p:to>
                                    </p:set>
                                    <p:anim calcmode="lin" valueType="num">
                                      <p:cBhvr additive="base">
                                        <p:cTn id="43" dur="500" fill="hold"/>
                                        <p:tgtEl>
                                          <p:spTgt spid="32774"/>
                                        </p:tgtEl>
                                        <p:attrNameLst>
                                          <p:attrName>ppt_x</p:attrName>
                                        </p:attrNameLst>
                                      </p:cBhvr>
                                      <p:tavLst>
                                        <p:tav tm="0">
                                          <p:val>
                                            <p:strVal val="#ppt_x"/>
                                          </p:val>
                                        </p:tav>
                                        <p:tav tm="100000">
                                          <p:val>
                                            <p:strVal val="#ppt_x"/>
                                          </p:val>
                                        </p:tav>
                                      </p:tavLst>
                                    </p:anim>
                                    <p:anim calcmode="lin" valueType="num">
                                      <p:cBhvr additive="base">
                                        <p:cTn id="44" dur="500" fill="hold"/>
                                        <p:tgtEl>
                                          <p:spTgt spid="32774"/>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2775"/>
                                        </p:tgtEl>
                                        <p:attrNameLst>
                                          <p:attrName>style.visibility</p:attrName>
                                        </p:attrNameLst>
                                      </p:cBhvr>
                                      <p:to>
                                        <p:strVal val="visible"/>
                                      </p:to>
                                    </p:set>
                                    <p:anim calcmode="lin" valueType="num">
                                      <p:cBhvr additive="base">
                                        <p:cTn id="49" dur="500" fill="hold"/>
                                        <p:tgtEl>
                                          <p:spTgt spid="32775"/>
                                        </p:tgtEl>
                                        <p:attrNameLst>
                                          <p:attrName>ppt_x</p:attrName>
                                        </p:attrNameLst>
                                      </p:cBhvr>
                                      <p:tavLst>
                                        <p:tav tm="0">
                                          <p:val>
                                            <p:strVal val="1+#ppt_w/2"/>
                                          </p:val>
                                        </p:tav>
                                        <p:tav tm="100000">
                                          <p:val>
                                            <p:strVal val="#ppt_x"/>
                                          </p:val>
                                        </p:tav>
                                      </p:tavLst>
                                    </p:anim>
                                    <p:anim calcmode="lin" valueType="num">
                                      <p:cBhvr additive="base">
                                        <p:cTn id="50" dur="500" fill="hold"/>
                                        <p:tgtEl>
                                          <p:spTgt spid="3277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2776"/>
                                        </p:tgtEl>
                                        <p:attrNameLst>
                                          <p:attrName>style.visibility</p:attrName>
                                        </p:attrNameLst>
                                      </p:cBhvr>
                                      <p:to>
                                        <p:strVal val="visible"/>
                                      </p:to>
                                    </p:set>
                                    <p:anim calcmode="lin" valueType="num">
                                      <p:cBhvr additive="base">
                                        <p:cTn id="55" dur="500" fill="hold"/>
                                        <p:tgtEl>
                                          <p:spTgt spid="32776"/>
                                        </p:tgtEl>
                                        <p:attrNameLst>
                                          <p:attrName>ppt_x</p:attrName>
                                        </p:attrNameLst>
                                      </p:cBhvr>
                                      <p:tavLst>
                                        <p:tav tm="0">
                                          <p:val>
                                            <p:strVal val="#ppt_x"/>
                                          </p:val>
                                        </p:tav>
                                        <p:tav tm="100000">
                                          <p:val>
                                            <p:strVal val="#ppt_x"/>
                                          </p:val>
                                        </p:tav>
                                      </p:tavLst>
                                    </p:anim>
                                    <p:anim calcmode="lin" valueType="num">
                                      <p:cBhvr additive="base">
                                        <p:cTn id="56" dur="500" fill="hold"/>
                                        <p:tgtEl>
                                          <p:spTgt spid="327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P spid="32770" grpId="1" animBg="1"/>
      <p:bldP spid="32771" grpId="0" animBg="1"/>
      <p:bldP spid="32771" grpId="1" animBg="1"/>
      <p:bldP spid="32772" grpId="0" animBg="1"/>
      <p:bldP spid="32773" grpId="0" animBg="1"/>
      <p:bldP spid="32774" grpId="0" animBg="1"/>
      <p:bldP spid="32775" grpId="0" animBg="1"/>
      <p:bldP spid="327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301625"/>
            <a:ext cx="7772400" cy="917575"/>
          </a:xfrm>
        </p:spPr>
        <p:txBody>
          <a:bodyPr rtlCol="0">
            <a:normAutofit fontScale="90000"/>
          </a:bodyPr>
          <a:lstStyle/>
          <a:p>
            <a:pPr eaLnBrk="1" fontAlgn="auto" hangingPunct="1">
              <a:spcAft>
                <a:spcPts val="0"/>
              </a:spcAft>
              <a:defRPr/>
            </a:pPr>
            <a:r>
              <a:rPr lang="en-US" sz="3600" smtClean="0"/>
              <a:t>Pewarganegaraan (Pasal 8 UU No.12 th 2006)</a:t>
            </a:r>
          </a:p>
        </p:txBody>
      </p:sp>
      <p:sp>
        <p:nvSpPr>
          <p:cNvPr id="46083" name="Rectangle 3"/>
          <p:cNvSpPr>
            <a:spLocks noGrp="1" noChangeArrowheads="1"/>
          </p:cNvSpPr>
          <p:nvPr>
            <p:ph idx="1"/>
          </p:nvPr>
        </p:nvSpPr>
        <p:spPr>
          <a:xfrm>
            <a:off x="152400" y="1447800"/>
            <a:ext cx="8839200" cy="5410200"/>
          </a:xfrm>
        </p:spPr>
        <p:txBody>
          <a:bodyPr/>
          <a:lstStyle/>
          <a:p>
            <a:pPr algn="just" eaLnBrk="1" hangingPunct="1">
              <a:lnSpc>
                <a:spcPct val="80000"/>
              </a:lnSpc>
            </a:pPr>
            <a:r>
              <a:rPr lang="en-US" altLang="en-US" sz="2000" smtClean="0"/>
              <a:t>Syarat memperoleh kewarganegaraan RI (PASAL 9):</a:t>
            </a:r>
          </a:p>
          <a:p>
            <a:pPr algn="just" eaLnBrk="1" hangingPunct="1">
              <a:lnSpc>
                <a:spcPct val="80000"/>
              </a:lnSpc>
              <a:buFontTx/>
              <a:buNone/>
            </a:pPr>
            <a:endParaRPr lang="en-US" altLang="en-US" sz="2000" smtClean="0"/>
          </a:p>
          <a:p>
            <a:pPr marL="857250" lvl="1" indent="-457200" algn="just" eaLnBrk="1" hangingPunct="1">
              <a:lnSpc>
                <a:spcPct val="80000"/>
              </a:lnSpc>
              <a:buFont typeface="Arial Black" pitchFamily="34" charset="0"/>
              <a:buAutoNum type="alphaLcPeriod"/>
            </a:pPr>
            <a:r>
              <a:rPr lang="en-US" altLang="en-US" sz="2000" smtClean="0"/>
              <a:t>telah berusia 18 tahun atau   sudah kawin.</a:t>
            </a:r>
          </a:p>
          <a:p>
            <a:pPr marL="857250" lvl="1" indent="-457200" algn="just" eaLnBrk="1" hangingPunct="1">
              <a:lnSpc>
                <a:spcPct val="80000"/>
              </a:lnSpc>
              <a:buFont typeface="Arial Black" pitchFamily="34" charset="0"/>
              <a:buAutoNum type="alphaLcPeriod"/>
            </a:pPr>
            <a:r>
              <a:rPr lang="en-US" altLang="en-US" sz="2000" smtClean="0"/>
              <a:t>pada waktu pengajuan permohonan sudah bertempat         tinggal paling singkat 5 tahun berturur-turut atau paling        singkat 10 tahun tidak berturut-turut.</a:t>
            </a:r>
          </a:p>
          <a:p>
            <a:pPr marL="857250" lvl="1" indent="-457200" algn="just" eaLnBrk="1" hangingPunct="1">
              <a:lnSpc>
                <a:spcPct val="80000"/>
              </a:lnSpc>
              <a:buFont typeface="Arial Black" pitchFamily="34" charset="0"/>
              <a:buAutoNum type="alphaLcPeriod"/>
            </a:pPr>
            <a:r>
              <a:rPr lang="en-US" altLang="en-US" sz="2000" smtClean="0"/>
              <a:t>sehat jasmani dan rohani.</a:t>
            </a:r>
          </a:p>
          <a:p>
            <a:pPr marL="857250" lvl="1" indent="-457200" algn="just" eaLnBrk="1" hangingPunct="1">
              <a:lnSpc>
                <a:spcPct val="80000"/>
              </a:lnSpc>
              <a:buFont typeface="Arial Black" pitchFamily="34" charset="0"/>
              <a:buAutoNum type="alphaLcPeriod"/>
            </a:pPr>
            <a:r>
              <a:rPr lang="en-US" altLang="en-US" sz="2000" smtClean="0"/>
              <a:t>dapat berbahasa indonesia serta pengakui dsar negara         Pancasila, dan UUD Negara Republik Indonesia 1945.</a:t>
            </a:r>
          </a:p>
          <a:p>
            <a:pPr marL="857250" lvl="1" indent="-457200" algn="just" eaLnBrk="1" hangingPunct="1">
              <a:lnSpc>
                <a:spcPct val="80000"/>
              </a:lnSpc>
              <a:buFont typeface="Arial Black" pitchFamily="34" charset="0"/>
              <a:buAutoNum type="alphaLcPeriod"/>
            </a:pPr>
            <a:r>
              <a:rPr lang="en-US" altLang="en-US" sz="2000" smtClean="0"/>
              <a:t>tidak pernah dijatuhi pidanakarena melakukan tindak         pidana yang diancam dengan pidana penjara 1 tahun         atau lebih.</a:t>
            </a:r>
          </a:p>
          <a:p>
            <a:pPr marL="857250" lvl="1" indent="-457200" algn="just" eaLnBrk="1" hangingPunct="1">
              <a:lnSpc>
                <a:spcPct val="80000"/>
              </a:lnSpc>
              <a:buFont typeface="Arial Black" pitchFamily="34" charset="0"/>
              <a:buAutoNum type="alphaLcPeriod"/>
            </a:pPr>
            <a:r>
              <a:rPr lang="en-US" altLang="en-US" sz="2000" smtClean="0"/>
              <a:t>Jika dengan memperoleh kewarganegaraan RI tidak         menjadi berkewarganegaraan ganda.</a:t>
            </a:r>
          </a:p>
          <a:p>
            <a:pPr marL="857250" lvl="1" indent="-457200" algn="just" eaLnBrk="1" hangingPunct="1">
              <a:lnSpc>
                <a:spcPct val="80000"/>
              </a:lnSpc>
              <a:buFont typeface="Arial Black" pitchFamily="34" charset="0"/>
              <a:buAutoNum type="alphaLcPeriod"/>
            </a:pPr>
            <a:r>
              <a:rPr lang="en-US" altLang="en-US" sz="2000" smtClean="0"/>
              <a:t>mempunyai pekerjaan dan penghasilan tetap.</a:t>
            </a:r>
          </a:p>
          <a:p>
            <a:pPr marL="857250" lvl="1" indent="-457200" algn="just" eaLnBrk="1" hangingPunct="1">
              <a:lnSpc>
                <a:spcPct val="80000"/>
              </a:lnSpc>
              <a:buFont typeface="Arial Black" pitchFamily="34" charset="0"/>
              <a:buAutoNum type="alphaLcPeriod"/>
            </a:pPr>
            <a:r>
              <a:rPr lang="en-US" altLang="en-US" sz="2000" smtClean="0"/>
              <a:t>membayar uang pewarganegaraan ke kas negara.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additive="base">
                                        <p:cTn id="7" dur="500" fill="hold"/>
                                        <p:tgtEl>
                                          <p:spTgt spid="46082"/>
                                        </p:tgtEl>
                                        <p:attrNameLst>
                                          <p:attrName>ppt_x</p:attrName>
                                        </p:attrNameLst>
                                      </p:cBhvr>
                                      <p:tavLst>
                                        <p:tav tm="0">
                                          <p:val>
                                            <p:strVal val="#ppt_x"/>
                                          </p:val>
                                        </p:tav>
                                        <p:tav tm="100000">
                                          <p:val>
                                            <p:strVal val="#ppt_x"/>
                                          </p:val>
                                        </p:tav>
                                      </p:tavLst>
                                    </p:anim>
                                    <p:anim calcmode="lin" valueType="num">
                                      <p:cBhvr additive="base">
                                        <p:cTn id="8" dur="500" fill="hold"/>
                                        <p:tgtEl>
                                          <p:spTgt spid="460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083">
                                            <p:txEl>
                                              <p:pRg st="0" end="0"/>
                                            </p:txEl>
                                          </p:spTgt>
                                        </p:tgtEl>
                                        <p:attrNameLst>
                                          <p:attrName>style.visibility</p:attrName>
                                        </p:attrNameLst>
                                      </p:cBhvr>
                                      <p:to>
                                        <p:strVal val="visible"/>
                                      </p:to>
                                    </p:set>
                                    <p:anim calcmode="lin" valueType="num">
                                      <p:cBhvr additive="base">
                                        <p:cTn id="13"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08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 calcmode="lin" valueType="num">
                                      <p:cBhvr additive="base">
                                        <p:cTn id="17"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60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6083">
                                            <p:txEl>
                                              <p:pRg st="3" end="3"/>
                                            </p:txEl>
                                          </p:spTgt>
                                        </p:tgtEl>
                                        <p:attrNameLst>
                                          <p:attrName>style.visibility</p:attrName>
                                        </p:attrNameLst>
                                      </p:cBhvr>
                                      <p:to>
                                        <p:strVal val="visible"/>
                                      </p:to>
                                    </p:set>
                                    <p:anim calcmode="lin" valueType="num">
                                      <p:cBhvr additive="base">
                                        <p:cTn id="21" dur="5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608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6083">
                                            <p:txEl>
                                              <p:pRg st="4" end="4"/>
                                            </p:txEl>
                                          </p:spTgt>
                                        </p:tgtEl>
                                        <p:attrNameLst>
                                          <p:attrName>style.visibility</p:attrName>
                                        </p:attrNameLst>
                                      </p:cBhvr>
                                      <p:to>
                                        <p:strVal val="visible"/>
                                      </p:to>
                                    </p:set>
                                    <p:anim calcmode="lin" valueType="num">
                                      <p:cBhvr additive="base">
                                        <p:cTn id="25" dur="5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08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6083">
                                            <p:txEl>
                                              <p:pRg st="5" end="5"/>
                                            </p:txEl>
                                          </p:spTgt>
                                        </p:tgtEl>
                                        <p:attrNameLst>
                                          <p:attrName>style.visibility</p:attrName>
                                        </p:attrNameLst>
                                      </p:cBhvr>
                                      <p:to>
                                        <p:strVal val="visible"/>
                                      </p:to>
                                    </p:set>
                                    <p:anim calcmode="lin" valueType="num">
                                      <p:cBhvr additive="base">
                                        <p:cTn id="29" dur="5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608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6083">
                                            <p:txEl>
                                              <p:pRg st="6" end="6"/>
                                            </p:txEl>
                                          </p:spTgt>
                                        </p:tgtEl>
                                        <p:attrNameLst>
                                          <p:attrName>style.visibility</p:attrName>
                                        </p:attrNameLst>
                                      </p:cBhvr>
                                      <p:to>
                                        <p:strVal val="visible"/>
                                      </p:to>
                                    </p:set>
                                    <p:anim calcmode="lin" valueType="num">
                                      <p:cBhvr additive="base">
                                        <p:cTn id="33" dur="5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608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6083">
                                            <p:txEl>
                                              <p:pRg st="7" end="7"/>
                                            </p:txEl>
                                          </p:spTgt>
                                        </p:tgtEl>
                                        <p:attrNameLst>
                                          <p:attrName>style.visibility</p:attrName>
                                        </p:attrNameLst>
                                      </p:cBhvr>
                                      <p:to>
                                        <p:strVal val="visible"/>
                                      </p:to>
                                    </p:set>
                                    <p:anim calcmode="lin" valueType="num">
                                      <p:cBhvr additive="base">
                                        <p:cTn id="37" dur="5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608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6083">
                                            <p:txEl>
                                              <p:pRg st="8" end="8"/>
                                            </p:txEl>
                                          </p:spTgt>
                                        </p:tgtEl>
                                        <p:attrNameLst>
                                          <p:attrName>style.visibility</p:attrName>
                                        </p:attrNameLst>
                                      </p:cBhvr>
                                      <p:to>
                                        <p:strVal val="visible"/>
                                      </p:to>
                                    </p:set>
                                    <p:anim calcmode="lin" valueType="num">
                                      <p:cBhvr additive="base">
                                        <p:cTn id="41" dur="500" fill="hold"/>
                                        <p:tgtEl>
                                          <p:spTgt spid="4608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608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6083">
                                            <p:txEl>
                                              <p:pRg st="9" end="9"/>
                                            </p:txEl>
                                          </p:spTgt>
                                        </p:tgtEl>
                                        <p:attrNameLst>
                                          <p:attrName>style.visibility</p:attrName>
                                        </p:attrNameLst>
                                      </p:cBhvr>
                                      <p:to>
                                        <p:strVal val="visible"/>
                                      </p:to>
                                    </p:set>
                                    <p:anim calcmode="lin" valueType="num">
                                      <p:cBhvr additive="base">
                                        <p:cTn id="45" dur="500" fill="hold"/>
                                        <p:tgtEl>
                                          <p:spTgt spid="4608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608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0"/>
            <a:ext cx="7772400" cy="765175"/>
          </a:xfrm>
        </p:spPr>
        <p:txBody>
          <a:bodyPr>
            <a:normAutofit fontScale="90000"/>
          </a:bodyPr>
          <a:lstStyle/>
          <a:p>
            <a:pPr eaLnBrk="1" hangingPunct="1"/>
            <a:r>
              <a:rPr lang="en-US" altLang="en-US" sz="3200" smtClean="0"/>
              <a:t>Tata Cara Memperoleh Kewarganegaraan RI</a:t>
            </a:r>
          </a:p>
        </p:txBody>
      </p:sp>
      <p:sp>
        <p:nvSpPr>
          <p:cNvPr id="47108" name="AutoShape 4"/>
          <p:cNvSpPr>
            <a:spLocks noChangeArrowheads="1"/>
          </p:cNvSpPr>
          <p:nvPr/>
        </p:nvSpPr>
        <p:spPr bwMode="auto">
          <a:xfrm>
            <a:off x="2362200" y="990600"/>
            <a:ext cx="4495800" cy="10668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dirty="0" err="1"/>
              <a:t>Permohonan</a:t>
            </a:r>
            <a:r>
              <a:rPr lang="en-US" dirty="0"/>
              <a:t> </a:t>
            </a:r>
            <a:r>
              <a:rPr lang="en-US" dirty="0" err="1"/>
              <a:t>diajukan</a:t>
            </a:r>
            <a:r>
              <a:rPr lang="en-US" dirty="0"/>
              <a:t> </a:t>
            </a:r>
          </a:p>
          <a:p>
            <a:pPr algn="ctr">
              <a:defRPr/>
            </a:pPr>
            <a:r>
              <a:rPr lang="en-US" dirty="0" err="1"/>
              <a:t>secara</a:t>
            </a:r>
            <a:r>
              <a:rPr lang="en-US" dirty="0"/>
              <a:t> </a:t>
            </a:r>
            <a:r>
              <a:rPr lang="en-US" dirty="0" err="1"/>
              <a:t>tertulis</a:t>
            </a:r>
            <a:r>
              <a:rPr lang="en-US" dirty="0"/>
              <a:t> </a:t>
            </a:r>
            <a:r>
              <a:rPr lang="en-US" dirty="0" err="1"/>
              <a:t>dalam</a:t>
            </a:r>
            <a:r>
              <a:rPr lang="en-US" dirty="0"/>
              <a:t> </a:t>
            </a:r>
            <a:r>
              <a:rPr lang="en-US" dirty="0" err="1"/>
              <a:t>bahasa</a:t>
            </a:r>
            <a:r>
              <a:rPr lang="en-US" dirty="0"/>
              <a:t> Indo</a:t>
            </a:r>
          </a:p>
          <a:p>
            <a:pPr algn="ctr">
              <a:defRPr/>
            </a:pPr>
            <a:r>
              <a:rPr lang="en-US" dirty="0" err="1"/>
              <a:t>Ditujukan</a:t>
            </a:r>
            <a:r>
              <a:rPr lang="en-US" dirty="0"/>
              <a:t> </a:t>
            </a:r>
            <a:r>
              <a:rPr lang="en-US" dirty="0" err="1"/>
              <a:t>kepada</a:t>
            </a:r>
            <a:r>
              <a:rPr lang="en-US" dirty="0"/>
              <a:t> </a:t>
            </a:r>
            <a:r>
              <a:rPr lang="en-US" dirty="0" err="1"/>
              <a:t>presiden</a:t>
            </a:r>
            <a:r>
              <a:rPr lang="en-US" dirty="0"/>
              <a:t> </a:t>
            </a:r>
            <a:r>
              <a:rPr lang="en-US" dirty="0" err="1"/>
              <a:t>melalui</a:t>
            </a:r>
            <a:r>
              <a:rPr lang="en-US" dirty="0"/>
              <a:t> </a:t>
            </a:r>
          </a:p>
          <a:p>
            <a:pPr algn="ctr">
              <a:defRPr/>
            </a:pPr>
            <a:r>
              <a:rPr lang="en-US" dirty="0" err="1"/>
              <a:t>menteri</a:t>
            </a:r>
            <a:r>
              <a:rPr lang="en-US" dirty="0"/>
              <a:t>.( </a:t>
            </a:r>
            <a:r>
              <a:rPr lang="en-US" dirty="0" err="1"/>
              <a:t>Pasal</a:t>
            </a:r>
            <a:r>
              <a:rPr lang="en-US" dirty="0"/>
              <a:t> 10)</a:t>
            </a:r>
          </a:p>
        </p:txBody>
      </p:sp>
      <p:sp>
        <p:nvSpPr>
          <p:cNvPr id="47109" name="AutoShape 5"/>
          <p:cNvSpPr>
            <a:spLocks noChangeArrowheads="1"/>
          </p:cNvSpPr>
          <p:nvPr/>
        </p:nvSpPr>
        <p:spPr bwMode="auto">
          <a:xfrm>
            <a:off x="0" y="2286000"/>
            <a:ext cx="3962400" cy="6858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t>Disampaikan kepada pejabat</a:t>
            </a:r>
          </a:p>
        </p:txBody>
      </p:sp>
      <p:sp>
        <p:nvSpPr>
          <p:cNvPr id="47110" name="AutoShape 6"/>
          <p:cNvSpPr>
            <a:spLocks noChangeArrowheads="1"/>
          </p:cNvSpPr>
          <p:nvPr/>
        </p:nvSpPr>
        <p:spPr bwMode="auto">
          <a:xfrm>
            <a:off x="4724400" y="2209800"/>
            <a:ext cx="4572000" cy="10668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dirty="0" err="1"/>
              <a:t>Menteri</a:t>
            </a:r>
            <a:r>
              <a:rPr lang="en-US" dirty="0"/>
              <a:t> </a:t>
            </a:r>
            <a:r>
              <a:rPr lang="en-US" dirty="0" err="1"/>
              <a:t>meneruskan</a:t>
            </a:r>
            <a:endParaRPr lang="en-US" dirty="0"/>
          </a:p>
          <a:p>
            <a:pPr algn="ctr">
              <a:defRPr/>
            </a:pPr>
            <a:r>
              <a:rPr lang="en-US" dirty="0"/>
              <a:t> </a:t>
            </a:r>
            <a:r>
              <a:rPr lang="en-US" dirty="0" err="1"/>
              <a:t>permohonan</a:t>
            </a:r>
            <a:r>
              <a:rPr lang="en-US" dirty="0"/>
              <a:t> </a:t>
            </a:r>
            <a:r>
              <a:rPr lang="en-US" dirty="0" err="1"/>
              <a:t>kpd</a:t>
            </a:r>
            <a:r>
              <a:rPr lang="en-US" dirty="0"/>
              <a:t> </a:t>
            </a:r>
            <a:r>
              <a:rPr lang="en-US" dirty="0" err="1"/>
              <a:t>Presiden</a:t>
            </a:r>
            <a:r>
              <a:rPr lang="en-US" dirty="0"/>
              <a:t> </a:t>
            </a:r>
            <a:r>
              <a:rPr lang="en-US" dirty="0" err="1"/>
              <a:t>Dalam</a:t>
            </a:r>
            <a:endParaRPr lang="en-US" dirty="0"/>
          </a:p>
          <a:p>
            <a:pPr algn="ctr">
              <a:defRPr/>
            </a:pPr>
            <a:r>
              <a:rPr lang="en-US" dirty="0"/>
              <a:t> </a:t>
            </a:r>
            <a:r>
              <a:rPr lang="en-US" dirty="0" err="1"/>
              <a:t>jangka</a:t>
            </a:r>
            <a:r>
              <a:rPr lang="en-US" dirty="0"/>
              <a:t> </a:t>
            </a:r>
            <a:r>
              <a:rPr lang="en-US" dirty="0" err="1"/>
              <a:t>waktu</a:t>
            </a:r>
            <a:r>
              <a:rPr lang="en-US" dirty="0"/>
              <a:t> 3 </a:t>
            </a:r>
            <a:r>
              <a:rPr lang="en-US" dirty="0" err="1"/>
              <a:t>bulanTerhitung</a:t>
            </a:r>
            <a:r>
              <a:rPr lang="en-US" dirty="0"/>
              <a:t> </a:t>
            </a:r>
          </a:p>
          <a:p>
            <a:pPr algn="ctr">
              <a:defRPr/>
            </a:pPr>
            <a:r>
              <a:rPr lang="en-US" dirty="0" err="1"/>
              <a:t>sejak</a:t>
            </a:r>
            <a:r>
              <a:rPr lang="en-US" dirty="0"/>
              <a:t> </a:t>
            </a:r>
            <a:r>
              <a:rPr lang="en-US" dirty="0" err="1"/>
              <a:t>diajukan</a:t>
            </a:r>
            <a:r>
              <a:rPr lang="en-US" dirty="0"/>
              <a:t> </a:t>
            </a:r>
            <a:r>
              <a:rPr lang="en-US" dirty="0" err="1"/>
              <a:t>permohonan</a:t>
            </a:r>
            <a:endParaRPr lang="en-US" dirty="0"/>
          </a:p>
        </p:txBody>
      </p:sp>
      <p:sp>
        <p:nvSpPr>
          <p:cNvPr id="47111" name="AutoShape 7"/>
          <p:cNvSpPr>
            <a:spLocks noChangeArrowheads="1"/>
          </p:cNvSpPr>
          <p:nvPr/>
        </p:nvSpPr>
        <p:spPr bwMode="auto">
          <a:xfrm>
            <a:off x="4953000" y="3657600"/>
            <a:ext cx="4191000" cy="1524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t>Presiden dapat mengabulkan</a:t>
            </a:r>
          </a:p>
          <a:p>
            <a:pPr algn="ctr">
              <a:defRPr/>
            </a:pPr>
            <a:r>
              <a:rPr lang="en-US"/>
              <a:t>/Menolak permohonan </a:t>
            </a:r>
          </a:p>
          <a:p>
            <a:pPr algn="ctr">
              <a:defRPr/>
            </a:pPr>
            <a:r>
              <a:rPr lang="en-US"/>
              <a:t>Pewarganegaraan.</a:t>
            </a:r>
          </a:p>
          <a:p>
            <a:pPr algn="ctr">
              <a:defRPr/>
            </a:pPr>
            <a:r>
              <a:rPr lang="en-US"/>
              <a:t>Mengabulkan permohonan</a:t>
            </a:r>
          </a:p>
          <a:p>
            <a:pPr algn="ctr">
              <a:defRPr/>
            </a:pPr>
            <a:r>
              <a:rPr lang="en-US"/>
              <a:t> dituangkan dalam Kepres</a:t>
            </a:r>
          </a:p>
        </p:txBody>
      </p:sp>
      <p:sp>
        <p:nvSpPr>
          <p:cNvPr id="47112" name="AutoShape 8"/>
          <p:cNvSpPr>
            <a:spLocks noChangeArrowheads="1"/>
          </p:cNvSpPr>
          <p:nvPr/>
        </p:nvSpPr>
        <p:spPr bwMode="auto">
          <a:xfrm>
            <a:off x="152400" y="3429000"/>
            <a:ext cx="4419600" cy="16002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dirty="0" err="1"/>
              <a:t>Kepres</a:t>
            </a:r>
            <a:r>
              <a:rPr lang="en-US" dirty="0"/>
              <a:t> </a:t>
            </a:r>
            <a:r>
              <a:rPr lang="en-US" dirty="0" err="1"/>
              <a:t>tetetapkan</a:t>
            </a:r>
            <a:r>
              <a:rPr lang="en-US" dirty="0"/>
              <a:t> paling lama</a:t>
            </a:r>
          </a:p>
          <a:p>
            <a:pPr algn="ctr">
              <a:defRPr/>
            </a:pPr>
            <a:r>
              <a:rPr lang="en-US" dirty="0"/>
              <a:t> 3 </a:t>
            </a:r>
            <a:r>
              <a:rPr lang="en-US" dirty="0" err="1"/>
              <a:t>bulan</a:t>
            </a:r>
            <a:r>
              <a:rPr lang="en-US" dirty="0"/>
              <a:t> </a:t>
            </a:r>
            <a:r>
              <a:rPr lang="en-US" dirty="0" err="1"/>
              <a:t>sejak</a:t>
            </a:r>
            <a:r>
              <a:rPr lang="en-US" dirty="0"/>
              <a:t> </a:t>
            </a:r>
            <a:r>
              <a:rPr lang="en-US" dirty="0" err="1"/>
              <a:t>diterima</a:t>
            </a:r>
            <a:r>
              <a:rPr lang="en-US" dirty="0"/>
              <a:t> </a:t>
            </a:r>
            <a:r>
              <a:rPr lang="en-US" dirty="0" err="1"/>
              <a:t>oleh</a:t>
            </a:r>
            <a:r>
              <a:rPr lang="en-US" dirty="0"/>
              <a:t> </a:t>
            </a:r>
            <a:r>
              <a:rPr lang="en-US" dirty="0" err="1"/>
              <a:t>Menteri</a:t>
            </a:r>
            <a:r>
              <a:rPr lang="en-US" dirty="0"/>
              <a:t>.</a:t>
            </a:r>
          </a:p>
          <a:p>
            <a:pPr algn="ctr">
              <a:defRPr/>
            </a:pPr>
            <a:r>
              <a:rPr lang="en-US" dirty="0"/>
              <a:t>Dan </a:t>
            </a:r>
            <a:r>
              <a:rPr lang="en-US" dirty="0" err="1"/>
              <a:t>diberitahukan</a:t>
            </a:r>
            <a:r>
              <a:rPr lang="en-US" dirty="0"/>
              <a:t> </a:t>
            </a:r>
            <a:r>
              <a:rPr lang="en-US" dirty="0" err="1"/>
              <a:t>kepada</a:t>
            </a:r>
            <a:r>
              <a:rPr lang="en-US" dirty="0"/>
              <a:t> </a:t>
            </a:r>
          </a:p>
          <a:p>
            <a:pPr algn="ctr">
              <a:defRPr/>
            </a:pPr>
            <a:r>
              <a:rPr lang="en-US" dirty="0" err="1"/>
              <a:t>pemohon</a:t>
            </a:r>
            <a:r>
              <a:rPr lang="en-US" dirty="0"/>
              <a:t> 14 </a:t>
            </a:r>
            <a:r>
              <a:rPr lang="en-US" dirty="0" err="1"/>
              <a:t>hari</a:t>
            </a:r>
            <a:r>
              <a:rPr lang="en-US" dirty="0"/>
              <a:t> </a:t>
            </a:r>
            <a:r>
              <a:rPr lang="en-US" dirty="0" err="1"/>
              <a:t>sejak</a:t>
            </a:r>
            <a:r>
              <a:rPr lang="en-US" dirty="0"/>
              <a:t> </a:t>
            </a:r>
          </a:p>
          <a:p>
            <a:pPr algn="ctr">
              <a:defRPr/>
            </a:pPr>
            <a:r>
              <a:rPr lang="en-US" dirty="0" err="1"/>
              <a:t>Kepres</a:t>
            </a:r>
            <a:r>
              <a:rPr lang="en-US" dirty="0"/>
              <a:t> </a:t>
            </a:r>
            <a:r>
              <a:rPr lang="en-US" dirty="0" err="1"/>
              <a:t>ditetapkan</a:t>
            </a:r>
            <a:endParaRPr lang="en-US" dirty="0"/>
          </a:p>
        </p:txBody>
      </p:sp>
      <p:sp>
        <p:nvSpPr>
          <p:cNvPr id="47113" name="AutoShape 9"/>
          <p:cNvSpPr>
            <a:spLocks noChangeArrowheads="1"/>
          </p:cNvSpPr>
          <p:nvPr/>
        </p:nvSpPr>
        <p:spPr bwMode="auto">
          <a:xfrm>
            <a:off x="0" y="5334000"/>
            <a:ext cx="4114800" cy="1524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t>Pemohon harus mengucapkan</a:t>
            </a:r>
          </a:p>
          <a:p>
            <a:pPr algn="ctr">
              <a:defRPr/>
            </a:pPr>
            <a:r>
              <a:rPr lang="en-US"/>
              <a:t> sumpah atau janji setia.</a:t>
            </a:r>
          </a:p>
          <a:p>
            <a:pPr algn="ctr">
              <a:defRPr/>
            </a:pPr>
            <a:r>
              <a:rPr lang="en-US"/>
              <a:t>Setelah itu menyerahkan </a:t>
            </a:r>
          </a:p>
          <a:p>
            <a:pPr algn="ctr">
              <a:defRPr/>
            </a:pPr>
            <a:r>
              <a:rPr lang="en-US"/>
              <a:t>semua dokumen(keimigrasian) </a:t>
            </a:r>
          </a:p>
          <a:p>
            <a:pPr algn="ctr">
              <a:defRPr/>
            </a:pPr>
            <a:r>
              <a:rPr lang="en-US"/>
              <a:t>kekantor keimigrasian</a:t>
            </a:r>
          </a:p>
        </p:txBody>
      </p:sp>
      <p:sp>
        <p:nvSpPr>
          <p:cNvPr id="47114" name="AutoShape 10"/>
          <p:cNvSpPr>
            <a:spLocks noChangeArrowheads="1"/>
          </p:cNvSpPr>
          <p:nvPr/>
        </p:nvSpPr>
        <p:spPr bwMode="auto">
          <a:xfrm>
            <a:off x="4419600" y="5334000"/>
            <a:ext cx="4724400" cy="1524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t>Salina Kepres dan berita acara</a:t>
            </a:r>
          </a:p>
          <a:p>
            <a:pPr algn="ctr">
              <a:defRPr/>
            </a:pPr>
            <a:r>
              <a:rPr lang="en-US"/>
              <a:t>Sumpah/janji merupakan bukti sah</a:t>
            </a:r>
          </a:p>
          <a:p>
            <a:pPr algn="ctr">
              <a:defRPr/>
            </a:pPr>
            <a:r>
              <a:rPr lang="en-US"/>
              <a:t>Kewarganegaraan RI.</a:t>
            </a:r>
          </a:p>
          <a:p>
            <a:pPr algn="ctr">
              <a:defRPr/>
            </a:pPr>
            <a:r>
              <a:rPr lang="en-US"/>
              <a:t>Menteri mengumumkan nama orang</a:t>
            </a:r>
          </a:p>
          <a:p>
            <a:pPr algn="ctr">
              <a:defRPr/>
            </a:pPr>
            <a:r>
              <a:rPr lang="en-US"/>
              <a:t>Tsb dalam Berita Negara RI</a:t>
            </a:r>
          </a:p>
        </p:txBody>
      </p:sp>
      <p:sp>
        <p:nvSpPr>
          <p:cNvPr id="22538" name="Line 11"/>
          <p:cNvSpPr>
            <a:spLocks noChangeShapeType="1"/>
          </p:cNvSpPr>
          <p:nvPr/>
        </p:nvSpPr>
        <p:spPr bwMode="auto">
          <a:xfrm flipH="1">
            <a:off x="1981200" y="1676400"/>
            <a:ext cx="3810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12"/>
          <p:cNvSpPr>
            <a:spLocks noChangeShapeType="1"/>
          </p:cNvSpPr>
          <p:nvPr/>
        </p:nvSpPr>
        <p:spPr bwMode="auto">
          <a:xfrm>
            <a:off x="1981200" y="1676400"/>
            <a:ext cx="0" cy="5334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0" name="Line 13"/>
          <p:cNvSpPr>
            <a:spLocks noChangeShapeType="1"/>
          </p:cNvSpPr>
          <p:nvPr/>
        </p:nvSpPr>
        <p:spPr bwMode="auto">
          <a:xfrm>
            <a:off x="4038600" y="2590800"/>
            <a:ext cx="609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1" name="Line 14"/>
          <p:cNvSpPr>
            <a:spLocks noChangeShapeType="1"/>
          </p:cNvSpPr>
          <p:nvPr/>
        </p:nvSpPr>
        <p:spPr bwMode="auto">
          <a:xfrm>
            <a:off x="7162800" y="3276600"/>
            <a:ext cx="0" cy="381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Line 15"/>
          <p:cNvSpPr>
            <a:spLocks noChangeShapeType="1"/>
          </p:cNvSpPr>
          <p:nvPr/>
        </p:nvSpPr>
        <p:spPr bwMode="auto">
          <a:xfrm flipH="1">
            <a:off x="4495800" y="4419600"/>
            <a:ext cx="4572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3" name="Line 16"/>
          <p:cNvSpPr>
            <a:spLocks noChangeShapeType="1"/>
          </p:cNvSpPr>
          <p:nvPr/>
        </p:nvSpPr>
        <p:spPr bwMode="auto">
          <a:xfrm>
            <a:off x="2209800" y="5029200"/>
            <a:ext cx="0" cy="381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17"/>
          <p:cNvSpPr>
            <a:spLocks noChangeShapeType="1"/>
          </p:cNvSpPr>
          <p:nvPr/>
        </p:nvSpPr>
        <p:spPr bwMode="auto">
          <a:xfrm>
            <a:off x="4038600" y="6172200"/>
            <a:ext cx="3810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7108"/>
                                        </p:tgtEl>
                                        <p:attrNameLst>
                                          <p:attrName>style.visibility</p:attrName>
                                        </p:attrNameLst>
                                      </p:cBhvr>
                                      <p:to>
                                        <p:strVal val="visible"/>
                                      </p:to>
                                    </p:set>
                                    <p:anim calcmode="lin" valueType="num">
                                      <p:cBhvr additive="base">
                                        <p:cTn id="13" dur="500" fill="hold"/>
                                        <p:tgtEl>
                                          <p:spTgt spid="47108"/>
                                        </p:tgtEl>
                                        <p:attrNameLst>
                                          <p:attrName>ppt_x</p:attrName>
                                        </p:attrNameLst>
                                      </p:cBhvr>
                                      <p:tavLst>
                                        <p:tav tm="0">
                                          <p:val>
                                            <p:strVal val="1+#ppt_w/2"/>
                                          </p:val>
                                        </p:tav>
                                        <p:tav tm="100000">
                                          <p:val>
                                            <p:strVal val="#ppt_x"/>
                                          </p:val>
                                        </p:tav>
                                      </p:tavLst>
                                    </p:anim>
                                    <p:anim calcmode="lin" valueType="num">
                                      <p:cBhvr additive="base">
                                        <p:cTn id="14"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9"/>
                                        </p:tgtEl>
                                        <p:attrNameLst>
                                          <p:attrName>style.visibility</p:attrName>
                                        </p:attrNameLst>
                                      </p:cBhvr>
                                      <p:to>
                                        <p:strVal val="visible"/>
                                      </p:to>
                                    </p:set>
                                    <p:anim calcmode="lin" valueType="num">
                                      <p:cBhvr additive="base">
                                        <p:cTn id="19" dur="500" fill="hold"/>
                                        <p:tgtEl>
                                          <p:spTgt spid="47109"/>
                                        </p:tgtEl>
                                        <p:attrNameLst>
                                          <p:attrName>ppt_x</p:attrName>
                                        </p:attrNameLst>
                                      </p:cBhvr>
                                      <p:tavLst>
                                        <p:tav tm="0">
                                          <p:val>
                                            <p:strVal val="0-#ppt_w/2"/>
                                          </p:val>
                                        </p:tav>
                                        <p:tav tm="100000">
                                          <p:val>
                                            <p:strVal val="#ppt_x"/>
                                          </p:val>
                                        </p:tav>
                                      </p:tavLst>
                                    </p:anim>
                                    <p:anim calcmode="lin" valueType="num">
                                      <p:cBhvr additive="base">
                                        <p:cTn id="20" dur="500" fill="hold"/>
                                        <p:tgtEl>
                                          <p:spTgt spid="4710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7110"/>
                                        </p:tgtEl>
                                        <p:attrNameLst>
                                          <p:attrName>style.visibility</p:attrName>
                                        </p:attrNameLst>
                                      </p:cBhvr>
                                      <p:to>
                                        <p:strVal val="visible"/>
                                      </p:to>
                                    </p:set>
                                    <p:anim calcmode="lin" valueType="num">
                                      <p:cBhvr additive="base">
                                        <p:cTn id="25" dur="500" fill="hold"/>
                                        <p:tgtEl>
                                          <p:spTgt spid="47110"/>
                                        </p:tgtEl>
                                        <p:attrNameLst>
                                          <p:attrName>ppt_x</p:attrName>
                                        </p:attrNameLst>
                                      </p:cBhvr>
                                      <p:tavLst>
                                        <p:tav tm="0">
                                          <p:val>
                                            <p:strVal val="1+#ppt_w/2"/>
                                          </p:val>
                                        </p:tav>
                                        <p:tav tm="100000">
                                          <p:val>
                                            <p:strVal val="#ppt_x"/>
                                          </p:val>
                                        </p:tav>
                                      </p:tavLst>
                                    </p:anim>
                                    <p:anim calcmode="lin" valueType="num">
                                      <p:cBhvr additive="base">
                                        <p:cTn id="26" dur="500" fill="hold"/>
                                        <p:tgtEl>
                                          <p:spTgt spid="4711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7111"/>
                                        </p:tgtEl>
                                        <p:attrNameLst>
                                          <p:attrName>style.visibility</p:attrName>
                                        </p:attrNameLst>
                                      </p:cBhvr>
                                      <p:to>
                                        <p:strVal val="visible"/>
                                      </p:to>
                                    </p:set>
                                    <p:anim calcmode="lin" valueType="num">
                                      <p:cBhvr additive="base">
                                        <p:cTn id="31" dur="500" fill="hold"/>
                                        <p:tgtEl>
                                          <p:spTgt spid="47111"/>
                                        </p:tgtEl>
                                        <p:attrNameLst>
                                          <p:attrName>ppt_x</p:attrName>
                                        </p:attrNameLst>
                                      </p:cBhvr>
                                      <p:tavLst>
                                        <p:tav tm="0">
                                          <p:val>
                                            <p:strVal val="1+#ppt_w/2"/>
                                          </p:val>
                                        </p:tav>
                                        <p:tav tm="100000">
                                          <p:val>
                                            <p:strVal val="#ppt_x"/>
                                          </p:val>
                                        </p:tav>
                                      </p:tavLst>
                                    </p:anim>
                                    <p:anim calcmode="lin" valueType="num">
                                      <p:cBhvr additive="base">
                                        <p:cTn id="32" dur="500" fill="hold"/>
                                        <p:tgtEl>
                                          <p:spTgt spid="4711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47112"/>
                                        </p:tgtEl>
                                        <p:attrNameLst>
                                          <p:attrName>style.visibility</p:attrName>
                                        </p:attrNameLst>
                                      </p:cBhvr>
                                      <p:to>
                                        <p:strVal val="visible"/>
                                      </p:to>
                                    </p:set>
                                    <p:anim calcmode="lin" valueType="num">
                                      <p:cBhvr additive="base">
                                        <p:cTn id="37" dur="500" fill="hold"/>
                                        <p:tgtEl>
                                          <p:spTgt spid="47112"/>
                                        </p:tgtEl>
                                        <p:attrNameLst>
                                          <p:attrName>ppt_x</p:attrName>
                                        </p:attrNameLst>
                                      </p:cBhvr>
                                      <p:tavLst>
                                        <p:tav tm="0">
                                          <p:val>
                                            <p:strVal val="0-#ppt_w/2"/>
                                          </p:val>
                                        </p:tav>
                                        <p:tav tm="100000">
                                          <p:val>
                                            <p:strVal val="#ppt_x"/>
                                          </p:val>
                                        </p:tav>
                                      </p:tavLst>
                                    </p:anim>
                                    <p:anim calcmode="lin" valueType="num">
                                      <p:cBhvr additive="base">
                                        <p:cTn id="38" dur="500" fill="hold"/>
                                        <p:tgtEl>
                                          <p:spTgt spid="4711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7113"/>
                                        </p:tgtEl>
                                        <p:attrNameLst>
                                          <p:attrName>style.visibility</p:attrName>
                                        </p:attrNameLst>
                                      </p:cBhvr>
                                      <p:to>
                                        <p:strVal val="visible"/>
                                      </p:to>
                                    </p:set>
                                    <p:anim calcmode="lin" valueType="num">
                                      <p:cBhvr additive="base">
                                        <p:cTn id="43" dur="500" fill="hold"/>
                                        <p:tgtEl>
                                          <p:spTgt spid="47113"/>
                                        </p:tgtEl>
                                        <p:attrNameLst>
                                          <p:attrName>ppt_x</p:attrName>
                                        </p:attrNameLst>
                                      </p:cBhvr>
                                      <p:tavLst>
                                        <p:tav tm="0">
                                          <p:val>
                                            <p:strVal val="#ppt_x"/>
                                          </p:val>
                                        </p:tav>
                                        <p:tav tm="100000">
                                          <p:val>
                                            <p:strVal val="#ppt_x"/>
                                          </p:val>
                                        </p:tav>
                                      </p:tavLst>
                                    </p:anim>
                                    <p:anim calcmode="lin" valueType="num">
                                      <p:cBhvr additive="base">
                                        <p:cTn id="44" dur="500" fill="hold"/>
                                        <p:tgtEl>
                                          <p:spTgt spid="47113"/>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7114"/>
                                        </p:tgtEl>
                                        <p:attrNameLst>
                                          <p:attrName>style.visibility</p:attrName>
                                        </p:attrNameLst>
                                      </p:cBhvr>
                                      <p:to>
                                        <p:strVal val="visible"/>
                                      </p:to>
                                    </p:set>
                                    <p:anim calcmode="lin" valueType="num">
                                      <p:cBhvr additive="base">
                                        <p:cTn id="49" dur="500" fill="hold"/>
                                        <p:tgtEl>
                                          <p:spTgt spid="47114"/>
                                        </p:tgtEl>
                                        <p:attrNameLst>
                                          <p:attrName>ppt_x</p:attrName>
                                        </p:attrNameLst>
                                      </p:cBhvr>
                                      <p:tavLst>
                                        <p:tav tm="0">
                                          <p:val>
                                            <p:strVal val="#ppt_x"/>
                                          </p:val>
                                        </p:tav>
                                        <p:tav tm="100000">
                                          <p:val>
                                            <p:strVal val="#ppt_x"/>
                                          </p:val>
                                        </p:tav>
                                      </p:tavLst>
                                    </p:anim>
                                    <p:anim calcmode="lin" valueType="num">
                                      <p:cBhvr additive="base">
                                        <p:cTn id="50" dur="500" fill="hold"/>
                                        <p:tgtEl>
                                          <p:spTgt spid="471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8" grpId="0" animBg="1"/>
      <p:bldP spid="47109" grpId="0" animBg="1"/>
      <p:bldP spid="47110" grpId="0" animBg="1"/>
      <p:bldP spid="47111" grpId="0" animBg="1"/>
      <p:bldP spid="47112" grpId="0" animBg="1"/>
      <p:bldP spid="47113" grpId="0" animBg="1"/>
      <p:bldP spid="471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685800" y="609600"/>
            <a:ext cx="7772400" cy="5867400"/>
          </a:xfrm>
        </p:spPr>
        <p:txBody>
          <a:bodyPr/>
          <a:lstStyle/>
          <a:p>
            <a:pPr algn="just" eaLnBrk="1" hangingPunct="1">
              <a:lnSpc>
                <a:spcPct val="80000"/>
              </a:lnSpc>
            </a:pPr>
            <a:r>
              <a:rPr lang="en-US" altLang="en-US" sz="2800" smtClean="0"/>
              <a:t>Orang asing yang berjasa kepada bangsa dan negara RI atau dengan alasan kepentingan negara dapat diberikan kewarganegaraan RI oleh Presiden setelah memperoleh pertimbangan DPR RI, kecuali  dengan pemberian kewarganegaraan tersebut mengakibatkan yang bersangkutan berkewarganegaraan ganda. (pasal 20).</a:t>
            </a:r>
          </a:p>
          <a:p>
            <a:pPr algn="just" eaLnBrk="1" hangingPunct="1">
              <a:lnSpc>
                <a:spcPct val="80000"/>
              </a:lnSpc>
            </a:pPr>
            <a:r>
              <a:rPr lang="en-US" altLang="en-US" sz="2800" smtClean="0"/>
              <a:t>Berdasarkan pasal 20 ini dapat dikatakan pemberian kewarganegaraan istimewa dalam arti tidak melalui prosedur sebagai mana diatur dalam pasal 10 s/d 19 UU No. 12 Tahun 2006.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additive="base">
                                        <p:cTn id="7"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additive="base">
                                        <p:cTn id="13"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1625"/>
            <a:ext cx="7772400" cy="917575"/>
          </a:xfrm>
        </p:spPr>
        <p:txBody>
          <a:bodyPr/>
          <a:lstStyle/>
          <a:p>
            <a:pPr eaLnBrk="1" hangingPunct="1"/>
            <a:r>
              <a:rPr lang="en-US" altLang="en-US" smtClean="0"/>
              <a:t>Turut Ayah dan Ibu</a:t>
            </a:r>
          </a:p>
        </p:txBody>
      </p:sp>
      <p:sp>
        <p:nvSpPr>
          <p:cNvPr id="24579" name="Rectangle 3"/>
          <p:cNvSpPr>
            <a:spLocks noGrp="1" noChangeArrowheads="1"/>
          </p:cNvSpPr>
          <p:nvPr>
            <p:ph idx="1"/>
          </p:nvPr>
        </p:nvSpPr>
        <p:spPr>
          <a:xfrm>
            <a:off x="685800" y="1447800"/>
            <a:ext cx="8153400" cy="5105400"/>
          </a:xfrm>
        </p:spPr>
        <p:txBody>
          <a:bodyPr/>
          <a:lstStyle/>
          <a:p>
            <a:pPr algn="just" eaLnBrk="1" hangingPunct="1">
              <a:lnSpc>
                <a:spcPct val="90000"/>
              </a:lnSpc>
            </a:pPr>
            <a:r>
              <a:rPr lang="en-US" altLang="en-US" sz="2800" smtClean="0"/>
              <a:t>Anak yang belum berusia 18 tahun atau belum kawin,bertempat tinggal di wilayah negara RI dari ayah dan ibu yang memperoleh kewarganegaraan RI, dengan sendirinya berkewarganegaraan RI.(pasal 21).</a:t>
            </a:r>
          </a:p>
          <a:p>
            <a:pPr algn="just" eaLnBrk="1" hangingPunct="1">
              <a:lnSpc>
                <a:spcPct val="90000"/>
              </a:lnSpc>
            </a:pPr>
            <a:r>
              <a:rPr lang="en-US" altLang="en-US" sz="2800" smtClean="0"/>
              <a:t>Dalam hal anak tersebut memperoleh kewarganegaraan ganda, maka anak tersebut setelah berusia 18 tahun atau sudah kawin harus meyetakan memilih salah satu kewarganegaraannya (pasal 21 ayat 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1625"/>
            <a:ext cx="7772400" cy="1069975"/>
          </a:xfrm>
        </p:spPr>
        <p:txBody>
          <a:bodyPr/>
          <a:lstStyle/>
          <a:p>
            <a:pPr eaLnBrk="1" hangingPunct="1"/>
            <a:r>
              <a:rPr lang="en-US" altLang="en-US" sz="4000" smtClean="0"/>
              <a:t>Penaklukan  Suatu Negara</a:t>
            </a:r>
          </a:p>
        </p:txBody>
      </p:sp>
      <p:sp>
        <p:nvSpPr>
          <p:cNvPr id="25603" name="Rectangle 3"/>
          <p:cNvSpPr>
            <a:spLocks noGrp="1" noChangeArrowheads="1"/>
          </p:cNvSpPr>
          <p:nvPr>
            <p:ph idx="1"/>
          </p:nvPr>
        </p:nvSpPr>
        <p:spPr>
          <a:xfrm>
            <a:off x="381000" y="1447800"/>
            <a:ext cx="8382000" cy="5181600"/>
          </a:xfrm>
        </p:spPr>
        <p:txBody>
          <a:bodyPr/>
          <a:lstStyle/>
          <a:p>
            <a:pPr algn="just" eaLnBrk="1" hangingPunct="1"/>
            <a:r>
              <a:rPr lang="en-US" altLang="en-US" smtClean="0"/>
              <a:t>Dengan adanya Penaklukan suatu negara, maka negara yang ditaklukan menjadi lenyap, kemudian oleh konstitusi negara dijadikan sebagai bagian wilayah negaranya maka secara otomatis warga negaranya juga menjadi warga negara dari negara penakluknya.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Pewarganegaraan Melalui Kelahiran</a:t>
            </a:r>
          </a:p>
        </p:txBody>
      </p:sp>
      <p:sp>
        <p:nvSpPr>
          <p:cNvPr id="52227" name="Rectangle 3"/>
          <p:cNvSpPr>
            <a:spLocks noGrp="1" noChangeArrowheads="1"/>
          </p:cNvSpPr>
          <p:nvPr>
            <p:ph idx="1"/>
          </p:nvPr>
        </p:nvSpPr>
        <p:spPr>
          <a:xfrm>
            <a:off x="685800" y="1981200"/>
            <a:ext cx="8001000" cy="4572000"/>
          </a:xfrm>
        </p:spPr>
        <p:txBody>
          <a:bodyPr/>
          <a:lstStyle/>
          <a:p>
            <a:pPr algn="just" eaLnBrk="1" hangingPunct="1">
              <a:lnSpc>
                <a:spcPct val="90000"/>
              </a:lnSpc>
            </a:pPr>
            <a:r>
              <a:rPr lang="en-US" altLang="en-US" sz="2400" smtClean="0"/>
              <a:t>Asas Keturunan (Ius Sanguinis).</a:t>
            </a:r>
          </a:p>
          <a:p>
            <a:pPr algn="just" eaLnBrk="1" hangingPunct="1">
              <a:lnSpc>
                <a:spcPct val="90000"/>
              </a:lnSpc>
              <a:buFontTx/>
              <a:buNone/>
            </a:pPr>
            <a:r>
              <a:rPr lang="en-US" altLang="en-US" sz="2400" smtClean="0"/>
              <a:t>	kewarganegaraan seseorang ditentukan berdasarkan kewarganegaraan ayah dan ibunya.</a:t>
            </a:r>
          </a:p>
          <a:p>
            <a:pPr algn="just" eaLnBrk="1" hangingPunct="1">
              <a:lnSpc>
                <a:spcPct val="90000"/>
              </a:lnSpc>
            </a:pPr>
            <a:r>
              <a:rPr lang="en-US" altLang="en-US" sz="2400" smtClean="0"/>
              <a:t>Ciri-cirinya:</a:t>
            </a:r>
          </a:p>
          <a:p>
            <a:pPr algn="just" eaLnBrk="1" hangingPunct="1">
              <a:lnSpc>
                <a:spcPct val="90000"/>
              </a:lnSpc>
              <a:buFontTx/>
              <a:buNone/>
            </a:pPr>
            <a:r>
              <a:rPr lang="en-US" altLang="en-US" sz="2400" smtClean="0"/>
              <a:t>	-memudahkan tumbuhnya  solidaritas</a:t>
            </a:r>
          </a:p>
          <a:p>
            <a:pPr algn="just" eaLnBrk="1" hangingPunct="1">
              <a:lnSpc>
                <a:spcPct val="90000"/>
              </a:lnSpc>
              <a:buFontTx/>
              <a:buNone/>
            </a:pPr>
            <a:r>
              <a:rPr lang="en-US" altLang="en-US" sz="2400" smtClean="0"/>
              <a:t>	-ikatan solidaritasnya lebih kuat bila berada disatu wilayah.</a:t>
            </a:r>
          </a:p>
          <a:p>
            <a:pPr algn="just" eaLnBrk="1" hangingPunct="1">
              <a:lnSpc>
                <a:spcPct val="90000"/>
              </a:lnSpc>
              <a:buFontTx/>
              <a:buNone/>
            </a:pPr>
            <a:r>
              <a:rPr lang="en-US" altLang="en-US" sz="2400" smtClean="0"/>
              <a:t>	-umumnya dianut oleh negara emigrasi, warga negaranya sering berpindah-pindah.</a:t>
            </a:r>
          </a:p>
          <a:p>
            <a:pPr algn="just" eaLnBrk="1" hangingPunct="1">
              <a:lnSpc>
                <a:spcPct val="90000"/>
              </a:lnSpc>
              <a:buFontTx/>
              <a:buNone/>
            </a:pPr>
            <a:r>
              <a:rPr lang="en-US" altLang="en-US" sz="2400" smtClean="0"/>
              <a:t>	</a:t>
            </a:r>
          </a:p>
          <a:p>
            <a:pPr eaLnBrk="1" hangingPunct="1">
              <a:lnSpc>
                <a:spcPct val="90000"/>
              </a:lnSpc>
              <a:buFontTx/>
              <a:buNone/>
            </a:pPr>
            <a:endParaRPr lang="en-US" altLang="en-US" sz="2400" smtClean="0"/>
          </a:p>
          <a:p>
            <a:pPr eaLnBrk="1" hangingPunct="1">
              <a:lnSpc>
                <a:spcPct val="90000"/>
              </a:lnSpc>
              <a:buFontTx/>
              <a:buNone/>
            </a:pPr>
            <a:endParaRPr lang="en-US"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additive="base">
                                        <p:cTn id="7" dur="500" fill="hold"/>
                                        <p:tgtEl>
                                          <p:spTgt spid="52226"/>
                                        </p:tgtEl>
                                        <p:attrNameLst>
                                          <p:attrName>ppt_x</p:attrName>
                                        </p:attrNameLst>
                                      </p:cBhvr>
                                      <p:tavLst>
                                        <p:tav tm="0">
                                          <p:val>
                                            <p:strVal val="#ppt_x"/>
                                          </p:val>
                                        </p:tav>
                                        <p:tav tm="100000">
                                          <p:val>
                                            <p:strVal val="#ppt_x"/>
                                          </p:val>
                                        </p:tav>
                                      </p:tavLst>
                                    </p:anim>
                                    <p:anim calcmode="lin" valueType="num">
                                      <p:cBhvr additive="base">
                                        <p:cTn id="8" dur="500" fill="hold"/>
                                        <p:tgtEl>
                                          <p:spTgt spid="5222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0" end="0"/>
                                            </p:txEl>
                                          </p:spTgt>
                                        </p:tgtEl>
                                        <p:attrNameLst>
                                          <p:attrName>style.visibility</p:attrName>
                                        </p:attrNameLst>
                                      </p:cBhvr>
                                      <p:to>
                                        <p:strVal val="visible"/>
                                      </p:to>
                                    </p:set>
                                    <p:anim calcmode="lin" valueType="num">
                                      <p:cBhvr additive="base">
                                        <p:cTn id="13"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2227">
                                            <p:txEl>
                                              <p:pRg st="1" end="1"/>
                                            </p:txEl>
                                          </p:spTgt>
                                        </p:tgtEl>
                                        <p:attrNameLst>
                                          <p:attrName>style.visibility</p:attrName>
                                        </p:attrNameLst>
                                      </p:cBhvr>
                                      <p:to>
                                        <p:strVal val="visible"/>
                                      </p:to>
                                    </p:set>
                                    <p:anim calcmode="lin" valueType="num">
                                      <p:cBhvr additive="base">
                                        <p:cTn id="19"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227">
                                            <p:txEl>
                                              <p:pRg st="2" end="2"/>
                                            </p:txEl>
                                          </p:spTgt>
                                        </p:tgtEl>
                                        <p:attrNameLst>
                                          <p:attrName>style.visibility</p:attrName>
                                        </p:attrNameLst>
                                      </p:cBhvr>
                                      <p:to>
                                        <p:strVal val="visible"/>
                                      </p:to>
                                    </p:set>
                                    <p:anim calcmode="lin" valueType="num">
                                      <p:cBhvr additive="base">
                                        <p:cTn id="25"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2227">
                                            <p:txEl>
                                              <p:pRg st="3" end="3"/>
                                            </p:txEl>
                                          </p:spTgt>
                                        </p:tgtEl>
                                        <p:attrNameLst>
                                          <p:attrName>style.visibility</p:attrName>
                                        </p:attrNameLst>
                                      </p:cBhvr>
                                      <p:to>
                                        <p:strVal val="visible"/>
                                      </p:to>
                                    </p:set>
                                    <p:anim calcmode="lin" valueType="num">
                                      <p:cBhvr additive="base">
                                        <p:cTn id="3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227">
                                            <p:txEl>
                                              <p:pRg st="4" end="4"/>
                                            </p:txEl>
                                          </p:spTgt>
                                        </p:tgtEl>
                                        <p:attrNameLst>
                                          <p:attrName>style.visibility</p:attrName>
                                        </p:attrNameLst>
                                      </p:cBhvr>
                                      <p:to>
                                        <p:strVal val="visible"/>
                                      </p:to>
                                    </p:set>
                                    <p:anim calcmode="lin" valueType="num">
                                      <p:cBhvr additive="base">
                                        <p:cTn id="37" dur="500" fill="hold"/>
                                        <p:tgtEl>
                                          <p:spTgt spid="5222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2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2227">
                                            <p:txEl>
                                              <p:pRg st="5" end="5"/>
                                            </p:txEl>
                                          </p:spTgt>
                                        </p:tgtEl>
                                        <p:attrNameLst>
                                          <p:attrName>style.visibility</p:attrName>
                                        </p:attrNameLst>
                                      </p:cBhvr>
                                      <p:to>
                                        <p:strVal val="visible"/>
                                      </p:to>
                                    </p:set>
                                    <p:anim calcmode="lin" valueType="num">
                                      <p:cBhvr additive="base">
                                        <p:cTn id="43" dur="500" fill="hold"/>
                                        <p:tgtEl>
                                          <p:spTgt spid="52227">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2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2227">
                                            <p:txEl>
                                              <p:pRg st="6" end="6"/>
                                            </p:txEl>
                                          </p:spTgt>
                                        </p:tgtEl>
                                        <p:attrNameLst>
                                          <p:attrName>style.visibility</p:attrName>
                                        </p:attrNameLst>
                                      </p:cBhvr>
                                      <p:to>
                                        <p:strVal val="visible"/>
                                      </p:to>
                                    </p:set>
                                    <p:anim calcmode="lin" valueType="num">
                                      <p:cBhvr additive="base">
                                        <p:cTn id="49" dur="500" fill="hold"/>
                                        <p:tgtEl>
                                          <p:spTgt spid="52227">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2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685800" y="838200"/>
            <a:ext cx="7772400" cy="5257800"/>
          </a:xfrm>
        </p:spPr>
        <p:txBody>
          <a:bodyPr/>
          <a:lstStyle/>
          <a:p>
            <a:pPr algn="just" eaLnBrk="1" hangingPunct="1">
              <a:lnSpc>
                <a:spcPct val="90000"/>
              </a:lnSpc>
            </a:pPr>
            <a:r>
              <a:rPr lang="en-US" altLang="en-US" smtClean="0"/>
              <a:t>Asas Tempat Lahir (Ius Soli).</a:t>
            </a:r>
          </a:p>
          <a:p>
            <a:pPr algn="just" eaLnBrk="1" hangingPunct="1">
              <a:lnSpc>
                <a:spcPct val="90000"/>
              </a:lnSpc>
              <a:buFontTx/>
              <a:buNone/>
            </a:pPr>
            <a:r>
              <a:rPr lang="en-US" altLang="en-US" smtClean="0"/>
              <a:t>	kewarganegaraan seseorang ditentukan berdasarkan tempat kelahirannya.</a:t>
            </a:r>
          </a:p>
          <a:p>
            <a:pPr algn="just" eaLnBrk="1" hangingPunct="1">
              <a:lnSpc>
                <a:spcPct val="90000"/>
              </a:lnSpc>
            </a:pPr>
            <a:r>
              <a:rPr lang="en-US" altLang="en-US" smtClean="0"/>
              <a:t>Ciri-cirinya:</a:t>
            </a:r>
          </a:p>
          <a:p>
            <a:pPr algn="just" eaLnBrk="1" hangingPunct="1">
              <a:lnSpc>
                <a:spcPct val="90000"/>
              </a:lnSpc>
              <a:buFontTx/>
              <a:buNone/>
            </a:pPr>
            <a:r>
              <a:rPr lang="en-US" altLang="en-US" smtClean="0"/>
              <a:t>	- dianut oleh negara yang masih</a:t>
            </a:r>
          </a:p>
          <a:p>
            <a:pPr algn="just" eaLnBrk="1" hangingPunct="1">
              <a:lnSpc>
                <a:spcPct val="90000"/>
              </a:lnSpc>
              <a:buFontTx/>
              <a:buNone/>
            </a:pPr>
            <a:r>
              <a:rPr lang="en-US" altLang="en-US" smtClean="0"/>
              <a:t>     muda usianya.</a:t>
            </a:r>
          </a:p>
          <a:p>
            <a:pPr algn="just" eaLnBrk="1" hangingPunct="1">
              <a:lnSpc>
                <a:spcPct val="90000"/>
              </a:lnSpc>
              <a:buFontTx/>
              <a:buNone/>
            </a:pPr>
            <a:r>
              <a:rPr lang="en-US" altLang="en-US" smtClean="0"/>
              <a:t>	- umumnya dianut oleh negara </a:t>
            </a:r>
          </a:p>
          <a:p>
            <a:pPr algn="just" eaLnBrk="1" hangingPunct="1">
              <a:lnSpc>
                <a:spcPct val="90000"/>
              </a:lnSpc>
              <a:buFontTx/>
              <a:buNone/>
            </a:pPr>
            <a:r>
              <a:rPr lang="en-US" altLang="en-US" smtClean="0"/>
              <a:t>     Imigrasi, banyak menerima </a:t>
            </a:r>
          </a:p>
          <a:p>
            <a:pPr algn="just" eaLnBrk="1" hangingPunct="1">
              <a:lnSpc>
                <a:spcPct val="90000"/>
              </a:lnSpc>
              <a:buFontTx/>
              <a:buNone/>
            </a:pPr>
            <a:r>
              <a:rPr lang="en-US" altLang="en-US" smtClean="0"/>
              <a:t>     pendatang.</a:t>
            </a:r>
          </a:p>
          <a:p>
            <a:pPr algn="just" eaLnBrk="1" hangingPunct="1">
              <a:lnSpc>
                <a:spcPct val="90000"/>
              </a:lnSpc>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3251">
                                            <p:txEl>
                                              <p:pRg st="6" end="6"/>
                                            </p:txEl>
                                          </p:spTgt>
                                        </p:tgtEl>
                                        <p:attrNameLst>
                                          <p:attrName>style.visibility</p:attrName>
                                        </p:attrNameLst>
                                      </p:cBhvr>
                                      <p:to>
                                        <p:strVal val="visible"/>
                                      </p:to>
                                    </p:set>
                                    <p:anim calcmode="lin" valueType="num">
                                      <p:cBhvr additive="base">
                                        <p:cTn id="43"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3251">
                                            <p:txEl>
                                              <p:pRg st="7" end="7"/>
                                            </p:txEl>
                                          </p:spTgt>
                                        </p:tgtEl>
                                        <p:attrNameLst>
                                          <p:attrName>style.visibility</p:attrName>
                                        </p:attrNameLst>
                                      </p:cBhvr>
                                      <p:to>
                                        <p:strVal val="visible"/>
                                      </p:to>
                                    </p:set>
                                    <p:anim calcmode="lin" valueType="num">
                                      <p:cBhvr additive="base">
                                        <p:cTn id="49" dur="500" fill="hold"/>
                                        <p:tgtEl>
                                          <p:spTgt spid="532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5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301625"/>
            <a:ext cx="7772400" cy="917575"/>
          </a:xfrm>
        </p:spPr>
        <p:txBody>
          <a:bodyPr/>
          <a:lstStyle/>
          <a:p>
            <a:pPr eaLnBrk="1" hangingPunct="1"/>
            <a:r>
              <a:rPr lang="en-US" altLang="en-US" sz="3600" smtClean="0"/>
              <a:t>Stelsel Pewarganegaraan</a:t>
            </a:r>
          </a:p>
        </p:txBody>
      </p:sp>
      <p:sp>
        <p:nvSpPr>
          <p:cNvPr id="54275" name="Rectangle 3"/>
          <p:cNvSpPr>
            <a:spLocks noGrp="1" noChangeArrowheads="1"/>
          </p:cNvSpPr>
          <p:nvPr>
            <p:ph idx="1"/>
          </p:nvPr>
        </p:nvSpPr>
        <p:spPr>
          <a:xfrm>
            <a:off x="685800" y="1143000"/>
            <a:ext cx="8229600" cy="5334000"/>
          </a:xfrm>
        </p:spPr>
        <p:txBody>
          <a:bodyPr/>
          <a:lstStyle/>
          <a:p>
            <a:pPr algn="just" eaLnBrk="1" hangingPunct="1">
              <a:lnSpc>
                <a:spcPct val="80000"/>
              </a:lnSpc>
            </a:pPr>
            <a:r>
              <a:rPr lang="en-US" altLang="en-US" sz="2400" smtClean="0"/>
              <a:t>Stelsel aktif, artinya seseorang yang akan memperoleh kewarganegaraan secara aktif melakukan tindakan-tindakan hukum, seperti mengajukan permohonan pewarganegaraan.</a:t>
            </a:r>
          </a:p>
          <a:p>
            <a:pPr algn="just" eaLnBrk="1" hangingPunct="1">
              <a:lnSpc>
                <a:spcPct val="80000"/>
              </a:lnSpc>
            </a:pPr>
            <a:r>
              <a:rPr lang="en-US" altLang="en-US" sz="2400" smtClean="0"/>
              <a:t>Dalam stelsel aktif ini seseorang diberikan kebebasan untuk memilih kewarganegaraan sesuai keinginannya senriri (hak opsi).</a:t>
            </a:r>
          </a:p>
          <a:p>
            <a:pPr algn="just" eaLnBrk="1" hangingPunct="1">
              <a:lnSpc>
                <a:spcPct val="80000"/>
              </a:lnSpc>
            </a:pPr>
            <a:r>
              <a:rPr lang="en-US" altLang="en-US" sz="2400" smtClean="0"/>
              <a:t>Stelsel Pasif, artinya seseorang yang akan memperoleh status kewarganegaraan tidak perlu melakukan tindakan hukum tertentu. Status kewarganegaraannya merupakan hasil pemberian oleh negara/pemerintah.</a:t>
            </a:r>
          </a:p>
          <a:p>
            <a:pPr algn="just" eaLnBrk="1" hangingPunct="1">
              <a:lnSpc>
                <a:spcPct val="80000"/>
              </a:lnSpc>
            </a:pPr>
            <a:r>
              <a:rPr lang="en-US" altLang="en-US" sz="2400" smtClean="0"/>
              <a:t>Dalam Stelsel Pasif ini seseorang diberikan hak untuk menolak kewarganegaraan yang diberikan oleh negara/pemerintah (hak repudiasi).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ppt_x"/>
                                          </p:val>
                                        </p:tav>
                                        <p:tav tm="100000">
                                          <p:val>
                                            <p:strVal val="#ppt_x"/>
                                          </p:val>
                                        </p:tav>
                                      </p:tavLst>
                                    </p:anim>
                                    <p:anim calcmode="lin" valueType="num">
                                      <p:cBhvr additive="base">
                                        <p:cTn id="8" dur="500" fill="hold"/>
                                        <p:tgtEl>
                                          <p:spTgt spid="5427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0" end="0"/>
                                            </p:txEl>
                                          </p:spTgt>
                                        </p:tgtEl>
                                        <p:attrNameLst>
                                          <p:attrName>style.visibility</p:attrName>
                                        </p:attrNameLst>
                                      </p:cBhvr>
                                      <p:to>
                                        <p:strVal val="visible"/>
                                      </p:to>
                                    </p:set>
                                    <p:anim calcmode="lin" valueType="num">
                                      <p:cBhvr additive="base">
                                        <p:cTn id="13"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additive="base">
                                        <p:cTn id="19"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additive="base">
                                        <p:cTn id="25" dur="5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4275">
                                            <p:txEl>
                                              <p:pRg st="3" end="3"/>
                                            </p:txEl>
                                          </p:spTgt>
                                        </p:tgtEl>
                                        <p:attrNameLst>
                                          <p:attrName>style.visibility</p:attrName>
                                        </p:attrNameLst>
                                      </p:cBhvr>
                                      <p:to>
                                        <p:strVal val="visible"/>
                                      </p:to>
                                    </p:set>
                                    <p:anim calcmode="lin" valueType="num">
                                      <p:cBhvr additive="base">
                                        <p:cTn id="31" dur="500" fill="hold"/>
                                        <p:tgtEl>
                                          <p:spTgt spid="5427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en-US" altLang="en-US" smtClean="0"/>
              <a:t>Kehilangan Kewarganegaraan RI</a:t>
            </a:r>
          </a:p>
        </p:txBody>
      </p:sp>
      <p:sp>
        <p:nvSpPr>
          <p:cNvPr id="29699" name="Rectangle 3"/>
          <p:cNvSpPr>
            <a:spLocks noGrp="1" noChangeArrowheads="1"/>
          </p:cNvSpPr>
          <p:nvPr>
            <p:ph idx="1"/>
          </p:nvPr>
        </p:nvSpPr>
        <p:spPr>
          <a:xfrm>
            <a:off x="685800" y="1981200"/>
            <a:ext cx="8077200" cy="4114800"/>
          </a:xfrm>
        </p:spPr>
        <p:txBody>
          <a:bodyPr/>
          <a:lstStyle/>
          <a:p>
            <a:pPr marL="609600" indent="-609600" algn="ctr" eaLnBrk="1" hangingPunct="1">
              <a:buFontTx/>
              <a:buNone/>
            </a:pPr>
            <a:r>
              <a:rPr lang="en-US" altLang="en-US" sz="2800" smtClean="0"/>
              <a:t>Pasal 23</a:t>
            </a:r>
          </a:p>
          <a:p>
            <a:pPr marL="609600" indent="-609600" algn="just" eaLnBrk="1" hangingPunct="1">
              <a:buFontTx/>
              <a:buNone/>
            </a:pPr>
            <a:r>
              <a:rPr lang="en-US" altLang="en-US" sz="2800" smtClean="0"/>
              <a:t>	</a:t>
            </a:r>
            <a:r>
              <a:rPr lang="en-US" altLang="en-US" sz="2400" smtClean="0"/>
              <a:t>WNI kehilangan kewarganegaraannya jika yang bersangkutan:</a:t>
            </a:r>
          </a:p>
          <a:p>
            <a:pPr marL="609600" indent="-609600" algn="just" eaLnBrk="1" hangingPunct="1">
              <a:buFontTx/>
              <a:buAutoNum type="alphaLcPeriod"/>
            </a:pPr>
            <a:r>
              <a:rPr lang="en-US" altLang="en-US" sz="2400" smtClean="0"/>
              <a:t>Memperoleh kewarganegaraan lain atas kemauannya sendiri.</a:t>
            </a:r>
          </a:p>
          <a:p>
            <a:pPr marL="609600" indent="-609600" algn="just" eaLnBrk="1" hangingPunct="1">
              <a:buFontTx/>
              <a:buAutoNum type="alphaLcPeriod"/>
            </a:pPr>
            <a:r>
              <a:rPr lang="en-US" altLang="en-US" sz="2400" smtClean="0"/>
              <a:t>Tidak menolak atau tidak melepaskan kewarganegaraan lain sedangkan orang yang bersangkutan mendapat kesempatan untuk itu.</a:t>
            </a:r>
          </a:p>
          <a:p>
            <a:pPr marL="609600" indent="-609600" eaLnBrk="1" hangingPunct="1">
              <a:buFontTx/>
              <a:buAutoNum type="alphaLcPeriod"/>
            </a:pPr>
            <a:endParaRPr lang="en-US" altLang="en-US" sz="2800" smtClean="0"/>
          </a:p>
          <a:p>
            <a:pPr marL="609600" indent="-609600" eaLnBrk="1" hangingPunct="1">
              <a:buFontTx/>
              <a:buAutoNum type="alphaLcPeriod"/>
            </a:pPr>
            <a:endParaRPr lang="en-US" altLang="en-US" sz="2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152400" y="990600"/>
            <a:ext cx="8305800" cy="5029200"/>
          </a:xfrm>
        </p:spPr>
        <p:txBody>
          <a:bodyPr rtlCol="0">
            <a:normAutofit/>
          </a:bodyPr>
          <a:lstStyle/>
          <a:p>
            <a:pPr marL="914400" lvl="1" indent="-457200" algn="just" eaLnBrk="1" fontAlgn="auto" hangingPunct="1">
              <a:spcAft>
                <a:spcPts val="0"/>
              </a:spcAft>
              <a:buFontTx/>
              <a:buNone/>
              <a:defRPr/>
            </a:pPr>
            <a:r>
              <a:rPr lang="en-US" sz="2000" dirty="0" smtClean="0"/>
              <a:t>c. DINYATAKAN HLG KWARGANEGARAANNYA OLEH PRESIDEN ATAS PERMOHONANNYA SENDIRI, YBS SUDAH BERUSIA 18 TAHUN ATAU SUDAH KAWIN TGGAL DLUAR NEGERI.</a:t>
            </a:r>
          </a:p>
          <a:p>
            <a:pPr marL="914400" lvl="1" indent="-457200" algn="just" eaLnBrk="1" fontAlgn="auto" hangingPunct="1">
              <a:spcAft>
                <a:spcPts val="0"/>
              </a:spcAft>
              <a:buFontTx/>
              <a:buNone/>
              <a:defRPr/>
            </a:pPr>
            <a:r>
              <a:rPr lang="en-US" sz="2000" dirty="0" smtClean="0"/>
              <a:t>d. MASUK DLM DINAS TENTARA NEGARA ASING TANPA IZIN DARI PRESIDEN TERLEBIH DAHULU.</a:t>
            </a:r>
          </a:p>
          <a:p>
            <a:pPr marL="914400" lvl="1" indent="-457200" algn="just" eaLnBrk="1" fontAlgn="auto" hangingPunct="1">
              <a:spcAft>
                <a:spcPts val="0"/>
              </a:spcAft>
              <a:buFontTx/>
              <a:buNone/>
              <a:defRPr/>
            </a:pPr>
            <a:r>
              <a:rPr lang="en-US" sz="2000" dirty="0" smtClean="0"/>
              <a:t>e.  MASUK DLM DINAS NEGARA ASING .</a:t>
            </a:r>
          </a:p>
          <a:p>
            <a:pPr marL="914400" lvl="1" indent="-457200" algn="just" eaLnBrk="1" fontAlgn="auto" hangingPunct="1">
              <a:spcAft>
                <a:spcPts val="0"/>
              </a:spcAft>
              <a:buFontTx/>
              <a:buNone/>
              <a:defRPr/>
            </a:pPr>
            <a:r>
              <a:rPr lang="en-US" sz="2000" dirty="0" smtClean="0"/>
              <a:t>f. SECARA SUKARELA MENGANGKAT SUMPAH &amp; JANJI SETIA KPD NEGARA ASING ATAU BAGIAN DR NEGARA ASING TSB.</a:t>
            </a:r>
          </a:p>
          <a:p>
            <a:pPr lvl="1" algn="just" eaLnBrk="1" fontAlgn="auto" hangingPunct="1">
              <a:spcAft>
                <a:spcPts val="0"/>
              </a:spcAft>
              <a:buFontTx/>
              <a:buNone/>
              <a:defRPr/>
            </a:pPr>
            <a:r>
              <a:rPr lang="en-US" sz="2000" dirty="0" smtClean="0"/>
              <a:t>g. TDK DIWAJIBKAN TETAPI TURUT SERTA DLM PEMILIHAN SESUATU YANG BERSIFAT KETATANEGARAAN, UTK SUATU NEGARA ASING.</a:t>
            </a:r>
          </a:p>
          <a:p>
            <a:pPr lvl="1" algn="just" eaLnBrk="1" fontAlgn="auto" hangingPunct="1">
              <a:spcAft>
                <a:spcPts val="0"/>
              </a:spcAft>
              <a:buFontTx/>
              <a:buNone/>
              <a:defRPr/>
            </a:pPr>
            <a:r>
              <a:rPr lang="en-US" sz="2000" dirty="0" smtClean="0"/>
              <a:t>h. MEMPUNYAI PASPOR DR NEGARA ASING ATAU SURAT YG BERSIFAT PASPOR NEGAR ASING YANG DPT DIARTIKAN SBG TANDA KWARGANEGARAAN YANG MASIH BERLAKU ATAS NAMANYA SENDIRI</a:t>
            </a:r>
          </a:p>
          <a:p>
            <a:pPr marL="914400" lvl="1" indent="-457200" algn="just" eaLnBrk="1" fontAlgn="auto" hangingPunct="1">
              <a:spcAft>
                <a:spcPts val="0"/>
              </a:spcAft>
              <a:buFontTx/>
              <a:buNone/>
              <a:defRPr/>
            </a:pPr>
            <a:endParaRPr lang="en-US" sz="2000" dirty="0" smtClean="0"/>
          </a:p>
          <a:p>
            <a:pPr marL="914400" lvl="1" indent="-457200" algn="just" eaLnBrk="1" fontAlgn="auto" hangingPunct="1">
              <a:spcAft>
                <a:spcPts val="0"/>
              </a:spcAft>
              <a:buFontTx/>
              <a:buNone/>
              <a:defRPr/>
            </a:pP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AutoShape 5"/>
          <p:cNvSpPr>
            <a:spLocks noChangeArrowheads="1"/>
          </p:cNvSpPr>
          <p:nvPr/>
        </p:nvSpPr>
        <p:spPr bwMode="auto">
          <a:xfrm>
            <a:off x="762000" y="1828800"/>
            <a:ext cx="2514600" cy="1143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dirty="0">
                <a:solidFill>
                  <a:schemeClr val="tx1"/>
                </a:solidFill>
              </a:rPr>
              <a:t>WARGA NEGARA</a:t>
            </a:r>
          </a:p>
          <a:p>
            <a:pPr algn="ctr">
              <a:defRPr/>
            </a:pPr>
            <a:endParaRPr lang="en-US" sz="2000" dirty="0">
              <a:solidFill>
                <a:schemeClr val="tx1"/>
              </a:solidFill>
            </a:endParaRPr>
          </a:p>
        </p:txBody>
      </p:sp>
      <p:sp>
        <p:nvSpPr>
          <p:cNvPr id="29702" name="AutoShape 6"/>
          <p:cNvSpPr>
            <a:spLocks noChangeArrowheads="1"/>
          </p:cNvSpPr>
          <p:nvPr/>
        </p:nvSpPr>
        <p:spPr bwMode="auto">
          <a:xfrm>
            <a:off x="685800" y="3581400"/>
            <a:ext cx="2590800" cy="1143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dirty="0">
                <a:solidFill>
                  <a:schemeClr val="tx1"/>
                </a:solidFill>
              </a:rPr>
              <a:t>RAKYAT</a:t>
            </a:r>
          </a:p>
          <a:p>
            <a:pPr algn="ctr">
              <a:defRPr/>
            </a:pPr>
            <a:r>
              <a:rPr lang="en-US" sz="2000" dirty="0">
                <a:solidFill>
                  <a:schemeClr val="tx1"/>
                </a:solidFill>
              </a:rPr>
              <a:t>(</a:t>
            </a:r>
            <a:r>
              <a:rPr lang="en-US" sz="2000" dirty="0" err="1">
                <a:solidFill>
                  <a:schemeClr val="tx1"/>
                </a:solidFill>
              </a:rPr>
              <a:t>pengertian</a:t>
            </a:r>
            <a:r>
              <a:rPr lang="en-US" sz="2000" dirty="0">
                <a:solidFill>
                  <a:schemeClr val="tx1"/>
                </a:solidFill>
              </a:rPr>
              <a:t> </a:t>
            </a:r>
            <a:r>
              <a:rPr lang="en-US" sz="2000" dirty="0" err="1">
                <a:solidFill>
                  <a:schemeClr val="tx1"/>
                </a:solidFill>
              </a:rPr>
              <a:t>Politis</a:t>
            </a:r>
            <a:r>
              <a:rPr lang="en-US" sz="2000" dirty="0">
                <a:solidFill>
                  <a:schemeClr val="tx1"/>
                </a:solidFill>
              </a:rPr>
              <a:t>)</a:t>
            </a:r>
          </a:p>
        </p:txBody>
      </p:sp>
      <p:sp>
        <p:nvSpPr>
          <p:cNvPr id="29703" name="AutoShape 7"/>
          <p:cNvSpPr>
            <a:spLocks noChangeArrowheads="1"/>
          </p:cNvSpPr>
          <p:nvPr/>
        </p:nvSpPr>
        <p:spPr bwMode="auto">
          <a:xfrm>
            <a:off x="685800" y="5486400"/>
            <a:ext cx="2362200" cy="1143000"/>
          </a:xfrm>
          <a:prstGeom prst="roundRect">
            <a:avLst>
              <a:gd name="adj" fmla="val 16667"/>
            </a:avLst>
          </a:prstGeom>
          <a:solidFill>
            <a:srgbClr val="FFFFFF"/>
          </a:solidFill>
          <a:ln w="9525">
            <a:solidFill>
              <a:schemeClr val="tx1"/>
            </a:solidFill>
            <a:round/>
            <a:headEnd/>
            <a:tailEnd/>
          </a:ln>
        </p:spPr>
        <p:txBody>
          <a:bodyPr wrap="none" anchor="ct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pPr algn="ctr"/>
            <a:r>
              <a:rPr lang="en-US" altLang="en-US"/>
              <a:t>BANGSA</a:t>
            </a:r>
          </a:p>
          <a:p>
            <a:pPr algn="ctr"/>
            <a:r>
              <a:rPr lang="en-US" altLang="en-US">
                <a:solidFill>
                  <a:schemeClr val="bg1"/>
                </a:solidFill>
              </a:rPr>
              <a:t>(</a:t>
            </a:r>
            <a:r>
              <a:rPr lang="en-US" altLang="en-US"/>
              <a:t>Pengertian</a:t>
            </a:r>
          </a:p>
          <a:p>
            <a:pPr algn="ctr"/>
            <a:r>
              <a:rPr lang="en-US" altLang="en-US">
                <a:solidFill>
                  <a:schemeClr val="bg1"/>
                </a:solidFill>
              </a:rPr>
              <a:t> </a:t>
            </a:r>
            <a:r>
              <a:rPr lang="en-US" altLang="en-US"/>
              <a:t>internasional</a:t>
            </a:r>
            <a:r>
              <a:rPr lang="en-US" altLang="en-US">
                <a:solidFill>
                  <a:schemeClr val="bg1"/>
                </a:solidFill>
              </a:rPr>
              <a:t>)</a:t>
            </a:r>
          </a:p>
        </p:txBody>
      </p:sp>
      <p:sp>
        <p:nvSpPr>
          <p:cNvPr id="29700" name="AutoShape 4"/>
          <p:cNvSpPr>
            <a:spLocks noChangeArrowheads="1"/>
          </p:cNvSpPr>
          <p:nvPr/>
        </p:nvSpPr>
        <p:spPr bwMode="auto">
          <a:xfrm>
            <a:off x="457200" y="228600"/>
            <a:ext cx="2895600" cy="1143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800">
                <a:solidFill>
                  <a:schemeClr val="tx1"/>
                </a:solidFill>
              </a:rPr>
              <a:t>ISTILAH-ISTILAH</a:t>
            </a:r>
          </a:p>
        </p:txBody>
      </p:sp>
      <p:sp>
        <p:nvSpPr>
          <p:cNvPr id="29704" name="AutoShape 8"/>
          <p:cNvSpPr>
            <a:spLocks noChangeArrowheads="1"/>
          </p:cNvSpPr>
          <p:nvPr/>
        </p:nvSpPr>
        <p:spPr bwMode="auto">
          <a:xfrm>
            <a:off x="4038600" y="1752600"/>
            <a:ext cx="3581400" cy="11430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dirty="0">
                <a:solidFill>
                  <a:schemeClr val="tx1"/>
                </a:solidFill>
              </a:rPr>
              <a:t> </a:t>
            </a:r>
            <a:r>
              <a:rPr lang="en-US" sz="2000" dirty="0" err="1">
                <a:solidFill>
                  <a:schemeClr val="tx1"/>
                </a:solidFill>
              </a:rPr>
              <a:t>Warga</a:t>
            </a:r>
            <a:r>
              <a:rPr lang="en-US" sz="2000" dirty="0">
                <a:solidFill>
                  <a:schemeClr val="tx1"/>
                </a:solidFill>
              </a:rPr>
              <a:t> </a:t>
            </a:r>
            <a:r>
              <a:rPr lang="en-US" sz="2000" dirty="0" err="1">
                <a:solidFill>
                  <a:schemeClr val="tx1"/>
                </a:solidFill>
              </a:rPr>
              <a:t>suatu</a:t>
            </a:r>
            <a:r>
              <a:rPr lang="en-US" sz="2000" dirty="0">
                <a:solidFill>
                  <a:schemeClr val="tx1"/>
                </a:solidFill>
              </a:rPr>
              <a:t> </a:t>
            </a:r>
            <a:r>
              <a:rPr lang="en-US" sz="2000" dirty="0" err="1">
                <a:solidFill>
                  <a:schemeClr val="tx1"/>
                </a:solidFill>
              </a:rPr>
              <a:t>negara</a:t>
            </a:r>
            <a:r>
              <a:rPr lang="en-US" sz="2000" dirty="0">
                <a:solidFill>
                  <a:schemeClr val="tx1"/>
                </a:solidFill>
              </a:rPr>
              <a:t> yang</a:t>
            </a:r>
          </a:p>
          <a:p>
            <a:pPr algn="ctr">
              <a:defRPr/>
            </a:pPr>
            <a:r>
              <a:rPr lang="en-US" sz="2000" dirty="0" err="1">
                <a:solidFill>
                  <a:schemeClr val="tx1"/>
                </a:solidFill>
              </a:rPr>
              <a:t>Ditetapkan</a:t>
            </a:r>
            <a:r>
              <a:rPr lang="en-US" sz="2000" dirty="0">
                <a:solidFill>
                  <a:schemeClr val="tx1"/>
                </a:solidFill>
              </a:rPr>
              <a:t> </a:t>
            </a:r>
            <a:r>
              <a:rPr lang="en-US" sz="2000" dirty="0" err="1">
                <a:solidFill>
                  <a:schemeClr val="tx1"/>
                </a:solidFill>
              </a:rPr>
              <a:t>berdasarkan</a:t>
            </a:r>
            <a:endParaRPr lang="en-US" sz="2000" dirty="0">
              <a:solidFill>
                <a:schemeClr val="tx1"/>
              </a:solidFill>
            </a:endParaRPr>
          </a:p>
          <a:p>
            <a:pPr algn="ctr">
              <a:defRPr/>
            </a:pPr>
            <a:r>
              <a:rPr lang="en-US" sz="2000" dirty="0" err="1">
                <a:solidFill>
                  <a:schemeClr val="tx1"/>
                </a:solidFill>
              </a:rPr>
              <a:t>Peraturan</a:t>
            </a:r>
            <a:r>
              <a:rPr lang="en-US" sz="2000" dirty="0">
                <a:solidFill>
                  <a:schemeClr val="tx1"/>
                </a:solidFill>
              </a:rPr>
              <a:t> per- UU-an</a:t>
            </a:r>
          </a:p>
        </p:txBody>
      </p:sp>
      <p:sp>
        <p:nvSpPr>
          <p:cNvPr id="29705" name="AutoShape 9"/>
          <p:cNvSpPr>
            <a:spLocks noChangeArrowheads="1"/>
          </p:cNvSpPr>
          <p:nvPr/>
        </p:nvSpPr>
        <p:spPr bwMode="auto">
          <a:xfrm>
            <a:off x="3810000" y="3429000"/>
            <a:ext cx="5181600" cy="1676400"/>
          </a:xfrm>
          <a:prstGeom prst="roundRect">
            <a:avLst>
              <a:gd name="adj" fmla="val 16667"/>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sz="2000" dirty="0" err="1">
                <a:solidFill>
                  <a:schemeClr val="tx1"/>
                </a:solidFill>
              </a:rPr>
              <a:t>Segolongan</a:t>
            </a:r>
            <a:r>
              <a:rPr lang="en-US" sz="2000" dirty="0">
                <a:solidFill>
                  <a:schemeClr val="tx1"/>
                </a:solidFill>
              </a:rPr>
              <a:t> </a:t>
            </a:r>
            <a:r>
              <a:rPr lang="en-US" sz="2000" dirty="0" err="1">
                <a:solidFill>
                  <a:schemeClr val="tx1"/>
                </a:solidFill>
              </a:rPr>
              <a:t>orang</a:t>
            </a:r>
            <a:r>
              <a:rPr lang="en-US" sz="2000" dirty="0">
                <a:solidFill>
                  <a:schemeClr val="tx1"/>
                </a:solidFill>
              </a:rPr>
              <a:t> yang </a:t>
            </a:r>
            <a:r>
              <a:rPr lang="en-US" sz="2000" dirty="0" err="1">
                <a:solidFill>
                  <a:schemeClr val="tx1"/>
                </a:solidFill>
              </a:rPr>
              <a:t>Mempunyai</a:t>
            </a:r>
            <a:r>
              <a:rPr lang="en-US" sz="2000" dirty="0">
                <a:solidFill>
                  <a:schemeClr val="tx1"/>
                </a:solidFill>
              </a:rPr>
              <a:t> </a:t>
            </a:r>
          </a:p>
          <a:p>
            <a:pPr algn="ctr">
              <a:defRPr/>
            </a:pPr>
            <a:r>
              <a:rPr lang="en-US" sz="2000" dirty="0" err="1">
                <a:solidFill>
                  <a:schemeClr val="tx1"/>
                </a:solidFill>
              </a:rPr>
              <a:t>kebudayaan</a:t>
            </a:r>
            <a:r>
              <a:rPr lang="en-US" sz="2000" dirty="0">
                <a:solidFill>
                  <a:schemeClr val="tx1"/>
                </a:solidFill>
              </a:rPr>
              <a:t> </a:t>
            </a:r>
            <a:r>
              <a:rPr lang="en-US" sz="2000" dirty="0" err="1">
                <a:solidFill>
                  <a:schemeClr val="tx1"/>
                </a:solidFill>
              </a:rPr>
              <a:t>Tertentu</a:t>
            </a:r>
            <a:r>
              <a:rPr lang="en-US" sz="2000" dirty="0">
                <a:solidFill>
                  <a:schemeClr val="tx1"/>
                </a:solidFill>
              </a:rPr>
              <a:t>, </a:t>
            </a:r>
            <a:r>
              <a:rPr lang="en-US" sz="2000" dirty="0" err="1">
                <a:solidFill>
                  <a:schemeClr val="tx1"/>
                </a:solidFill>
              </a:rPr>
              <a:t>sebagai</a:t>
            </a:r>
            <a:r>
              <a:rPr lang="en-US" sz="2000" dirty="0">
                <a:solidFill>
                  <a:schemeClr val="tx1"/>
                </a:solidFill>
              </a:rPr>
              <a:t> </a:t>
            </a:r>
          </a:p>
          <a:p>
            <a:pPr algn="ctr">
              <a:defRPr/>
            </a:pPr>
            <a:r>
              <a:rPr lang="en-US" sz="2000" dirty="0" err="1">
                <a:solidFill>
                  <a:schemeClr val="tx1"/>
                </a:solidFill>
              </a:rPr>
              <a:t>Pendukung</a:t>
            </a:r>
            <a:r>
              <a:rPr lang="en-US" sz="2000" dirty="0">
                <a:solidFill>
                  <a:schemeClr val="tx1"/>
                </a:solidFill>
              </a:rPr>
              <a:t> </a:t>
            </a:r>
            <a:r>
              <a:rPr lang="en-US" sz="2000" dirty="0" err="1">
                <a:solidFill>
                  <a:schemeClr val="tx1"/>
                </a:solidFill>
              </a:rPr>
              <a:t>Suatu</a:t>
            </a:r>
            <a:r>
              <a:rPr lang="en-US" sz="2000" dirty="0">
                <a:solidFill>
                  <a:schemeClr val="tx1"/>
                </a:solidFill>
              </a:rPr>
              <a:t> </a:t>
            </a:r>
            <a:r>
              <a:rPr lang="en-US" sz="2000" dirty="0" err="1">
                <a:solidFill>
                  <a:schemeClr val="tx1"/>
                </a:solidFill>
              </a:rPr>
              <a:t>negara</a:t>
            </a:r>
            <a:r>
              <a:rPr lang="en-US" sz="2000" dirty="0">
                <a:solidFill>
                  <a:schemeClr val="tx1"/>
                </a:solidFill>
              </a:rPr>
              <a:t>. </a:t>
            </a:r>
          </a:p>
          <a:p>
            <a:pPr algn="ctr">
              <a:defRPr/>
            </a:pPr>
            <a:r>
              <a:rPr lang="en-US" sz="2000" dirty="0" err="1">
                <a:solidFill>
                  <a:schemeClr val="tx1"/>
                </a:solidFill>
              </a:rPr>
              <a:t>Pengunaan</a:t>
            </a:r>
            <a:r>
              <a:rPr lang="en-US" sz="2000" dirty="0">
                <a:solidFill>
                  <a:schemeClr val="tx1"/>
                </a:solidFill>
              </a:rPr>
              <a:t> </a:t>
            </a:r>
            <a:r>
              <a:rPr lang="en-US" sz="2000" dirty="0" err="1">
                <a:solidFill>
                  <a:schemeClr val="tx1"/>
                </a:solidFill>
              </a:rPr>
              <a:t>istilah</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Dilawankan</a:t>
            </a:r>
            <a:endParaRPr lang="en-US" sz="2000" dirty="0">
              <a:solidFill>
                <a:schemeClr val="tx1"/>
              </a:solidFill>
            </a:endParaRPr>
          </a:p>
          <a:p>
            <a:pPr algn="ctr">
              <a:defRPr/>
            </a:pP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Pemerintah</a:t>
            </a:r>
            <a:endParaRPr lang="en-US" sz="2000" dirty="0">
              <a:solidFill>
                <a:schemeClr val="tx1"/>
              </a:solidFill>
            </a:endParaRPr>
          </a:p>
        </p:txBody>
      </p:sp>
      <p:sp>
        <p:nvSpPr>
          <p:cNvPr id="29706" name="AutoShape 10"/>
          <p:cNvSpPr>
            <a:spLocks noChangeArrowheads="1"/>
          </p:cNvSpPr>
          <p:nvPr/>
        </p:nvSpPr>
        <p:spPr bwMode="auto">
          <a:xfrm>
            <a:off x="3276600" y="5410200"/>
            <a:ext cx="5943600" cy="1371600"/>
          </a:xfrm>
          <a:prstGeom prst="roundRect">
            <a:avLst>
              <a:gd name="adj" fmla="val 16667"/>
            </a:avLst>
          </a:prstGeom>
          <a:solidFill>
            <a:srgbClr val="FFFFFF"/>
          </a:solidFill>
          <a:ln w="9525">
            <a:solidFill>
              <a:schemeClr val="tx1"/>
            </a:solidFill>
            <a:round/>
            <a:headEnd/>
            <a:tailEnd/>
          </a:ln>
        </p:spPr>
        <p:txBody>
          <a:bodyPr wrap="none" anchor="ctr"/>
          <a:lstStyle>
            <a:lvl1pPr>
              <a:defRPr>
                <a:solidFill>
                  <a:schemeClr val="tx1"/>
                </a:solidFill>
                <a:latin typeface="Arial Black" pitchFamily="34" charset="0"/>
              </a:defRPr>
            </a:lvl1pPr>
            <a:lvl2pPr marL="742950" indent="-285750">
              <a:defRPr>
                <a:solidFill>
                  <a:schemeClr val="tx1"/>
                </a:solidFill>
                <a:latin typeface="Arial Black" pitchFamily="34" charset="0"/>
              </a:defRPr>
            </a:lvl2pPr>
            <a:lvl3pPr marL="1143000" indent="-228600">
              <a:defRPr>
                <a:solidFill>
                  <a:schemeClr val="tx1"/>
                </a:solidFill>
                <a:latin typeface="Arial Black" pitchFamily="34" charset="0"/>
              </a:defRPr>
            </a:lvl3pPr>
            <a:lvl4pPr marL="1600200" indent="-228600">
              <a:defRPr>
                <a:solidFill>
                  <a:schemeClr val="tx1"/>
                </a:solidFill>
                <a:latin typeface="Arial Black" pitchFamily="34" charset="0"/>
              </a:defRPr>
            </a:lvl4pPr>
            <a:lvl5pPr marL="2057400" indent="-228600">
              <a:defRPr>
                <a:solidFill>
                  <a:schemeClr val="tx1"/>
                </a:solidFill>
                <a:latin typeface="Arial Black" pitchFamily="34" charset="0"/>
              </a:defRPr>
            </a:lvl5pPr>
            <a:lvl6pPr marL="2514600" indent="-228600" eaLnBrk="0" fontAlgn="base" hangingPunct="0">
              <a:spcBef>
                <a:spcPct val="0"/>
              </a:spcBef>
              <a:spcAft>
                <a:spcPct val="0"/>
              </a:spcAft>
              <a:defRPr>
                <a:solidFill>
                  <a:schemeClr val="tx1"/>
                </a:solidFill>
                <a:latin typeface="Arial Black" pitchFamily="34" charset="0"/>
              </a:defRPr>
            </a:lvl6pPr>
            <a:lvl7pPr marL="2971800" indent="-228600" eaLnBrk="0" fontAlgn="base" hangingPunct="0">
              <a:spcBef>
                <a:spcPct val="0"/>
              </a:spcBef>
              <a:spcAft>
                <a:spcPct val="0"/>
              </a:spcAft>
              <a:defRPr>
                <a:solidFill>
                  <a:schemeClr val="tx1"/>
                </a:solidFill>
                <a:latin typeface="Arial Black" pitchFamily="34" charset="0"/>
              </a:defRPr>
            </a:lvl7pPr>
            <a:lvl8pPr marL="3429000" indent="-228600" eaLnBrk="0" fontAlgn="base" hangingPunct="0">
              <a:spcBef>
                <a:spcPct val="0"/>
              </a:spcBef>
              <a:spcAft>
                <a:spcPct val="0"/>
              </a:spcAft>
              <a:defRPr>
                <a:solidFill>
                  <a:schemeClr val="tx1"/>
                </a:solidFill>
                <a:latin typeface="Arial Black" pitchFamily="34" charset="0"/>
              </a:defRPr>
            </a:lvl8pPr>
            <a:lvl9pPr marL="3886200" indent="-228600" eaLnBrk="0" fontAlgn="base" hangingPunct="0">
              <a:spcBef>
                <a:spcPct val="0"/>
              </a:spcBef>
              <a:spcAft>
                <a:spcPct val="0"/>
              </a:spcAft>
              <a:defRPr>
                <a:solidFill>
                  <a:schemeClr val="tx1"/>
                </a:solidFill>
                <a:latin typeface="Arial Black" pitchFamily="34" charset="0"/>
              </a:defRPr>
            </a:lvl9pPr>
          </a:lstStyle>
          <a:p>
            <a:pPr algn="ctr"/>
            <a:r>
              <a:rPr lang="en-US" altLang="en-US" sz="2000"/>
              <a:t>Pengunaan</a:t>
            </a:r>
            <a:r>
              <a:rPr lang="en-US" altLang="en-US" sz="2000">
                <a:solidFill>
                  <a:schemeClr val="bg1"/>
                </a:solidFill>
              </a:rPr>
              <a:t> </a:t>
            </a:r>
            <a:r>
              <a:rPr lang="en-US" altLang="en-US" sz="2000"/>
              <a:t>istilah</a:t>
            </a:r>
            <a:r>
              <a:rPr lang="en-US" altLang="en-US" sz="2000">
                <a:solidFill>
                  <a:schemeClr val="bg1"/>
                </a:solidFill>
              </a:rPr>
              <a:t> </a:t>
            </a:r>
            <a:r>
              <a:rPr lang="en-US" altLang="en-US" sz="2000"/>
              <a:t>ini</a:t>
            </a:r>
            <a:r>
              <a:rPr lang="en-US" altLang="en-US" sz="2000">
                <a:solidFill>
                  <a:schemeClr val="bg1"/>
                </a:solidFill>
              </a:rPr>
              <a:t> </a:t>
            </a:r>
            <a:r>
              <a:rPr lang="en-US" altLang="en-US" sz="2000"/>
              <a:t>dilawankan</a:t>
            </a:r>
          </a:p>
          <a:p>
            <a:pPr algn="ctr"/>
            <a:r>
              <a:rPr lang="en-US" altLang="en-US" sz="2000">
                <a:solidFill>
                  <a:schemeClr val="bg1"/>
                </a:solidFill>
              </a:rPr>
              <a:t> </a:t>
            </a:r>
            <a:r>
              <a:rPr lang="en-US" altLang="en-US" sz="2000"/>
              <a:t>dengan</a:t>
            </a:r>
            <a:r>
              <a:rPr lang="en-US" altLang="en-US" sz="2000">
                <a:solidFill>
                  <a:schemeClr val="bg1"/>
                </a:solidFill>
              </a:rPr>
              <a:t> </a:t>
            </a:r>
            <a:r>
              <a:rPr lang="en-US" altLang="en-US" sz="2000"/>
              <a:t>bangsa-bangsa</a:t>
            </a:r>
            <a:r>
              <a:rPr lang="en-US" altLang="en-US" sz="2000">
                <a:solidFill>
                  <a:schemeClr val="bg1"/>
                </a:solidFill>
              </a:rPr>
              <a:t> lain.</a:t>
            </a:r>
          </a:p>
        </p:txBody>
      </p:sp>
      <p:sp>
        <p:nvSpPr>
          <p:cNvPr id="4105" name="Line 11"/>
          <p:cNvSpPr>
            <a:spLocks noChangeShapeType="1"/>
          </p:cNvSpPr>
          <p:nvPr/>
        </p:nvSpPr>
        <p:spPr bwMode="auto">
          <a:xfrm>
            <a:off x="228600" y="685800"/>
            <a:ext cx="0" cy="52578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 name="Line 12"/>
          <p:cNvSpPr>
            <a:spLocks noChangeShapeType="1"/>
          </p:cNvSpPr>
          <p:nvPr/>
        </p:nvSpPr>
        <p:spPr bwMode="auto">
          <a:xfrm>
            <a:off x="228600" y="59436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7" name="Line 13"/>
          <p:cNvSpPr>
            <a:spLocks noChangeShapeType="1"/>
          </p:cNvSpPr>
          <p:nvPr/>
        </p:nvSpPr>
        <p:spPr bwMode="auto">
          <a:xfrm>
            <a:off x="228600" y="41910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8" name="Line 14"/>
          <p:cNvSpPr>
            <a:spLocks noChangeShapeType="1"/>
          </p:cNvSpPr>
          <p:nvPr/>
        </p:nvSpPr>
        <p:spPr bwMode="auto">
          <a:xfrm>
            <a:off x="228600" y="24384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9" name="Line 15"/>
          <p:cNvSpPr>
            <a:spLocks noChangeShapeType="1"/>
          </p:cNvSpPr>
          <p:nvPr/>
        </p:nvSpPr>
        <p:spPr bwMode="auto">
          <a:xfrm>
            <a:off x="228600" y="685800"/>
            <a:ext cx="228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0" name="Line 16"/>
          <p:cNvSpPr>
            <a:spLocks noChangeShapeType="1"/>
          </p:cNvSpPr>
          <p:nvPr/>
        </p:nvSpPr>
        <p:spPr bwMode="auto">
          <a:xfrm>
            <a:off x="3352800" y="24384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1" name="Line 17"/>
          <p:cNvSpPr>
            <a:spLocks noChangeShapeType="1"/>
          </p:cNvSpPr>
          <p:nvPr/>
        </p:nvSpPr>
        <p:spPr bwMode="auto">
          <a:xfrm>
            <a:off x="3352800" y="42672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2" name="Line 18"/>
          <p:cNvSpPr>
            <a:spLocks noChangeShapeType="1"/>
          </p:cNvSpPr>
          <p:nvPr/>
        </p:nvSpPr>
        <p:spPr bwMode="auto">
          <a:xfrm>
            <a:off x="3048000" y="6096000"/>
            <a:ext cx="457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additive="base">
                                        <p:cTn id="7" dur="500" fill="hold"/>
                                        <p:tgtEl>
                                          <p:spTgt spid="29700"/>
                                        </p:tgtEl>
                                        <p:attrNameLst>
                                          <p:attrName>ppt_x</p:attrName>
                                        </p:attrNameLst>
                                      </p:cBhvr>
                                      <p:tavLst>
                                        <p:tav tm="0">
                                          <p:val>
                                            <p:strVal val="#ppt_x"/>
                                          </p:val>
                                        </p:tav>
                                        <p:tav tm="100000">
                                          <p:val>
                                            <p:strVal val="#ppt_x"/>
                                          </p:val>
                                        </p:tav>
                                      </p:tavLst>
                                    </p:anim>
                                    <p:anim calcmode="lin" valueType="num">
                                      <p:cBhvr additive="base">
                                        <p:cTn id="8" dur="500" fill="hold"/>
                                        <p:tgtEl>
                                          <p:spTgt spid="2970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1"/>
                                        </p:tgtEl>
                                        <p:attrNameLst>
                                          <p:attrName>style.visibility</p:attrName>
                                        </p:attrNameLst>
                                      </p:cBhvr>
                                      <p:to>
                                        <p:strVal val="visible"/>
                                      </p:to>
                                    </p:set>
                                    <p:anim calcmode="lin" valueType="num">
                                      <p:cBhvr additive="base">
                                        <p:cTn id="13" dur="500" fill="hold"/>
                                        <p:tgtEl>
                                          <p:spTgt spid="29701"/>
                                        </p:tgtEl>
                                        <p:attrNameLst>
                                          <p:attrName>ppt_x</p:attrName>
                                        </p:attrNameLst>
                                      </p:cBhvr>
                                      <p:tavLst>
                                        <p:tav tm="0">
                                          <p:val>
                                            <p:strVal val="0-#ppt_w/2"/>
                                          </p:val>
                                        </p:tav>
                                        <p:tav tm="100000">
                                          <p:val>
                                            <p:strVal val="#ppt_x"/>
                                          </p:val>
                                        </p:tav>
                                      </p:tavLst>
                                    </p:anim>
                                    <p:anim calcmode="lin" valueType="num">
                                      <p:cBhvr additive="base">
                                        <p:cTn id="14"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704"/>
                                        </p:tgtEl>
                                        <p:attrNameLst>
                                          <p:attrName>style.visibility</p:attrName>
                                        </p:attrNameLst>
                                      </p:cBhvr>
                                      <p:to>
                                        <p:strVal val="visible"/>
                                      </p:to>
                                    </p:set>
                                    <p:anim calcmode="lin" valueType="num">
                                      <p:cBhvr additive="base">
                                        <p:cTn id="19" dur="500" fill="hold"/>
                                        <p:tgtEl>
                                          <p:spTgt spid="29704"/>
                                        </p:tgtEl>
                                        <p:attrNameLst>
                                          <p:attrName>ppt_x</p:attrName>
                                        </p:attrNameLst>
                                      </p:cBhvr>
                                      <p:tavLst>
                                        <p:tav tm="0">
                                          <p:val>
                                            <p:strVal val="1+#ppt_w/2"/>
                                          </p:val>
                                        </p:tav>
                                        <p:tav tm="100000">
                                          <p:val>
                                            <p:strVal val="#ppt_x"/>
                                          </p:val>
                                        </p:tav>
                                      </p:tavLst>
                                    </p:anim>
                                    <p:anim calcmode="lin" valueType="num">
                                      <p:cBhvr additive="base">
                                        <p:cTn id="20" dur="500" fill="hold"/>
                                        <p:tgtEl>
                                          <p:spTgt spid="297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2"/>
                                        </p:tgtEl>
                                        <p:attrNameLst>
                                          <p:attrName>style.visibility</p:attrName>
                                        </p:attrNameLst>
                                      </p:cBhvr>
                                      <p:to>
                                        <p:strVal val="visible"/>
                                      </p:to>
                                    </p:set>
                                    <p:anim calcmode="lin" valueType="num">
                                      <p:cBhvr additive="base">
                                        <p:cTn id="25" dur="500" fill="hold"/>
                                        <p:tgtEl>
                                          <p:spTgt spid="29702"/>
                                        </p:tgtEl>
                                        <p:attrNameLst>
                                          <p:attrName>ppt_x</p:attrName>
                                        </p:attrNameLst>
                                      </p:cBhvr>
                                      <p:tavLst>
                                        <p:tav tm="0">
                                          <p:val>
                                            <p:strVal val="0-#ppt_w/2"/>
                                          </p:val>
                                        </p:tav>
                                        <p:tav tm="100000">
                                          <p:val>
                                            <p:strVal val="#ppt_x"/>
                                          </p:val>
                                        </p:tav>
                                      </p:tavLst>
                                    </p:anim>
                                    <p:anim calcmode="lin" valueType="num">
                                      <p:cBhvr additive="base">
                                        <p:cTn id="26" dur="500" fill="hold"/>
                                        <p:tgtEl>
                                          <p:spTgt spid="2970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705"/>
                                        </p:tgtEl>
                                        <p:attrNameLst>
                                          <p:attrName>style.visibility</p:attrName>
                                        </p:attrNameLst>
                                      </p:cBhvr>
                                      <p:to>
                                        <p:strVal val="visible"/>
                                      </p:to>
                                    </p:set>
                                    <p:anim calcmode="lin" valueType="num">
                                      <p:cBhvr additive="base">
                                        <p:cTn id="31" dur="500" fill="hold"/>
                                        <p:tgtEl>
                                          <p:spTgt spid="29705"/>
                                        </p:tgtEl>
                                        <p:attrNameLst>
                                          <p:attrName>ppt_x</p:attrName>
                                        </p:attrNameLst>
                                      </p:cBhvr>
                                      <p:tavLst>
                                        <p:tav tm="0">
                                          <p:val>
                                            <p:strVal val="1+#ppt_w/2"/>
                                          </p:val>
                                        </p:tav>
                                        <p:tav tm="100000">
                                          <p:val>
                                            <p:strVal val="#ppt_x"/>
                                          </p:val>
                                        </p:tav>
                                      </p:tavLst>
                                    </p:anim>
                                    <p:anim calcmode="lin" valueType="num">
                                      <p:cBhvr additive="base">
                                        <p:cTn id="32" dur="500" fill="hold"/>
                                        <p:tgtEl>
                                          <p:spTgt spid="2970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703"/>
                                        </p:tgtEl>
                                        <p:attrNameLst>
                                          <p:attrName>style.visibility</p:attrName>
                                        </p:attrNameLst>
                                      </p:cBhvr>
                                      <p:to>
                                        <p:strVal val="visible"/>
                                      </p:to>
                                    </p:set>
                                    <p:anim calcmode="lin" valueType="num">
                                      <p:cBhvr additive="base">
                                        <p:cTn id="37" dur="500" fill="hold"/>
                                        <p:tgtEl>
                                          <p:spTgt spid="29703"/>
                                        </p:tgtEl>
                                        <p:attrNameLst>
                                          <p:attrName>ppt_x</p:attrName>
                                        </p:attrNameLst>
                                      </p:cBhvr>
                                      <p:tavLst>
                                        <p:tav tm="0">
                                          <p:val>
                                            <p:strVal val="#ppt_x"/>
                                          </p:val>
                                        </p:tav>
                                        <p:tav tm="100000">
                                          <p:val>
                                            <p:strVal val="#ppt_x"/>
                                          </p:val>
                                        </p:tav>
                                      </p:tavLst>
                                    </p:anim>
                                    <p:anim calcmode="lin" valueType="num">
                                      <p:cBhvr additive="base">
                                        <p:cTn id="38" dur="500" fill="hold"/>
                                        <p:tgtEl>
                                          <p:spTgt spid="29703"/>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706"/>
                                        </p:tgtEl>
                                        <p:attrNameLst>
                                          <p:attrName>style.visibility</p:attrName>
                                        </p:attrNameLst>
                                      </p:cBhvr>
                                      <p:to>
                                        <p:strVal val="visible"/>
                                      </p:to>
                                    </p:set>
                                    <p:anim calcmode="lin" valueType="num">
                                      <p:cBhvr additive="base">
                                        <p:cTn id="43" dur="500" fill="hold"/>
                                        <p:tgtEl>
                                          <p:spTgt spid="29706"/>
                                        </p:tgtEl>
                                        <p:attrNameLst>
                                          <p:attrName>ppt_x</p:attrName>
                                        </p:attrNameLst>
                                      </p:cBhvr>
                                      <p:tavLst>
                                        <p:tav tm="0">
                                          <p:val>
                                            <p:strVal val="1+#ppt_w/2"/>
                                          </p:val>
                                        </p:tav>
                                        <p:tav tm="100000">
                                          <p:val>
                                            <p:strVal val="#ppt_x"/>
                                          </p:val>
                                        </p:tav>
                                      </p:tavLst>
                                    </p:anim>
                                    <p:anim calcmode="lin" valueType="num">
                                      <p:cBhvr additive="base">
                                        <p:cTn id="44" dur="500" fill="hold"/>
                                        <p:tgtEl>
                                          <p:spTgt spid="297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P spid="29702" grpId="0" animBg="1"/>
      <p:bldP spid="29703" grpId="0" animBg="1"/>
      <p:bldP spid="29700" grpId="0" animBg="1"/>
      <p:bldP spid="29704" grpId="0" animBg="1"/>
      <p:bldP spid="29705" grpId="0" animBg="1"/>
      <p:bldP spid="2970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152400" y="838200"/>
            <a:ext cx="8305800" cy="5029200"/>
          </a:xfrm>
        </p:spPr>
        <p:txBody>
          <a:bodyPr/>
          <a:lstStyle/>
          <a:p>
            <a:pPr lvl="1" algn="just" eaLnBrk="1" hangingPunct="1">
              <a:buFontTx/>
              <a:buNone/>
            </a:pPr>
            <a:r>
              <a:rPr lang="en-US" altLang="en-US" sz="2400" smtClean="0"/>
              <a:t>i. BERTEMPAT TINGGAL DILUAR WILAYAH RI SELAMA 5 THN TERUS MENERUS BUKAN DLM RANGKA DINAS NEGARA, TANPA ALASAN YG SAH &amp; DGN SENGAJA TDK MENYATAKAN KEINGINANNYA UTK TETAP MENJADI WNI SEBELUM JANGKA WAKTU 5 THN ITU BERAKHIR, DAN SETIAP 5 THN BERIKUTNYA YBS TDK MENGAJUKAN PERNYATAAN INGIN TETAP MENJADI WNI KPD PERWAKILAN RI DIWILAYAH TEMPAT TNGGAL YBS / MEMBERITAHU SECARA TRTULIS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304800" y="304800"/>
            <a:ext cx="8610600" cy="6477000"/>
          </a:xfrm>
        </p:spPr>
        <p:txBody>
          <a:bodyPr/>
          <a:lstStyle/>
          <a:p>
            <a:pPr marL="609600" indent="-609600" algn="ctr" eaLnBrk="1" hangingPunct="1">
              <a:buFontTx/>
              <a:buNone/>
            </a:pPr>
            <a:r>
              <a:rPr lang="en-US" altLang="en-US" smtClean="0"/>
              <a:t>PASAL 25</a:t>
            </a:r>
          </a:p>
          <a:p>
            <a:pPr marL="609600" indent="-609600" algn="just" eaLnBrk="1" hangingPunct="1">
              <a:buFontTx/>
              <a:buAutoNum type="arabicParenBoth"/>
            </a:pPr>
            <a:r>
              <a:rPr lang="en-US" altLang="en-US" sz="2800" smtClean="0"/>
              <a:t>KEHILANGAN KWARGANEGARAAN RI BAGI SEORANG AYAH TDK DGN SENDIRINYA BERLAKU TERHADAP ANAKNYA YG MEMPUNYAI HUB HK DGN AYAHNYA SAMPAI DGN ANAK TSB BERUMUR 18 THN ATAU TELAH KAWIN</a:t>
            </a:r>
          </a:p>
          <a:p>
            <a:pPr marL="609600" indent="-609600" algn="just" eaLnBrk="1" hangingPunct="1">
              <a:buFontTx/>
              <a:buNone/>
            </a:pPr>
            <a:r>
              <a:rPr lang="en-US" altLang="en-US" smtClean="0"/>
              <a:t>(2) </a:t>
            </a:r>
            <a:r>
              <a:rPr lang="en-US" altLang="en-US" sz="2800" smtClean="0"/>
              <a:t>KEHILANGAN KEWARGANEGARAAN RI BAGI SEORANG IBU TDK DGN SENDIRINYA BERLAKU TERHADAP ANAKNYA YG TDK MEMPUNYAI HUB. HUKUM DGN AYAHNYA SAMPAI DGN ANAK TSB BERUSIA 18 THN ATAU SUDAH KAWIN.</a:t>
            </a:r>
            <a:endParaRPr lang="en-US" alt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381000" y="228600"/>
            <a:ext cx="8229600" cy="6248400"/>
          </a:xfrm>
        </p:spPr>
        <p:txBody>
          <a:bodyPr/>
          <a:lstStyle/>
          <a:p>
            <a:pPr algn="just" eaLnBrk="1" hangingPunct="1">
              <a:lnSpc>
                <a:spcPct val="90000"/>
              </a:lnSpc>
              <a:buFontTx/>
              <a:buNone/>
            </a:pPr>
            <a:r>
              <a:rPr lang="en-US" altLang="en-US" sz="2400" smtClean="0"/>
              <a:t>(3) KEHILANGAN KWARGANEGARAAN RI KARENA MEMPEROLEH KWARGANEGARAAN LAIN BAGI SE ORANG IBU YG PUTUS PERKAWINANNYA, TDK DGN SENDIRINYA BERLAKU TERHADAP ANAKNYA, SAMPAI DGN ANAKNYA BERUMUR 18 THN ATAU TELAH KAWIN.</a:t>
            </a:r>
          </a:p>
          <a:p>
            <a:pPr algn="just" eaLnBrk="1" hangingPunct="1">
              <a:lnSpc>
                <a:spcPct val="90000"/>
              </a:lnSpc>
              <a:buFontTx/>
              <a:buNone/>
            </a:pPr>
            <a:r>
              <a:rPr lang="en-US" altLang="en-US" sz="2400" smtClean="0"/>
              <a:t>(4) DLM HAL STATUS KWARGANEGARAAN RI TERHA DAP ANAK SBGMANA PADA AYAT 1, 2, DAN 3 DIATAS BERAKIBAT ANAK BERKWARGANEGARAAN GANDA, STELAH BERUMUR 18 THN ATAU TELAH KAWIN ANAK TSB HARUS MEMILIH SALAH SATU KWARGANEGARAAN, SBG DIMAKSUD PD PASAL 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381000" y="762000"/>
            <a:ext cx="8229600" cy="5715000"/>
          </a:xfrm>
        </p:spPr>
        <p:txBody>
          <a:bodyPr/>
          <a:lstStyle/>
          <a:p>
            <a:pPr marL="609600" indent="-609600" eaLnBrk="1" hangingPunct="1">
              <a:buFontTx/>
              <a:buNone/>
            </a:pPr>
            <a:r>
              <a:rPr lang="en-US" altLang="en-US" sz="2800" b="1" smtClean="0"/>
              <a:t>PASAL 26 :</a:t>
            </a:r>
          </a:p>
          <a:p>
            <a:pPr marL="609600" indent="-609600" algn="just" eaLnBrk="1" hangingPunct="1">
              <a:buFontTx/>
              <a:buAutoNum type="arabicParenBoth"/>
            </a:pPr>
            <a:r>
              <a:rPr lang="en-US" altLang="en-US" sz="2400" smtClean="0"/>
              <a:t>PEREMPUAN WNI YG KAWIN DGN LAKI2 WNA  KEHILANGAN KEWARGANEGARAAN RI, JIKA MENURUT HUKUM NEGARA ASAL SUAMINYA, KEWARGANEGARAAN ISTRI MENGIKUTI KWARGANEGARAAN SUAMI SBG AKIBAT PERKAWINAN.</a:t>
            </a:r>
          </a:p>
          <a:p>
            <a:pPr marL="609600" indent="-609600" algn="just" eaLnBrk="1" hangingPunct="1">
              <a:buFontTx/>
              <a:buNone/>
            </a:pPr>
            <a:r>
              <a:rPr lang="en-US" altLang="en-US" sz="2400" smtClean="0"/>
              <a:t>(2)  LAKI2 WNI YG KAWIN DGN PEREMPUAN WNA  KEHILANGAN KWARGANEGARAAN RI, JIKA MENURUT HUKUM NEGARA ASAL ISTRINYA, KWARGANEGA RAAN SUAMI MENGIKUTI KWARGANEGARAAN ISTRI SBG AKIBAT PERKAWINAN TERSEBUT.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228600" y="685800"/>
            <a:ext cx="8305800" cy="5791200"/>
          </a:xfrm>
        </p:spPr>
        <p:txBody>
          <a:bodyPr/>
          <a:lstStyle/>
          <a:p>
            <a:pPr algn="just" eaLnBrk="1" hangingPunct="1">
              <a:buFontTx/>
              <a:buNone/>
            </a:pPr>
            <a:r>
              <a:rPr lang="en-US" altLang="en-US" sz="2800" smtClean="0"/>
              <a:t>(3) </a:t>
            </a:r>
            <a:r>
              <a:rPr lang="en-US" altLang="en-US" sz="2400" smtClean="0"/>
              <a:t>PEREMPUAN SBG DIMAKSUD AYAT (1) ATAU LAKI2 PADA AYAT (2) JIKA INGIN TETAP MENJADI WNI DPT MENGAJUKAN SURAT PERNYATAAN KPD PEJABAT ATAU PERWAKILAN RI YG WILAYAHNYA MELIPUTI TEMPAT TINGGAL PEREMPUAN ATAU LAKI2 TSB. KECUALI PENGAJUAN TSB MENGAKIBATKAN KEWARGANEGARAAN GANDA.</a:t>
            </a:r>
          </a:p>
          <a:p>
            <a:pPr algn="just" eaLnBrk="1" hangingPunct="1">
              <a:buFontTx/>
              <a:buNone/>
            </a:pPr>
            <a:r>
              <a:rPr lang="en-US" altLang="en-US" sz="2400" smtClean="0"/>
              <a:t>(4) SURAT PERNYATAAN SBGMANA DIMAKSUD PADA AYAT (3) DPT DIAJUKAN OLEH PEREMPUAN SBGMANA AYAT (1) ATAU LAKI2 SBGMANA AYAT (2) SETELAH 3 TAHUN SEJAK TANGGAL PERKAWINANNYA BERLANGSUNG.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1625"/>
            <a:ext cx="8077200" cy="1069975"/>
          </a:xfrm>
        </p:spPr>
        <p:txBody>
          <a:bodyPr/>
          <a:lstStyle/>
          <a:p>
            <a:pPr eaLnBrk="1" hangingPunct="1"/>
            <a:r>
              <a:rPr lang="en-US" altLang="en-US" sz="3200" smtClean="0"/>
              <a:t>Syarat dan Tata Cara memperoleh Kembali Kewarganegaraan RI</a:t>
            </a:r>
          </a:p>
        </p:txBody>
      </p:sp>
      <p:sp>
        <p:nvSpPr>
          <p:cNvPr id="36867" name="Rectangle 3"/>
          <p:cNvSpPr>
            <a:spLocks noGrp="1" noChangeArrowheads="1"/>
          </p:cNvSpPr>
          <p:nvPr>
            <p:ph idx="1"/>
          </p:nvPr>
        </p:nvSpPr>
        <p:spPr>
          <a:xfrm>
            <a:off x="304800" y="1752600"/>
            <a:ext cx="8610600" cy="4038600"/>
          </a:xfrm>
        </p:spPr>
        <p:txBody>
          <a:bodyPr/>
          <a:lstStyle/>
          <a:p>
            <a:pPr algn="just" eaLnBrk="1" hangingPunct="1">
              <a:buFontTx/>
              <a:buNone/>
            </a:pPr>
            <a:r>
              <a:rPr lang="en-US" altLang="en-US" sz="2400" b="1" smtClean="0"/>
              <a:t>PASAL 31 :</a:t>
            </a:r>
          </a:p>
          <a:p>
            <a:pPr algn="just" eaLnBrk="1" hangingPunct="1">
              <a:buFontTx/>
              <a:buNone/>
            </a:pPr>
            <a:r>
              <a:rPr lang="en-US" altLang="en-US" sz="2400" smtClean="0"/>
              <a:t>   </a:t>
            </a:r>
            <a:r>
              <a:rPr lang="en-US" altLang="en-US" sz="2800" smtClean="0"/>
              <a:t>SESEORANG YANG KEHILANGAN KEWARGANEGARAAN RI DAPAT MEMPEROLEH KEMBALI KEWARGANEGARAANNYA MELALUI PROSEDUR PEWARGANEGARAAN SEBAGAIMANA DIMAKSUD PADA PASAL 9 SAMPAI DENGAN PASAL 18 DAN PASAL 22.</a:t>
            </a:r>
          </a:p>
          <a:p>
            <a:pPr eaLnBrk="1" hangingPunct="1"/>
            <a:endParaRPr lang="en-US" altLang="en-US" sz="24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idx="1"/>
          </p:nvPr>
        </p:nvSpPr>
        <p:spPr>
          <a:xfrm>
            <a:off x="304800" y="228600"/>
            <a:ext cx="8305800" cy="6172200"/>
          </a:xfrm>
        </p:spPr>
        <p:txBody>
          <a:bodyPr/>
          <a:lstStyle/>
          <a:p>
            <a:pPr marL="609600" indent="-609600" eaLnBrk="1" hangingPunct="1">
              <a:lnSpc>
                <a:spcPct val="90000"/>
              </a:lnSpc>
              <a:buFontTx/>
              <a:buNone/>
            </a:pPr>
            <a:r>
              <a:rPr lang="en-US" altLang="en-US" sz="2400" b="1" smtClean="0"/>
              <a:t>PASAL 32</a:t>
            </a:r>
          </a:p>
          <a:p>
            <a:pPr marL="609600" indent="-609600" algn="just" eaLnBrk="1" hangingPunct="1">
              <a:lnSpc>
                <a:spcPct val="90000"/>
              </a:lnSpc>
              <a:buFontTx/>
              <a:buAutoNum type="arabicParenBoth"/>
            </a:pPr>
            <a:r>
              <a:rPr lang="en-US" altLang="en-US" sz="2400" smtClean="0"/>
              <a:t>WNI YG KEHILANGAN KEWARGANEGA RAAN RI SEBAGAIMANA DIMAKSUD DLM PASAL 23 HURUF i, PASAL 25 DAN PASAL 26 AYAT(2) DPT MEMPEROLEH KEMBALI KEWARGANEGARAAN RI DGN MENGAJU KAN PERMOHONAN TERTULIS KPD MENTERI  TANPA MELALUI PROSEDUR SBG MANA DIMAKSUD PD PASAL 9 SAMPAI PASAL 17</a:t>
            </a:r>
          </a:p>
          <a:p>
            <a:pPr marL="609600" indent="-609600" algn="just" eaLnBrk="1" hangingPunct="1">
              <a:lnSpc>
                <a:spcPct val="90000"/>
              </a:lnSpc>
              <a:buFontTx/>
              <a:buAutoNum type="arabicParenBoth"/>
            </a:pPr>
            <a:r>
              <a:rPr lang="en-US" altLang="en-US" sz="2400" smtClean="0"/>
              <a:t>DLM HAL PEMOHON SBGMANA DMAKSUD PD AYAT(1) BERTEMPAT TINGAL DILUAR WILAYAH RI PERMOHONAN DISAMPAIKAN KPD PERWAKILAN RI YG WILAYAH KERJANYA MELIPUTI TEMPAT TINGGAL PEMOHON.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idx="1"/>
          </p:nvPr>
        </p:nvSpPr>
        <p:spPr>
          <a:xfrm>
            <a:off x="228600" y="304800"/>
            <a:ext cx="8305800" cy="6096000"/>
          </a:xfrm>
        </p:spPr>
        <p:txBody>
          <a:bodyPr/>
          <a:lstStyle/>
          <a:p>
            <a:pPr algn="just" eaLnBrk="1" hangingPunct="1">
              <a:buFontTx/>
              <a:buNone/>
            </a:pPr>
            <a:r>
              <a:rPr lang="en-US" altLang="en-US" sz="2800" smtClean="0"/>
              <a:t>(3) PERMOHONAN UTK MEMPEROLEH KEMBALI KEWARGANEGARAAN RI DPT DIAJUKAN OLEH PEREMPUAN ATAU LAKI2 YG KEHILANGAN KEWAR GANEGARAANNYA AKIBAT KETENTUAN SBGMANA DIMAKSUD DLM PASAL 26 AYAT (1) DAN (2) SEJAK PUTUSNYA PERKAWINAN.</a:t>
            </a:r>
          </a:p>
          <a:p>
            <a:pPr algn="just" eaLnBrk="1" hangingPunct="1">
              <a:buFontTx/>
              <a:buNone/>
            </a:pPr>
            <a:r>
              <a:rPr lang="en-US" altLang="en-US" sz="2800" smtClean="0"/>
              <a:t>(4) KEPALA PERWAKILAN RI SBGMANA DIMAKSUD PADA AYAT (2) MENERUSKAN PERMOHONAN TSB KEPADA MENTERI DALAM WAKTU PALING LAMA 14 (EMPAT BELAS) HARI SETELAH MENERIMA PERMOHONAN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301625"/>
            <a:ext cx="7772400" cy="688975"/>
          </a:xfrm>
        </p:spPr>
        <p:txBody>
          <a:bodyPr rtlCol="0">
            <a:normAutofit fontScale="90000"/>
          </a:bodyPr>
          <a:lstStyle/>
          <a:p>
            <a:pPr eaLnBrk="1" fontAlgn="auto" hangingPunct="1">
              <a:spcAft>
                <a:spcPts val="0"/>
              </a:spcAft>
              <a:defRPr/>
            </a:pPr>
            <a:r>
              <a:rPr lang="en-US" sz="4000" smtClean="0"/>
              <a:t>Ketentuan Pidana</a:t>
            </a:r>
            <a:endParaRPr lang="id-ID" sz="4000" smtClean="0"/>
          </a:p>
        </p:txBody>
      </p:sp>
      <p:sp>
        <p:nvSpPr>
          <p:cNvPr id="39939" name="Content Placeholder 2"/>
          <p:cNvSpPr>
            <a:spLocks noGrp="1"/>
          </p:cNvSpPr>
          <p:nvPr>
            <p:ph idx="1"/>
          </p:nvPr>
        </p:nvSpPr>
        <p:spPr>
          <a:xfrm>
            <a:off x="685800" y="1143000"/>
            <a:ext cx="7772400" cy="4876800"/>
          </a:xfrm>
        </p:spPr>
        <p:txBody>
          <a:bodyPr/>
          <a:lstStyle/>
          <a:p>
            <a:pPr algn="just" eaLnBrk="1" hangingPunct="1"/>
            <a:r>
              <a:rPr lang="en-US" altLang="en-US" sz="2400" smtClean="0"/>
              <a:t>Pejabat yang karena kelalaiannya melaksanakan tugas  dan kewajibannya sebagaimana ditentukan oleh UU ini  sehingga mengakibatkan seseorang kehilangan hak untuk memperoleh atau memperoleh kembali dan atau kehilangan kewarganegaraan dipidana dengan pidanapenjara paling lama I tahun.</a:t>
            </a:r>
          </a:p>
          <a:p>
            <a:pPr algn="just" eaLnBrk="1" hangingPunct="1"/>
            <a:r>
              <a:rPr lang="en-US" altLang="en-US" sz="2400" smtClean="0"/>
              <a:t>Dalam hal tindak pidana sebagaimana dimaksud ayat (1)  dilakukan karena kesengajaan dipidana dengan pidana penjara paling lama3 tahun.</a:t>
            </a:r>
            <a:endParaRPr lang="id-ID" altLang="en-US"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685800" y="685800"/>
            <a:ext cx="7772400" cy="5715000"/>
          </a:xfrm>
        </p:spPr>
        <p:txBody>
          <a:bodyPr/>
          <a:lstStyle/>
          <a:p>
            <a:pPr algn="just" eaLnBrk="1" hangingPunct="1"/>
            <a:r>
              <a:rPr lang="en-US" altLang="en-US" sz="2000" smtClean="0"/>
              <a:t>Setiap orang yang dengan segaja memberikan keterangan palsu, termasuk keterangan diatas sumpah, membuat surat atau dokumen palsu, memalsukan surat atau dokumen  dengan maksud untuk memakai atau menyuruh memakai keterangan surat atau dokumen yang dipalsukan untuk memperoleh kewarganegaraan Indonesia dipidana denagan pidana paling singkat 1 tahun dan paling lama 4 tahun dan denda paling sedikit Rp. 250.000.000,- dan paling banyak 1 M.</a:t>
            </a:r>
          </a:p>
          <a:p>
            <a:pPr algn="just" eaLnBrk="1" hangingPunct="1">
              <a:buFontTx/>
              <a:buNone/>
            </a:pPr>
            <a:endParaRPr lang="en-US" altLang="en-US" sz="2000" smtClean="0"/>
          </a:p>
          <a:p>
            <a:pPr algn="just" eaLnBrk="1" hangingPunct="1"/>
            <a:r>
              <a:rPr lang="en-US" altLang="en-US" sz="2000" smtClean="0"/>
              <a:t>Setiap orang  dengan segaja mengunakan keteranganpalsu, termasuk keterangan diatas sumpah, membuat surat atau dokumen palsu, memalsukan surat atau dokumen  sebagaimana ayat (1)  dipidana penjara paling sedikit 1 tahun paling lama 4 tahun dan denda paling sedikit 250.000.000,- dan paling banyak 1 M</a:t>
            </a:r>
            <a:endParaRPr lang="id-ID" alt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solidFill>
                  <a:srgbClr val="2B21F5"/>
                </a:solidFill>
              </a:rPr>
              <a:t>Pengertian Bangsa</a:t>
            </a:r>
          </a:p>
        </p:txBody>
      </p:sp>
      <p:sp>
        <p:nvSpPr>
          <p:cNvPr id="34819" name="Rectangle 3"/>
          <p:cNvSpPr>
            <a:spLocks noGrp="1" noChangeArrowheads="1"/>
          </p:cNvSpPr>
          <p:nvPr>
            <p:ph idx="1"/>
          </p:nvPr>
        </p:nvSpPr>
        <p:spPr>
          <a:xfrm>
            <a:off x="685800" y="1676400"/>
            <a:ext cx="8001000" cy="4419600"/>
          </a:xfrm>
        </p:spPr>
        <p:txBody>
          <a:bodyPr/>
          <a:lstStyle/>
          <a:p>
            <a:pPr algn="just" eaLnBrk="1" hangingPunct="1">
              <a:lnSpc>
                <a:spcPct val="90000"/>
              </a:lnSpc>
            </a:pPr>
            <a:r>
              <a:rPr lang="en-US" altLang="en-US" sz="2800" smtClean="0"/>
              <a:t>Ernes Renan, bangsa adalah suatu nyawa,suatu asas akal yang terjadi karna dua hal: pertama rakyat dulunya harus bersama-sama menjadi satu riwayat. Kedua, rakyat itu sekarang harus mempunyai kemauan, keinginan hidup menjadi satu.</a:t>
            </a:r>
          </a:p>
          <a:p>
            <a:pPr algn="just" eaLnBrk="1" hangingPunct="1">
              <a:lnSpc>
                <a:spcPct val="90000"/>
              </a:lnSpc>
            </a:pPr>
            <a:r>
              <a:rPr lang="en-US" altLang="en-US" sz="2800" smtClean="0"/>
              <a:t>Otto Bauer, Bangsa adalah kelompok manusia yang mempunyai persamaan karakter. Karakteristik tumbuh karena adanya persamaan nasib.</a:t>
            </a:r>
          </a:p>
          <a:p>
            <a:pPr eaLnBrk="1" hangingPunct="1">
              <a:lnSpc>
                <a:spcPct val="90000"/>
              </a:lnSpc>
            </a:pPr>
            <a:endParaRPr lang="en-US" alt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 calcmode="lin" valueType="num">
                                      <p:cBhvr additive="base">
                                        <p:cTn id="13"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additive="base">
                                        <p:cTn id="19"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85800" y="301625"/>
            <a:ext cx="7772400" cy="917575"/>
          </a:xfrm>
        </p:spPr>
        <p:txBody>
          <a:bodyPr rtlCol="0">
            <a:normAutofit fontScale="90000"/>
          </a:bodyPr>
          <a:lstStyle/>
          <a:p>
            <a:pPr eaLnBrk="1" fontAlgn="auto" hangingPunct="1">
              <a:spcAft>
                <a:spcPts val="0"/>
              </a:spcAft>
              <a:defRPr/>
            </a:pPr>
            <a:r>
              <a:rPr lang="en-US" sz="3200" smtClean="0"/>
              <a:t>KEDUDUKAN WARGA NEGARA DALAM SUATU NEGARA</a:t>
            </a:r>
          </a:p>
        </p:txBody>
      </p:sp>
      <p:sp>
        <p:nvSpPr>
          <p:cNvPr id="104451" name="Rectangle 3"/>
          <p:cNvSpPr>
            <a:spLocks noGrp="1" noChangeArrowheads="1"/>
          </p:cNvSpPr>
          <p:nvPr>
            <p:ph idx="1"/>
          </p:nvPr>
        </p:nvSpPr>
        <p:spPr>
          <a:xfrm>
            <a:off x="685800" y="1447800"/>
            <a:ext cx="8153400" cy="5029200"/>
          </a:xfrm>
        </p:spPr>
        <p:txBody>
          <a:bodyPr rtlCol="0">
            <a:normAutofit/>
          </a:bodyPr>
          <a:lstStyle/>
          <a:p>
            <a:pPr marL="514350" indent="-514350" algn="just" eaLnBrk="1" fontAlgn="auto" hangingPunct="1">
              <a:lnSpc>
                <a:spcPct val="80000"/>
              </a:lnSpc>
              <a:spcAft>
                <a:spcPts val="0"/>
              </a:spcAft>
              <a:buFontTx/>
              <a:buAutoNum type="arabicPeriod"/>
              <a:defRPr/>
            </a:pPr>
            <a:r>
              <a:rPr lang="en-US" sz="2800" dirty="0" smtClean="0"/>
              <a:t>STATUS POSITIF </a:t>
            </a:r>
            <a:r>
              <a:rPr lang="en-US" sz="2800" dirty="0" err="1" smtClean="0"/>
              <a:t>adalah</a:t>
            </a:r>
            <a:r>
              <a:rPr lang="en-US" sz="2800" dirty="0" smtClean="0"/>
              <a:t> </a:t>
            </a:r>
            <a:r>
              <a:rPr lang="en-US" sz="2800" dirty="0" err="1" smtClean="0"/>
              <a:t>memberikan</a:t>
            </a:r>
            <a:r>
              <a:rPr lang="en-US" sz="2800" dirty="0" smtClean="0"/>
              <a:t> </a:t>
            </a:r>
            <a:r>
              <a:rPr lang="en-US" sz="2800" dirty="0" err="1" smtClean="0"/>
              <a:t>hak</a:t>
            </a:r>
            <a:r>
              <a:rPr lang="en-US" sz="2800" dirty="0" smtClean="0"/>
              <a:t> </a:t>
            </a:r>
            <a:r>
              <a:rPr lang="en-US" sz="2800" dirty="0" err="1" smtClean="0"/>
              <a:t>kepadanya</a:t>
            </a:r>
            <a:r>
              <a:rPr lang="en-US" sz="2800" dirty="0" smtClean="0"/>
              <a:t> </a:t>
            </a:r>
            <a:r>
              <a:rPr lang="en-US" sz="2800" dirty="0" err="1" smtClean="0"/>
              <a:t>untuk</a:t>
            </a:r>
            <a:r>
              <a:rPr lang="en-US" sz="2800" dirty="0" smtClean="0"/>
              <a:t> </a:t>
            </a:r>
            <a:r>
              <a:rPr lang="en-US" sz="2800" dirty="0" err="1" smtClean="0"/>
              <a:t>menuntut</a:t>
            </a:r>
            <a:r>
              <a:rPr lang="en-US" sz="2800" dirty="0" smtClean="0"/>
              <a:t> </a:t>
            </a:r>
            <a:r>
              <a:rPr lang="en-US" sz="2800" dirty="0" err="1" smtClean="0"/>
              <a:t>tindakan</a:t>
            </a:r>
            <a:r>
              <a:rPr lang="en-US" sz="2800" dirty="0" smtClean="0"/>
              <a:t> </a:t>
            </a:r>
            <a:r>
              <a:rPr lang="en-US" sz="2800" dirty="0" err="1" smtClean="0"/>
              <a:t>positif</a:t>
            </a:r>
            <a:r>
              <a:rPr lang="en-US" sz="2800" dirty="0" smtClean="0"/>
              <a:t> </a:t>
            </a:r>
            <a:r>
              <a:rPr lang="en-US" sz="2800" dirty="0" err="1" smtClean="0"/>
              <a:t>daripada</a:t>
            </a:r>
            <a:r>
              <a:rPr lang="en-US" sz="2800" dirty="0" smtClean="0"/>
              <a:t> </a:t>
            </a:r>
            <a:r>
              <a:rPr lang="en-US" sz="2800" dirty="0" err="1" smtClean="0"/>
              <a:t>negara</a:t>
            </a:r>
            <a:r>
              <a:rPr lang="en-US" sz="2800" dirty="0" smtClean="0"/>
              <a:t> </a:t>
            </a:r>
            <a:r>
              <a:rPr lang="en-US" sz="2800" dirty="0" err="1" smtClean="0"/>
              <a:t>mengenai</a:t>
            </a:r>
            <a:r>
              <a:rPr lang="en-US" sz="2800" dirty="0" smtClean="0"/>
              <a:t> </a:t>
            </a:r>
            <a:r>
              <a:rPr lang="en-US" sz="2800" dirty="0" err="1" smtClean="0"/>
              <a:t>perlindungan</a:t>
            </a:r>
            <a:r>
              <a:rPr lang="en-US" sz="2800" dirty="0" smtClean="0"/>
              <a:t> </a:t>
            </a:r>
            <a:r>
              <a:rPr lang="en-US" sz="2800" dirty="0" err="1" smtClean="0"/>
              <a:t>atas</a:t>
            </a:r>
            <a:r>
              <a:rPr lang="en-US" sz="2800" dirty="0" smtClean="0"/>
              <a:t> </a:t>
            </a:r>
            <a:r>
              <a:rPr lang="en-US" sz="2800" dirty="0" err="1" smtClean="0"/>
              <a:t>jiwa</a:t>
            </a:r>
            <a:r>
              <a:rPr lang="en-US" sz="2800" dirty="0" smtClean="0"/>
              <a:t>, raga, </a:t>
            </a:r>
            <a:r>
              <a:rPr lang="en-US" sz="2800" dirty="0" err="1" smtClean="0"/>
              <a:t>milik</a:t>
            </a:r>
            <a:r>
              <a:rPr lang="en-US" sz="2800" dirty="0" smtClean="0"/>
              <a:t>, </a:t>
            </a:r>
            <a:r>
              <a:rPr lang="en-US" sz="2800" dirty="0" err="1" smtClean="0"/>
              <a:t>kemerdekaan</a:t>
            </a:r>
            <a:r>
              <a:rPr lang="en-US" sz="2800" dirty="0" smtClean="0"/>
              <a:t> </a:t>
            </a:r>
            <a:r>
              <a:rPr lang="en-US" sz="2800" dirty="0" err="1" smtClean="0"/>
              <a:t>dan</a:t>
            </a:r>
            <a:r>
              <a:rPr lang="en-US" sz="2800" dirty="0" smtClean="0"/>
              <a:t> </a:t>
            </a:r>
            <a:r>
              <a:rPr lang="en-US" sz="2800" dirty="0" err="1" smtClean="0"/>
              <a:t>sebagainya</a:t>
            </a:r>
            <a:r>
              <a:rPr lang="en-US" sz="2800" dirty="0" smtClean="0"/>
              <a:t>. </a:t>
            </a:r>
          </a:p>
          <a:p>
            <a:pPr marL="514350" indent="-514350" algn="just" eaLnBrk="1" fontAlgn="auto" hangingPunct="1">
              <a:lnSpc>
                <a:spcPct val="80000"/>
              </a:lnSpc>
              <a:spcAft>
                <a:spcPts val="0"/>
              </a:spcAft>
              <a:buFontTx/>
              <a:buNone/>
              <a:defRPr/>
            </a:pPr>
            <a:r>
              <a:rPr lang="en-US" sz="2800" dirty="0" smtClean="0"/>
              <a:t>	</a:t>
            </a:r>
            <a:r>
              <a:rPr lang="en-US" sz="2800" dirty="0" err="1" smtClean="0"/>
              <a:t>Untuk</a:t>
            </a:r>
            <a:r>
              <a:rPr lang="en-US" sz="2800" dirty="0" smtClean="0"/>
              <a:t> </a:t>
            </a:r>
            <a:r>
              <a:rPr lang="en-US" sz="2800" dirty="0" err="1" smtClean="0"/>
              <a:t>itu</a:t>
            </a:r>
            <a:r>
              <a:rPr lang="en-US" sz="2800" dirty="0" smtClean="0"/>
              <a:t> </a:t>
            </a:r>
            <a:r>
              <a:rPr lang="en-US" sz="2800" dirty="0" err="1" smtClean="0"/>
              <a:t>pemerintah</a:t>
            </a:r>
            <a:r>
              <a:rPr lang="en-US" sz="2800" dirty="0" smtClean="0"/>
              <a:t> </a:t>
            </a:r>
            <a:r>
              <a:rPr lang="en-US" sz="2800" dirty="0" err="1" smtClean="0"/>
              <a:t>membentuk</a:t>
            </a:r>
            <a:r>
              <a:rPr lang="en-US" sz="2800" dirty="0" smtClean="0"/>
              <a:t> </a:t>
            </a:r>
            <a:r>
              <a:rPr lang="en-US" sz="2800" dirty="0" err="1" smtClean="0"/>
              <a:t>badan</a:t>
            </a:r>
            <a:r>
              <a:rPr lang="en-US" sz="2800" dirty="0" smtClean="0"/>
              <a:t> </a:t>
            </a:r>
            <a:r>
              <a:rPr lang="en-US" sz="2800" dirty="0" err="1" smtClean="0"/>
              <a:t>pengadilan</a:t>
            </a:r>
            <a:r>
              <a:rPr lang="en-US" sz="2800" dirty="0" smtClean="0"/>
              <a:t>, </a:t>
            </a:r>
            <a:r>
              <a:rPr lang="en-US" sz="2800" dirty="0" err="1" smtClean="0"/>
              <a:t>kepolisian</a:t>
            </a:r>
            <a:r>
              <a:rPr lang="en-US" sz="2800" dirty="0" smtClean="0"/>
              <a:t>, </a:t>
            </a:r>
            <a:r>
              <a:rPr lang="en-US" sz="2800" dirty="0" err="1" smtClean="0"/>
              <a:t>kejaksaan,dsb</a:t>
            </a:r>
            <a:r>
              <a:rPr lang="en-US" sz="2800" dirty="0" smtClean="0"/>
              <a:t> yang </a:t>
            </a:r>
            <a:r>
              <a:rPr lang="en-US" sz="2800" dirty="0" err="1" smtClean="0"/>
              <a:t>akan</a:t>
            </a:r>
            <a:r>
              <a:rPr lang="en-US" sz="2800" dirty="0" smtClean="0"/>
              <a:t> </a:t>
            </a:r>
            <a:r>
              <a:rPr lang="en-US" sz="2800" dirty="0" err="1" smtClean="0"/>
              <a:t>melaksanakan</a:t>
            </a:r>
            <a:r>
              <a:rPr lang="en-US" sz="2800" dirty="0" smtClean="0"/>
              <a:t> </a:t>
            </a:r>
            <a:r>
              <a:rPr lang="en-US" sz="2800" dirty="0" err="1" smtClean="0"/>
              <a:t>kepentingan</a:t>
            </a:r>
            <a:r>
              <a:rPr lang="en-US" sz="2800" dirty="0" smtClean="0"/>
              <a:t> </a:t>
            </a:r>
            <a:r>
              <a:rPr lang="en-US" sz="2800" dirty="0" err="1" smtClean="0"/>
              <a:t>warga</a:t>
            </a:r>
            <a:r>
              <a:rPr lang="en-US" sz="2800" dirty="0" smtClean="0"/>
              <a:t> </a:t>
            </a:r>
            <a:r>
              <a:rPr lang="en-US" sz="2800" dirty="0" err="1" smtClean="0"/>
              <a:t>nagaranya</a:t>
            </a:r>
            <a:r>
              <a:rPr lang="en-US" sz="2800" dirty="0" smtClean="0"/>
              <a:t> </a:t>
            </a:r>
            <a:r>
              <a:rPr lang="en-US" sz="2800" dirty="0" err="1" smtClean="0"/>
              <a:t>dalam</a:t>
            </a:r>
            <a:r>
              <a:rPr lang="en-US" sz="2800" dirty="0" smtClean="0"/>
              <a:t> </a:t>
            </a:r>
            <a:r>
              <a:rPr lang="en-US" sz="2800" dirty="0" err="1" smtClean="0"/>
              <a:t>pelanggaran-pelanggaran</a:t>
            </a:r>
            <a:r>
              <a:rPr lang="en-US" sz="2800" dirty="0" smtClean="0"/>
              <a:t> yang </a:t>
            </a:r>
            <a:r>
              <a:rPr lang="en-US" sz="2800" dirty="0" err="1" smtClean="0"/>
              <a:t>berhubungan</a:t>
            </a:r>
            <a:r>
              <a:rPr lang="en-US" sz="2800" dirty="0" smtClean="0"/>
              <a:t> </a:t>
            </a:r>
            <a:r>
              <a:rPr lang="en-US" sz="2800" dirty="0" err="1" smtClean="0"/>
              <a:t>dengan</a:t>
            </a:r>
            <a:r>
              <a:rPr lang="en-US" sz="2800" dirty="0" smtClean="0"/>
              <a:t> </a:t>
            </a:r>
            <a:r>
              <a:rPr lang="en-US" sz="2800" dirty="0" err="1" smtClean="0"/>
              <a:t>hal</a:t>
            </a:r>
            <a:r>
              <a:rPr lang="en-US" sz="2800" dirty="0" smtClean="0"/>
              <a:t> </a:t>
            </a:r>
            <a:r>
              <a:rPr lang="en-US" sz="2800" dirty="0" err="1" smtClean="0"/>
              <a:t>tersebut</a:t>
            </a:r>
            <a:r>
              <a:rPr lang="en-US" sz="2800" dirty="0" smtClean="0"/>
              <a:t>.</a:t>
            </a:r>
          </a:p>
          <a:p>
            <a:pPr eaLnBrk="1" fontAlgn="auto" hangingPunct="1">
              <a:lnSpc>
                <a:spcPct val="80000"/>
              </a:lnSpc>
              <a:spcAft>
                <a:spcPts val="0"/>
              </a:spcAft>
              <a:buFontTx/>
              <a:buNone/>
              <a:defRPr/>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500" fill="hold"/>
                                        <p:tgtEl>
                                          <p:spTgt spid="104450"/>
                                        </p:tgtEl>
                                        <p:attrNameLst>
                                          <p:attrName>ppt_x</p:attrName>
                                        </p:attrNameLst>
                                      </p:cBhvr>
                                      <p:tavLst>
                                        <p:tav tm="0">
                                          <p:val>
                                            <p:strVal val="#ppt_x"/>
                                          </p:val>
                                        </p:tav>
                                        <p:tav tm="100000">
                                          <p:val>
                                            <p:strVal val="#ppt_x"/>
                                          </p:val>
                                        </p:tav>
                                      </p:tavLst>
                                    </p:anim>
                                    <p:anim calcmode="lin" valueType="num">
                                      <p:cBhvr additive="base">
                                        <p:cTn id="8" dur="500" fill="hold"/>
                                        <p:tgtEl>
                                          <p:spTgt spid="1044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4451">
                                            <p:txEl>
                                              <p:pRg st="0" end="0"/>
                                            </p:txEl>
                                          </p:spTgt>
                                        </p:tgtEl>
                                        <p:attrNameLst>
                                          <p:attrName>style.visibility</p:attrName>
                                        </p:attrNameLst>
                                      </p:cBhvr>
                                      <p:to>
                                        <p:strVal val="visible"/>
                                      </p:to>
                                    </p:set>
                                    <p:anim calcmode="lin" valueType="num">
                                      <p:cBhvr additive="base">
                                        <p:cTn id="13" dur="500" fill="hold"/>
                                        <p:tgtEl>
                                          <p:spTgt spid="10445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4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additive="base">
                                        <p:cTn id="19" dur="500" fill="hold"/>
                                        <p:tgtEl>
                                          <p:spTgt spid="10445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685800" y="990600"/>
            <a:ext cx="7772400" cy="5410200"/>
          </a:xfrm>
        </p:spPr>
        <p:txBody>
          <a:bodyPr/>
          <a:lstStyle/>
          <a:p>
            <a:pPr algn="just" eaLnBrk="1" hangingPunct="1">
              <a:lnSpc>
                <a:spcPct val="80000"/>
              </a:lnSpc>
              <a:buFontTx/>
              <a:buNone/>
            </a:pPr>
            <a:r>
              <a:rPr lang="en-US" altLang="en-US" sz="2800" smtClean="0"/>
              <a:t>2.STATUS NEGATIF, artinya memberikan jaminan bahwa negara tidak boleh campur tangan terhadap hak asai warga negaranya. Campur tangan negara terhadap Hak asasi warga negaranya terbatas, untuk mencegah timbulnya tindakan sewenang-wenang dari pada negara. </a:t>
            </a:r>
          </a:p>
          <a:p>
            <a:pPr algn="just" eaLnBrk="1" hangingPunct="1">
              <a:lnSpc>
                <a:spcPct val="80000"/>
              </a:lnSpc>
              <a:buFontTx/>
              <a:buNone/>
            </a:pPr>
            <a:r>
              <a:rPr lang="en-US" altLang="en-US" sz="2800" smtClean="0"/>
              <a:t>	walaupun demikian , dalam keadaan tertentu negara dapat melanggar hak asasi rakyat untuk kepentingan umum. </a:t>
            </a:r>
          </a:p>
          <a:p>
            <a:pPr algn="just" eaLnBrk="1" hangingPunct="1">
              <a:lnSpc>
                <a:spcPct val="80000"/>
              </a:lnSpc>
              <a:buFontTx/>
              <a:buNone/>
            </a:pPr>
            <a:r>
              <a:rPr lang="en-US" altLang="en-US" sz="2800" smtClean="0"/>
              <a:t>	contoh negara hendak membuat jalan yang harus melalui tanah milik perseorangan.</a:t>
            </a:r>
          </a:p>
          <a:p>
            <a:pPr eaLnBrk="1" hangingPunct="1"/>
            <a:endParaRPr lang="id-ID"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idx="1"/>
          </p:nvPr>
        </p:nvSpPr>
        <p:spPr>
          <a:xfrm>
            <a:off x="685800" y="533400"/>
            <a:ext cx="8077200" cy="5791200"/>
          </a:xfrm>
        </p:spPr>
        <p:txBody>
          <a:bodyPr/>
          <a:lstStyle/>
          <a:p>
            <a:pPr algn="just" eaLnBrk="1" hangingPunct="1">
              <a:lnSpc>
                <a:spcPct val="90000"/>
              </a:lnSpc>
              <a:buFontTx/>
              <a:buNone/>
            </a:pPr>
            <a:r>
              <a:rPr lang="en-US" altLang="en-US" smtClean="0"/>
              <a:t>3. STATUS AKTIF, status ini memberikan hak kepada setiap warga negaranya untuk ikut serta dalam pemerintahan. Seperti hak memilih dan dipilih dalam Pemilu.</a:t>
            </a:r>
          </a:p>
          <a:p>
            <a:pPr algn="just" eaLnBrk="1" hangingPunct="1">
              <a:lnSpc>
                <a:spcPct val="90000"/>
              </a:lnSpc>
              <a:buFontTx/>
              <a:buNone/>
            </a:pPr>
            <a:r>
              <a:rPr lang="en-US" altLang="en-US" smtClean="0"/>
              <a:t>4. STATUS PASIF,  status ini memberikan kewajiban  bagi setiap warga negara untuk mentaati dan tunduk kepada segala perintah negaranya. Misalnya wajib militer dalam keadaan bahaya/perang.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 calcmode="lin" valueType="num">
                                      <p:cBhvr additive="base">
                                        <p:cTn id="7"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5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5475">
                                            <p:txEl>
                                              <p:pRg st="1" end="1"/>
                                            </p:txEl>
                                          </p:spTgt>
                                        </p:tgtEl>
                                        <p:attrNameLst>
                                          <p:attrName>style.visibility</p:attrName>
                                        </p:attrNameLst>
                                      </p:cBhvr>
                                      <p:to>
                                        <p:strVal val="visible"/>
                                      </p:to>
                                    </p:set>
                                    <p:anim calcmode="lin" valueType="num">
                                      <p:cBhvr additive="base">
                                        <p:cTn id="13" dur="5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54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1625"/>
            <a:ext cx="7772400" cy="1069975"/>
          </a:xfrm>
        </p:spPr>
        <p:txBody>
          <a:bodyPr/>
          <a:lstStyle/>
          <a:p>
            <a:pPr eaLnBrk="1" hangingPunct="1"/>
            <a:r>
              <a:rPr lang="en-US" altLang="en-US" sz="3600" smtClean="0"/>
              <a:t>KEIMIGRASIAN INDONESIA</a:t>
            </a:r>
          </a:p>
        </p:txBody>
      </p:sp>
      <p:sp>
        <p:nvSpPr>
          <p:cNvPr id="45059" name="Rectangle 3"/>
          <p:cNvSpPr>
            <a:spLocks noGrp="1" noChangeArrowheads="1"/>
          </p:cNvSpPr>
          <p:nvPr>
            <p:ph idx="1"/>
          </p:nvPr>
        </p:nvSpPr>
        <p:spPr>
          <a:xfrm>
            <a:off x="609600" y="1524000"/>
            <a:ext cx="7772400" cy="4114800"/>
          </a:xfrm>
        </p:spPr>
        <p:txBody>
          <a:bodyPr/>
          <a:lstStyle/>
          <a:p>
            <a:pPr algn="just" eaLnBrk="1" hangingPunct="1">
              <a:lnSpc>
                <a:spcPct val="90000"/>
              </a:lnSpc>
            </a:pPr>
            <a:r>
              <a:rPr lang="en-US" altLang="en-US" sz="2400" smtClean="0"/>
              <a:t>Keimigrasian Diatur dengan Nomor. 9 Tahun 1992 tentang Keimigrasian.</a:t>
            </a:r>
          </a:p>
          <a:p>
            <a:pPr algn="just" eaLnBrk="1" hangingPunct="1">
              <a:lnSpc>
                <a:spcPct val="90000"/>
              </a:lnSpc>
              <a:buFontTx/>
              <a:buNone/>
            </a:pPr>
            <a:r>
              <a:rPr lang="en-US" altLang="en-US" sz="2400" smtClean="0"/>
              <a:t>   Dasar pertimbangan dibentuknya:</a:t>
            </a:r>
          </a:p>
          <a:p>
            <a:pPr algn="just" eaLnBrk="1" hangingPunct="1">
              <a:lnSpc>
                <a:spcPct val="90000"/>
              </a:lnSpc>
              <a:buFontTx/>
              <a:buNone/>
            </a:pPr>
            <a:endParaRPr lang="en-US" altLang="en-US" sz="2400" smtClean="0"/>
          </a:p>
          <a:p>
            <a:pPr algn="just" eaLnBrk="1" hangingPunct="1">
              <a:lnSpc>
                <a:spcPct val="90000"/>
              </a:lnSpc>
              <a:buFontTx/>
              <a:buNone/>
            </a:pPr>
            <a:r>
              <a:rPr lang="en-US" altLang="en-US" sz="2400" smtClean="0"/>
              <a:t>	Pengaturan Keimigrasian yang meliputi lalulintas  orang masuk atau keluar wilayah Indonesia merupakan hak dan wewenang negara RI dan merupakan salah satu perwujudan kedaulatan sebahai negara hukum yang berdasarkan Pancasila dan UUD Negara RI 1945.</a:t>
            </a:r>
          </a:p>
          <a:p>
            <a:pPr algn="just" eaLnBrk="1" hangingPunct="1">
              <a:lnSpc>
                <a:spcPct val="90000"/>
              </a:lnSpc>
            </a:pPr>
            <a:r>
              <a:rPr lang="en-US" altLang="en-US" sz="2800" smtClean="0"/>
              <a:t> </a:t>
            </a:r>
            <a:endParaRPr lang="en-US" altLang="en-US" sz="2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endParaRPr lang="id-ID" altLang="en-US" smtClean="0"/>
          </a:p>
        </p:txBody>
      </p:sp>
      <p:sp>
        <p:nvSpPr>
          <p:cNvPr id="46083" name="Content Placeholder 2"/>
          <p:cNvSpPr>
            <a:spLocks noGrp="1"/>
          </p:cNvSpPr>
          <p:nvPr>
            <p:ph idx="1"/>
          </p:nvPr>
        </p:nvSpPr>
        <p:spPr/>
        <p:txBody>
          <a:bodyPr/>
          <a:lstStyle/>
          <a:p>
            <a:pPr eaLnBrk="1" hangingPunct="1"/>
            <a:r>
              <a:rPr lang="en-US" altLang="en-US" smtClean="0"/>
              <a:t>KEIMIGRASIAN ADALAH HAL IHWAL LALU LINTAS ORANG YG KELUAR/MASUK WILAYAH RI DAN PENGAWASAN ORANG2 ASING DI WILAYAH RI.</a:t>
            </a:r>
          </a:p>
          <a:p>
            <a:pPr eaLnBrk="1" hangingPunct="1"/>
            <a:endParaRPr lang="id-ID" alt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304800" y="914400"/>
            <a:ext cx="8305800" cy="5029200"/>
          </a:xfrm>
        </p:spPr>
        <p:txBody>
          <a:bodyPr/>
          <a:lstStyle/>
          <a:p>
            <a:pPr marL="533400" indent="-533400" algn="just" eaLnBrk="1" hangingPunct="1"/>
            <a:endParaRPr lang="en-US" altLang="en-US" sz="2000" smtClean="0"/>
          </a:p>
          <a:p>
            <a:pPr marL="533400" indent="-533400" algn="just" eaLnBrk="1" hangingPunct="1">
              <a:buFontTx/>
              <a:buNone/>
            </a:pPr>
            <a:r>
              <a:rPr lang="en-US" altLang="en-US" sz="2000" smtClean="0"/>
              <a:t>	DUA GOL PENDUDUK INDONESIA, YAITU WNI DAN WNA, OLEH KRN ITU PERLU DIATUR TTG WNA :</a:t>
            </a:r>
          </a:p>
          <a:p>
            <a:pPr marL="533400" indent="-533400" algn="just" eaLnBrk="1" hangingPunct="1">
              <a:buFontTx/>
              <a:buAutoNum type="arabicPeriod"/>
            </a:pPr>
            <a:r>
              <a:rPr lang="en-US" altLang="en-US" sz="2000" smtClean="0"/>
              <a:t>TATA PENGAWASANNYA</a:t>
            </a:r>
          </a:p>
          <a:p>
            <a:pPr marL="533400" indent="-533400" algn="just" eaLnBrk="1" hangingPunct="1">
              <a:buFontTx/>
              <a:buAutoNum type="arabicPeriod"/>
            </a:pPr>
            <a:r>
              <a:rPr lang="en-US" altLang="en-US" sz="2000" smtClean="0"/>
              <a:t>TATA PELAYANAN ATAS MASUK/KELUAR ORANG DARI DAN KE WILAYAH RI.</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idx="1"/>
          </p:nvPr>
        </p:nvSpPr>
        <p:spPr>
          <a:xfrm>
            <a:off x="304800" y="533400"/>
            <a:ext cx="8305800" cy="6019800"/>
          </a:xfrm>
        </p:spPr>
        <p:txBody>
          <a:bodyPr/>
          <a:lstStyle/>
          <a:p>
            <a:pPr algn="just" eaLnBrk="1" hangingPunct="1">
              <a:lnSpc>
                <a:spcPct val="80000"/>
              </a:lnSpc>
              <a:buFontTx/>
              <a:buNone/>
            </a:pPr>
            <a:r>
              <a:rPr lang="en-US" altLang="en-US" sz="2400" smtClean="0"/>
              <a:t>	UTK MENJAMIN KEMANFAATAN DAN MELINDUNGI BERBAGAI KEPENTINGAN NASIONAL MAKA PERLU DITETAPKAN PRINSIP, TATA PENGAWASAN, TATA PELAYANAN ATAS MASUK DAN KELUAR ORANG KE DAN DARI WILAYAH RI SESUAI DGN NILAI2  DAN TUJUAN NASIONAL NKRI YG BERDASARKAN PANCASILA DAN UUD 1945.</a:t>
            </a:r>
          </a:p>
          <a:p>
            <a:pPr algn="just" eaLnBrk="1" hangingPunct="1">
              <a:lnSpc>
                <a:spcPct val="80000"/>
              </a:lnSpc>
              <a:buFontTx/>
              <a:buNone/>
            </a:pPr>
            <a:r>
              <a:rPr lang="en-US" altLang="en-US" sz="2400" smtClean="0"/>
              <a:t>	TERHADAP ORG ASING PELAYANAN &amp; PENGAWASAN DI BIDANG KEIMIGRASIAN YG BERSIFAT SELEKTIF. ATAS PRINSIP INI HANYA ORG2 ASING YG MEMBERIKAN MANFAAT BAGI KESEJAHTERAAN RAKYAT, BANGSA DAN NEGARA SERTA TDK MEMBAHAYAKAN KEAMANAN &amp; KETERTIBAN SERTA TDK BERMUSUHAN BAIK TERHADAP RAKYAT, BANGSA DAN NKRI, ADALAH YG DIIZINKAN MASUK ATAU KELUAR WILAYAH RI.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idx="1"/>
          </p:nvPr>
        </p:nvSpPr>
        <p:spPr>
          <a:xfrm>
            <a:off x="609600" y="990600"/>
            <a:ext cx="8001000" cy="4525963"/>
          </a:xfrm>
        </p:spPr>
        <p:txBody>
          <a:bodyPr/>
          <a:lstStyle/>
          <a:p>
            <a:pPr algn="just" eaLnBrk="1" hangingPunct="1">
              <a:lnSpc>
                <a:spcPct val="80000"/>
              </a:lnSpc>
              <a:buFontTx/>
              <a:buNone/>
            </a:pPr>
            <a:r>
              <a:rPr lang="en-US" altLang="en-US" sz="2400" smtClean="0"/>
              <a:t>	ASPEK PELAYANAN &amp; PENGAWASAN  TDK TERLEPAS DR SIFAT WILAYAH RI YG BER-PULAU2, MEMPUNYAI JARAK YG DEKAT BAHKAN BERBATASAN LANGSUNG DGN BEBERAPA NEGARA TETANGGA. PG TEMPAT2 TSB TERDAPAT LALU LINTAS TRADISIONAL MASUK/KELUAR BAIK WNI MAUPUN WARGA NEGARA TETANGGA. DALAM RANGKA MENINGKATKAN PELAYANAN DAN PENGAWASAN, DPT DIATUR PERJANJIAN LINTAS BATAS. DGN DEMIKIAN DPT DIHINDARI ORG KELUAR MASUK WILAYAH RI DILUAR TEMPAT PEMERIKSAAN IMIGRASI.</a:t>
            </a:r>
          </a:p>
          <a:p>
            <a:pPr algn="just" eaLnBrk="1" hangingPunct="1">
              <a:lnSpc>
                <a:spcPct val="80000"/>
              </a:lnSpc>
              <a:buFontTx/>
              <a:buNone/>
            </a:pPr>
            <a:endParaRPr lang="en-US" altLang="en-US" sz="24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idx="1"/>
          </p:nvPr>
        </p:nvSpPr>
        <p:spPr>
          <a:xfrm>
            <a:off x="381000" y="914400"/>
            <a:ext cx="8229600" cy="4525963"/>
          </a:xfrm>
        </p:spPr>
        <p:txBody>
          <a:bodyPr/>
          <a:lstStyle/>
          <a:p>
            <a:pPr algn="just" eaLnBrk="1" hangingPunct="1">
              <a:buFontTx/>
              <a:buNone/>
            </a:pPr>
            <a:r>
              <a:rPr lang="en-US" altLang="en-US" sz="2800" smtClean="0"/>
              <a:t>	PASAL 41 UU No. 9 TAHUN 1992.</a:t>
            </a:r>
          </a:p>
          <a:p>
            <a:pPr algn="just" eaLnBrk="1" hangingPunct="1">
              <a:buFontTx/>
              <a:buNone/>
            </a:pPr>
            <a:r>
              <a:rPr lang="en-US" altLang="en-US" sz="2800" smtClean="0"/>
              <a:t>	PELAKSANAAN PENGAWASAN TERHADAP ORANG ASING YG BERADA DI WILAYAH INDONESIA DILAKUKAN OLEH MENTERI KEHAKIMAN DENGAN KOORDINASI BERSAMA BADAN ATAU INSTANSI PEMERINTAH YANG TERKAIT.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idx="1"/>
          </p:nvPr>
        </p:nvSpPr>
        <p:spPr>
          <a:xfrm>
            <a:off x="304800" y="457200"/>
            <a:ext cx="8305800" cy="6400800"/>
          </a:xfrm>
        </p:spPr>
        <p:txBody>
          <a:bodyPr/>
          <a:lstStyle/>
          <a:p>
            <a:pPr algn="just" eaLnBrk="1" hangingPunct="1"/>
            <a:r>
              <a:rPr lang="en-US" altLang="en-US" sz="2000" smtClean="0"/>
              <a:t>PASAL 3 UU NO. 9 THN 1992, MENJELASKAN : “SETIAP ORANG YG MASUK/KELUAR WILAYAH RI WAJIB MEMILIKI SURAT PERJALANAN”.</a:t>
            </a:r>
          </a:p>
          <a:p>
            <a:pPr algn="just" eaLnBrk="1" hangingPunct="1"/>
            <a:r>
              <a:rPr lang="en-US" altLang="en-US" sz="2000" smtClean="0"/>
              <a:t>SURAT PERJALANAN, ADALAH DOKUMEN RESMI YG DIKELUARKAN OLEH PEJABAT YG BERWENANG DR SUATU NEGARA YG MEMUAT IDENTITAS PEMEGANGNYA DAN BERLAKU UTK PERJALANAN ANTAR NEGARA.</a:t>
            </a:r>
          </a:p>
          <a:p>
            <a:pPr algn="just" eaLnBrk="1" hangingPunct="1">
              <a:buFontTx/>
              <a:buNone/>
            </a:pPr>
            <a:r>
              <a:rPr lang="en-US" altLang="en-US" sz="2000" smtClean="0"/>
              <a:t>	SURAT WAJIB MELALUI TEMPAT PEMERIKSAAN OLEH PEJABAT IMIGRASI, YAITU PELABUHAN LAUT, UDARA DAN TEMPAT LAIN YG DITENTUKAN OLEH MENTERI KEHAKIMAN.</a:t>
            </a:r>
          </a:p>
          <a:p>
            <a:pPr algn="just" eaLnBrk="1" hangingPunct="1">
              <a:buFontTx/>
              <a:buNone/>
            </a:pPr>
            <a:r>
              <a:rPr lang="en-US" altLang="en-US" sz="2000" smtClean="0"/>
              <a:t>	SETIAP ORG ASING YG AKAN MASUK WILAYAH RI SETELAH MENDAPAT IZIN MASUK.</a:t>
            </a:r>
          </a:p>
          <a:p>
            <a:pPr algn="just" eaLnBrk="1" hangingPunct="1">
              <a:buFontTx/>
              <a:buNone/>
            </a:pPr>
            <a:r>
              <a:rPr lang="en-US" altLang="en-US" sz="2000" smtClean="0"/>
              <a:t>	“IZIN MASUK” ADALAH TANDA IZIN YG DITERAKAN PD VISA ATAU SURAT PERJALANAN ORANG ASING UTK MEMASUKI WILAYAH RI YG DIBERIKAN OLEH PEJABAT IMIGRASI DITEMPAT PEMERIKSAAN IMIGRASI.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idx="1"/>
          </p:nvPr>
        </p:nvSpPr>
        <p:spPr>
          <a:xfrm>
            <a:off x="304800" y="1524000"/>
            <a:ext cx="8305800" cy="5943600"/>
          </a:xfrm>
        </p:spPr>
        <p:txBody>
          <a:bodyPr rtlCol="0">
            <a:normAutofit/>
          </a:bodyPr>
          <a:lstStyle/>
          <a:p>
            <a:pPr algn="ctr" eaLnBrk="1" fontAlgn="auto" hangingPunct="1">
              <a:lnSpc>
                <a:spcPct val="90000"/>
              </a:lnSpc>
              <a:spcAft>
                <a:spcPts val="0"/>
              </a:spcAft>
              <a:buFontTx/>
              <a:buNone/>
              <a:defRPr/>
            </a:pPr>
            <a:r>
              <a:rPr lang="en-US" sz="2400" dirty="0" smtClean="0"/>
              <a:t>    ALASAN DICABUTNYA UNDANG2 NO. 62 TAHUN 1958 DAN DIGANTI DENGAN UNDANG</a:t>
            </a:r>
            <a:r>
              <a:rPr lang="en-US" sz="2400" baseline="30000" dirty="0" smtClean="0"/>
              <a:t>2</a:t>
            </a:r>
            <a:r>
              <a:rPr lang="en-US" sz="2400" dirty="0" smtClean="0"/>
              <a:t> NO. 12 THN 2006 ADALH:</a:t>
            </a:r>
          </a:p>
          <a:p>
            <a:pPr eaLnBrk="1" fontAlgn="auto" hangingPunct="1">
              <a:lnSpc>
                <a:spcPct val="90000"/>
              </a:lnSpc>
              <a:spcAft>
                <a:spcPts val="0"/>
              </a:spcAft>
              <a:buFontTx/>
              <a:buNone/>
              <a:defRPr/>
            </a:pPr>
            <a:endParaRPr lang="en-US" sz="2400" dirty="0" smtClean="0"/>
          </a:p>
          <a:p>
            <a:pPr marL="1257300" lvl="2" indent="-342900" algn="just" eaLnBrk="1" fontAlgn="auto" hangingPunct="1">
              <a:lnSpc>
                <a:spcPct val="90000"/>
              </a:lnSpc>
              <a:spcAft>
                <a:spcPts val="0"/>
              </a:spcAft>
              <a:buFont typeface="+mj-lt"/>
              <a:buAutoNum type="alphaUcPeriod"/>
              <a:defRPr/>
            </a:pPr>
            <a:r>
              <a:rPr lang="en-US" sz="1800" i="1" dirty="0" smtClean="0"/>
              <a:t>SECARA FILOSOFIS</a:t>
            </a:r>
            <a:r>
              <a:rPr lang="en-US" sz="1800" dirty="0" smtClean="0"/>
              <a:t>, UU</a:t>
            </a:r>
            <a:r>
              <a:rPr lang="en-US" sz="1800" baseline="30000" dirty="0" smtClean="0"/>
              <a:t> </a:t>
            </a:r>
            <a:r>
              <a:rPr lang="en-US" sz="1800" dirty="0" smtClean="0"/>
              <a:t>TSB MASIH   MENGANDUNG KETENTUAN</a:t>
            </a:r>
            <a:r>
              <a:rPr lang="en-US" sz="1800" baseline="30000" dirty="0" smtClean="0"/>
              <a:t>2</a:t>
            </a:r>
            <a:r>
              <a:rPr lang="en-US" sz="1800" dirty="0" smtClean="0"/>
              <a:t> YG BELUM SEJALAN DGN FALSAFAH PANCASILA, ANTARA LAIN: MASIH BERSIFAT DISKRIMINATIF, KURANG MENJAMIN PEMENUHAN HAK ASASI DAN PERSAMAAN ANTAR WARGA NEGARA, SERTA KURANG MEMBERIKAN PERLINDUNGAN TERHADAP PEREMPUAN &amp; ANAK</a:t>
            </a:r>
            <a:r>
              <a:rPr lang="en-US" sz="1800" baseline="30000" dirty="0" smtClean="0"/>
              <a:t>2</a:t>
            </a:r>
            <a:r>
              <a:rPr lang="en-US" sz="1800" dirty="0" smtClean="0"/>
              <a:t>.</a:t>
            </a:r>
          </a:p>
          <a:p>
            <a:pPr marL="1257300" lvl="2" indent="-342900" algn="just" eaLnBrk="1" fontAlgn="auto" hangingPunct="1">
              <a:lnSpc>
                <a:spcPct val="90000"/>
              </a:lnSpc>
              <a:spcAft>
                <a:spcPts val="0"/>
              </a:spcAft>
              <a:buFont typeface="+mj-lt"/>
              <a:buAutoNum type="alphaUcPeriod"/>
              <a:defRPr/>
            </a:pPr>
            <a:r>
              <a:rPr lang="en-US" sz="1800" dirty="0" smtClean="0"/>
              <a:t>SECARA SOSIOLOGIS, UNDANG</a:t>
            </a:r>
            <a:r>
              <a:rPr lang="en-US" sz="1800" baseline="30000" dirty="0" smtClean="0"/>
              <a:t>2</a:t>
            </a:r>
            <a:r>
              <a:rPr lang="en-US" sz="1800" dirty="0" smtClean="0"/>
              <a:t> TSB SUDAH TDK SESUAI LG DGN PERKEMBANGAN DAN TUNTUTAN         MASYARAKAT INDONESIA SBG BAGIAN         DARI MASYARAKAT INTERNASIONAL DLM         PERGAULAN GLOBAL, YG MENGHENDAKI        ADANYA PERSAMAAN PERLAKUAN DAN         KEDUDUKAN SETIAP WARGA NEGARA         DIHADAPAN HUKUM SERTA ADANYA         KESETARAAN DAN KEADILAN GENDER.</a:t>
            </a:r>
          </a:p>
          <a:p>
            <a:pPr marL="1714500" lvl="3" indent="-342900" algn="just" eaLnBrk="1" fontAlgn="auto" hangingPunct="1">
              <a:lnSpc>
                <a:spcPct val="90000"/>
              </a:lnSpc>
              <a:spcAft>
                <a:spcPts val="0"/>
              </a:spcAft>
              <a:buFont typeface="+mj-lt"/>
              <a:buAutoNum type="alphaUcPeriod"/>
              <a:defRPr/>
            </a:pPr>
            <a:endParaRPr lang="en-US" sz="1200" dirty="0" smtClean="0"/>
          </a:p>
          <a:p>
            <a:pPr lvl="2" algn="just" eaLnBrk="1" fontAlgn="auto" hangingPunct="1">
              <a:lnSpc>
                <a:spcPct val="90000"/>
              </a:lnSpc>
              <a:spcAft>
                <a:spcPts val="0"/>
              </a:spcAft>
              <a:buFontTx/>
              <a:buNone/>
              <a:defRPr/>
            </a:pPr>
            <a:endParaRPr lang="en-US" sz="1600" dirty="0" smtClean="0"/>
          </a:p>
          <a:p>
            <a:pPr eaLnBrk="1" fontAlgn="auto" hangingPunct="1">
              <a:lnSpc>
                <a:spcPct val="90000"/>
              </a:lnSpc>
              <a:spcAft>
                <a:spcPts val="0"/>
              </a:spcAft>
              <a:buFontTx/>
              <a:buNone/>
              <a:defRPr/>
            </a:pPr>
            <a:r>
              <a:rPr lang="en-US" sz="2400" dirty="0" smtClean="0"/>
              <a:t>    </a:t>
            </a:r>
            <a:r>
              <a:rPr lang="en-US" sz="2400" i="1" dirty="0" smtClean="0"/>
              <a:t>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0418">
                                            <p:txEl>
                                              <p:pRg st="0" end="0"/>
                                            </p:txEl>
                                          </p:spTgt>
                                        </p:tgtEl>
                                        <p:attrNameLst>
                                          <p:attrName>style.visibility</p:attrName>
                                        </p:attrNameLst>
                                      </p:cBhvr>
                                      <p:to>
                                        <p:strVal val="visible"/>
                                      </p:to>
                                    </p:set>
                                    <p:anim calcmode="lin" valueType="num">
                                      <p:cBhvr additive="base">
                                        <p:cTn id="7" dur="500" fill="hold"/>
                                        <p:tgtEl>
                                          <p:spTgt spid="604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0418">
                                            <p:txEl>
                                              <p:pRg st="2" end="2"/>
                                            </p:txEl>
                                          </p:spTgt>
                                        </p:tgtEl>
                                        <p:attrNameLst>
                                          <p:attrName>style.visibility</p:attrName>
                                        </p:attrNameLst>
                                      </p:cBhvr>
                                      <p:to>
                                        <p:strVal val="visible"/>
                                      </p:to>
                                    </p:set>
                                    <p:anim calcmode="lin" valueType="num">
                                      <p:cBhvr additive="base">
                                        <p:cTn id="11" dur="500" fill="hold"/>
                                        <p:tgtEl>
                                          <p:spTgt spid="60418">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041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0418">
                                            <p:txEl>
                                              <p:pRg st="3" end="3"/>
                                            </p:txEl>
                                          </p:spTgt>
                                        </p:tgtEl>
                                        <p:attrNameLst>
                                          <p:attrName>style.visibility</p:attrName>
                                        </p:attrNameLst>
                                      </p:cBhvr>
                                      <p:to>
                                        <p:strVal val="visible"/>
                                      </p:to>
                                    </p:set>
                                    <p:anim calcmode="lin" valueType="num">
                                      <p:cBhvr additive="base">
                                        <p:cTn id="15" dur="500" fill="hold"/>
                                        <p:tgtEl>
                                          <p:spTgt spid="60418">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04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0418">
                                            <p:txEl>
                                              <p:pRg st="6" end="6"/>
                                            </p:txEl>
                                          </p:spTgt>
                                        </p:tgtEl>
                                        <p:attrNameLst>
                                          <p:attrName>style.visibility</p:attrName>
                                        </p:attrNameLst>
                                      </p:cBhvr>
                                      <p:to>
                                        <p:strVal val="visible"/>
                                      </p:to>
                                    </p:set>
                                    <p:anim calcmode="lin" valueType="num">
                                      <p:cBhvr additive="base">
                                        <p:cTn id="21" dur="500" fill="hold"/>
                                        <p:tgtEl>
                                          <p:spTgt spid="60418">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04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idx="1"/>
          </p:nvPr>
        </p:nvSpPr>
        <p:spPr>
          <a:xfrm>
            <a:off x="304800" y="304800"/>
            <a:ext cx="8305800" cy="6324600"/>
          </a:xfrm>
        </p:spPr>
        <p:txBody>
          <a:bodyPr/>
          <a:lstStyle/>
          <a:p>
            <a:pPr marL="609600" indent="-609600" algn="just" eaLnBrk="1" hangingPunct="1">
              <a:lnSpc>
                <a:spcPct val="80000"/>
              </a:lnSpc>
              <a:buFontTx/>
              <a:buNone/>
            </a:pPr>
            <a:r>
              <a:rPr lang="en-US" altLang="en-US" sz="2400" smtClean="0"/>
              <a:t>	OLEH KRN ITU SETIAP ORG YG MASUK WILAYAH RI MEMILIKI IZIN MASUK “VISA”.</a:t>
            </a:r>
          </a:p>
          <a:p>
            <a:pPr marL="609600" indent="-609600" algn="just" eaLnBrk="1" hangingPunct="1">
              <a:lnSpc>
                <a:spcPct val="80000"/>
              </a:lnSpc>
              <a:buFontTx/>
              <a:buNone/>
            </a:pPr>
            <a:r>
              <a:rPr lang="en-US" altLang="en-US" sz="2400" smtClean="0"/>
              <a:t>	“VISA” ADALAH IZIN TERTULIS YG DIBERIKAN OLEH PEJABAT YG BERWENANG PD PERWAKILAN RI ATAU TEMPAT LAINNYA YG DITETAPKAN OLEH PEMERINTAH RI YG MEMUAT PERSETUJUAN BAGI ORG ASING UTK MASUK DAN MELAKUKAN PERJALANAN KE WILAYAH RI.</a:t>
            </a:r>
          </a:p>
          <a:p>
            <a:pPr marL="609600" indent="-609600" algn="just" eaLnBrk="1" hangingPunct="1">
              <a:lnSpc>
                <a:spcPct val="80000"/>
              </a:lnSpc>
              <a:buFontTx/>
              <a:buNone/>
            </a:pPr>
            <a:r>
              <a:rPr lang="en-US" altLang="en-US" sz="2400" smtClean="0"/>
              <a:t>	PASAL 6 UU NO. 9 THAN 1992.</a:t>
            </a:r>
          </a:p>
          <a:p>
            <a:pPr marL="609600" indent="-609600" algn="just" eaLnBrk="1" hangingPunct="1">
              <a:lnSpc>
                <a:spcPct val="80000"/>
              </a:lnSpc>
              <a:buFontTx/>
              <a:buAutoNum type="arabicParenBoth"/>
            </a:pPr>
            <a:r>
              <a:rPr lang="en-US" altLang="en-US" sz="2400" smtClean="0"/>
              <a:t>SETIAP ORG ASING MASUK WILAYAH RI WAJIB MEMILIKI VISA.</a:t>
            </a:r>
          </a:p>
          <a:p>
            <a:pPr marL="609600" indent="-609600" algn="just" eaLnBrk="1" hangingPunct="1">
              <a:lnSpc>
                <a:spcPct val="80000"/>
              </a:lnSpc>
              <a:buFontTx/>
              <a:buAutoNum type="arabicParenBoth"/>
            </a:pPr>
            <a:r>
              <a:rPr lang="en-US" altLang="en-US" sz="2400" smtClean="0"/>
              <a:t>VISA DIBERIKAN KPD ORG ASING YG MAKSUD DAN TUJUAN KEDATANGANNYA DI INDONESIA BERMANFAAT SERTA TDK AKAN MENIMBULKAN GANGGUAN TERHADAP KETERTIBAN AN KEAMANAN NASIONAL.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idx="1"/>
          </p:nvPr>
        </p:nvSpPr>
        <p:spPr>
          <a:xfrm>
            <a:off x="304800" y="228600"/>
            <a:ext cx="8305800" cy="6400800"/>
          </a:xfrm>
        </p:spPr>
        <p:txBody>
          <a:bodyPr/>
          <a:lstStyle/>
          <a:p>
            <a:pPr marL="609600" indent="-609600" algn="just" eaLnBrk="1" hangingPunct="1">
              <a:lnSpc>
                <a:spcPct val="80000"/>
              </a:lnSpc>
              <a:buFontTx/>
              <a:buNone/>
            </a:pPr>
            <a:r>
              <a:rPr lang="en-US" altLang="en-US" sz="2400" smtClean="0"/>
              <a:t>	BERDASARKAN PP No. 32 TAHUN 1994 TTG VISA, IZIN MASUK, DAN IZIN KEMIMIGRASIAN, YAITU :</a:t>
            </a:r>
          </a:p>
          <a:p>
            <a:pPr marL="609600" indent="-609600" algn="just" eaLnBrk="1" hangingPunct="1">
              <a:lnSpc>
                <a:spcPct val="80000"/>
              </a:lnSpc>
              <a:buFontTx/>
              <a:buAutoNum type="arabicPeriod"/>
            </a:pPr>
            <a:r>
              <a:rPr lang="en-US" altLang="en-US" sz="2400" smtClean="0"/>
              <a:t>VISA DIPLOMATIK, DIBERIKAN KEPADA ORG ASING PEMEGANG PASPOR DIPLOMATIK YG HENDAK BEPERGIAN DI INDONESIA DGN TUGAS DIPLOMATIK.</a:t>
            </a:r>
          </a:p>
          <a:p>
            <a:pPr marL="609600" indent="-609600" algn="just" eaLnBrk="1" hangingPunct="1">
              <a:lnSpc>
                <a:spcPct val="80000"/>
              </a:lnSpc>
              <a:buFontTx/>
              <a:buAutoNum type="arabicPeriod"/>
            </a:pPr>
            <a:r>
              <a:rPr lang="en-US" altLang="en-US" sz="2400" smtClean="0"/>
              <a:t>VISA DINAS, DIBERIKAN KPD ORG ASING PEMEGANG PASPOR DINAS YG HENDAK BEPERGIAN UTK MELAKSANAKAN TUGAS RESMI DR PEMERINTAH ASALNYA ATAU DIUTUS OLEH ORG. INTERNASIONAL, TETAPI TUGAS TSB TDK BERSIFAT DIPLOMATIK.</a:t>
            </a:r>
          </a:p>
          <a:p>
            <a:pPr marL="609600" indent="-609600" algn="just" eaLnBrk="1" hangingPunct="1">
              <a:lnSpc>
                <a:spcPct val="80000"/>
              </a:lnSpc>
              <a:buFontTx/>
              <a:buAutoNum type="arabicPeriod"/>
            </a:pPr>
            <a:r>
              <a:rPr lang="en-US" altLang="en-US" sz="2400" smtClean="0"/>
              <a:t>VISA SINGGAH, DIBERIKAN KPD ORG ASING UTK SINGGAH DI WILAYAH RI UTK MENERUSKAN PERJALANAN KE NEGARA LAIN ATAU KEMBALI KE NEGARA ASALNYA. VISA INI PALING LAMA 14 HARI.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idx="1"/>
          </p:nvPr>
        </p:nvSpPr>
        <p:spPr>
          <a:xfrm>
            <a:off x="304800" y="304800"/>
            <a:ext cx="8305800" cy="6248400"/>
          </a:xfrm>
        </p:spPr>
        <p:txBody>
          <a:bodyPr/>
          <a:lstStyle/>
          <a:p>
            <a:pPr algn="just" eaLnBrk="1" hangingPunct="1">
              <a:lnSpc>
                <a:spcPct val="90000"/>
              </a:lnSpc>
              <a:buFontTx/>
              <a:buNone/>
            </a:pPr>
            <a:r>
              <a:rPr lang="en-US" altLang="en-US" sz="2400" smtClean="0"/>
              <a:t>4. VISA KUNJUNGAN, DIBERIKAN KPD ORG ASING UTK BERKUNJUNG DI WILAYAH RI PALING LAMA 60 HARI. DALAM HAL INI ORANG ASING DAPAT MEPERGUNAKAN </a:t>
            </a:r>
            <a:r>
              <a:rPr lang="en-US" altLang="en-US" sz="2400" i="1" smtClean="0"/>
              <a:t>MULTIPLE VISA,</a:t>
            </a:r>
            <a:r>
              <a:rPr lang="en-US" altLang="en-US" sz="2400" smtClean="0"/>
              <a:t> YAITU KUNJUNGAN UTK BEBERAPA KALI MELAKUKAN PERJALANAN DARI DAN KE WILAYAH RI.</a:t>
            </a:r>
          </a:p>
          <a:p>
            <a:pPr algn="just" eaLnBrk="1" hangingPunct="1">
              <a:lnSpc>
                <a:spcPct val="90000"/>
              </a:lnSpc>
              <a:buFontTx/>
              <a:buNone/>
            </a:pPr>
            <a:r>
              <a:rPr lang="en-US" altLang="en-US" sz="2400" smtClean="0"/>
              <a:t>5. VISA TINGGAL TERBATAS, YAITU DIBERIKAN KPD ORG ASING UTK TINGGAL DI WILAYAH RI PALING LAMA 1 (SATU) TAHUN SEJAK TANGGAL DIBERIKAN IZIN MASUK KE WILAYAH RI.</a:t>
            </a:r>
            <a:r>
              <a:rPr lang="en-US" altLang="en-US" sz="2400" i="1" smtClean="0"/>
              <a:t> </a:t>
            </a:r>
          </a:p>
          <a:p>
            <a:pPr algn="just" eaLnBrk="1" hangingPunct="1">
              <a:lnSpc>
                <a:spcPct val="90000"/>
              </a:lnSpc>
              <a:buFontTx/>
              <a:buNone/>
            </a:pPr>
            <a:r>
              <a:rPr lang="en-US" altLang="en-US" sz="2400" i="1" smtClean="0"/>
              <a:t>	PERMINTAAN VISA DIAJUKAN KE PERWAKILAN RI DILUAR NEGERI ATAU PEJABAT DI TEMAT YG TELAH DITETAPKAN. VISA DAPAT DIPERPANJANG DAN DIAJUKAN KEMBALI DENGAN PERMOHONAN VISA TERSEBUT.</a:t>
            </a:r>
            <a:endParaRPr lang="en-US" altLang="en-US" sz="2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idx="1"/>
          </p:nvPr>
        </p:nvSpPr>
        <p:spPr>
          <a:xfrm>
            <a:off x="304800" y="838200"/>
            <a:ext cx="8305800" cy="6248400"/>
          </a:xfrm>
        </p:spPr>
        <p:txBody>
          <a:bodyPr/>
          <a:lstStyle/>
          <a:p>
            <a:pPr marL="609600" indent="-609600" algn="just" eaLnBrk="1" hangingPunct="1">
              <a:buFontTx/>
              <a:buNone/>
            </a:pPr>
            <a:r>
              <a:rPr lang="en-US" altLang="en-US" sz="2000" smtClean="0"/>
              <a:t>	ADA PENGECUALIAN DR KEWAJIBAN MEMILIKI VISA UTK ORG ASING, YAITU DPT DILIHAT PASAL 7.</a:t>
            </a:r>
          </a:p>
          <a:p>
            <a:pPr marL="609600" indent="-609600" algn="just" eaLnBrk="1" hangingPunct="1">
              <a:buFontTx/>
              <a:buAutoNum type="alphaLcPeriod"/>
            </a:pPr>
            <a:r>
              <a:rPr lang="en-US" altLang="en-US" sz="2000" smtClean="0"/>
              <a:t>ORG ASING  WARGA NEGARA DR NEGARA YG BERDASARKAN KEPUTUSAN PRESIDEN TDK DIWAJIBKAN MEMILIKI VISA.</a:t>
            </a:r>
          </a:p>
          <a:p>
            <a:pPr marL="609600" indent="-609600" algn="just" eaLnBrk="1" hangingPunct="1">
              <a:buFontTx/>
              <a:buAutoNum type="alphaLcPeriod"/>
            </a:pPr>
            <a:r>
              <a:rPr lang="en-US" altLang="en-US" sz="2000" smtClean="0"/>
              <a:t>ORG ASING YG MEMILIKI IZIN MASUK KEMBALI, YAITU IZIN YG DITERAKAN PD SURAT PERJALA NAN ORG ASING YG MEMPUNYAI IZIN TINGGAL DI WILAYAH RI.</a:t>
            </a:r>
          </a:p>
          <a:p>
            <a:pPr marL="609600" indent="-609600" algn="just" eaLnBrk="1" hangingPunct="1">
              <a:buFontTx/>
              <a:buAutoNum type="alphaLcPeriod"/>
            </a:pPr>
            <a:r>
              <a:rPr lang="en-US" altLang="en-US" sz="2000" smtClean="0"/>
              <a:t>KAPTEN/NAKHODA DAN AWAK YG BERTUGAS PD ALAT ANGKUT YG BERLABUH DI PELABUHAN ATAU MENDARAT DI BANDAR UDARA DI WILAYAH INDONESIA.</a:t>
            </a:r>
          </a:p>
          <a:p>
            <a:pPr marL="609600" indent="-609600" algn="just" eaLnBrk="1" hangingPunct="1">
              <a:buFontTx/>
              <a:buAutoNum type="alphaLcPeriod"/>
            </a:pPr>
            <a:r>
              <a:rPr lang="en-US" altLang="en-US" sz="2000" smtClean="0"/>
              <a:t>PENUMPANG TRANSIT DI PELABUHAN ATAU BANDAR UDARA DI WILAYAH INDONESIA SEPANJANG TDK KELUAR DR TEMPAT TRANSIT YG BERADA DI DAERAH TEMPAT PEMERIKSAAN IMIGRASI.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idx="1"/>
          </p:nvPr>
        </p:nvSpPr>
        <p:spPr>
          <a:xfrm>
            <a:off x="304800" y="533400"/>
            <a:ext cx="8305800" cy="6172200"/>
          </a:xfrm>
        </p:spPr>
        <p:txBody>
          <a:bodyPr/>
          <a:lstStyle/>
          <a:p>
            <a:pPr marL="609600" indent="-609600" algn="just" eaLnBrk="1" hangingPunct="1">
              <a:buFontTx/>
              <a:buNone/>
            </a:pPr>
            <a:r>
              <a:rPr lang="en-US" altLang="en-US" sz="2400" smtClean="0"/>
              <a:t>	ADA BEBERAPA HAL ORG ASING DPT DITOLAK UTK MASUK KE WILAYAH RI MELALUI TEMPAT PEMERIKSAAN IMIGRASI, YAITU :</a:t>
            </a:r>
          </a:p>
          <a:p>
            <a:pPr marL="609600" indent="-609600" algn="just" eaLnBrk="1" hangingPunct="1">
              <a:buFontTx/>
              <a:buAutoNum type="arabicPeriod"/>
            </a:pPr>
            <a:r>
              <a:rPr lang="en-US" altLang="en-US" sz="2400" smtClean="0"/>
              <a:t>TDK MEMILIKI SURAT PERJALANAN YG SAH</a:t>
            </a:r>
          </a:p>
          <a:p>
            <a:pPr marL="609600" indent="-609600" algn="just" eaLnBrk="1" hangingPunct="1">
              <a:buFontTx/>
              <a:buAutoNum type="arabicPeriod"/>
            </a:pPr>
            <a:r>
              <a:rPr lang="en-US" altLang="en-US" sz="2400" smtClean="0"/>
              <a:t>TDK MEMILIKI VISA (KECUALI YG DIBEBASKAN)</a:t>
            </a:r>
          </a:p>
          <a:p>
            <a:pPr marL="609600" indent="-609600" algn="just" eaLnBrk="1" hangingPunct="1">
              <a:buFontTx/>
              <a:buAutoNum type="arabicPeriod"/>
            </a:pPr>
            <a:r>
              <a:rPr lang="en-US" altLang="en-US" sz="2400" smtClean="0"/>
              <a:t>MENDERITA GANGGUAN JIWA ATAU PENYAKIT MENULAR YG BERBAHAYA BG KESEHATAN UMUM</a:t>
            </a:r>
          </a:p>
          <a:p>
            <a:pPr marL="609600" indent="-609600" algn="just" eaLnBrk="1" hangingPunct="1">
              <a:buFontTx/>
              <a:buAutoNum type="arabicPeriod"/>
            </a:pPr>
            <a:r>
              <a:rPr lang="en-US" altLang="en-US" sz="2400" smtClean="0"/>
              <a:t>TDK MEMILIKI IZIN MASUK KEMBALI ATAU KE NEGARA LAIN</a:t>
            </a:r>
          </a:p>
          <a:p>
            <a:pPr marL="609600" indent="-609600" algn="just" eaLnBrk="1" hangingPunct="1">
              <a:buFontTx/>
              <a:buAutoNum type="arabicPeriod"/>
            </a:pPr>
            <a:r>
              <a:rPr lang="en-US" altLang="en-US" sz="2400" smtClean="0"/>
              <a:t>TELAH MEMBERI KETERANGAN YG TDK BENAR DLM MEMPEROLEH PASPOR.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idx="1"/>
          </p:nvPr>
        </p:nvSpPr>
        <p:spPr>
          <a:xfrm>
            <a:off x="304800" y="381000"/>
            <a:ext cx="8305800" cy="6248400"/>
          </a:xfrm>
        </p:spPr>
        <p:txBody>
          <a:bodyPr/>
          <a:lstStyle/>
          <a:p>
            <a:pPr marL="609600" indent="-609600" algn="just" eaLnBrk="1" hangingPunct="1">
              <a:lnSpc>
                <a:spcPct val="90000"/>
              </a:lnSpc>
              <a:buFontTx/>
              <a:buNone/>
            </a:pPr>
            <a:r>
              <a:rPr lang="en-US" altLang="en-US" sz="2400" smtClean="0"/>
              <a:t>	DALAM UU No. 9 TAHUN 1992, JUGA MENGATUR JENIS2 SURAT PERJALANAN RI (PASOR), YAITU :</a:t>
            </a:r>
          </a:p>
          <a:p>
            <a:pPr marL="609600" indent="-609600" algn="just" eaLnBrk="1" hangingPunct="1">
              <a:lnSpc>
                <a:spcPct val="90000"/>
              </a:lnSpc>
              <a:buFontTx/>
              <a:buAutoNum type="arabicPeriod"/>
            </a:pPr>
            <a:r>
              <a:rPr lang="en-US" altLang="en-US" sz="2400" smtClean="0"/>
              <a:t>PASPOR BIASA, DIBERIKAN KEPADA WNI YG AKAN MELAKSANAKAN PERJALANAN KELUAR WILAYAH RI ATAU BERTEMPAT TINGGAL DILUAR NEGERI.</a:t>
            </a:r>
          </a:p>
          <a:p>
            <a:pPr marL="609600" indent="-609600" algn="just" eaLnBrk="1" hangingPunct="1">
              <a:lnSpc>
                <a:spcPct val="90000"/>
              </a:lnSpc>
              <a:buFontTx/>
              <a:buAutoNum type="arabicPeriod"/>
            </a:pPr>
            <a:r>
              <a:rPr lang="en-US" altLang="en-US" sz="2400" smtClean="0"/>
              <a:t>PARPOR DIPLOMATIK, DIBERIKAN KEPADA WNI YG AKAN MELAKUKAN PERJALANAN KELUAR WILAYAH RI DLM RANGKA PENEMPATAN ATAU UTK TUGAS YG BERSIFAT DIPLOMATIK.</a:t>
            </a:r>
          </a:p>
          <a:p>
            <a:pPr marL="609600" indent="-609600" algn="just" eaLnBrk="1" hangingPunct="1">
              <a:lnSpc>
                <a:spcPct val="90000"/>
              </a:lnSpc>
              <a:buFontTx/>
              <a:buAutoNum type="arabicPeriod"/>
            </a:pPr>
            <a:r>
              <a:rPr lang="en-US" altLang="en-US" sz="2400" smtClean="0"/>
              <a:t>PASPOR DINAS, DIBERIKAN KEPADA WNI YG AKAN MELAKUKAN PERJALANAN KELUAR WILAYAH RI DALAM RANGKA PENEMPATAN ATAU PERJALANAN YG BUKAN DIPLOMATIK.</a:t>
            </a:r>
          </a:p>
          <a:p>
            <a:pPr marL="609600" indent="-609600" algn="just" eaLnBrk="1" hangingPunct="1">
              <a:lnSpc>
                <a:spcPct val="90000"/>
              </a:lnSpc>
              <a:buFontTx/>
              <a:buAutoNum type="arabicPeriod"/>
            </a:pPr>
            <a:endParaRPr lang="en-US" altLang="en-US" sz="2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idx="1"/>
          </p:nvPr>
        </p:nvSpPr>
        <p:spPr>
          <a:xfrm>
            <a:off x="304800" y="685800"/>
            <a:ext cx="8305800" cy="6477000"/>
          </a:xfrm>
        </p:spPr>
        <p:txBody>
          <a:bodyPr/>
          <a:lstStyle/>
          <a:p>
            <a:pPr algn="just" eaLnBrk="1" hangingPunct="1">
              <a:buFontTx/>
              <a:buNone/>
            </a:pPr>
            <a:r>
              <a:rPr lang="en-US" altLang="en-US" sz="2400" smtClean="0"/>
              <a:t>4. PASPOR HAJI, DIBERIKAN KEPADA WNI YG AKAN MELAKUKAN PERJALANAN KELUAR WILAYAH RI DLM RANGKA MENUNAIKAN IBADAH HAJI.</a:t>
            </a:r>
          </a:p>
          <a:p>
            <a:pPr algn="just" eaLnBrk="1" hangingPunct="1">
              <a:buFontTx/>
              <a:buNone/>
            </a:pPr>
            <a:r>
              <a:rPr lang="en-US" altLang="en-US" sz="2400" smtClean="0"/>
              <a:t>5. PASPOR UTK ORANG ASING, DIBERIKAN KEPADA WNA YG PD SAAT BERLAKUNYA UU INI TELAH MEMILIKI IZIN TINGGAL TETAP, DAN AKAN MELAKUKAN PERJALANAN KELUAR WILAYAH RI, YG BERSANGKUTAN TDK MEMILIKI PASPOR DR NEGARANYA ATAU NEGARA LAIN.</a:t>
            </a:r>
          </a:p>
          <a:p>
            <a:pPr algn="just" eaLnBrk="1" hangingPunct="1">
              <a:buFontTx/>
              <a:buNone/>
            </a:pPr>
            <a:r>
              <a:rPr lang="en-US" altLang="en-US" sz="2400" smtClean="0"/>
              <a:t>6. SURAT PERJALANAN LAKSANA PASPOR UTK WNI, MERUPAKAN PENGGANTI PASPOR BIASA DLM KEADAAN KHUSUS. CONTOHNYA PEMULANGAN WNI DR NEGARA LAIN.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idx="1"/>
          </p:nvPr>
        </p:nvSpPr>
        <p:spPr>
          <a:xfrm>
            <a:off x="381000" y="914400"/>
            <a:ext cx="8229600" cy="5334000"/>
          </a:xfrm>
        </p:spPr>
        <p:txBody>
          <a:bodyPr/>
          <a:lstStyle/>
          <a:p>
            <a:pPr algn="just" eaLnBrk="1" hangingPunct="1">
              <a:lnSpc>
                <a:spcPct val="90000"/>
              </a:lnSpc>
              <a:buFontTx/>
              <a:buNone/>
            </a:pPr>
            <a:r>
              <a:rPr lang="en-US" altLang="en-US" sz="2000" smtClean="0"/>
              <a:t>7. SURAT PERJALANAN LAKSANA PASPOR WNA, DIBERIKAN UTK SATU KALI PERJALANAN KEPADA WNA YG TDK MEMILIKI SURAT PERJALANAN YG SAH, KRN :</a:t>
            </a:r>
          </a:p>
          <a:p>
            <a:pPr algn="just" eaLnBrk="1" hangingPunct="1">
              <a:lnSpc>
                <a:spcPct val="90000"/>
              </a:lnSpc>
              <a:buFontTx/>
              <a:buNone/>
            </a:pPr>
            <a:r>
              <a:rPr lang="en-US" altLang="en-US" sz="2000" smtClean="0"/>
              <a:t>    a. ATAS KEHENDAK SENDIRI KELUAR DR WILAYAH </a:t>
            </a:r>
            <a:br>
              <a:rPr lang="en-US" altLang="en-US" sz="2000" smtClean="0"/>
            </a:br>
            <a:r>
              <a:rPr lang="en-US" altLang="en-US" sz="2000" smtClean="0"/>
              <a:t>    RI SPANJANG TDK TERKENA PENCEGAHAN.</a:t>
            </a:r>
          </a:p>
          <a:p>
            <a:pPr algn="just" eaLnBrk="1" hangingPunct="1">
              <a:lnSpc>
                <a:spcPct val="90000"/>
              </a:lnSpc>
              <a:buFontTx/>
              <a:buNone/>
            </a:pPr>
            <a:r>
              <a:rPr lang="en-US" altLang="en-US" sz="2000" smtClean="0"/>
              <a:t>    b. TINDAKAN PENGUSIRAN ATAU DEPORTASI, </a:t>
            </a:r>
            <a:br>
              <a:rPr lang="en-US" altLang="en-US" sz="2000" smtClean="0"/>
            </a:br>
            <a:r>
              <a:rPr lang="en-US" altLang="en-US" sz="2000" smtClean="0"/>
              <a:t>    TINDAKAN PENGELUARAN WNA DR WILAYAH RI</a:t>
            </a:r>
          </a:p>
          <a:p>
            <a:pPr algn="just" eaLnBrk="1" hangingPunct="1">
              <a:lnSpc>
                <a:spcPct val="90000"/>
              </a:lnSpc>
              <a:buFontTx/>
              <a:buNone/>
            </a:pPr>
            <a:r>
              <a:rPr lang="en-US" altLang="en-US" sz="2000" smtClean="0"/>
              <a:t>    c. DLM KEADAAN TERTENTU TDK BERTENTANGAN </a:t>
            </a:r>
            <a:br>
              <a:rPr lang="en-US" altLang="en-US" sz="2000" smtClean="0"/>
            </a:br>
            <a:r>
              <a:rPr lang="en-US" altLang="en-US" sz="2000" smtClean="0"/>
              <a:t>    DGN KEPENTINGAN NASIONAL, SPT SEORANG </a:t>
            </a:r>
            <a:br>
              <a:rPr lang="en-US" altLang="en-US" sz="2000" smtClean="0"/>
            </a:br>
            <a:r>
              <a:rPr lang="en-US" altLang="en-US" sz="2000" smtClean="0"/>
              <a:t>    YG HILANG KEWARGANEGARAANNYA.</a:t>
            </a:r>
          </a:p>
          <a:p>
            <a:pPr algn="just" eaLnBrk="1" hangingPunct="1">
              <a:lnSpc>
                <a:spcPct val="90000"/>
              </a:lnSpc>
              <a:buFontTx/>
              <a:buNone/>
            </a:pPr>
            <a:r>
              <a:rPr lang="en-US" altLang="en-US" sz="2000" smtClean="0"/>
              <a:t>8. SURAT PERJALANAN LAKSANA PASPOR DINAS, MERUPAKAN PENGGANTI PASPOR DINAS DLM KEADAAN KHUSUS, MAKSUDNYA PENGIRIMAN ROMBONGAN UTK MELAKSANAKAN MISI PEMERINTAH YG TDK BERSIFAT DIPLOMATIK DAN DLM WAKTU SINGKAT.</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z="3200" smtClean="0"/>
              <a:t>PENCEGAHAN DAN PENANGKALAN</a:t>
            </a:r>
            <a:br>
              <a:rPr lang="en-US" altLang="en-US" sz="3200" smtClean="0"/>
            </a:br>
            <a:r>
              <a:rPr lang="en-US" altLang="en-US" sz="3200" smtClean="0"/>
              <a:t>( CEKAL )</a:t>
            </a:r>
          </a:p>
        </p:txBody>
      </p:sp>
      <p:sp>
        <p:nvSpPr>
          <p:cNvPr id="60419" name="Rectangle 3"/>
          <p:cNvSpPr>
            <a:spLocks noGrp="1" noChangeArrowheads="1"/>
          </p:cNvSpPr>
          <p:nvPr>
            <p:ph idx="1"/>
          </p:nvPr>
        </p:nvSpPr>
        <p:spPr>
          <a:xfrm>
            <a:off x="457200" y="1828800"/>
            <a:ext cx="8229600" cy="4525963"/>
          </a:xfrm>
        </p:spPr>
        <p:txBody>
          <a:bodyPr/>
          <a:lstStyle/>
          <a:p>
            <a:pPr algn="just" eaLnBrk="1" hangingPunct="1">
              <a:buFontTx/>
              <a:buNone/>
            </a:pPr>
            <a:r>
              <a:rPr lang="en-US" altLang="en-US" sz="2400" smtClean="0"/>
              <a:t>* PENCEGAHAN, ADALAH LARANGAN YG BERSIFAT SEMENTARA TERHADAP ORANG2 TERTENTU KE LUAR NEGERI DR WILAYAH RI BERDASARKAN ALASAN TERTENTU.</a:t>
            </a:r>
          </a:p>
          <a:p>
            <a:pPr algn="just" eaLnBrk="1" hangingPunct="1">
              <a:buFontTx/>
              <a:buNone/>
            </a:pPr>
            <a:r>
              <a:rPr lang="en-US" altLang="en-US" sz="2400" smtClean="0"/>
              <a:t>*  PENANGKALAN, ADALAH LARANGAN YG BERSIFAT SEMENTARA TERHADAP ORANG2 TERTENTU UTK MASUK KE WILAYAH RI BERDASARKAN ALASAN2 TERTENTU.</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304800" y="914400"/>
            <a:ext cx="8610600" cy="5562600"/>
          </a:xfrm>
        </p:spPr>
        <p:txBody>
          <a:bodyPr/>
          <a:lstStyle/>
          <a:p>
            <a:pPr marL="609600" indent="-609600" algn="just" eaLnBrk="1" hangingPunct="1">
              <a:buFontTx/>
              <a:buNone/>
            </a:pPr>
            <a:r>
              <a:rPr lang="en-US" altLang="en-US" sz="2000" smtClean="0"/>
              <a:t> 	PENCEGAHAN DILAKUKAN DIATUR DI DLM PASAL 11 UNDANG No. 9 TAHUN 1992, YAITU:</a:t>
            </a:r>
          </a:p>
          <a:p>
            <a:pPr marL="609600" indent="-609600" algn="just" eaLnBrk="1" hangingPunct="1">
              <a:buFontTx/>
              <a:buAutoNum type="arabicParenBoth"/>
            </a:pPr>
            <a:r>
              <a:rPr lang="en-US" altLang="en-US" sz="2000" smtClean="0"/>
              <a:t>WEWENANG DAN TANGGUNGJAWAB PENCEGAHAN DILAKUKAN OLEH :</a:t>
            </a:r>
          </a:p>
          <a:p>
            <a:pPr marL="609600" indent="-609600" algn="just" eaLnBrk="1" hangingPunct="1">
              <a:buFontTx/>
              <a:buNone/>
            </a:pPr>
            <a:r>
              <a:rPr lang="en-US" altLang="en-US" sz="2000" smtClean="0"/>
              <a:t>       a.MENTERI KEHAKIMAN, SEPANJANG MENYANG </a:t>
            </a:r>
            <a:br>
              <a:rPr lang="en-US" altLang="en-US" sz="2000" smtClean="0"/>
            </a:br>
            <a:r>
              <a:rPr lang="en-US" altLang="en-US" sz="2000" smtClean="0"/>
              <a:t>    KUT URUSAN YG BERSIFAT KEIMIGRASIAN.</a:t>
            </a:r>
          </a:p>
          <a:p>
            <a:pPr marL="609600" indent="-609600" algn="just" eaLnBrk="1" hangingPunct="1">
              <a:buFontTx/>
              <a:buNone/>
            </a:pPr>
            <a:r>
              <a:rPr lang="en-US" altLang="en-US" sz="2000" smtClean="0"/>
              <a:t>       b.MENTERI KEUANGAN, SEPANJANG MENYANG </a:t>
            </a:r>
            <a:br>
              <a:rPr lang="en-US" altLang="en-US" sz="2000" smtClean="0"/>
            </a:br>
            <a:r>
              <a:rPr lang="en-US" altLang="en-US" sz="2000" smtClean="0"/>
              <a:t>    KUT URUSAN PIUTANG NEGARA.</a:t>
            </a:r>
          </a:p>
          <a:p>
            <a:pPr marL="609600" indent="-609600" algn="just" eaLnBrk="1" hangingPunct="1">
              <a:buFontTx/>
              <a:buNone/>
            </a:pPr>
            <a:r>
              <a:rPr lang="en-US" altLang="en-US" sz="2000" smtClean="0"/>
              <a:t>       c.JAKSA AGUNG, SEPANJANG MENYANGKUT </a:t>
            </a:r>
            <a:br>
              <a:rPr lang="en-US" altLang="en-US" sz="2000" smtClean="0"/>
            </a:br>
            <a:r>
              <a:rPr lang="en-US" altLang="en-US" sz="2000" smtClean="0"/>
              <a:t>    PELAKSANAAN KETENTUAN PASAL 32 HURUF g </a:t>
            </a:r>
            <a:br>
              <a:rPr lang="en-US" altLang="en-US" sz="2000" smtClean="0"/>
            </a:br>
            <a:r>
              <a:rPr lang="en-US" altLang="en-US" sz="2000" smtClean="0"/>
              <a:t>    UU No. 5 TAHUN 1991 TTG KEJAKSAAN RI.</a:t>
            </a:r>
          </a:p>
          <a:p>
            <a:pPr marL="609600" indent="-609600" algn="just" eaLnBrk="1" hangingPunct="1">
              <a:buFontTx/>
              <a:buNone/>
            </a:pPr>
            <a:r>
              <a:rPr lang="en-US" altLang="en-US" sz="2000" smtClean="0"/>
              <a:t>       d.PANGLIMA ABRI, SEPANJANG MENYANGKUT   PEMELIHARAAN DAN PENEGAKAN HANKAMNEG.</a:t>
            </a:r>
          </a:p>
          <a:p>
            <a:pPr marL="609600" indent="-609600" algn="just" eaLnBrk="1" hangingPunct="1">
              <a:buFontTx/>
              <a:buNone/>
            </a:pPr>
            <a:r>
              <a:rPr lang="en-US" altLang="en-US" sz="2000" smtClean="0"/>
              <a:t>(2)  PELAKSANAAN ATAS KEPUTUSAN PENCEGAHAN SBG MANA DLM AYAT (1) DILAKUKAN OLEH MENTERI ATAU PEJABAT IMIGRASI YG DITUNJUK OLEHNYA.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idx="1"/>
          </p:nvPr>
        </p:nvSpPr>
        <p:spPr>
          <a:xfrm>
            <a:off x="381000" y="2057400"/>
            <a:ext cx="8382000" cy="4953000"/>
          </a:xfrm>
        </p:spPr>
        <p:txBody>
          <a:bodyPr/>
          <a:lstStyle/>
          <a:p>
            <a:pPr marL="1314450" lvl="2" indent="-514350" algn="just" eaLnBrk="1" hangingPunct="1">
              <a:buFontTx/>
              <a:buNone/>
            </a:pPr>
            <a:r>
              <a:rPr lang="en-US" altLang="en-US" sz="2000" i="1" smtClean="0"/>
              <a:t>c.  SECARA YURIDIS</a:t>
            </a:r>
            <a:r>
              <a:rPr lang="en-US" altLang="en-US" sz="2000" smtClean="0"/>
              <a:t>, LANDASAN KONSTITUSIONAL PEMBENTUKAN UNDANG</a:t>
            </a:r>
            <a:r>
              <a:rPr lang="en-US" altLang="en-US" sz="2000" baseline="30000" smtClean="0"/>
              <a:t>2</a:t>
            </a:r>
            <a:r>
              <a:rPr lang="en-US" altLang="en-US" sz="2000" smtClean="0"/>
              <a:t> TSB ADALAH UUDS 1950 YG SUDAH TDK BERLAKU SEJAK DEKRIT PRESIDEN 5 JULI 1959. DLM PERKEMBANGAN NYA UUD 1945 TELAH MENGALAMI PERUBAHAN YG LEBIH MENJAMIN PERLINDUNGAN TERHADAP HAK ASASI MANUSIA DAN HAK-HAK WARGA NEGARA LAINNYA.</a:t>
            </a:r>
          </a:p>
          <a:p>
            <a:pPr lvl="1" algn="just" eaLnBrk="1" hangingPunct="1"/>
            <a:r>
              <a:rPr lang="en-US" altLang="en-US" sz="2000" smtClean="0"/>
              <a:t>BERDASARKAN PERTIMBANGAN TERSEBUT DIATAS, MAKA UNDANG</a:t>
            </a:r>
            <a:r>
              <a:rPr lang="en-US" altLang="en-US" sz="2000" baseline="30000" smtClean="0"/>
              <a:t>2</a:t>
            </a:r>
            <a:r>
              <a:rPr lang="en-US" altLang="en-US" sz="2000" smtClean="0"/>
              <a:t> NO. 62 TAHUN 1958 DIGANTI DGN UNDANG</a:t>
            </a:r>
            <a:r>
              <a:rPr lang="en-US" altLang="en-US" sz="2000" baseline="30000" smtClean="0"/>
              <a:t>2</a:t>
            </a:r>
            <a:r>
              <a:rPr lang="en-US" altLang="en-US" sz="2000" smtClean="0"/>
              <a:t> NO. 12 TAHUN 2006 TTG KEWARGANEGARAAN REPUBLIK INDONESIA.</a:t>
            </a:r>
          </a:p>
          <a:p>
            <a:pPr eaLnBrk="1" hangingPunct="1"/>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 calcmode="lin" valueType="num">
                                      <p:cBhvr additive="base">
                                        <p:cTn id="7" dur="500" fill="hold"/>
                                        <p:tgtEl>
                                          <p:spTgt spid="614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4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42">
                                            <p:txEl>
                                              <p:pRg st="1" end="1"/>
                                            </p:txEl>
                                          </p:spTgt>
                                        </p:tgtEl>
                                        <p:attrNameLst>
                                          <p:attrName>style.visibility</p:attrName>
                                        </p:attrNameLst>
                                      </p:cBhvr>
                                      <p:to>
                                        <p:strVal val="visible"/>
                                      </p:to>
                                    </p:set>
                                    <p:anim calcmode="lin" valueType="num">
                                      <p:cBhvr additive="base">
                                        <p:cTn id="11" dur="500" fill="hold"/>
                                        <p:tgtEl>
                                          <p:spTgt spid="6144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idx="1"/>
          </p:nvPr>
        </p:nvSpPr>
        <p:spPr>
          <a:xfrm>
            <a:off x="304800" y="685800"/>
            <a:ext cx="8305800" cy="5791200"/>
          </a:xfrm>
        </p:spPr>
        <p:txBody>
          <a:bodyPr/>
          <a:lstStyle/>
          <a:p>
            <a:pPr marL="609600" indent="-609600" algn="just" eaLnBrk="1" hangingPunct="1">
              <a:buFontTx/>
              <a:buNone/>
            </a:pPr>
            <a:r>
              <a:rPr lang="en-US" altLang="en-US" sz="2400" smtClean="0"/>
              <a:t>ALASAN2 DILAKUKAN PENCEGAHAN YG BERSIFAT KEIMIGRASIAN. YAITU :</a:t>
            </a:r>
          </a:p>
          <a:p>
            <a:pPr marL="609600" indent="-609600" algn="just" eaLnBrk="1" hangingPunct="1">
              <a:buFontTx/>
              <a:buAutoNum type="arabicPeriod"/>
            </a:pPr>
            <a:r>
              <a:rPr lang="en-US" altLang="en-US" sz="2400" smtClean="0"/>
              <a:t>WNI YG PERNAH DIUSIR ATAU DIDEPORTASI OLEH NEGARA LAIN.</a:t>
            </a:r>
          </a:p>
          <a:p>
            <a:pPr marL="609600" indent="-609600" algn="just" eaLnBrk="1" hangingPunct="1">
              <a:buFontTx/>
              <a:buAutoNum type="arabicPeriod"/>
            </a:pPr>
            <a:r>
              <a:rPr lang="en-US" altLang="en-US" sz="2400" smtClean="0"/>
              <a:t>WNI YG PD SAAT BERADA DI LUAR NEGERI MELAKUKAN PERBUATAN PENCEMARAN NAMA BAIK BANGSA DAN NEGARA INDONESIA.</a:t>
            </a:r>
          </a:p>
          <a:p>
            <a:pPr marL="609600" indent="-609600" algn="just" eaLnBrk="1" hangingPunct="1">
              <a:buFontTx/>
              <a:buAutoNum type="arabicPeriod"/>
            </a:pPr>
            <a:r>
              <a:rPr lang="en-US" altLang="en-US" sz="2400" smtClean="0"/>
              <a:t>WNA YG BELUM ATAU TDK MEMENUHI KEWAJIBANNYA TERHADAP NEGARA ATAU PEMERINTAH RI</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idx="1"/>
          </p:nvPr>
        </p:nvSpPr>
        <p:spPr>
          <a:xfrm>
            <a:off x="228600" y="381000"/>
            <a:ext cx="8305800" cy="6248400"/>
          </a:xfrm>
        </p:spPr>
        <p:txBody>
          <a:bodyPr/>
          <a:lstStyle/>
          <a:p>
            <a:pPr marL="609600" indent="-609600" algn="just" eaLnBrk="1" hangingPunct="1">
              <a:lnSpc>
                <a:spcPct val="90000"/>
              </a:lnSpc>
              <a:buFontTx/>
              <a:buNone/>
            </a:pPr>
            <a:r>
              <a:rPr lang="en-US" altLang="en-US" sz="2400" smtClean="0"/>
              <a:t>DLM PASAL 12 UNDANG2 No. 9 TAHUN 1992, DIJELASKAN :</a:t>
            </a:r>
          </a:p>
          <a:p>
            <a:pPr marL="609600" indent="-609600" algn="just" eaLnBrk="1" hangingPunct="1">
              <a:lnSpc>
                <a:spcPct val="90000"/>
              </a:lnSpc>
              <a:buFontTx/>
              <a:buAutoNum type="arabicParenBoth"/>
            </a:pPr>
            <a:r>
              <a:rPr lang="en-US" altLang="en-US" sz="2400" smtClean="0"/>
              <a:t>PENCEGAHAN DITETAPKAN DGN KEPUTUSAN TERTULIS.</a:t>
            </a:r>
          </a:p>
          <a:p>
            <a:pPr marL="609600" indent="-609600" algn="just" eaLnBrk="1" hangingPunct="1">
              <a:lnSpc>
                <a:spcPct val="90000"/>
              </a:lnSpc>
              <a:buFontTx/>
              <a:buAutoNum type="arabicParenBoth"/>
            </a:pPr>
            <a:r>
              <a:rPr lang="en-US" altLang="en-US" sz="2400" smtClean="0"/>
              <a:t>KEPUTUSAN SBG MANA DIMAKSUD AYAT (1), MEMUAT SE-KURANG2NYA :</a:t>
            </a:r>
          </a:p>
          <a:p>
            <a:pPr marL="609600" indent="-609600" algn="just" eaLnBrk="1" hangingPunct="1">
              <a:lnSpc>
                <a:spcPct val="90000"/>
              </a:lnSpc>
              <a:buFontTx/>
              <a:buNone/>
            </a:pPr>
            <a:r>
              <a:rPr lang="en-US" altLang="en-US" sz="2400" smtClean="0"/>
              <a:t>       a. IDENTITAS ORANG YG TERKENA PENCEGAHAN</a:t>
            </a:r>
          </a:p>
          <a:p>
            <a:pPr marL="609600" indent="-609600" algn="just" eaLnBrk="1" hangingPunct="1">
              <a:lnSpc>
                <a:spcPct val="90000"/>
              </a:lnSpc>
              <a:buFontTx/>
              <a:buNone/>
            </a:pPr>
            <a:r>
              <a:rPr lang="en-US" altLang="en-US" sz="2400" smtClean="0"/>
              <a:t>       b. ALASAN PENCEGAHAN, DAN</a:t>
            </a:r>
          </a:p>
          <a:p>
            <a:pPr marL="609600" indent="-609600" algn="just" eaLnBrk="1" hangingPunct="1">
              <a:lnSpc>
                <a:spcPct val="90000"/>
              </a:lnSpc>
              <a:buFontTx/>
              <a:buNone/>
            </a:pPr>
            <a:r>
              <a:rPr lang="en-US" altLang="en-US" sz="2400" smtClean="0"/>
              <a:t>       c. JANGKA WAKTU PENCEGAHAN.</a:t>
            </a:r>
          </a:p>
          <a:p>
            <a:pPr marL="609600" indent="-609600" algn="just" eaLnBrk="1" hangingPunct="1">
              <a:lnSpc>
                <a:spcPct val="90000"/>
              </a:lnSpc>
              <a:buFontTx/>
              <a:buNone/>
            </a:pPr>
            <a:r>
              <a:rPr lang="en-US" altLang="en-US" sz="2400" smtClean="0"/>
              <a:t>(3)  KEPUTUSAN SBG MANA DIMAKSUD AYAT (2)  DI SAMPAIKAN DGN SURAT TERCATAT KPD ORANG ATAU ORANG2 YG TERKENA PENCEGAHAN SE LAMBAT2NYA 7 (TUJUH) HARI TERHITUNG SEJAK TANGGAL PENETAPAN.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idx="1"/>
          </p:nvPr>
        </p:nvSpPr>
        <p:spPr>
          <a:xfrm>
            <a:off x="304800" y="381000"/>
            <a:ext cx="8305800" cy="6248400"/>
          </a:xfrm>
        </p:spPr>
        <p:txBody>
          <a:bodyPr/>
          <a:lstStyle/>
          <a:p>
            <a:pPr algn="just" eaLnBrk="1" hangingPunct="1">
              <a:buFontTx/>
              <a:buNone/>
            </a:pPr>
            <a:r>
              <a:rPr lang="en-US" altLang="en-US" sz="2400" smtClean="0"/>
              <a:t>    JANGKA WAKTU PENCEGAHAN PALING LAMA 6 (ENAM) BULAN DAN DPT DIPERPANJANG PALING BANYAK 2 KALI. PENCEGAHAN YG DILAKUKAN OLEH MENTERI KEHAKIMAN DAN/ATAU KEUANGAN SEDANGKAN PENCEGAHAN YG DILAKUKAN OLEH JAKSA AGUNG DISESUIKAN DGN KEBUTUHAN WAKTU YG DIPERLUKAN. ADAPUN PENCEGAHAN YG DILAKUKAN OLEH PANGLIMA ABRI PALING LAMA 6 BULAN DAN DPT DIPERPANJANG SELAMA 2 KALI DLM WAKTU 2 TAHUN. JIKA TDK ADA SURAT KEPUTUSAN PERPANJANGAN, SUATU PENCEGA HAN BERAKHIR DEMI HUKUM.</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a:xfrm>
            <a:off x="304800" y="304800"/>
            <a:ext cx="8305800" cy="6400800"/>
          </a:xfrm>
        </p:spPr>
        <p:txBody>
          <a:bodyPr/>
          <a:lstStyle/>
          <a:p>
            <a:pPr algn="just" eaLnBrk="1" hangingPunct="1">
              <a:buFontTx/>
              <a:buNone/>
            </a:pPr>
            <a:r>
              <a:rPr lang="en-US" altLang="en-US" sz="2800" smtClean="0"/>
              <a:t>B. PENANGKALAN.</a:t>
            </a:r>
          </a:p>
          <a:p>
            <a:pPr algn="just" eaLnBrk="1" hangingPunct="1">
              <a:buFontTx/>
              <a:buNone/>
            </a:pPr>
            <a:r>
              <a:rPr lang="en-US" altLang="en-US" sz="2400" smtClean="0"/>
              <a:t>     BERDASARKAN PASAL 15 UU No. 9 THN 1992 </a:t>
            </a:r>
          </a:p>
          <a:p>
            <a:pPr algn="just" eaLnBrk="1" hangingPunct="1">
              <a:buFontTx/>
              <a:buNone/>
            </a:pPr>
            <a:r>
              <a:rPr lang="en-US" altLang="en-US" sz="2400" smtClean="0"/>
              <a:t>(1) WEWENANG DAN TANGGUNGJAWAB PENANGKA LAN, DILAKUKAN OLEH :</a:t>
            </a:r>
          </a:p>
          <a:p>
            <a:pPr algn="just" eaLnBrk="1" hangingPunct="1">
              <a:buFontTx/>
              <a:buNone/>
            </a:pPr>
            <a:r>
              <a:rPr lang="en-US" altLang="en-US" sz="2400" smtClean="0"/>
              <a:t>    1. MENTERI KEHAKIMAN, SEPANJANG MENYANG </a:t>
            </a:r>
            <a:br>
              <a:rPr lang="en-US" altLang="en-US" sz="2400" smtClean="0"/>
            </a:br>
            <a:r>
              <a:rPr lang="en-US" altLang="en-US" sz="2400" smtClean="0"/>
              <a:t>     KUT DAN BERSIFAT KEIMIGRASIAN.</a:t>
            </a:r>
          </a:p>
          <a:p>
            <a:pPr algn="just" eaLnBrk="1" hangingPunct="1">
              <a:buFontTx/>
              <a:buNone/>
            </a:pPr>
            <a:r>
              <a:rPr lang="en-US" altLang="en-US" sz="2400" smtClean="0"/>
              <a:t>    2. JAKSA AGUNG, MENYANGKUTA PELAKSANAAN </a:t>
            </a:r>
            <a:br>
              <a:rPr lang="en-US" altLang="en-US" sz="2400" smtClean="0"/>
            </a:br>
            <a:r>
              <a:rPr lang="en-US" altLang="en-US" sz="2400" smtClean="0"/>
              <a:t>     UU No. 5 TAHUN 1991 TTG KEJAKSANAAN RI.</a:t>
            </a:r>
          </a:p>
          <a:p>
            <a:pPr algn="just" eaLnBrk="1" hangingPunct="1">
              <a:buFontTx/>
              <a:buNone/>
            </a:pPr>
            <a:r>
              <a:rPr lang="en-US" altLang="en-US" sz="2400" smtClean="0"/>
              <a:t>    3. PANGLIMA ABRI, MENYANGKUT PEMELIHARAAN </a:t>
            </a:r>
            <a:br>
              <a:rPr lang="en-US" altLang="en-US" sz="2400" smtClean="0"/>
            </a:br>
            <a:r>
              <a:rPr lang="en-US" altLang="en-US" sz="2400" smtClean="0"/>
              <a:t>     SERTA PENEGAKAN HANKAMNEG SESUAI DGN </a:t>
            </a:r>
            <a:br>
              <a:rPr lang="en-US" altLang="en-US" sz="2400" smtClean="0"/>
            </a:br>
            <a:r>
              <a:rPr lang="en-US" altLang="en-US" sz="2400" smtClean="0"/>
              <a:t>     UU. No. 20 THN 1980 Jo. UU No. 1 THN 1988.</a:t>
            </a:r>
          </a:p>
          <a:p>
            <a:pPr algn="just" eaLnBrk="1" hangingPunct="1">
              <a:buFontTx/>
              <a:buNone/>
            </a:pPr>
            <a:r>
              <a:rPr lang="en-US" altLang="en-US" sz="2400" smtClean="0"/>
              <a:t>(2) PELAKSANAAN ATAS KEPUTUSAN PENANGKALAN SBG MANA DLM AYAT (1) DILAKUKAN OLEH MENTERI ATAU PEJABAT IMIGRASI YG DITUNJUK OLEHNYA.</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idx="1"/>
          </p:nvPr>
        </p:nvSpPr>
        <p:spPr>
          <a:xfrm>
            <a:off x="304800" y="304800"/>
            <a:ext cx="8305800" cy="6172200"/>
          </a:xfrm>
        </p:spPr>
        <p:txBody>
          <a:bodyPr/>
          <a:lstStyle/>
          <a:p>
            <a:pPr marL="609600" indent="-609600" algn="just" eaLnBrk="1" hangingPunct="1">
              <a:buFontTx/>
              <a:buNone/>
            </a:pPr>
            <a:r>
              <a:rPr lang="en-US" altLang="en-US" sz="2400" smtClean="0"/>
              <a:t>PASAL 16 </a:t>
            </a:r>
          </a:p>
          <a:p>
            <a:pPr marL="609600" indent="-609600" algn="just" eaLnBrk="1" hangingPunct="1">
              <a:buFontTx/>
              <a:buNone/>
            </a:pPr>
            <a:r>
              <a:rPr lang="en-US" altLang="en-US" sz="2400" smtClean="0"/>
              <a:t>(1) PENANGKALAN TERHADAP WNI DIATUR PD  DILAKUKAN OLEH YG DIBENTUK DAN DIPIMPIN OLEH MENTERI KEHAKIMAN DAN ANGGOTA, YAITU: </a:t>
            </a:r>
          </a:p>
          <a:p>
            <a:pPr marL="609600" indent="-609600" algn="just" eaLnBrk="1" hangingPunct="1">
              <a:buFontTx/>
              <a:buNone/>
            </a:pPr>
            <a:r>
              <a:rPr lang="en-US" altLang="en-US" sz="2400" smtClean="0"/>
              <a:t>         a. MARKAS BESAR ABRI</a:t>
            </a:r>
          </a:p>
          <a:p>
            <a:pPr marL="609600" indent="-609600" algn="just" eaLnBrk="1" hangingPunct="1">
              <a:buFontTx/>
              <a:buNone/>
            </a:pPr>
            <a:r>
              <a:rPr lang="en-US" altLang="en-US" sz="2400" smtClean="0"/>
              <a:t>         b. KEJAKSAAN AGUNG RI</a:t>
            </a:r>
          </a:p>
          <a:p>
            <a:pPr marL="609600" indent="-609600" algn="just" eaLnBrk="1" hangingPunct="1">
              <a:buFontTx/>
              <a:buNone/>
            </a:pPr>
            <a:r>
              <a:rPr lang="en-US" altLang="en-US" sz="2400" smtClean="0"/>
              <a:t>         c. DEPARTEMEN LUAR NEGERI</a:t>
            </a:r>
          </a:p>
          <a:p>
            <a:pPr marL="609600" indent="-609600" algn="just" eaLnBrk="1" hangingPunct="1">
              <a:buFontTx/>
              <a:buNone/>
            </a:pPr>
            <a:r>
              <a:rPr lang="en-US" altLang="en-US" sz="2400" smtClean="0"/>
              <a:t>         d. DEPARTEMEN DALAM NEGERI</a:t>
            </a:r>
          </a:p>
          <a:p>
            <a:pPr marL="609600" indent="-609600" algn="just" eaLnBrk="1" hangingPunct="1">
              <a:buFontTx/>
              <a:buNone/>
            </a:pPr>
            <a:r>
              <a:rPr lang="en-US" altLang="en-US" sz="2400" smtClean="0"/>
              <a:t>         e. BADAN KOORDINASI BANTUAN PEMANTAPAN  </a:t>
            </a:r>
            <a:br>
              <a:rPr lang="en-US" altLang="en-US" sz="2400" smtClean="0"/>
            </a:br>
            <a:r>
              <a:rPr lang="en-US" altLang="en-US" sz="2400" smtClean="0"/>
              <a:t>    STABILITAS NASIONAL</a:t>
            </a:r>
          </a:p>
          <a:p>
            <a:pPr marL="609600" indent="-609600" algn="just" eaLnBrk="1" hangingPunct="1">
              <a:buFontTx/>
              <a:buNone/>
            </a:pPr>
            <a:r>
              <a:rPr lang="en-US" altLang="en-US" sz="2400" smtClean="0"/>
              <a:t>          f. BADAN KOORDINASI INTELIJEN NEGARA.</a:t>
            </a:r>
          </a:p>
          <a:p>
            <a:pPr marL="609600" indent="-609600" algn="just" eaLnBrk="1" hangingPunct="1">
              <a:buFontTx/>
              <a:buNone/>
            </a:pPr>
            <a:r>
              <a:rPr lang="en-US" altLang="en-US" sz="2400" smtClean="0"/>
              <a:t>(2) PELAKSANAAN ATAS KEPUTUSAN PENANGKALAN SBG MANA AYAT (1) DILAKUKAN OLEH MENTERI ATAU PEJABAT IMIGRASI YG DITUNJUK OLEHNYA.</a:t>
            </a:r>
          </a:p>
          <a:p>
            <a:pPr marL="609600" indent="-609600" algn="just" eaLnBrk="1" hangingPunct="1">
              <a:buFontTx/>
              <a:buNone/>
            </a:pPr>
            <a:endParaRPr lang="en-US" altLang="en-US" sz="240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idx="1"/>
          </p:nvPr>
        </p:nvSpPr>
        <p:spPr>
          <a:xfrm>
            <a:off x="228600" y="381000"/>
            <a:ext cx="8610600" cy="6477000"/>
          </a:xfrm>
        </p:spPr>
        <p:txBody>
          <a:bodyPr/>
          <a:lstStyle/>
          <a:p>
            <a:pPr marL="609600" indent="-609600" algn="just" eaLnBrk="1" hangingPunct="1">
              <a:buFontTx/>
              <a:buNone/>
            </a:pPr>
            <a:r>
              <a:rPr lang="en-US" altLang="en-US" sz="2000" smtClean="0"/>
              <a:t>PASAL 17</a:t>
            </a:r>
          </a:p>
          <a:p>
            <a:pPr marL="609600" indent="-609600" algn="just" eaLnBrk="1" hangingPunct="1">
              <a:buFontTx/>
              <a:buNone/>
            </a:pPr>
            <a:r>
              <a:rPr lang="en-US" altLang="en-US" sz="2000" smtClean="0"/>
              <a:t>PENANGKALAN TERHADAP WNA DILAKUKAN KRN :</a:t>
            </a:r>
          </a:p>
          <a:p>
            <a:pPr marL="609600" indent="-609600" algn="just" eaLnBrk="1" hangingPunct="1">
              <a:buFontTx/>
              <a:buAutoNum type="alphaLcPeriod"/>
            </a:pPr>
            <a:r>
              <a:rPr lang="en-US" altLang="en-US" sz="2000" smtClean="0"/>
              <a:t>DIKETAHUI ATAU DIDUGA TERLIBAT DGN KEGIATAN SENDIKAT KEJAHATAN INTER NASIONAL.</a:t>
            </a:r>
          </a:p>
          <a:p>
            <a:pPr marL="609600" indent="-609600" algn="just" eaLnBrk="1" hangingPunct="1">
              <a:buFontTx/>
              <a:buAutoNum type="alphaLcPeriod"/>
            </a:pPr>
            <a:r>
              <a:rPr lang="en-US" altLang="en-US" sz="2000" smtClean="0"/>
              <a:t>PD SAAT BERADA DI NEGARANYA BERSIKAP BER MUSUHAN TERHADAP PEMERINTAH RI ATAU MELAKUKAN PERBUATAN PENCEMARAN NAMA BAIK BANGSA DAN NEGARA RI.</a:t>
            </a:r>
          </a:p>
          <a:p>
            <a:pPr marL="609600" indent="-609600" algn="just" eaLnBrk="1" hangingPunct="1">
              <a:buFontTx/>
              <a:buAutoNum type="alphaLcPeriod"/>
            </a:pPr>
            <a:r>
              <a:rPr lang="en-US" altLang="en-US" sz="2000" smtClean="0"/>
              <a:t>DIDUGA MELAKUKAN PERBUATAN YG BERTENTA NGAN DGN KEAMANAN, KETERTIBAN UMUM, KESUSILAAN, AGAMA DAN ADAT KEBIASAAN MASY. INDONESIA.</a:t>
            </a:r>
          </a:p>
          <a:p>
            <a:pPr marL="609600" indent="-609600" algn="just" eaLnBrk="1" hangingPunct="1">
              <a:buFontTx/>
              <a:buAutoNum type="alphaLcPeriod"/>
            </a:pPr>
            <a:r>
              <a:rPr lang="en-US" altLang="en-US" sz="2000" smtClean="0"/>
              <a:t>ATAS PERMINTAAN SUATU NEGARA, ORG ASING YG BERUSAHA MENGHINDARKAN DIRI DARI ANCAMAN DAN PELAKSANAAN HUKUMAN KRN MELAKUKAN KEJAHATAN.</a:t>
            </a:r>
          </a:p>
          <a:p>
            <a:pPr marL="609600" indent="-609600" algn="just" eaLnBrk="1" hangingPunct="1">
              <a:buFontTx/>
              <a:buAutoNum type="alphaLcPeriod"/>
            </a:pPr>
            <a:r>
              <a:rPr lang="en-US" altLang="en-US" sz="2000" smtClean="0"/>
              <a:t>PERNAH DIUSIR ATAU DIDEPORTASI DR WILAYAH RI</a:t>
            </a:r>
          </a:p>
          <a:p>
            <a:pPr marL="609600" indent="-609600" algn="just" eaLnBrk="1" hangingPunct="1">
              <a:buFontTx/>
              <a:buAutoNum type="alphaLcPeriod"/>
            </a:pPr>
            <a:r>
              <a:rPr lang="en-US" altLang="en-US" sz="2000" smtClean="0"/>
              <a:t>ALASAN2 LAIN YG BERKAITAN DGN KEIMIGRASIAN YG DIATUR DGN PERATURAN PEMERINTAH.</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z="2800" smtClean="0"/>
              <a:t>PENGAWASAN ORANG ASING </a:t>
            </a:r>
            <a:br>
              <a:rPr lang="en-US" altLang="en-US" sz="2800" smtClean="0"/>
            </a:br>
            <a:r>
              <a:rPr lang="en-US" altLang="en-US" sz="2800" smtClean="0"/>
              <a:t>DAN TINDAKAN KEIMIGRASIAN</a:t>
            </a:r>
          </a:p>
        </p:txBody>
      </p:sp>
      <p:sp>
        <p:nvSpPr>
          <p:cNvPr id="68611" name="Rectangle 3"/>
          <p:cNvSpPr>
            <a:spLocks noGrp="1" noChangeArrowheads="1"/>
          </p:cNvSpPr>
          <p:nvPr>
            <p:ph idx="1"/>
          </p:nvPr>
        </p:nvSpPr>
        <p:spPr>
          <a:xfrm>
            <a:off x="381000" y="1447800"/>
            <a:ext cx="8229600" cy="4525963"/>
          </a:xfrm>
        </p:spPr>
        <p:txBody>
          <a:bodyPr/>
          <a:lstStyle/>
          <a:p>
            <a:pPr marL="609600" indent="-609600" algn="just" eaLnBrk="1" hangingPunct="1">
              <a:buFontTx/>
              <a:buNone/>
            </a:pPr>
            <a:r>
              <a:rPr lang="en-US" altLang="en-US" sz="2400" smtClean="0"/>
              <a:t>	</a:t>
            </a:r>
            <a:r>
              <a:rPr lang="en-US" altLang="en-US" sz="2000" smtClean="0"/>
              <a:t>PASAL 38 UNDANG2 KEIMIGRASIAN, MENJELASKAN :</a:t>
            </a:r>
          </a:p>
          <a:p>
            <a:pPr marL="609600" indent="-609600" algn="just" eaLnBrk="1" hangingPunct="1">
              <a:buFontTx/>
              <a:buAutoNum type="arabicParenBoth"/>
            </a:pPr>
            <a:r>
              <a:rPr lang="en-US" altLang="en-US" sz="2000" smtClean="0"/>
              <a:t>PENGAWASAN ORG ASING DI INDONESIA MELIPUTI :</a:t>
            </a:r>
          </a:p>
          <a:p>
            <a:pPr marL="609600" indent="-609600" algn="just" eaLnBrk="1" hangingPunct="1">
              <a:buFontTx/>
              <a:buNone/>
            </a:pPr>
            <a:r>
              <a:rPr lang="en-US" altLang="en-US" sz="2000" smtClean="0"/>
              <a:t>       a. MASUK DAN KELUARNYA ORG ASING 	   DARI    WILAYAH RI.</a:t>
            </a:r>
          </a:p>
          <a:p>
            <a:pPr marL="609600" indent="-609600" algn="just" eaLnBrk="1" hangingPunct="1">
              <a:buFontTx/>
              <a:buNone/>
            </a:pPr>
            <a:r>
              <a:rPr lang="en-US" altLang="en-US" sz="2000" smtClean="0"/>
              <a:t>       b. KEBERADAAN SERTA KEGIATAN ORG 	   ASING DI </a:t>
            </a:r>
            <a:br>
              <a:rPr lang="en-US" altLang="en-US" sz="2000" smtClean="0"/>
            </a:br>
            <a:r>
              <a:rPr lang="en-US" altLang="en-US" sz="2000" smtClean="0"/>
              <a:t>WILAYAH RI.</a:t>
            </a:r>
          </a:p>
          <a:p>
            <a:pPr marL="609600" indent="-609600" algn="just" eaLnBrk="1" hangingPunct="1">
              <a:buFontTx/>
              <a:buNone/>
            </a:pPr>
            <a:r>
              <a:rPr lang="en-US" altLang="en-US" sz="2000" smtClean="0"/>
              <a:t>(2)  UTK KELANCARAN DAN KETERTIBAN PENGAWA SAN, PEMERINTAH MENYELENGGARAKAN PENDAFTARAN ORG ASING YG BERADA DI WILAYAH INDONESIA.</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idx="1"/>
          </p:nvPr>
        </p:nvSpPr>
        <p:spPr>
          <a:xfrm>
            <a:off x="304800" y="381000"/>
            <a:ext cx="8305800" cy="6248400"/>
          </a:xfrm>
        </p:spPr>
        <p:txBody>
          <a:bodyPr/>
          <a:lstStyle/>
          <a:p>
            <a:pPr marL="609600" indent="-609600" algn="just" eaLnBrk="1" hangingPunct="1">
              <a:buFontTx/>
              <a:buNone/>
            </a:pPr>
            <a:r>
              <a:rPr lang="en-US" altLang="en-US" sz="2400" smtClean="0"/>
              <a:t>PASAL 39</a:t>
            </a:r>
          </a:p>
          <a:p>
            <a:pPr marL="609600" indent="-609600" algn="just" eaLnBrk="1" hangingPunct="1">
              <a:buFontTx/>
              <a:buNone/>
            </a:pPr>
            <a:r>
              <a:rPr lang="en-US" altLang="en-US" sz="2400" smtClean="0"/>
              <a:t>SETIAP ORG ASING BERADA DI INDONESIA WAJIB :</a:t>
            </a:r>
          </a:p>
          <a:p>
            <a:pPr marL="609600" indent="-609600" algn="just" eaLnBrk="1" hangingPunct="1">
              <a:buFontTx/>
              <a:buAutoNum type="alphaLcPeriod"/>
            </a:pPr>
            <a:r>
              <a:rPr lang="en-US" altLang="en-US" sz="2400" smtClean="0"/>
              <a:t>MEMBERIKAN SEGALA KETERANGAN YG DIPERLUKAN MENGENAI IDENTITAS DIRI DAN ATAU KELUARGANYA, PERUBAHAN STATUS SIPIL DAN KEWARGANEGARAANNYA SERTA PERUBAHAN ALAMATNYA.</a:t>
            </a:r>
          </a:p>
          <a:p>
            <a:pPr marL="609600" indent="-609600" algn="just" eaLnBrk="1" hangingPunct="1">
              <a:buFontTx/>
              <a:buAutoNum type="alphaLcPeriod"/>
            </a:pPr>
            <a:r>
              <a:rPr lang="en-US" altLang="en-US" sz="2400" smtClean="0"/>
              <a:t>MEMPERLIHATKAN SURAT PERJALANAN ATAU DOKUMEN KEIMIGRASIAN YG DIMILIKINYA PD WAKTU DPERLUKAN DLM RANGKA PENGAWASAN</a:t>
            </a:r>
          </a:p>
          <a:p>
            <a:pPr marL="609600" indent="-609600" algn="just" eaLnBrk="1" hangingPunct="1">
              <a:buFontTx/>
              <a:buAutoNum type="alphaLcPeriod"/>
            </a:pPr>
            <a:r>
              <a:rPr lang="en-US" altLang="en-US" sz="2400" smtClean="0"/>
              <a:t>MENDAFTARKAN DIRI JIKA BERADA DI WILAYAH INDONESIA LEBIH DARI 90 (SEMBILAN PULUH) HARI.</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idx="1"/>
          </p:nvPr>
        </p:nvSpPr>
        <p:spPr>
          <a:xfrm>
            <a:off x="304800" y="381000"/>
            <a:ext cx="8305800" cy="6248400"/>
          </a:xfrm>
        </p:spPr>
        <p:txBody>
          <a:bodyPr/>
          <a:lstStyle/>
          <a:p>
            <a:pPr marL="609600" indent="-609600" algn="just" eaLnBrk="1" hangingPunct="1">
              <a:lnSpc>
                <a:spcPct val="90000"/>
              </a:lnSpc>
              <a:buFontTx/>
              <a:buNone/>
            </a:pPr>
            <a:r>
              <a:rPr lang="en-US" altLang="en-US" sz="2400" smtClean="0"/>
              <a:t>PASAL 40</a:t>
            </a:r>
          </a:p>
          <a:p>
            <a:pPr marL="609600" indent="-609600" algn="just" eaLnBrk="1" hangingPunct="1">
              <a:lnSpc>
                <a:spcPct val="90000"/>
              </a:lnSpc>
              <a:buFontTx/>
              <a:buNone/>
            </a:pPr>
            <a:r>
              <a:rPr lang="en-US" altLang="en-US" sz="2400" smtClean="0"/>
              <a:t>PENGAWASAN ORG ASING DILAKUKAN DLM BENTUK DAN CARA :</a:t>
            </a:r>
          </a:p>
          <a:p>
            <a:pPr marL="609600" indent="-609600" algn="just" eaLnBrk="1" hangingPunct="1">
              <a:lnSpc>
                <a:spcPct val="90000"/>
              </a:lnSpc>
              <a:buFontTx/>
              <a:buAutoNum type="alphaLcPeriod"/>
            </a:pPr>
            <a:r>
              <a:rPr lang="en-US" altLang="en-US" sz="2400" smtClean="0"/>
              <a:t>PENGUMPULAN DAN PENGOLAHAN DATA ORG ASING YG MASUK ATAU KELUAR WILAYAH RI</a:t>
            </a:r>
          </a:p>
          <a:p>
            <a:pPr marL="609600" indent="-609600" algn="just" eaLnBrk="1" hangingPunct="1">
              <a:lnSpc>
                <a:spcPct val="90000"/>
              </a:lnSpc>
              <a:buFontTx/>
              <a:buAutoNum type="alphaLcPeriod"/>
            </a:pPr>
            <a:r>
              <a:rPr lang="en-US" altLang="en-US" sz="2400" smtClean="0"/>
              <a:t>PENDAFTARAN ORG ASING YG BERADA DI WILAYAH RI.</a:t>
            </a:r>
          </a:p>
          <a:p>
            <a:pPr marL="609600" indent="-609600" algn="just" eaLnBrk="1" hangingPunct="1">
              <a:lnSpc>
                <a:spcPct val="90000"/>
              </a:lnSpc>
              <a:buFontTx/>
              <a:buAutoNum type="alphaLcPeriod"/>
            </a:pPr>
            <a:r>
              <a:rPr lang="en-US" altLang="en-US" sz="2400" smtClean="0"/>
              <a:t>PEMANTAUAN, PENGUMPULAN,  PENGOLAHAN BAHAN KETERANGAN DAN INFORMASI MENGENAI KEGIATAN ORG ASING.</a:t>
            </a:r>
          </a:p>
          <a:p>
            <a:pPr marL="609600" indent="-609600" algn="just" eaLnBrk="1" hangingPunct="1">
              <a:lnSpc>
                <a:spcPct val="90000"/>
              </a:lnSpc>
              <a:buFontTx/>
              <a:buAutoNum type="alphaLcPeriod"/>
            </a:pPr>
            <a:r>
              <a:rPr lang="en-US" altLang="en-US" sz="2400" smtClean="0"/>
              <a:t>PENYUSUNAN DAFTAR NAMA ORG ASING YG TDK DIKEHENDAKI MASUK ATAU KELUAR WILAYAH RI</a:t>
            </a:r>
          </a:p>
          <a:p>
            <a:pPr marL="609600" indent="-609600" algn="just" eaLnBrk="1" hangingPunct="1">
              <a:lnSpc>
                <a:spcPct val="90000"/>
              </a:lnSpc>
              <a:buFontTx/>
              <a:buAutoNum type="alphaLcPeriod"/>
            </a:pPr>
            <a:r>
              <a:rPr lang="en-US" altLang="en-US" sz="2400" smtClean="0"/>
              <a:t>KEGIATAN LAINNYA.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idx="1"/>
          </p:nvPr>
        </p:nvSpPr>
        <p:spPr>
          <a:xfrm>
            <a:off x="304800" y="838200"/>
            <a:ext cx="8305800" cy="5791200"/>
          </a:xfrm>
        </p:spPr>
        <p:txBody>
          <a:bodyPr/>
          <a:lstStyle/>
          <a:p>
            <a:pPr algn="just" eaLnBrk="1" hangingPunct="1">
              <a:buFontTx/>
              <a:buNone/>
            </a:pPr>
            <a:r>
              <a:rPr lang="en-US" altLang="en-US" sz="2800" smtClean="0"/>
              <a:t>PASAL 41 </a:t>
            </a:r>
          </a:p>
          <a:p>
            <a:pPr algn="just" eaLnBrk="1" hangingPunct="1">
              <a:buFontTx/>
              <a:buNone/>
            </a:pPr>
            <a:r>
              <a:rPr lang="en-US" altLang="en-US" sz="2800" smtClean="0"/>
              <a:t>   PELAKSANAAN PENGAWASAN TERHADAP ORANG ASING YG BERADA DI WILAYAH INDONESIA DILAKUKAN MENTERI DENGAN KOORDINASI  BER SAMA BADAN ATAU INSTANSI PEMERINTAH YG TERKAIT.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301625"/>
            <a:ext cx="7772400" cy="765175"/>
          </a:xfrm>
        </p:spPr>
        <p:txBody>
          <a:bodyPr rtlCol="0">
            <a:normAutofit fontScale="90000"/>
          </a:bodyPr>
          <a:lstStyle/>
          <a:p>
            <a:pPr eaLnBrk="1" fontAlgn="auto" hangingPunct="1">
              <a:spcAft>
                <a:spcPts val="0"/>
              </a:spcAft>
              <a:defRPr/>
            </a:pPr>
            <a:r>
              <a:rPr lang="en-US" sz="2800" smtClean="0">
                <a:latin typeface="Algerian" pitchFamily="82" charset="0"/>
              </a:rPr>
              <a:t>UNDANG – UNDANG NOMOR 12 TAHUN 2006 TENTANG KEWARGANEGARAAN RI</a:t>
            </a:r>
          </a:p>
        </p:txBody>
      </p:sp>
      <p:sp>
        <p:nvSpPr>
          <p:cNvPr id="56323" name="Rectangle 3"/>
          <p:cNvSpPr>
            <a:spLocks noGrp="1" noChangeArrowheads="1"/>
          </p:cNvSpPr>
          <p:nvPr>
            <p:ph idx="1"/>
          </p:nvPr>
        </p:nvSpPr>
        <p:spPr>
          <a:xfrm>
            <a:off x="685800" y="1447800"/>
            <a:ext cx="7772400" cy="4648200"/>
          </a:xfrm>
        </p:spPr>
        <p:txBody>
          <a:bodyPr/>
          <a:lstStyle/>
          <a:p>
            <a:pPr eaLnBrk="1" hangingPunct="1">
              <a:lnSpc>
                <a:spcPct val="90000"/>
              </a:lnSpc>
              <a:buFontTx/>
              <a:buNone/>
            </a:pPr>
            <a:r>
              <a:rPr lang="en-US" altLang="en-US" sz="2000" b="1" smtClean="0"/>
              <a:t>ASAS-ASAS UMUM YANG DI ANUT :</a:t>
            </a:r>
          </a:p>
          <a:p>
            <a:pPr algn="just" eaLnBrk="1" hangingPunct="1">
              <a:lnSpc>
                <a:spcPct val="90000"/>
              </a:lnSpc>
            </a:pPr>
            <a:r>
              <a:rPr lang="en-US" altLang="en-US" sz="2000" smtClean="0"/>
              <a:t>Asas </a:t>
            </a:r>
            <a:r>
              <a:rPr lang="en-US" altLang="en-US" sz="2000" i="1" u="sng" smtClean="0"/>
              <a:t>ius sanguinis</a:t>
            </a:r>
            <a:r>
              <a:rPr lang="en-US" altLang="en-US" sz="2000" smtClean="0"/>
              <a:t> (law of the blood) adalah asas yang menentukan kewarganegaraan seseorang berdasarkan keturunan, bukan berdasarkan negara tempat kelahiran.</a:t>
            </a:r>
          </a:p>
          <a:p>
            <a:pPr algn="just" eaLnBrk="1" hangingPunct="1">
              <a:lnSpc>
                <a:spcPct val="90000"/>
              </a:lnSpc>
            </a:pPr>
            <a:r>
              <a:rPr lang="en-US" altLang="en-US" sz="2000" smtClean="0"/>
              <a:t>Asas </a:t>
            </a:r>
            <a:r>
              <a:rPr lang="en-US" altLang="en-US" sz="2000" i="1" smtClean="0"/>
              <a:t>ius soli (law of the soli) </a:t>
            </a:r>
            <a:r>
              <a:rPr lang="en-US" altLang="en-US" sz="2000" smtClean="0"/>
              <a:t>secara terbatas adalah asas yang menentukan kewarganegaraan seseorang berdasarkan negara tempat kelahiran, yang diberlakukan terbatas bagi anak-anak.</a:t>
            </a:r>
          </a:p>
          <a:p>
            <a:pPr algn="just" eaLnBrk="1" hangingPunct="1">
              <a:lnSpc>
                <a:spcPct val="90000"/>
              </a:lnSpc>
            </a:pPr>
            <a:r>
              <a:rPr lang="en-US" altLang="en-US" sz="2000" smtClean="0"/>
              <a:t>Asas kewarganegaraan tunggal adalah asas yang menentukan satu kewarganegaraan bagi setiap orang.</a:t>
            </a:r>
          </a:p>
          <a:p>
            <a:pPr algn="just" eaLnBrk="1" hangingPunct="1">
              <a:lnSpc>
                <a:spcPct val="90000"/>
              </a:lnSpc>
            </a:pPr>
            <a:r>
              <a:rPr lang="en-US" altLang="en-US" sz="2000" smtClean="0"/>
              <a:t>Asas kewarganegaraan ganda terbatas adalah asas yang menetukan kewarganegaraan ganda bagi anak-anak.</a:t>
            </a:r>
          </a:p>
          <a:p>
            <a:pPr algn="just" eaLnBrk="1" hangingPunct="1">
              <a:lnSpc>
                <a:spcPct val="90000"/>
              </a:lnSpc>
            </a:pPr>
            <a:endParaRPr lang="en-US" altLang="en-US" sz="2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2000"/>
                                        <p:tgtEl>
                                          <p:spTgt spid="56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Effect transition="in" filter="fade">
                                      <p:cBhvr>
                                        <p:cTn id="12" dur="2000"/>
                                        <p:tgtEl>
                                          <p:spTgt spid="563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6323">
                                            <p:txEl>
                                              <p:pRg st="1" end="1"/>
                                            </p:txEl>
                                          </p:spTgt>
                                        </p:tgtEl>
                                        <p:attrNameLst>
                                          <p:attrName>style.visibility</p:attrName>
                                        </p:attrNameLst>
                                      </p:cBhvr>
                                      <p:to>
                                        <p:strVal val="visible"/>
                                      </p:to>
                                    </p:set>
                                    <p:animEffect transition="in" filter="fade">
                                      <p:cBhvr>
                                        <p:cTn id="17" dur="2000"/>
                                        <p:tgtEl>
                                          <p:spTgt spid="563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6323">
                                            <p:txEl>
                                              <p:pRg st="2" end="2"/>
                                            </p:txEl>
                                          </p:spTgt>
                                        </p:tgtEl>
                                        <p:attrNameLst>
                                          <p:attrName>style.visibility</p:attrName>
                                        </p:attrNameLst>
                                      </p:cBhvr>
                                      <p:to>
                                        <p:strVal val="visible"/>
                                      </p:to>
                                    </p:set>
                                    <p:animEffect transition="in" filter="fade">
                                      <p:cBhvr>
                                        <p:cTn id="22" dur="2000"/>
                                        <p:tgtEl>
                                          <p:spTgt spid="5632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6323">
                                            <p:txEl>
                                              <p:pRg st="3" end="3"/>
                                            </p:txEl>
                                          </p:spTgt>
                                        </p:tgtEl>
                                        <p:attrNameLst>
                                          <p:attrName>style.visibility</p:attrName>
                                        </p:attrNameLst>
                                      </p:cBhvr>
                                      <p:to>
                                        <p:strVal val="visible"/>
                                      </p:to>
                                    </p:set>
                                    <p:animEffect transition="in" filter="fade">
                                      <p:cBhvr>
                                        <p:cTn id="27" dur="2000"/>
                                        <p:tgtEl>
                                          <p:spTgt spid="5632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6323">
                                            <p:txEl>
                                              <p:pRg st="4" end="4"/>
                                            </p:txEl>
                                          </p:spTgt>
                                        </p:tgtEl>
                                        <p:attrNameLst>
                                          <p:attrName>style.visibility</p:attrName>
                                        </p:attrNameLst>
                                      </p:cBhvr>
                                      <p:to>
                                        <p:strVal val="visible"/>
                                      </p:to>
                                    </p:set>
                                    <p:animEffect transition="in" filter="fade">
                                      <p:cBhvr>
                                        <p:cTn id="32" dur="20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6038"/>
          </a:xfrm>
        </p:spPr>
        <p:txBody>
          <a:bodyPr rtlCol="0">
            <a:normAutofit fontScale="90000"/>
          </a:bodyPr>
          <a:lstStyle/>
          <a:p>
            <a:pPr eaLnBrk="1" fontAlgn="auto" hangingPunct="1">
              <a:spcAft>
                <a:spcPts val="0"/>
              </a:spcAft>
              <a:defRPr/>
            </a:pPr>
            <a:endParaRPr lang="id-ID" dirty="0" smtClean="0"/>
          </a:p>
        </p:txBody>
      </p:sp>
      <p:sp>
        <p:nvSpPr>
          <p:cNvPr id="72707" name="Content Placeholder 2"/>
          <p:cNvSpPr>
            <a:spLocks noGrp="1"/>
          </p:cNvSpPr>
          <p:nvPr>
            <p:ph idx="1"/>
          </p:nvPr>
        </p:nvSpPr>
        <p:spPr>
          <a:xfrm>
            <a:off x="0" y="0"/>
            <a:ext cx="9144000" cy="6858000"/>
          </a:xfrm>
        </p:spPr>
        <p:txBody>
          <a:bodyPr/>
          <a:lstStyle/>
          <a:p>
            <a:pPr eaLnBrk="1" hangingPunct="1"/>
            <a:endParaRPr lang="id-ID"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301625"/>
            <a:ext cx="7772400" cy="917575"/>
          </a:xfrm>
        </p:spPr>
        <p:txBody>
          <a:bodyPr/>
          <a:lstStyle/>
          <a:p>
            <a:pPr eaLnBrk="1" hangingPunct="1"/>
            <a:r>
              <a:rPr lang="en-US" altLang="en-US" sz="4000" smtClean="0"/>
              <a:t>ASAS-ASAS KHUSUS </a:t>
            </a:r>
          </a:p>
        </p:txBody>
      </p:sp>
      <p:sp>
        <p:nvSpPr>
          <p:cNvPr id="57347" name="Rectangle 3"/>
          <p:cNvSpPr>
            <a:spLocks noGrp="1" noChangeArrowheads="1"/>
          </p:cNvSpPr>
          <p:nvPr>
            <p:ph idx="1"/>
          </p:nvPr>
        </p:nvSpPr>
        <p:spPr>
          <a:xfrm>
            <a:off x="152400" y="1600200"/>
            <a:ext cx="8686800" cy="5638800"/>
          </a:xfrm>
        </p:spPr>
        <p:txBody>
          <a:bodyPr>
            <a:noAutofit/>
          </a:bodyPr>
          <a:lstStyle/>
          <a:p>
            <a:pPr marL="609600" indent="-609600" algn="just" eaLnBrk="1" hangingPunct="1">
              <a:lnSpc>
                <a:spcPct val="80000"/>
              </a:lnSpc>
              <a:buFont typeface="Wingdings" pitchFamily="2" charset="2"/>
              <a:buAutoNum type="arabicPeriod"/>
            </a:pPr>
            <a:r>
              <a:rPr lang="en-US" altLang="en-US" sz="2400" smtClean="0"/>
              <a:t>Asas kepentingan nasional adalah asas yang menentukan bahwa peraturan kewarganegaraan mengutamakan kepentingan nasional Indonesia, yang bertekad mempertahankan kedaulatannya sebagai negara kesatuan yang memiliki cita-cita dan tujuannya sendiri.</a:t>
            </a:r>
          </a:p>
          <a:p>
            <a:pPr marL="609600" indent="-609600" algn="just" eaLnBrk="1" hangingPunct="1">
              <a:lnSpc>
                <a:spcPct val="80000"/>
              </a:lnSpc>
              <a:buFont typeface="Wingdings" pitchFamily="2" charset="2"/>
              <a:buAutoNum type="arabicPeriod"/>
            </a:pPr>
            <a:r>
              <a:rPr lang="en-US" altLang="en-US" sz="2400" smtClean="0"/>
              <a:t>Asas perlindungan maksimum adalah asas yang menentukan bahwa pemerintah wajib memberikan perlindungan penuh kepada setiap Warga Negara Indonesia dalam keadaan apapun baik didalam maupun diluar negeri.</a:t>
            </a:r>
          </a:p>
          <a:p>
            <a:pPr marL="609600" indent="-609600" algn="just" eaLnBrk="1" hangingPunct="1">
              <a:lnSpc>
                <a:spcPct val="80000"/>
              </a:lnSpc>
              <a:buFont typeface="Wingdings" pitchFamily="2" charset="2"/>
              <a:buAutoNum type="arabicPeriod"/>
            </a:pPr>
            <a:r>
              <a:rPr lang="en-US" altLang="en-US" sz="2400" smtClean="0"/>
              <a:t>Asas persamaan di dalam hukum dan pemerintahan adalah asas yang menentukan bahwa setiap Warga Negara Indonesia mendapatkan perlakuan yang sama di dalam hukum dan pemerintahan.</a:t>
            </a:r>
          </a:p>
          <a:p>
            <a:pPr marL="609600" indent="-609600" algn="just" eaLnBrk="1" hangingPunct="1">
              <a:lnSpc>
                <a:spcPct val="80000"/>
              </a:lnSpc>
              <a:buFont typeface="Wingdings" pitchFamily="2" charset="2"/>
              <a:buAutoNum type="arabicPeriod"/>
            </a:pPr>
            <a:r>
              <a:rPr lang="en-US" altLang="en-US" sz="2400" smtClean="0"/>
              <a:t>Asas kebenaran substantif adalah prosedur pewarganegaraan seseorang tidak hanya bersifat administratif, tetapi juga disertai substansi dan syarat-syarat permohonan yang dapat dipertanggungjawabkan kebenarannya.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ppt_x"/>
                                          </p:val>
                                        </p:tav>
                                        <p:tav tm="100000">
                                          <p:val>
                                            <p:strVal val="#ppt_x"/>
                                          </p:val>
                                        </p:tav>
                                      </p:tavLst>
                                    </p:anim>
                                    <p:anim calcmode="lin" valueType="num">
                                      <p:cBhvr additive="base">
                                        <p:cTn id="8" dur="500" fill="hold"/>
                                        <p:tgtEl>
                                          <p:spTgt spid="5734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7347">
                                            <p:txEl>
                                              <p:pRg st="0" end="0"/>
                                            </p:txEl>
                                          </p:spTgt>
                                        </p:tgtEl>
                                        <p:attrNameLst>
                                          <p:attrName>style.visibility</p:attrName>
                                        </p:attrNameLst>
                                      </p:cBhvr>
                                      <p:to>
                                        <p:strVal val="visible"/>
                                      </p:to>
                                    </p:set>
                                    <p:anim calcmode="lin" valueType="num">
                                      <p:cBhvr additive="base">
                                        <p:cTn id="13"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7347">
                                            <p:txEl>
                                              <p:pRg st="1" end="1"/>
                                            </p:txEl>
                                          </p:spTgt>
                                        </p:tgtEl>
                                        <p:attrNameLst>
                                          <p:attrName>style.visibility</p:attrName>
                                        </p:attrNameLst>
                                      </p:cBhvr>
                                      <p:to>
                                        <p:strVal val="visible"/>
                                      </p:to>
                                    </p:set>
                                    <p:anim calcmode="lin" valueType="num">
                                      <p:cBhvr additive="base">
                                        <p:cTn id="19"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7347">
                                            <p:txEl>
                                              <p:pRg st="2" end="2"/>
                                            </p:txEl>
                                          </p:spTgt>
                                        </p:tgtEl>
                                        <p:attrNameLst>
                                          <p:attrName>style.visibility</p:attrName>
                                        </p:attrNameLst>
                                      </p:cBhvr>
                                      <p:to>
                                        <p:strVal val="visible"/>
                                      </p:to>
                                    </p:set>
                                    <p:anim calcmode="lin" valueType="num">
                                      <p:cBhvr additive="base">
                                        <p:cTn id="25"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7347">
                                            <p:txEl>
                                              <p:pRg st="3" end="3"/>
                                            </p:txEl>
                                          </p:spTgt>
                                        </p:tgtEl>
                                        <p:attrNameLst>
                                          <p:attrName>style.visibility</p:attrName>
                                        </p:attrNameLst>
                                      </p:cBhvr>
                                      <p:to>
                                        <p:strVal val="visible"/>
                                      </p:to>
                                    </p:set>
                                    <p:anim calcmode="lin" valueType="num">
                                      <p:cBhvr additive="base">
                                        <p:cTn id="31"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228600" y="1546302"/>
            <a:ext cx="8686800" cy="5334000"/>
          </a:xfrm>
        </p:spPr>
        <p:txBody>
          <a:bodyPr>
            <a:normAutofit/>
          </a:bodyPr>
          <a:lstStyle/>
          <a:p>
            <a:pPr marL="609600" indent="-609600" algn="just" eaLnBrk="1" hangingPunct="1">
              <a:lnSpc>
                <a:spcPct val="80000"/>
              </a:lnSpc>
              <a:buFont typeface="Wingdings" pitchFamily="2" charset="2"/>
              <a:buAutoNum type="arabicPeriod" startAt="5"/>
            </a:pPr>
            <a:r>
              <a:rPr lang="en-US" altLang="en-US" sz="2400" smtClean="0"/>
              <a:t>Asas nondiskriminatif adalah asas yang tidak membedakan perlakuan dalam segala hal ikhwal yang berhubungan dengan warga negara atas dasar suku, ras, agama, golongan, jenis kelamin dan gender.</a:t>
            </a:r>
          </a:p>
          <a:p>
            <a:pPr marL="609600" indent="-609600" algn="just" eaLnBrk="1" hangingPunct="1">
              <a:lnSpc>
                <a:spcPct val="80000"/>
              </a:lnSpc>
              <a:buFont typeface="Wingdings" pitchFamily="2" charset="2"/>
              <a:buAutoNum type="arabicPeriod" startAt="5"/>
            </a:pPr>
            <a:r>
              <a:rPr lang="en-US" altLang="en-US" sz="2400" smtClean="0"/>
              <a:t>Asas pengakuan dan penghormatan terhadap hak asasi manusia adalah asas yang dalam segala hal ikhwal yang berhubungan dengan warga negara harus menjamin, melindungi, dan memuliakan hak asasi manusia pada umumnya dan hak warga negara pada khususnya.</a:t>
            </a:r>
          </a:p>
          <a:p>
            <a:pPr marL="609600" indent="-609600" algn="just" eaLnBrk="1" hangingPunct="1">
              <a:lnSpc>
                <a:spcPct val="80000"/>
              </a:lnSpc>
              <a:buFont typeface="Wingdings" pitchFamily="2" charset="2"/>
              <a:buAutoNum type="arabicPeriod" startAt="5"/>
            </a:pPr>
            <a:r>
              <a:rPr lang="en-US" altLang="en-US" sz="2400" smtClean="0"/>
              <a:t>Asas keterbukaan adalah asas yang menentukan bahwa dalam segala hal ikhwal yang berhubungan dengan warga negara harus dilakukan secara terbuka.</a:t>
            </a:r>
          </a:p>
          <a:p>
            <a:pPr marL="609600" indent="-609600" algn="just" eaLnBrk="1" hangingPunct="1">
              <a:lnSpc>
                <a:spcPct val="80000"/>
              </a:lnSpc>
              <a:buFont typeface="Wingdings" pitchFamily="2" charset="2"/>
              <a:buAutoNum type="arabicPeriod" startAt="5"/>
            </a:pPr>
            <a:r>
              <a:rPr lang="en-US" altLang="en-US" sz="2400" smtClean="0"/>
              <a:t>Asas publisitas adalah asas yang menentukan bahwa seseorang yang memperoleh atau kehilangan Kewarganegaraan Republik Indonesia diumumkan dalam Berita Negara Republik Indonesia agar masyarakat mengetahuinya.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1">
                                            <p:txEl>
                                              <p:pRg st="2" end="2"/>
                                            </p:txEl>
                                          </p:spTgt>
                                        </p:tgtEl>
                                        <p:attrNameLst>
                                          <p:attrName>style.visibility</p:attrName>
                                        </p:attrNameLst>
                                      </p:cBhvr>
                                      <p:to>
                                        <p:strVal val="visible"/>
                                      </p:to>
                                    </p:set>
                                    <p:anim calcmode="lin" valueType="num">
                                      <p:cBhvr additive="base">
                                        <p:cTn id="19" dur="5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3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8371">
                                            <p:txEl>
                                              <p:pRg st="3" end="3"/>
                                            </p:txEl>
                                          </p:spTgt>
                                        </p:tgtEl>
                                        <p:attrNameLst>
                                          <p:attrName>style.visibility</p:attrName>
                                        </p:attrNameLst>
                                      </p:cBhvr>
                                      <p:to>
                                        <p:strVal val="visible"/>
                                      </p:to>
                                    </p:set>
                                    <p:anim calcmode="lin" valueType="num">
                                      <p:cBhvr additive="base">
                                        <p:cTn id="25" dur="5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3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1223</TotalTime>
  <Words>3669</Words>
  <Application>Microsoft Office PowerPoint</Application>
  <PresentationFormat>On-screen Show (4:3)</PresentationFormat>
  <Paragraphs>337</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Module</vt:lpstr>
      <vt:lpstr>HUKUM KEWARGANEGARAAN </vt:lpstr>
      <vt:lpstr>PowerPoint Presentation</vt:lpstr>
      <vt:lpstr>PowerPoint Presentation</vt:lpstr>
      <vt:lpstr>Pengertian Bangsa</vt:lpstr>
      <vt:lpstr>PowerPoint Presentation</vt:lpstr>
      <vt:lpstr>PowerPoint Presentation</vt:lpstr>
      <vt:lpstr>UNDANG – UNDANG NOMOR 12 TAHUN 2006 TENTANG KEWARGANEGARAAN RI</vt:lpstr>
      <vt:lpstr>ASAS-ASAS KHUSUS </vt:lpstr>
      <vt:lpstr>PowerPoint Presentation</vt:lpstr>
      <vt:lpstr>Hukum Kewarganegaraan (UU No 12 Tahun 2006)</vt:lpstr>
      <vt:lpstr>Siapa yang termasuk warga negara Indonesia</vt:lpstr>
      <vt:lpstr>Warga Negara Indonesia (pasal 4 UU No 12 th 2006)</vt:lpstr>
      <vt:lpstr>PowerPoint Presentation</vt:lpstr>
      <vt:lpstr>PowerPoint Presentation</vt:lpstr>
      <vt:lpstr>PowerPoint Presentation</vt:lpstr>
      <vt:lpstr>PowerPoint Presentation</vt:lpstr>
      <vt:lpstr>Syarat dan Tata Cara Memperoleh Kewarganegaraan Repubblik Indonesia</vt:lpstr>
      <vt:lpstr>Perkawinan </vt:lpstr>
      <vt:lpstr>Pengangkatan Anak</vt:lpstr>
      <vt:lpstr>Pewarganegaraan (Pasal 8 UU No.12 th 2006)</vt:lpstr>
      <vt:lpstr>Tata Cara Memperoleh Kewarganegaraan RI</vt:lpstr>
      <vt:lpstr>PowerPoint Presentation</vt:lpstr>
      <vt:lpstr>Turut Ayah dan Ibu</vt:lpstr>
      <vt:lpstr>Penaklukan  Suatu Negara</vt:lpstr>
      <vt:lpstr>Pewarganegaraan Melalui Kelahiran</vt:lpstr>
      <vt:lpstr>PowerPoint Presentation</vt:lpstr>
      <vt:lpstr>Stelsel Pewarganegaraan</vt:lpstr>
      <vt:lpstr>Kehilangan Kewarganegaraan RI</vt:lpstr>
      <vt:lpstr>PowerPoint Presentation</vt:lpstr>
      <vt:lpstr>PowerPoint Presentation</vt:lpstr>
      <vt:lpstr>PowerPoint Presentation</vt:lpstr>
      <vt:lpstr>PowerPoint Presentation</vt:lpstr>
      <vt:lpstr>PowerPoint Presentation</vt:lpstr>
      <vt:lpstr>PowerPoint Presentation</vt:lpstr>
      <vt:lpstr>Syarat dan Tata Cara memperoleh Kembali Kewarganegaraan RI</vt:lpstr>
      <vt:lpstr>PowerPoint Presentation</vt:lpstr>
      <vt:lpstr>PowerPoint Presentation</vt:lpstr>
      <vt:lpstr>Ketentuan Pidana</vt:lpstr>
      <vt:lpstr>PowerPoint Presentation</vt:lpstr>
      <vt:lpstr>KEDUDUKAN WARGA NEGARA DALAM SUATU NEGARA</vt:lpstr>
      <vt:lpstr>PowerPoint Presentation</vt:lpstr>
      <vt:lpstr>PowerPoint Presentation</vt:lpstr>
      <vt:lpstr>KEIMIGRASIAN INDONESIA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PENCEGAHAN DAN PENANGKALAN ( CEKAL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PENGAWASAN ORANG ASING  DAN TINDAKAN KEIMIGRASIAN</vt:lpstr>
      <vt:lpstr>PowerPoint Presentation</vt:lpstr>
      <vt:lpstr>PowerPoint Presentation</vt:lpstr>
      <vt:lpstr>PowerPoint Presentation</vt:lpstr>
      <vt:lpstr>PowerPoint Presentation</vt:lpstr>
    </vt:vector>
  </TitlesOfParts>
  <Company>zzz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KEWARGANEGARAAN DAN KEIMIGRASIAN</dc:title>
  <dc:creator>sss</dc:creator>
  <cp:lastModifiedBy>HB Mulyana</cp:lastModifiedBy>
  <cp:revision>78</cp:revision>
  <dcterms:created xsi:type="dcterms:W3CDTF">2009-08-23T22:25:42Z</dcterms:created>
  <dcterms:modified xsi:type="dcterms:W3CDTF">2014-05-21T09:44:51Z</dcterms:modified>
</cp:coreProperties>
</file>