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00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01" r:id="rId48"/>
    <p:sldId id="307" r:id="rId49"/>
    <p:sldId id="309" r:id="rId50"/>
    <p:sldId id="366" r:id="rId51"/>
    <p:sldId id="367" r:id="rId52"/>
    <p:sldId id="368" r:id="rId53"/>
    <p:sldId id="369" r:id="rId54"/>
    <p:sldId id="370" r:id="rId55"/>
    <p:sldId id="371" r:id="rId56"/>
    <p:sldId id="312" r:id="rId57"/>
    <p:sldId id="362" r:id="rId58"/>
    <p:sldId id="363" r:id="rId59"/>
    <p:sldId id="364" r:id="rId60"/>
    <p:sldId id="365" r:id="rId6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531C6-E2EE-4C23-997F-E4859D1B6B5B}" type="datetimeFigureOut">
              <a:rPr lang="id-ID" smtClean="0"/>
              <a:pPr/>
              <a:t>05/07/2014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F5676-37CC-4799-B5E7-96FA3FEAE63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2C6EF3-351E-4DC4-8677-EAC871D7C090}" type="slidenum">
              <a:rPr lang="en-US"/>
              <a:pPr/>
              <a:t>50</a:t>
            </a:fld>
            <a:endParaRPr lang="en-US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9A426E-28DA-474E-A5E3-097C088984DB}" type="slidenum">
              <a:rPr lang="en-US"/>
              <a:pPr/>
              <a:t>51</a:t>
            </a:fld>
            <a:endParaRPr lang="en-US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09B2EB-F793-49B5-927A-6B0655CCCDF8}" type="slidenum">
              <a:rPr lang="en-US"/>
              <a:pPr/>
              <a:t>52</a:t>
            </a:fld>
            <a:endParaRPr lang="en-US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2A5F52-0D7E-4344-A525-86D3EEC709AD}" type="slidenum">
              <a:rPr lang="en-US"/>
              <a:pPr/>
              <a:t>53</a:t>
            </a:fld>
            <a:endParaRPr lang="en-US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DEF23C-F9BB-49C2-B376-D0FED7D16C59}" type="slidenum">
              <a:rPr lang="en-US"/>
              <a:pPr/>
              <a:t>54</a:t>
            </a:fld>
            <a:endParaRPr lang="en-US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26EE37-68B7-4D3C-838D-5074F6FC56CB}" type="slidenum">
              <a:rPr lang="en-US"/>
              <a:pPr/>
              <a:t>55</a:t>
            </a:fld>
            <a:endParaRPr lang="en-US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8B6A9-24EB-456E-BB7A-A1AB66AFA96A}" type="slidenum">
              <a:rPr lang="id-ID" smtClean="0"/>
              <a:pPr/>
              <a:t>60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05/07/2014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05/07/2014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05/07/2014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05/07/2014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05/07/2014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05/07/2014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C1AC-483F-47FA-B6E2-FC84C1376576}" type="datetimeFigureOut">
              <a:rPr lang="id-ID" smtClean="0"/>
              <a:pPr/>
              <a:t>05/07/2014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.com/products/processors/technologies/jazelle.php" TargetMode="External"/><Relationship Id="rId2" Type="http://schemas.openxmlformats.org/officeDocument/2006/relationships/hyperlink" Target="http://www.arm.com/products/processors/instruction-set-architectures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m.com/products/system-ip/debug-trace/coresight-for-arm9-arm11.php" TargetMode="External"/><Relationship Id="rId5" Type="http://schemas.openxmlformats.org/officeDocument/2006/relationships/hyperlink" Target="http://www.arm.com/products/processors/technologies/vector-floating-point.php" TargetMode="External"/><Relationship Id="rId4" Type="http://schemas.openxmlformats.org/officeDocument/2006/relationships/hyperlink" Target="http://www.arm.com/products/processors/technologies/dsp-simd.php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atin typeface="Maiandra GD" pitchFamily="34" charset="0"/>
              </a:rPr>
              <a:t>Multiple Processor Systems</a:t>
            </a:r>
            <a:endParaRPr lang="id-ID" sz="4800" b="1" dirty="0">
              <a:latin typeface="Maiandra G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714752"/>
            <a:ext cx="77867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/>
              <a:t>Sumber</a:t>
            </a:r>
            <a:r>
              <a:rPr lang="en-US" sz="2000" u="sng" dirty="0" smtClean="0"/>
              <a:t> : </a:t>
            </a:r>
          </a:p>
          <a:p>
            <a:pPr algn="ctr"/>
            <a:r>
              <a:rPr lang="en-US" sz="2400" dirty="0" smtClean="0"/>
              <a:t>- </a:t>
            </a:r>
            <a:r>
              <a:rPr lang="en-US" sz="2000" i="1" dirty="0" smtClean="0"/>
              <a:t>Modern Operating System</a:t>
            </a:r>
            <a:r>
              <a:rPr lang="en-US" sz="2400" dirty="0" smtClean="0"/>
              <a:t>, </a:t>
            </a:r>
            <a:r>
              <a:rPr lang="en-US" sz="2400" dirty="0" err="1" smtClean="0"/>
              <a:t>Tanenbaum</a:t>
            </a:r>
            <a:endParaRPr lang="en-US" sz="2400" dirty="0" smtClean="0"/>
          </a:p>
          <a:p>
            <a:pPr algn="ctr">
              <a:buFontTx/>
              <a:buChar char="-"/>
            </a:pPr>
            <a:r>
              <a:rPr lang="en-US" sz="2400" dirty="0" smtClean="0"/>
              <a:t> </a:t>
            </a:r>
            <a:r>
              <a:rPr lang="en-US" sz="2000" i="1" dirty="0" smtClean="0"/>
              <a:t>Operating System, Internal and Design Principles</a:t>
            </a:r>
            <a:r>
              <a:rPr lang="en-US" sz="2400" dirty="0" smtClean="0"/>
              <a:t>, William Stallings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570" y="621508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Ken Kinanti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Purnamasari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642918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empus Sans ITC" pitchFamily="82" charset="0"/>
              </a:rPr>
              <a:t>Slide </a:t>
            </a:r>
            <a:r>
              <a:rPr lang="en-US" sz="2400" dirty="0" err="1" smtClean="0">
                <a:latin typeface="Tempus Sans ITC" pitchFamily="82" charset="0"/>
              </a:rPr>
              <a:t>perkuliahan</a:t>
            </a:r>
            <a:endParaRPr lang="en-US" sz="2400" dirty="0" smtClean="0">
              <a:latin typeface="Tempus Sans ITC" pitchFamily="82" charset="0"/>
            </a:endParaRPr>
          </a:p>
          <a:p>
            <a:pPr algn="ctr"/>
            <a:r>
              <a:rPr lang="en-US" sz="3200" b="1" dirty="0" smtClean="0">
                <a:latin typeface="Tempus Sans ITC" pitchFamily="82" charset="0"/>
              </a:rPr>
              <a:t>SISTEM OPERASI</a:t>
            </a:r>
            <a:endParaRPr lang="id-ID" sz="3200" b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02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000000"/>
                </a:solidFill>
                <a:latin typeface="Candara"/>
              </a:rPr>
              <a:t>W</a:t>
            </a:r>
            <a:r>
              <a:rPr lang="en-US" sz="3600" dirty="0">
                <a:solidFill>
                  <a:srgbClr val="000000"/>
                </a:solidFill>
                <a:latin typeface="Candara"/>
              </a:rPr>
              <a:t>hy</a:t>
            </a:r>
            <a:r>
              <a:rPr lang="en-US" sz="4400" b="1" dirty="0">
                <a:solidFill>
                  <a:srgbClr val="000000"/>
                </a:solidFill>
                <a:latin typeface="Candara"/>
              </a:rPr>
              <a:t> P</a:t>
            </a:r>
            <a:r>
              <a:rPr lang="en-US" sz="3600" dirty="0">
                <a:solidFill>
                  <a:srgbClr val="000000"/>
                </a:solidFill>
                <a:latin typeface="Candara"/>
              </a:rPr>
              <a:t>arallel </a:t>
            </a:r>
            <a:r>
              <a:rPr lang="en-US" sz="4400" b="1" dirty="0">
                <a:solidFill>
                  <a:srgbClr val="000000"/>
                </a:solidFill>
                <a:latin typeface="Candara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andara"/>
              </a:rPr>
              <a:t>rocessing ???</a:t>
            </a:r>
            <a:endParaRPr sz="1400"/>
          </a:p>
        </p:txBody>
      </p:sp>
      <p:sp>
        <p:nvSpPr>
          <p:cNvPr id="103" name="CustomShape 3"/>
          <p:cNvSpPr/>
          <p:nvPr/>
        </p:nvSpPr>
        <p:spPr>
          <a:xfrm>
            <a:off x="304800" y="1371600"/>
            <a:ext cx="5153520" cy="3288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50000"/>
              </a:lnSpc>
              <a:buFont typeface="Wingdings" charset="2"/>
              <a:buChar char="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 Save Time &amp; Money</a:t>
            </a:r>
            <a:endParaRPr dirty="0"/>
          </a:p>
          <a:p>
            <a:pPr>
              <a:lnSpc>
                <a:spcPct val="150000"/>
              </a:lnSpc>
              <a:buFont typeface="Wingdings" charset="2"/>
              <a:buChar char="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 Solve Larger Problem</a:t>
            </a:r>
            <a:endParaRPr dirty="0"/>
          </a:p>
          <a:p>
            <a:pPr>
              <a:lnSpc>
                <a:spcPct val="150000"/>
              </a:lnSpc>
              <a:buFont typeface="Wingdings" charset="2"/>
              <a:buChar char="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 Provide Concurrency</a:t>
            </a:r>
            <a:endParaRPr dirty="0"/>
          </a:p>
          <a:p>
            <a:pPr>
              <a:lnSpc>
                <a:spcPct val="150000"/>
              </a:lnSpc>
              <a:buFont typeface="Wingdings" charset="2"/>
              <a:buChar char="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 Use of Non-Local Resources</a:t>
            </a:r>
            <a:endParaRPr dirty="0"/>
          </a:p>
          <a:p>
            <a:pPr>
              <a:lnSpc>
                <a:spcPct val="150000"/>
              </a:lnSpc>
              <a:buFont typeface="Wingdings" charset="2"/>
              <a:buChar char="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 Limits to Serial Computing</a:t>
            </a:r>
            <a:endParaRPr dirty="0"/>
          </a:p>
        </p:txBody>
      </p:sp>
      <p:pic>
        <p:nvPicPr>
          <p:cNvPr id="10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0440" y="1371600"/>
            <a:ext cx="2971440" cy="1814760"/>
          </a:xfrm>
          <a:prstGeom prst="rect">
            <a:avLst/>
          </a:prstGeom>
        </p:spPr>
      </p:pic>
      <p:pic>
        <p:nvPicPr>
          <p:cNvPr id="105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8160" y="3581280"/>
            <a:ext cx="3442320" cy="19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319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886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7200" b="1" dirty="0" smtClean="0">
                <a:latin typeface="Candara" pitchFamily="34" charset="0"/>
              </a:rPr>
              <a:t> W</a:t>
            </a:r>
            <a:r>
              <a:rPr lang="en-US" sz="5400" b="1" dirty="0" smtClean="0">
                <a:latin typeface="Candara" pitchFamily="34" charset="0"/>
              </a:rPr>
              <a:t>ho Use</a:t>
            </a:r>
            <a:br>
              <a:rPr lang="en-US" sz="5400" b="1" dirty="0" smtClean="0">
                <a:latin typeface="Candara" pitchFamily="34" charset="0"/>
              </a:rPr>
            </a:br>
            <a:r>
              <a:rPr lang="en-US" sz="5400" b="1" dirty="0">
                <a:latin typeface="Candara" pitchFamily="34" charset="0"/>
              </a:rPr>
              <a:t>	</a:t>
            </a:r>
            <a:r>
              <a:rPr lang="en-US" sz="5400" b="1" dirty="0" smtClean="0">
                <a:latin typeface="Candara" pitchFamily="34" charset="0"/>
              </a:rPr>
              <a:t> </a:t>
            </a:r>
            <a:r>
              <a:rPr lang="en-US" sz="6600" b="1" dirty="0" smtClean="0">
                <a:latin typeface="Candara" pitchFamily="34" charset="0"/>
              </a:rPr>
              <a:t>P</a:t>
            </a:r>
            <a:r>
              <a:rPr lang="en-US" sz="5400" b="1" dirty="0" smtClean="0">
                <a:latin typeface="Candara" pitchFamily="34" charset="0"/>
              </a:rPr>
              <a:t>arallel </a:t>
            </a:r>
            <a:r>
              <a:rPr lang="en-US" sz="6600" b="1" dirty="0" smtClean="0">
                <a:latin typeface="Candara" pitchFamily="34" charset="0"/>
              </a:rPr>
              <a:t>P</a:t>
            </a:r>
            <a:r>
              <a:rPr lang="en-US" sz="5400" b="1" dirty="0" smtClean="0">
                <a:latin typeface="Candara" pitchFamily="34" charset="0"/>
              </a:rPr>
              <a:t>rocessing ?</a:t>
            </a:r>
            <a:endParaRPr lang="en-US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08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>
                <a:solidFill>
                  <a:srgbClr val="000000"/>
                </a:solidFill>
                <a:latin typeface="Candara"/>
              </a:rPr>
              <a:t>W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ho </a:t>
            </a:r>
            <a:r>
              <a:rPr lang="en-US" sz="4800" b="1">
                <a:solidFill>
                  <a:srgbClr val="000000"/>
                </a:solidFill>
                <a:latin typeface="Candara"/>
              </a:rPr>
              <a:t>U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se</a:t>
            </a:r>
            <a:r>
              <a:rPr lang="en-US" sz="4800" b="1">
                <a:solidFill>
                  <a:srgbClr val="000000"/>
                </a:solidFill>
                <a:latin typeface="Candara"/>
              </a:rPr>
              <a:t> P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arallel </a:t>
            </a:r>
            <a:r>
              <a:rPr lang="en-US" sz="4800" b="1">
                <a:solidFill>
                  <a:srgbClr val="000000"/>
                </a:solidFill>
                <a:latin typeface="Candara"/>
              </a:rPr>
              <a:t>P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rocessing ???</a:t>
            </a:r>
            <a:endParaRPr/>
          </a:p>
        </p:txBody>
      </p:sp>
      <p:pic>
        <p:nvPicPr>
          <p:cNvPr id="10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295280"/>
            <a:ext cx="7118640" cy="43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50228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pic>
        <p:nvPicPr>
          <p:cNvPr id="11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295280"/>
            <a:ext cx="5838480" cy="5209920"/>
          </a:xfrm>
          <a:prstGeom prst="rect">
            <a:avLst/>
          </a:prstGeom>
        </p:spPr>
      </p:pic>
      <p:sp>
        <p:nvSpPr>
          <p:cNvPr id="112" name="CustomShape 2"/>
          <p:cNvSpPr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>
                <a:solidFill>
                  <a:srgbClr val="000000"/>
                </a:solidFill>
                <a:latin typeface="Candara"/>
              </a:rPr>
              <a:t>W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ho </a:t>
            </a:r>
            <a:r>
              <a:rPr lang="en-US" sz="4800" b="1">
                <a:solidFill>
                  <a:srgbClr val="000000"/>
                </a:solidFill>
                <a:latin typeface="Candara"/>
              </a:rPr>
              <a:t>U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se</a:t>
            </a:r>
            <a:r>
              <a:rPr lang="en-US" sz="4800" b="1">
                <a:solidFill>
                  <a:srgbClr val="000000"/>
                </a:solidFill>
                <a:latin typeface="Candara"/>
              </a:rPr>
              <a:t> P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arallel </a:t>
            </a:r>
            <a:r>
              <a:rPr lang="en-US" sz="4800" b="1">
                <a:solidFill>
                  <a:srgbClr val="000000"/>
                </a:solidFill>
                <a:latin typeface="Candara"/>
              </a:rPr>
              <a:t>P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rocessing ???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44192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pic>
        <p:nvPicPr>
          <p:cNvPr id="11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680"/>
            <a:ext cx="8733960" cy="5240160"/>
          </a:xfrm>
          <a:prstGeom prst="rect">
            <a:avLst/>
          </a:prstGeom>
        </p:spPr>
      </p:pic>
      <p:sp>
        <p:nvSpPr>
          <p:cNvPr id="115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>
                <a:solidFill>
                  <a:srgbClr val="000000"/>
                </a:solidFill>
                <a:latin typeface="Candara"/>
              </a:rPr>
              <a:t>W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ho </a:t>
            </a:r>
            <a:r>
              <a:rPr lang="en-US" sz="4800" b="1">
                <a:solidFill>
                  <a:srgbClr val="000000"/>
                </a:solidFill>
                <a:latin typeface="Candara"/>
              </a:rPr>
              <a:t>U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se</a:t>
            </a:r>
            <a:r>
              <a:rPr lang="en-US" sz="4800" b="1">
                <a:solidFill>
                  <a:srgbClr val="000000"/>
                </a:solidFill>
                <a:latin typeface="Candara"/>
              </a:rPr>
              <a:t> P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arallel </a:t>
            </a:r>
            <a:r>
              <a:rPr lang="en-US" sz="4800" b="1">
                <a:solidFill>
                  <a:srgbClr val="000000"/>
                </a:solidFill>
                <a:latin typeface="Candara"/>
              </a:rPr>
              <a:t>P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rocessing ???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1613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pic>
        <p:nvPicPr>
          <p:cNvPr id="11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20" y="1101600"/>
            <a:ext cx="8753040" cy="5222880"/>
          </a:xfrm>
          <a:prstGeom prst="rect">
            <a:avLst/>
          </a:prstGeom>
        </p:spPr>
      </p:pic>
      <p:sp>
        <p:nvSpPr>
          <p:cNvPr id="118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>
                <a:solidFill>
                  <a:srgbClr val="000000"/>
                </a:solidFill>
                <a:latin typeface="Candara"/>
              </a:rPr>
              <a:t>W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ho </a:t>
            </a:r>
            <a:r>
              <a:rPr lang="en-US" sz="4800" b="1">
                <a:solidFill>
                  <a:srgbClr val="000000"/>
                </a:solidFill>
                <a:latin typeface="Candara"/>
              </a:rPr>
              <a:t>U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se</a:t>
            </a:r>
            <a:r>
              <a:rPr lang="en-US" sz="4800" b="1">
                <a:solidFill>
                  <a:srgbClr val="000000"/>
                </a:solidFill>
                <a:latin typeface="Candara"/>
              </a:rPr>
              <a:t> P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arallel </a:t>
            </a:r>
            <a:r>
              <a:rPr lang="en-US" sz="4800" b="1">
                <a:solidFill>
                  <a:srgbClr val="000000"/>
                </a:solidFill>
                <a:latin typeface="Candara"/>
              </a:rPr>
              <a:t>P</a:t>
            </a:r>
            <a:r>
              <a:rPr lang="en-US" sz="4000">
                <a:solidFill>
                  <a:srgbClr val="000000"/>
                </a:solidFill>
                <a:latin typeface="Candara"/>
              </a:rPr>
              <a:t>rocessing ???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725667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886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7200" b="1" dirty="0" smtClean="0">
                <a:latin typeface="Candara" pitchFamily="34" charset="0"/>
              </a:rPr>
              <a:t> </a:t>
            </a:r>
            <a:r>
              <a:rPr lang="en-US" sz="7200" b="1" dirty="0">
                <a:latin typeface="Candara" pitchFamily="34" charset="0"/>
              </a:rPr>
              <a:t>T</a:t>
            </a:r>
            <a:r>
              <a:rPr lang="en-US" sz="5400" b="1" dirty="0" smtClean="0">
                <a:latin typeface="Candara" pitchFamily="34" charset="0"/>
              </a:rPr>
              <a:t>he </a:t>
            </a:r>
            <a:r>
              <a:rPr lang="en-US" sz="7200" b="1" dirty="0" smtClean="0">
                <a:latin typeface="Candara" pitchFamily="34" charset="0"/>
              </a:rPr>
              <a:t>T</a:t>
            </a:r>
            <a:r>
              <a:rPr lang="en-US" sz="5400" b="1" dirty="0" smtClean="0">
                <a:latin typeface="Candara" pitchFamily="34" charset="0"/>
              </a:rPr>
              <a:t>ype of</a:t>
            </a:r>
            <a:br>
              <a:rPr lang="en-US" sz="5400" b="1" dirty="0" smtClean="0">
                <a:latin typeface="Candara" pitchFamily="34" charset="0"/>
              </a:rPr>
            </a:br>
            <a:r>
              <a:rPr lang="en-US" sz="5400" b="1" dirty="0">
                <a:latin typeface="Candara" pitchFamily="34" charset="0"/>
              </a:rPr>
              <a:t>	</a:t>
            </a:r>
            <a:r>
              <a:rPr lang="en-US" sz="5400" b="1" dirty="0" smtClean="0">
                <a:latin typeface="Candara" pitchFamily="34" charset="0"/>
              </a:rPr>
              <a:t> </a:t>
            </a:r>
            <a:r>
              <a:rPr lang="en-US" sz="6600" b="1" dirty="0" smtClean="0">
                <a:latin typeface="Candara" pitchFamily="34" charset="0"/>
              </a:rPr>
              <a:t>P</a:t>
            </a:r>
            <a:r>
              <a:rPr lang="en-US" sz="5400" b="1" dirty="0" smtClean="0">
                <a:latin typeface="Candara" pitchFamily="34" charset="0"/>
              </a:rPr>
              <a:t>arallel </a:t>
            </a:r>
            <a:r>
              <a:rPr lang="en-US" sz="6600" b="1" dirty="0" smtClean="0">
                <a:latin typeface="Candara" pitchFamily="34" charset="0"/>
              </a:rPr>
              <a:t>P</a:t>
            </a:r>
            <a:r>
              <a:rPr lang="en-US" sz="5400" b="1" dirty="0" smtClean="0">
                <a:latin typeface="Candara" pitchFamily="34" charset="0"/>
              </a:rPr>
              <a:t>rocessing ?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453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21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rgbClr val="000000"/>
                </a:solidFill>
                <a:latin typeface="Candara"/>
              </a:rPr>
              <a:t>C</a:t>
            </a:r>
            <a:r>
              <a:rPr lang="en-US" sz="4400">
                <a:solidFill>
                  <a:srgbClr val="000000"/>
                </a:solidFill>
                <a:latin typeface="Candara"/>
              </a:rPr>
              <a:t>oncept</a:t>
            </a:r>
            <a:endParaRPr/>
          </a:p>
        </p:txBody>
      </p:sp>
      <p:pic>
        <p:nvPicPr>
          <p:cNvPr id="122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120" y="1371600"/>
            <a:ext cx="4903200" cy="44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6055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24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rgbClr val="000000"/>
                </a:solidFill>
                <a:latin typeface="Candara"/>
              </a:rPr>
              <a:t>P</a:t>
            </a:r>
            <a:r>
              <a:rPr lang="en-US" sz="4400">
                <a:solidFill>
                  <a:srgbClr val="000000"/>
                </a:solidFill>
                <a:latin typeface="Candara"/>
              </a:rPr>
              <a:t>arallel </a:t>
            </a:r>
            <a:r>
              <a:rPr lang="en-US" sz="5400" b="1">
                <a:solidFill>
                  <a:srgbClr val="000000"/>
                </a:solidFill>
                <a:latin typeface="Candara"/>
              </a:rPr>
              <a:t>P</a:t>
            </a:r>
            <a:r>
              <a:rPr lang="en-US" sz="4400">
                <a:solidFill>
                  <a:srgbClr val="000000"/>
                </a:solidFill>
                <a:latin typeface="Candara"/>
              </a:rPr>
              <a:t>rocessing</a:t>
            </a:r>
            <a:endParaRPr/>
          </a:p>
        </p:txBody>
      </p:sp>
      <p:pic>
        <p:nvPicPr>
          <p:cNvPr id="12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80" y="990720"/>
            <a:ext cx="7922880" cy="54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0048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27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rgbClr val="000000"/>
                </a:solidFill>
                <a:latin typeface="Candara"/>
              </a:rPr>
              <a:t>SISD</a:t>
            </a:r>
            <a:endParaRPr/>
          </a:p>
        </p:txBody>
      </p:sp>
      <p:pic>
        <p:nvPicPr>
          <p:cNvPr id="128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9840" y="1962000"/>
            <a:ext cx="2862000" cy="33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3450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02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Candara"/>
              </a:rPr>
              <a:t>The Universe…</a:t>
            </a:r>
            <a:endParaRPr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4191000" cy="35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415582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931949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30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rgbClr val="000000"/>
                </a:solidFill>
                <a:latin typeface="Candara"/>
              </a:rPr>
              <a:t>SIMD</a:t>
            </a:r>
            <a:endParaRPr/>
          </a:p>
        </p:txBody>
      </p:sp>
      <p:pic>
        <p:nvPicPr>
          <p:cNvPr id="13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676520"/>
            <a:ext cx="6038280" cy="3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39062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33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rgbClr val="000000"/>
                </a:solidFill>
                <a:latin typeface="Candara"/>
              </a:rPr>
              <a:t>MISD</a:t>
            </a:r>
            <a:endParaRPr/>
          </a:p>
        </p:txBody>
      </p:sp>
      <p:pic>
        <p:nvPicPr>
          <p:cNvPr id="13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880" y="1676520"/>
            <a:ext cx="6268320" cy="31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313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36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rgbClr val="000000"/>
                </a:solidFill>
                <a:latin typeface="Candara"/>
              </a:rPr>
              <a:t>MIMD</a:t>
            </a:r>
            <a:endParaRPr/>
          </a:p>
        </p:txBody>
      </p:sp>
      <p:pic>
        <p:nvPicPr>
          <p:cNvPr id="13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880" y="1600200"/>
            <a:ext cx="6313680" cy="36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610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886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7200" b="1" dirty="0" smtClean="0">
                <a:latin typeface="Candara" pitchFamily="34" charset="0"/>
              </a:rPr>
              <a:t> M</a:t>
            </a:r>
            <a:r>
              <a:rPr lang="en-US" sz="5400" b="1" dirty="0" smtClean="0">
                <a:latin typeface="Candara" pitchFamily="34" charset="0"/>
              </a:rPr>
              <a:t>emory Architecture</a:t>
            </a:r>
            <a:br>
              <a:rPr lang="en-US" sz="5400" b="1" dirty="0" smtClean="0">
                <a:latin typeface="Candara" pitchFamily="34" charset="0"/>
              </a:rPr>
            </a:br>
            <a:r>
              <a:rPr lang="en-US" sz="5400" b="1" dirty="0" smtClean="0">
                <a:latin typeface="Candara" pitchFamily="34" charset="0"/>
              </a:rPr>
              <a:t>   of </a:t>
            </a:r>
            <a:r>
              <a:rPr lang="en-US" sz="6600" b="1" dirty="0" smtClean="0">
                <a:latin typeface="Candara" pitchFamily="34" charset="0"/>
              </a:rPr>
              <a:t>P</a:t>
            </a:r>
            <a:r>
              <a:rPr lang="en-US" sz="5400" b="1" dirty="0" smtClean="0">
                <a:latin typeface="Candara" pitchFamily="34" charset="0"/>
              </a:rPr>
              <a:t>arallel </a:t>
            </a:r>
            <a:r>
              <a:rPr lang="en-US" sz="6600" b="1" dirty="0" smtClean="0">
                <a:latin typeface="Candara" pitchFamily="34" charset="0"/>
              </a:rPr>
              <a:t>P</a:t>
            </a:r>
            <a:r>
              <a:rPr lang="en-US" sz="5400" b="1" dirty="0" smtClean="0">
                <a:latin typeface="Candara" pitchFamily="34" charset="0"/>
              </a:rPr>
              <a:t>rocessing</a:t>
            </a:r>
            <a:endParaRPr lang="en-US" dirty="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14400"/>
            <a:ext cx="86106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7772400" cy="9906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Candara" pitchFamily="34" charset="0"/>
              </a:rPr>
              <a:t>S</a:t>
            </a:r>
            <a:r>
              <a:rPr lang="en-US" sz="3600" dirty="0" smtClean="0">
                <a:latin typeface="Candara" pitchFamily="34" charset="0"/>
              </a:rPr>
              <a:t>hared</a:t>
            </a:r>
            <a:r>
              <a:rPr lang="en-US" b="1" dirty="0" smtClean="0">
                <a:latin typeface="Candara" pitchFamily="34" charset="0"/>
              </a:rPr>
              <a:t> M</a:t>
            </a:r>
            <a:r>
              <a:rPr lang="en-US" sz="3600" dirty="0" smtClean="0">
                <a:latin typeface="Candara" pitchFamily="34" charset="0"/>
              </a:rPr>
              <a:t>emory</a:t>
            </a:r>
            <a:endParaRPr lang="en-US" sz="3600" dirty="0">
              <a:latin typeface="Candar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42326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05200"/>
            <a:ext cx="54197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1447800"/>
            <a:ext cx="26670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i="1" dirty="0" smtClean="0">
                <a:latin typeface="Candara" pitchFamily="34" charset="0"/>
              </a:rPr>
              <a:t>UMA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800600"/>
            <a:ext cx="25146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i="1" dirty="0" smtClean="0">
                <a:latin typeface="Candara" pitchFamily="34" charset="0"/>
              </a:rPr>
              <a:t>NUMA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14400"/>
            <a:ext cx="86106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7772400" cy="9906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Candara" pitchFamily="34" charset="0"/>
              </a:rPr>
              <a:t>D</a:t>
            </a:r>
            <a:r>
              <a:rPr lang="en-US" sz="3600" dirty="0" smtClean="0">
                <a:latin typeface="Candara" pitchFamily="34" charset="0"/>
              </a:rPr>
              <a:t>istributed</a:t>
            </a:r>
            <a:r>
              <a:rPr lang="en-US" b="1" dirty="0" smtClean="0">
                <a:latin typeface="Candara" pitchFamily="34" charset="0"/>
              </a:rPr>
              <a:t> M</a:t>
            </a:r>
            <a:r>
              <a:rPr lang="en-US" sz="3600" dirty="0" smtClean="0">
                <a:latin typeface="Candara" pitchFamily="34" charset="0"/>
              </a:rPr>
              <a:t>emory</a:t>
            </a:r>
            <a:endParaRPr lang="en-US" sz="3600" dirty="0">
              <a:latin typeface="Candar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19267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14400"/>
            <a:ext cx="86106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7772400" cy="990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Candara" pitchFamily="34" charset="0"/>
              </a:rPr>
              <a:t>H</a:t>
            </a:r>
            <a:r>
              <a:rPr lang="en-US" sz="2800" dirty="0" smtClean="0">
                <a:latin typeface="Candara" pitchFamily="34" charset="0"/>
              </a:rPr>
              <a:t>ybrid </a:t>
            </a:r>
            <a:r>
              <a:rPr lang="en-US" sz="3600" b="1" dirty="0" smtClean="0">
                <a:latin typeface="Candara" pitchFamily="34" charset="0"/>
              </a:rPr>
              <a:t>D</a:t>
            </a:r>
            <a:r>
              <a:rPr lang="en-US" sz="2800" dirty="0" smtClean="0">
                <a:latin typeface="Candara" pitchFamily="34" charset="0"/>
              </a:rPr>
              <a:t>istributed-Shared</a:t>
            </a:r>
            <a:r>
              <a:rPr lang="en-US" sz="3600" b="1" dirty="0" smtClean="0">
                <a:latin typeface="Candara" pitchFamily="34" charset="0"/>
              </a:rPr>
              <a:t> M</a:t>
            </a:r>
            <a:r>
              <a:rPr lang="en-US" sz="2800" dirty="0" smtClean="0">
                <a:latin typeface="Candara" pitchFamily="34" charset="0"/>
              </a:rPr>
              <a:t>emory</a:t>
            </a:r>
            <a:endParaRPr lang="en-US" sz="2800" dirty="0">
              <a:latin typeface="Candar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1143000"/>
            <a:ext cx="48593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67937"/>
            <a:ext cx="5495926" cy="224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Multi-Processor</a:t>
            </a:r>
            <a:endParaRPr lang="id-ID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 Brief History of Intel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b="1" dirty="0" smtClean="0"/>
              <a:t>1970-1993:</a:t>
            </a:r>
          </a:p>
          <a:p>
            <a:pPr lvl="1"/>
            <a:r>
              <a:rPr lang="id-ID" dirty="0" smtClean="0"/>
              <a:t>4004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8008 </a:t>
            </a:r>
            <a:r>
              <a:rPr lang="id-ID" dirty="0" smtClean="0">
                <a:sym typeface="Wingdings" pitchFamily="2" charset="2"/>
              </a:rPr>
              <a:t> 808x  80186  80286  80386  80486  [Pipelined]  80586 (Intel Pentium / P5) [Superscalar]</a:t>
            </a:r>
          </a:p>
          <a:p>
            <a:endParaRPr lang="id-ID" dirty="0">
              <a:sym typeface="Wingdings" pitchFamily="2" charset="2"/>
            </a:endParaRPr>
          </a:p>
          <a:p>
            <a:r>
              <a:rPr lang="id-ID" b="1" dirty="0" smtClean="0">
                <a:sym typeface="Wingdings" pitchFamily="2" charset="2"/>
              </a:rPr>
              <a:t>1995:</a:t>
            </a:r>
            <a:r>
              <a:rPr lang="id-ID" dirty="0" smtClean="0">
                <a:sym typeface="Wingdings" pitchFamily="2" charset="2"/>
              </a:rPr>
              <a:t> P5  P6</a:t>
            </a:r>
          </a:p>
          <a:p>
            <a:pPr lvl="1"/>
            <a:r>
              <a:rPr lang="id-ID" dirty="0">
                <a:sym typeface="Wingdings" pitchFamily="2" charset="2"/>
              </a:rPr>
              <a:t>[Superpipelined Superscalar]</a:t>
            </a:r>
            <a:endParaRPr lang="id-ID" dirty="0" smtClean="0">
              <a:sym typeface="Wingdings" pitchFamily="2" charset="2"/>
            </a:endParaRPr>
          </a:p>
          <a:p>
            <a:pPr lvl="2"/>
            <a:r>
              <a:rPr lang="id-ID" dirty="0" smtClean="0">
                <a:sym typeface="Wingdings" pitchFamily="2" charset="2"/>
              </a:rPr>
              <a:t>Intel Pentium II</a:t>
            </a:r>
          </a:p>
          <a:p>
            <a:pPr lvl="2"/>
            <a:r>
              <a:rPr lang="id-ID" dirty="0" smtClean="0">
                <a:sym typeface="Wingdings" pitchFamily="2" charset="2"/>
              </a:rPr>
              <a:t>Intel Pentium III</a:t>
            </a:r>
          </a:p>
          <a:p>
            <a:pPr lvl="2"/>
            <a:r>
              <a:rPr lang="id-ID" dirty="0" smtClean="0">
                <a:sym typeface="Wingdings" pitchFamily="2" charset="2"/>
              </a:rPr>
              <a:t>Intel Pentium II/III Xeon (Server)</a:t>
            </a:r>
          </a:p>
          <a:p>
            <a:pPr lvl="1"/>
            <a:endParaRPr lang="id-ID" dirty="0" smtClean="0">
              <a:sym typeface="Wingdings" pitchFamily="2" charset="2"/>
            </a:endParaRPr>
          </a:p>
          <a:p>
            <a:endParaRPr lang="id-ID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2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A Brief History of Intel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>
                <a:sym typeface="Wingdings" pitchFamily="2" charset="2"/>
              </a:rPr>
              <a:t>2000</a:t>
            </a:r>
            <a:r>
              <a:rPr lang="id-ID" dirty="0" smtClean="0">
                <a:sym typeface="Wingdings" pitchFamily="2" charset="2"/>
              </a:rPr>
              <a:t>: P6 </a:t>
            </a:r>
            <a:r>
              <a:rPr lang="id-ID" dirty="0">
                <a:sym typeface="Wingdings" pitchFamily="2" charset="2"/>
              </a:rPr>
              <a:t> NetBurst [SMT</a:t>
            </a:r>
            <a:r>
              <a:rPr lang="id-ID" dirty="0" smtClean="0">
                <a:sym typeface="Wingdings" pitchFamily="2" charset="2"/>
              </a:rPr>
              <a:t>]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Intel Pentium 4</a:t>
            </a:r>
            <a:endParaRPr lang="id-ID" dirty="0">
              <a:sym typeface="Wingdings" pitchFamily="2" charset="2"/>
            </a:endParaRPr>
          </a:p>
          <a:p>
            <a:pPr lvl="1"/>
            <a:r>
              <a:rPr lang="id-ID" dirty="0">
                <a:sym typeface="Wingdings" pitchFamily="2" charset="2"/>
              </a:rPr>
              <a:t>Problem with NetBurst: Heating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59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02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Candara"/>
              </a:rPr>
              <a:t>The Real World …</a:t>
            </a:r>
            <a:endParaRPr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181600" cy="45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931949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A Brief History of Intel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Heating Problem:</a:t>
            </a:r>
          </a:p>
          <a:p>
            <a:pPr lvl="1"/>
            <a:r>
              <a:rPr lang="id-ID" b="1" dirty="0" smtClean="0"/>
              <a:t>2003-2006</a:t>
            </a:r>
            <a:r>
              <a:rPr lang="id-ID" dirty="0" smtClean="0"/>
              <a:t>: Solved by multiplying P6 architecture </a:t>
            </a:r>
          </a:p>
          <a:p>
            <a:pPr lvl="1"/>
            <a:r>
              <a:rPr lang="id-ID" dirty="0" smtClean="0"/>
              <a:t>P6 </a:t>
            </a:r>
            <a:r>
              <a:rPr lang="id-ID" dirty="0" smtClean="0">
                <a:sym typeface="Wingdings" pitchFamily="2" charset="2"/>
              </a:rPr>
              <a:t> Extended Pentium M (M = Mobile)</a:t>
            </a:r>
          </a:p>
          <a:p>
            <a:pPr lvl="2"/>
            <a:r>
              <a:rPr lang="id-ID" dirty="0" smtClean="0">
                <a:sym typeface="Wingdings" pitchFamily="2" charset="2"/>
              </a:rPr>
              <a:t>Intel Core Solo</a:t>
            </a:r>
          </a:p>
          <a:p>
            <a:pPr lvl="2"/>
            <a:r>
              <a:rPr lang="id-ID" dirty="0" smtClean="0">
                <a:sym typeface="Wingdings" pitchFamily="2" charset="2"/>
              </a:rPr>
              <a:t>Intel Core Duo</a:t>
            </a:r>
          </a:p>
          <a:p>
            <a:pPr lvl="2"/>
            <a:r>
              <a:rPr lang="id-ID" dirty="0" smtClean="0">
                <a:sym typeface="Wingdings" pitchFamily="2" charset="2"/>
              </a:rPr>
              <a:t>Intel Dual-Core</a:t>
            </a:r>
          </a:p>
          <a:p>
            <a:r>
              <a:rPr lang="id-ID" dirty="0" smtClean="0">
                <a:sym typeface="Wingdings" pitchFamily="2" charset="2"/>
              </a:rPr>
              <a:t>First attempt on multiplying core</a:t>
            </a:r>
          </a:p>
          <a:p>
            <a:r>
              <a:rPr lang="id-ID" dirty="0" smtClean="0">
                <a:sym typeface="Wingdings" pitchFamily="2" charset="2"/>
              </a:rPr>
              <a:t>Reverts back to Superpipelined Superscalar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07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A Brief History of Intel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2006</a:t>
            </a:r>
            <a:r>
              <a:rPr lang="id-ID" dirty="0" smtClean="0"/>
              <a:t>: P6 </a:t>
            </a:r>
            <a:r>
              <a:rPr lang="id-ID" dirty="0" smtClean="0">
                <a:sym typeface="Wingdings" pitchFamily="2" charset="2"/>
              </a:rPr>
              <a:t> Core Architecture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Core 2 Duo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Core 2 Quatro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Core 2 Extreme</a:t>
            </a:r>
          </a:p>
          <a:p>
            <a:endParaRPr lang="id-ID" dirty="0" smtClean="0">
              <a:sym typeface="Wingdings" pitchFamily="2" charset="2"/>
            </a:endParaRPr>
          </a:p>
          <a:p>
            <a:r>
              <a:rPr lang="id-ID" dirty="0" smtClean="0">
                <a:sym typeface="Wingdings" pitchFamily="2" charset="2"/>
              </a:rPr>
              <a:t>Second (true) attempt on multiplying core</a:t>
            </a:r>
          </a:p>
          <a:p>
            <a:r>
              <a:rPr lang="id-ID" dirty="0" smtClean="0">
                <a:sym typeface="Wingdings" pitchFamily="2" charset="2"/>
              </a:rPr>
              <a:t>Parallelization stays on Superpipelined Superscalar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2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A Brief History of Intel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Third attempt on multiplying (and optimizing) core</a:t>
            </a:r>
          </a:p>
          <a:p>
            <a:r>
              <a:rPr lang="id-ID" b="1" dirty="0" smtClean="0"/>
              <a:t>2008</a:t>
            </a:r>
            <a:r>
              <a:rPr lang="id-ID" dirty="0" smtClean="0"/>
              <a:t>: NetBurst </a:t>
            </a:r>
            <a:r>
              <a:rPr lang="id-ID" dirty="0" smtClean="0">
                <a:sym typeface="Wingdings" pitchFamily="2" charset="2"/>
              </a:rPr>
              <a:t> Nehalem Architecture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Core i3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Core i5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Core i7</a:t>
            </a:r>
          </a:p>
          <a:p>
            <a:r>
              <a:rPr lang="id-ID" dirty="0" smtClean="0">
                <a:sym typeface="Wingdings" pitchFamily="2" charset="2"/>
              </a:rPr>
              <a:t>Re-implementing SMT parallelization</a:t>
            </a:r>
            <a:endParaRPr lang="id-ID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9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288032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Intel Core Duo</a:t>
            </a:r>
            <a:endParaRPr lang="en-US" dirty="0"/>
          </a:p>
        </p:txBody>
      </p:sp>
      <p:pic>
        <p:nvPicPr>
          <p:cNvPr id="1026" name="Picture 2" descr="D:\intel_core_duo-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06705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_Intel-LF80539GF0282M T2300 (SL8VR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2844800" cy="273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43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1712830"/>
              </p:ext>
            </p:extLst>
          </p:nvPr>
        </p:nvGraphicFramePr>
        <p:xfrm>
          <a:off x="1619672" y="1085944"/>
          <a:ext cx="5987008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93504"/>
                <a:gridCol w="299350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d-ID" dirty="0" smtClean="0">
                          <a:effectLst/>
                        </a:rPr>
                        <a:t>Intel Core Duo T2700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</a:rPr>
                        <a:t>Clock Speed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2.33 GHz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L2 Cache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2 MB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Bus/Core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FSB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667 MHz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FSB Parity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</a:rPr>
                        <a:t>Instruction Set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32-bit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Embedded Options Available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</a:rPr>
                        <a:t>Lithography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65 nm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Max TDP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31 W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VID Voltage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1.1625V - 1.30V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124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L1 Cache</a:t>
            </a:r>
          </a:p>
          <a:p>
            <a:r>
              <a:rPr lang="en-US" dirty="0" smtClean="0"/>
              <a:t>L2 Cache</a:t>
            </a:r>
          </a:p>
          <a:p>
            <a:r>
              <a:rPr lang="en-US" dirty="0" smtClean="0"/>
              <a:t>APIC</a:t>
            </a:r>
          </a:p>
          <a:p>
            <a:r>
              <a:rPr lang="en-US" dirty="0" smtClean="0"/>
              <a:t>Thermal Control Unit</a:t>
            </a:r>
          </a:p>
          <a:p>
            <a:r>
              <a:rPr lang="en-US" dirty="0" smtClean="0"/>
              <a:t>Power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41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288032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Intel Core Duo</a:t>
            </a:r>
            <a:endParaRPr lang="en-US" dirty="0"/>
          </a:p>
        </p:txBody>
      </p:sp>
      <p:pic>
        <p:nvPicPr>
          <p:cNvPr id="4" name="Picture 3" descr="Macintosh:Users:nascode:Desktop:Screen Shot 2012-11-06 at 7.16.59 AM.pn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40" y="20666"/>
            <a:ext cx="4885833" cy="6837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553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Core i7</a:t>
            </a:r>
            <a:endParaRPr lang="en-US" dirty="0"/>
          </a:p>
        </p:txBody>
      </p:sp>
      <p:pic>
        <p:nvPicPr>
          <p:cNvPr id="5" name="Picture 2" descr="D:\Intel Core i7 Processor Price List in India 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021999" cy="3683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New_Core_I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45432"/>
            <a:ext cx="3215358" cy="2770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6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22521532"/>
              </p:ext>
            </p:extLst>
          </p:nvPr>
        </p:nvGraphicFramePr>
        <p:xfrm>
          <a:off x="1979712" y="188640"/>
          <a:ext cx="5554960" cy="546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77480"/>
                <a:gridCol w="277748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d-ID" dirty="0" smtClean="0">
                          <a:effectLst/>
                        </a:rPr>
                        <a:t>Intel Core i7-880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effectLst/>
                        </a:rPr>
                        <a:t>4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Threads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effectLst/>
                        </a:rPr>
                        <a:t>8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effectLst/>
                        </a:rPr>
                        <a:t>Clock Speed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3.06 GHz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</a:rPr>
                        <a:t>Max Turbo Frequency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3.73 GHz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Intel® Smart Cache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 MB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Bus/Core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2.5 GT/s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</a:rPr>
                        <a:t>Instruction Set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64-bit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Instruction Set Extensions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SSE4.2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Embedded Options Available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No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</a:rPr>
                        <a:t>Lithography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45 nm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Max TDP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95 W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VID Voltage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0.6500V-1.4000V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558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62104136"/>
              </p:ext>
            </p:extLst>
          </p:nvPr>
        </p:nvGraphicFramePr>
        <p:xfrm>
          <a:off x="1979712" y="188640"/>
          <a:ext cx="5554960" cy="5831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77480"/>
                <a:gridCol w="277748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d-ID" dirty="0" smtClean="0">
                          <a:effectLst/>
                        </a:rPr>
                        <a:t>Intel Core i7-980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6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# of Threads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</a:rPr>
                        <a:t>Clock Speed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3.33 GHz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</a:rPr>
                        <a:t>Max Turbo Frequency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3.6 GHz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Intel® Smart Cache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12 MB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Bus/Core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25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Intel® QPI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4.8 GT/s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# of QPI Links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</a:rPr>
                        <a:t>Instruction Set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64-bit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Instruction Set Extensions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SSE4.2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Embedded Options Available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No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</a:rPr>
                        <a:t>Lithography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32 nm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Max TDP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130 W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VID Voltage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0.800V-1.300V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954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46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000000"/>
                </a:solidFill>
                <a:latin typeface="Candara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andara"/>
              </a:rPr>
              <a:t>arallel </a:t>
            </a:r>
            <a:r>
              <a:rPr lang="en-US" sz="4400" b="1" dirty="0">
                <a:solidFill>
                  <a:srgbClr val="000000"/>
                </a:solidFill>
                <a:latin typeface="Candara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andara"/>
              </a:rPr>
              <a:t>rocessing</a:t>
            </a:r>
            <a:endParaRPr sz="1400"/>
          </a:p>
        </p:txBody>
      </p:sp>
      <p:sp>
        <p:nvSpPr>
          <p:cNvPr id="47" name="CustomShape 3"/>
          <p:cNvSpPr/>
          <p:nvPr/>
        </p:nvSpPr>
        <p:spPr>
          <a:xfrm>
            <a:off x="304920" y="1600200"/>
            <a:ext cx="8229240" cy="943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Pengolahan informasi yang memanipulasi data-data secara simultan.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440084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L1 Cache</a:t>
            </a:r>
          </a:p>
          <a:p>
            <a:r>
              <a:rPr lang="en-US" dirty="0" smtClean="0"/>
              <a:t>L2 Cache</a:t>
            </a:r>
          </a:p>
          <a:p>
            <a:r>
              <a:rPr lang="en-US" dirty="0" smtClean="0"/>
              <a:t>L3 Cache</a:t>
            </a:r>
          </a:p>
          <a:p>
            <a:r>
              <a:rPr lang="en-US" dirty="0" smtClean="0"/>
              <a:t>DDR3 Controller</a:t>
            </a:r>
          </a:p>
          <a:p>
            <a:r>
              <a:rPr lang="en-US" dirty="0" err="1" smtClean="0"/>
              <a:t>QuickPath</a:t>
            </a:r>
            <a:r>
              <a:rPr lang="en-US" dirty="0" smtClean="0"/>
              <a:t> Interconnect</a:t>
            </a:r>
          </a:p>
        </p:txBody>
      </p:sp>
    </p:spTree>
    <p:extLst>
      <p:ext uri="{BB962C8B-B14F-4D97-AF65-F5344CB8AC3E}">
        <p14:creationId xmlns="" xmlns:p14="http://schemas.microsoft.com/office/powerpoint/2010/main" val="31002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Core i7</a:t>
            </a:r>
            <a:endParaRPr lang="en-US" dirty="0"/>
          </a:p>
        </p:txBody>
      </p:sp>
      <p:pic>
        <p:nvPicPr>
          <p:cNvPr id="4" name="Picture 3" descr="Macintosh:Users:nascode:Desktop:Screen Shot 2012-11-06 at 7.54.45 AM.pn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31" y="1647120"/>
            <a:ext cx="5207935" cy="4381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761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30476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ARM11 </a:t>
            </a:r>
            <a:br>
              <a:rPr lang="en-US" dirty="0" smtClean="0"/>
            </a:br>
            <a:r>
              <a:rPr lang="en-US" dirty="0" err="1" smtClean="0"/>
              <a:t>MPCore</a:t>
            </a:r>
            <a:endParaRPr lang="en-US" dirty="0"/>
          </a:p>
        </p:txBody>
      </p:sp>
      <p:pic>
        <p:nvPicPr>
          <p:cNvPr id="4098" name="Picture 2" descr="D:\ARM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532763" cy="35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76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9489246"/>
              </p:ext>
            </p:extLst>
          </p:nvPr>
        </p:nvGraphicFramePr>
        <p:xfrm>
          <a:off x="1619672" y="980728"/>
          <a:ext cx="5410944" cy="45135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5472"/>
                <a:gridCol w="270547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ARM11MPcore</a:t>
                      </a: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Architecture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ARMv6</a:t>
                      </a: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Dhrystone Performance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1.25 DMIPS / MHz</a:t>
                      </a: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Multicore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/>
                        <a:t>1-4 cores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/>
                        <a:t>Single core version also available</a:t>
                      </a: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ISA Support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hlinkClick r:id="rId2" tooltip="Instruction Set Architectures"/>
                        </a:rPr>
                        <a:t>ARM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hlinkClick r:id="rId2" tooltip="Instruction Set Architectures"/>
                        </a:rPr>
                        <a:t>Thumb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  <a:hlinkClick r:id="rId3"/>
                        </a:rPr>
                        <a:t>Jazelle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®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DBX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hlinkClick r:id="rId4"/>
                        </a:rPr>
                        <a:t>DSP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  <a:hlinkClick r:id="rId4"/>
                        </a:rPr>
                        <a:t>extenstion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hlinkClick r:id="rId5"/>
                        </a:rPr>
                        <a:t>Floating Point Unit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(Optional)</a:t>
                      </a: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Memory Management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Memory Management Unit</a:t>
                      </a: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Debug &amp; Trace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ysClr val="windowText" lastClr="000000"/>
                          </a:solidFill>
                          <a:hlinkClick r:id="rId6"/>
                        </a:rPr>
                        <a:t>CoreSight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  <a:hlinkClick r:id="rId6"/>
                        </a:rPr>
                        <a:t> Design Kit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9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L1 Cache</a:t>
            </a:r>
          </a:p>
          <a:p>
            <a:r>
              <a:rPr lang="en-US" dirty="0" smtClean="0"/>
              <a:t>DIC</a:t>
            </a:r>
          </a:p>
          <a:p>
            <a:r>
              <a:rPr lang="en-US" dirty="0" smtClean="0"/>
              <a:t>Timer</a:t>
            </a:r>
          </a:p>
          <a:p>
            <a:r>
              <a:rPr lang="en-US" dirty="0" smtClean="0"/>
              <a:t>CPU+VFPU</a:t>
            </a:r>
          </a:p>
          <a:p>
            <a:r>
              <a:rPr lang="en-US" dirty="0" smtClean="0"/>
              <a:t>Watchdog (alerting)</a:t>
            </a:r>
          </a:p>
          <a:p>
            <a:r>
              <a:rPr lang="en-US" smtClean="0"/>
              <a:t>SCU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349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:Users:nascode:Desktop:Screen Shot 2012-11-06 at 8.07.52 AM.pn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89" y="134810"/>
            <a:ext cx="7190611" cy="67231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46" y="1857364"/>
            <a:ext cx="3047665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ARM11 </a:t>
            </a:r>
            <a:br>
              <a:rPr lang="en-US" sz="3600" dirty="0" smtClean="0"/>
            </a:br>
            <a:r>
              <a:rPr lang="en-US" sz="3600" dirty="0" err="1" smtClean="0"/>
              <a:t>MPCore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9938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000240"/>
            <a:ext cx="250033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Multiprocessor </a:t>
            </a:r>
            <a:r>
              <a:rPr lang="en-US" sz="2800" dirty="0" err="1" smtClean="0"/>
              <a:t>vs</a:t>
            </a:r>
            <a:r>
              <a:rPr lang="en-US" sz="2800" b="1" dirty="0" smtClean="0"/>
              <a:t> Multicore</a:t>
            </a:r>
            <a:endParaRPr lang="en-US" sz="2800" b="1" dirty="0"/>
          </a:p>
        </p:txBody>
      </p:sp>
      <p:pic>
        <p:nvPicPr>
          <p:cNvPr id="1026" name="Picture 2" descr="D:\User\Documents\S2\Multiprocessor &amp; Multicore Processor\MS4k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90" y="0"/>
            <a:ext cx="6450510" cy="6712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80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Multi-Computer</a:t>
            </a:r>
            <a:endParaRPr lang="id-ID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Multi-Computer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358246" cy="4991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7975600" cy="432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5876948"/>
            <a:ext cx="9144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8013" algn="ctr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Figure 8-18. Position of the network interface boards </a:t>
            </a:r>
            <a:br>
              <a:rPr lang="en-US" sz="2000" dirty="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in a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multicomputer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Multi-Computer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358246" cy="6618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RPC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972105" y="6002918"/>
            <a:ext cx="8171895" cy="69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8013" algn="ctr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Figure 8-20. Steps in making a remote procedure call. </a:t>
            </a:r>
            <a:br>
              <a:rPr lang="en-US" dirty="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The stubs are shaded gray.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7393011" cy="3585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\\vboxsvr\Documents\Catatan if itb\arkom\kelompok\serialProblem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1626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2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7" name="TextShape 3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000000"/>
                </a:solidFill>
                <a:latin typeface="Candara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andara"/>
              </a:rPr>
              <a:t>ingle </a:t>
            </a:r>
            <a:r>
              <a:rPr lang="en-US" sz="4400" b="1" dirty="0">
                <a:solidFill>
                  <a:srgbClr val="000000"/>
                </a:solidFill>
                <a:latin typeface="Candara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andara"/>
              </a:rPr>
              <a:t>rocessing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xmlns="" val="9851808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0" y="3178175"/>
            <a:ext cx="4122738" cy="337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8013" algn="l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Figure 8-21. Various layers where shared memory can be implemented. </a:t>
            </a:r>
            <a:b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(a) The hardware. 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4340225" cy="2511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FF0000"/>
                </a:solidFill>
                <a:latin typeface="Arial" charset="0"/>
                <a:ea typeface="AR PL SungtiL GB" charset="0"/>
                <a:cs typeface="AR PL SungtiL GB" charset="0"/>
              </a:rPr>
              <a:t>Distributed Shared Memory (1)	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77800" y="6565900"/>
            <a:ext cx="87122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898989"/>
                </a:solidFill>
                <a:ea typeface="AR PL SungtiL GB" charset="0"/>
                <a:cs typeface="AR PL SungtiL GB" charset="0"/>
              </a:rPr>
              <a:t>Tanenbaum, Modern Operating Systems 3 e, (c) 2008 Prentice-Hall, Inc. All rights reserved. 0-13-</a:t>
            </a:r>
            <a:r>
              <a:rPr lang="en-US" sz="1200" b="1">
                <a:solidFill>
                  <a:srgbClr val="898989"/>
                </a:solidFill>
                <a:ea typeface="AR PL SungtiL GB" charset="0"/>
                <a:cs typeface="AR PL SungtiL GB" charset="0"/>
              </a:rPr>
              <a:t>6006639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775" y="188913"/>
            <a:ext cx="2819400" cy="6300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0" y="3178175"/>
            <a:ext cx="4122738" cy="337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8013" algn="l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Figure 8-21. Various layers where shared memory can be implemented. </a:t>
            </a:r>
            <a:b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(b) The operating system. 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0"/>
            <a:ext cx="4340225" cy="2511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FF0000"/>
                </a:solidFill>
                <a:latin typeface="Arial" charset="0"/>
                <a:ea typeface="AR PL SungtiL GB" charset="0"/>
                <a:cs typeface="AR PL SungtiL GB" charset="0"/>
              </a:rPr>
              <a:t>Distributed Shared Memory (2) 	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77800" y="6565900"/>
            <a:ext cx="87122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898989"/>
                </a:solidFill>
                <a:ea typeface="AR PL SungtiL GB" charset="0"/>
                <a:cs typeface="AR PL SungtiL GB" charset="0"/>
              </a:rPr>
              <a:t>Tanenbaum, Modern Operating Systems 3 e, (c) 2008 Prentice-Hall, Inc. All rights reserved. 0-13-</a:t>
            </a:r>
            <a:r>
              <a:rPr lang="en-US" sz="1200" b="1">
                <a:solidFill>
                  <a:srgbClr val="898989"/>
                </a:solidFill>
                <a:ea typeface="AR PL SungtiL GB" charset="0"/>
                <a:cs typeface="AR PL SungtiL GB" charset="0"/>
              </a:rPr>
              <a:t>6006639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0513" y="246063"/>
            <a:ext cx="2851150" cy="6256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0" y="3178175"/>
            <a:ext cx="4122738" cy="337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8013" algn="l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Figure 8-21. Various layers where shared memory can be implemented. </a:t>
            </a:r>
            <a:b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(c) User-level software.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0"/>
            <a:ext cx="4340225" cy="2511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FF0000"/>
                </a:solidFill>
                <a:latin typeface="Arial" charset="0"/>
                <a:ea typeface="AR PL SungtiL GB" charset="0"/>
                <a:cs typeface="AR PL SungtiL GB" charset="0"/>
              </a:rPr>
              <a:t>Distributed Shared Memory (3)	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77800" y="6565900"/>
            <a:ext cx="87122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898989"/>
                </a:solidFill>
                <a:ea typeface="AR PL SungtiL GB" charset="0"/>
                <a:cs typeface="AR PL SungtiL GB" charset="0"/>
              </a:rPr>
              <a:t>Tanenbaum, Modern Operating Systems 3 e, (c) 2008 Prentice-Hall, Inc. All rights reserved. 0-13-</a:t>
            </a:r>
            <a:r>
              <a:rPr lang="en-US" sz="1200" b="1">
                <a:solidFill>
                  <a:srgbClr val="898989"/>
                </a:solidFill>
                <a:ea typeface="AR PL SungtiL GB" charset="0"/>
                <a:cs typeface="AR PL SungtiL GB" charset="0"/>
              </a:rPr>
              <a:t>6006639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03200"/>
            <a:ext cx="2709862" cy="642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0" y="5424488"/>
            <a:ext cx="9144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8013" algn="ctr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Figure 8-22. (a) Pages of the address space </a:t>
            </a:r>
            <a:b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distributed among four machines. 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FF0000"/>
                </a:solidFill>
                <a:latin typeface="Arial" charset="0"/>
                <a:ea typeface="AR PL SungtiL GB" charset="0"/>
                <a:cs typeface="AR PL SungtiL GB" charset="0"/>
              </a:rPr>
              <a:t>Distributed Shared Memory (4)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77800" y="6565900"/>
            <a:ext cx="87122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898989"/>
                </a:solidFill>
                <a:ea typeface="AR PL SungtiL GB" charset="0"/>
                <a:cs typeface="AR PL SungtiL GB" charset="0"/>
              </a:rPr>
              <a:t>Tanenbaum, Modern Operating Systems 3 e, (c) 2008 Prentice-Hall, Inc. All rights reserved. 0-13-</a:t>
            </a:r>
            <a:r>
              <a:rPr lang="en-US" sz="1200" b="1">
                <a:solidFill>
                  <a:srgbClr val="898989"/>
                </a:solidFill>
                <a:ea typeface="AR PL SungtiL GB" charset="0"/>
                <a:cs typeface="AR PL SungtiL GB" charset="0"/>
              </a:rPr>
              <a:t>6006639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3" y="1363663"/>
            <a:ext cx="7789862" cy="387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0" y="5322888"/>
            <a:ext cx="9144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8013" algn="ctr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Figure 8-22. (b) Situation after CPU 1 references </a:t>
            </a:r>
            <a:br>
              <a:rPr lang="en-US" sz="2400" dirty="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page 10 and the page is moved there. 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FF0000"/>
                </a:solidFill>
                <a:latin typeface="Arial" charset="0"/>
                <a:ea typeface="AR PL SungtiL GB" charset="0"/>
                <a:cs typeface="AR PL SungtiL GB" charset="0"/>
              </a:rPr>
              <a:t>Distributed Shared Memory (5)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77800" y="6565900"/>
            <a:ext cx="87122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898989"/>
                </a:solidFill>
                <a:ea typeface="AR PL SungtiL GB" charset="0"/>
                <a:cs typeface="AR PL SungtiL GB" charset="0"/>
              </a:rPr>
              <a:t>Tanenbaum, Modern Operating Systems 3 e, (c) 2008 Prentice-Hall, Inc. All rights reserved. 0-13-</a:t>
            </a:r>
            <a:r>
              <a:rPr lang="en-US" sz="1200" b="1">
                <a:solidFill>
                  <a:srgbClr val="898989"/>
                </a:solidFill>
                <a:ea typeface="AR PL SungtiL GB" charset="0"/>
                <a:cs typeface="AR PL SungtiL GB" charset="0"/>
              </a:rPr>
              <a:t>6006639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727200"/>
            <a:ext cx="8358188" cy="282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0" y="5540375"/>
            <a:ext cx="9144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8013" algn="ctr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Figure 8-22. (c) Situation if page 10 is read only </a:t>
            </a:r>
            <a:b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  <a:ea typeface="AR PL SungtiL GB" charset="0"/>
                <a:cs typeface="AR PL SungtiL GB" charset="0"/>
              </a:rPr>
              <a:t>and replication is used.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FF0000"/>
                </a:solidFill>
                <a:latin typeface="Arial" charset="0"/>
                <a:ea typeface="AR PL SungtiL GB" charset="0"/>
                <a:cs typeface="AR PL SungtiL GB" charset="0"/>
              </a:rPr>
              <a:t>Distributed Shared Memory (6)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77800" y="6565900"/>
            <a:ext cx="87122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898989"/>
                </a:solidFill>
                <a:ea typeface="AR PL SungtiL GB" charset="0"/>
                <a:cs typeface="AR PL SungtiL GB" charset="0"/>
              </a:rPr>
              <a:t>Tanenbaum, Modern Operating Systems 3 e, (c) 2008 Prentice-Hall, Inc. All rights reserved. 0-13-</a:t>
            </a:r>
            <a:r>
              <a:rPr lang="en-US" sz="1200" b="1">
                <a:solidFill>
                  <a:srgbClr val="898989"/>
                </a:solidFill>
                <a:ea typeface="AR PL SungtiL GB" charset="0"/>
                <a:cs typeface="AR PL SungtiL GB" charset="0"/>
              </a:rPr>
              <a:t>6006639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1887538"/>
            <a:ext cx="8585200" cy="303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Multi-Computer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358246" cy="6618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Load Balancing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lvl="0"/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Bagaimana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mencapai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load balance</a:t>
            </a:r>
          </a:p>
          <a:p>
            <a:pPr lvl="0"/>
            <a:r>
              <a:rPr lang="en-US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Partisi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bekerja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menerima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task</a:t>
            </a:r>
          </a:p>
          <a:p>
            <a:pPr lvl="0"/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dynamic work assignment</a:t>
            </a:r>
          </a:p>
          <a:p>
            <a:pPr lvl="0"/>
            <a:r>
              <a:rPr lang="en-US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Menggunakan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penugasan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pekerjaan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dinamis</a:t>
            </a:r>
            <a:endPara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71612"/>
            <a:ext cx="4738702" cy="2100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886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7200" b="1" dirty="0" smtClean="0">
                <a:latin typeface="Candara" pitchFamily="34" charset="0"/>
              </a:rPr>
              <a:t> T</a:t>
            </a:r>
            <a:r>
              <a:rPr lang="en-US" sz="5400" b="1" dirty="0" smtClean="0">
                <a:latin typeface="Candara" pitchFamily="34" charset="0"/>
              </a:rPr>
              <a:t>he Uses of </a:t>
            </a:r>
            <a:br>
              <a:rPr lang="en-US" sz="5400" b="1" dirty="0" smtClean="0">
                <a:latin typeface="Candara" pitchFamily="34" charset="0"/>
              </a:rPr>
            </a:br>
            <a:r>
              <a:rPr lang="en-US" sz="5400" b="1" dirty="0">
                <a:latin typeface="Candara" pitchFamily="34" charset="0"/>
              </a:rPr>
              <a:t>	</a:t>
            </a:r>
            <a:r>
              <a:rPr lang="en-US" sz="5400" b="1" dirty="0" smtClean="0">
                <a:latin typeface="Candara" pitchFamily="34" charset="0"/>
              </a:rPr>
              <a:t> </a:t>
            </a:r>
            <a:r>
              <a:rPr lang="en-US" sz="6600" b="1" dirty="0" smtClean="0">
                <a:latin typeface="Candara" pitchFamily="34" charset="0"/>
              </a:rPr>
              <a:t>P</a:t>
            </a:r>
            <a:r>
              <a:rPr lang="en-US" sz="5400" b="1" dirty="0" smtClean="0">
                <a:latin typeface="Candara" pitchFamily="34" charset="0"/>
              </a:rPr>
              <a:t>arallel </a:t>
            </a:r>
            <a:r>
              <a:rPr lang="en-US" sz="6600" b="1" dirty="0" smtClean="0">
                <a:latin typeface="Candara" pitchFamily="34" charset="0"/>
              </a:rPr>
              <a:t>P</a:t>
            </a:r>
            <a:r>
              <a:rPr lang="en-US" sz="5400" b="1" dirty="0" smtClean="0">
                <a:latin typeface="Candara" pitchFamily="34" charset="0"/>
              </a:rPr>
              <a:t>rocessing ?</a:t>
            </a:r>
            <a:endParaRPr lang="en-US" dirty="0">
              <a:latin typeface="Candar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02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Candara"/>
              </a:rPr>
              <a:t>Science &amp; Engineering</a:t>
            </a:r>
            <a:endParaRPr sz="1600" dirty="0"/>
          </a:p>
        </p:txBody>
      </p:sp>
      <p:pic>
        <p:nvPicPr>
          <p:cNvPr id="5" name="Picture 3" descr="C:\Users\hendri\Documents\Kelompok\simulations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50174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93194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02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Candara"/>
              </a:rPr>
              <a:t>Industrial &amp; Commercial</a:t>
            </a:r>
            <a:endParaRPr sz="1600" dirty="0"/>
          </a:p>
        </p:txBody>
      </p:sp>
      <p:pic>
        <p:nvPicPr>
          <p:cNvPr id="6" name="Picture 4" descr="C:\Users\hendri\Documents\Kelompok\simulations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76151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931949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ine 2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50" name="TextShape 3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000000"/>
                </a:solidFill>
                <a:latin typeface="Candara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andara"/>
              </a:rPr>
              <a:t>ingle </a:t>
            </a:r>
            <a:r>
              <a:rPr lang="en-US" sz="4400" b="1" dirty="0">
                <a:solidFill>
                  <a:srgbClr val="000000"/>
                </a:solidFill>
                <a:latin typeface="Candara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andara"/>
              </a:rPr>
              <a:t>rocessing</a:t>
            </a:r>
            <a:endParaRPr sz="1400" dirty="0"/>
          </a:p>
        </p:txBody>
      </p:sp>
      <p:sp>
        <p:nvSpPr>
          <p:cNvPr id="25" name="Rectangle 24"/>
          <p:cNvSpPr/>
          <p:nvPr/>
        </p:nvSpPr>
        <p:spPr>
          <a:xfrm>
            <a:off x="5334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" y="1676400"/>
            <a:ext cx="48768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Program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562600" y="4114800"/>
            <a:ext cx="68580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1430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78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26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574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622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718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766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814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862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910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958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006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05400" y="3581400"/>
            <a:ext cx="30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29400" y="3352800"/>
            <a:ext cx="1905000" cy="16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CPU</a:t>
            </a:r>
            <a:endParaRPr lang="en-US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29400" y="3352800"/>
            <a:ext cx="19050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CPU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6712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334 0 " pathEditMode="relative" ptsTypes="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166 0 " pathEditMode="relative" ptsTypes="AA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 0 " pathEditMode="relative" ptsTypes="AA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3333 0 " pathEditMode="relative" ptsTypes="AA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9167 0 " pathEditMode="relative" ptsTypes="AA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 0 " pathEditMode="relative" ptsTypes="AA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833 0 " pathEditMode="relative" ptsTypes="AA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 0 " pathEditMode="relative" ptsTypes="AA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25 0 " pathEditMode="relative" ptsTypes="AA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75 0 " pathEditMode="relative" ptsTypes="AA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 0 " pathEditMode="relative" ptsTypes="AA">
                                      <p:cBhvr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4167 0 " pathEditMode="relative" ptsTypes="AA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4167 0 " pathEditMode="relative" ptsTypes="AA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6666 0 " pathEditMode="relative" ptsTypes="AA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6666 0 " pathEditMode="relative" ptsTypes="AA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02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Candara"/>
              </a:rPr>
              <a:t>Uses for Parallel Processing</a:t>
            </a:r>
            <a:endParaRPr sz="1600" dirty="0"/>
          </a:p>
        </p:txBody>
      </p:sp>
      <p:pic>
        <p:nvPicPr>
          <p:cNvPr id="5" name="Picture 2" descr="C:\Users\hendri\Documents\Kelompok\SETI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200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3886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1.3 million users, 3.2 million computers 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		in nearly every country in the world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31949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\\VBOXSVR\Documents\Catatan if itb\arkom\kelompok\parallelProblem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04623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914400"/>
            <a:ext cx="86106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28600" y="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arallel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rocessing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4832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86106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7772400" cy="9906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Candara" pitchFamily="34" charset="0"/>
              </a:rPr>
              <a:t>P</a:t>
            </a:r>
            <a:r>
              <a:rPr lang="en-US" sz="3600" dirty="0" smtClean="0">
                <a:latin typeface="Candara" pitchFamily="34" charset="0"/>
              </a:rPr>
              <a:t>arallel </a:t>
            </a:r>
            <a:r>
              <a:rPr lang="en-US" b="1" dirty="0" smtClean="0">
                <a:latin typeface="Candara" pitchFamily="34" charset="0"/>
              </a:rPr>
              <a:t>P</a:t>
            </a:r>
            <a:r>
              <a:rPr lang="en-US" sz="3600" dirty="0" smtClean="0">
                <a:latin typeface="Candara" pitchFamily="34" charset="0"/>
              </a:rPr>
              <a:t>rocessing</a:t>
            </a:r>
            <a:endParaRPr lang="en-US" sz="3600" dirty="0"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1333499" y="3162300"/>
            <a:ext cx="4572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Program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1447800"/>
            <a:ext cx="1143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1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2590801"/>
            <a:ext cx="1143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2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2200" y="3733800"/>
            <a:ext cx="1143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3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4876800"/>
            <a:ext cx="1143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4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447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00200" y="3657600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24400" y="1447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29200" y="1447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4000" y="1447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19600" y="2590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2590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29200" y="2590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590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19600" y="3733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24400" y="3733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29200" y="3733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34000" y="3733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19600" y="4876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24400" y="4876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29200" y="4876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34000" y="4876800"/>
            <a:ext cx="22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657600" y="3657600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324600" y="3657600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086600" y="1371600"/>
            <a:ext cx="18288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CPU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86600" y="2590800"/>
            <a:ext cx="18288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CPU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86600" y="3733800"/>
            <a:ext cx="18288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CPU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86600" y="4876800"/>
            <a:ext cx="18288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CPU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33 0 " pathEditMode="relative" ptsTypes="AA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33 0 " pathEditMode="relative" ptsTypes="AA">
                                      <p:cBhvr>
                                        <p:cTn id="10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33 0 " pathEditMode="relative" ptsTypes="AA">
                                      <p:cBhvr>
                                        <p:cTn id="10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33 0 " pathEditMode="relative" ptsTypes="AA"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 0 " pathEditMode="relative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 0 " pathEditMode="relative" ptsTypes="AA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 0 " pathEditMode="relative" ptsTypes="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 0 " pathEditMode="relative" ptsTypes="AA">
                                      <p:cBhvr>
                                        <p:cTn id="1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 0 " pathEditMode="relative" ptsTypes="AA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 0 " pathEditMode="relative" ptsTypes="AA">
                                      <p:cBhvr>
                                        <p:cTn id="1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 0 " pathEditMode="relative" ptsTypes="AA">
                                      <p:cBhvr>
                                        <p:cTn id="1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 0 " pathEditMode="relative" ptsTypes="AA">
                                      <p:cBhvr>
                                        <p:cTn id="1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167 0 " pathEditMode="relative" ptsTypes="AA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167 0 " pathEditMode="relative" ptsTypes="AA">
                                      <p:cBhvr>
                                        <p:cTn id="1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167 0 " pathEditMode="relative" ptsTypes="AA">
                                      <p:cBhvr>
                                        <p:cTn id="1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167 0 " pathEditMode="relative" ptsTypes="AA">
                                      <p:cBhvr>
                                        <p:cTn id="1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6" grpId="0" animBg="1"/>
      <p:bldP spid="14" grpId="0" animBg="1"/>
      <p:bldP spid="17" grpId="0" animBg="1"/>
      <p:bldP spid="17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8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3886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7200" b="1" dirty="0" smtClean="0">
                <a:latin typeface="Candara" pitchFamily="34" charset="0"/>
              </a:rPr>
              <a:t> W</a:t>
            </a:r>
            <a:r>
              <a:rPr lang="en-US" sz="5400" b="1" dirty="0" smtClean="0">
                <a:latin typeface="Candara" pitchFamily="34" charset="0"/>
              </a:rPr>
              <a:t>hy Use</a:t>
            </a:r>
            <a:br>
              <a:rPr lang="en-US" sz="5400" b="1" dirty="0" smtClean="0">
                <a:latin typeface="Candara" pitchFamily="34" charset="0"/>
              </a:rPr>
            </a:br>
            <a:r>
              <a:rPr lang="en-US" sz="5400" b="1" dirty="0">
                <a:latin typeface="Candara" pitchFamily="34" charset="0"/>
              </a:rPr>
              <a:t>	</a:t>
            </a:r>
            <a:r>
              <a:rPr lang="en-US" sz="5400" b="1" dirty="0" smtClean="0">
                <a:latin typeface="Candara" pitchFamily="34" charset="0"/>
              </a:rPr>
              <a:t> </a:t>
            </a:r>
            <a:r>
              <a:rPr lang="en-US" sz="6600" b="1" dirty="0" smtClean="0">
                <a:latin typeface="Candara" pitchFamily="34" charset="0"/>
              </a:rPr>
              <a:t>P</a:t>
            </a:r>
            <a:r>
              <a:rPr lang="en-US" sz="5400" b="1" dirty="0" smtClean="0">
                <a:latin typeface="Candara" pitchFamily="34" charset="0"/>
              </a:rPr>
              <a:t>arallel </a:t>
            </a:r>
            <a:r>
              <a:rPr lang="en-US" sz="6600" b="1" dirty="0" smtClean="0">
                <a:latin typeface="Candara" pitchFamily="34" charset="0"/>
              </a:rPr>
              <a:t>P</a:t>
            </a:r>
            <a:r>
              <a:rPr lang="en-US" sz="5400" b="1" dirty="0" smtClean="0">
                <a:latin typeface="Candara" pitchFamily="34" charset="0"/>
              </a:rPr>
              <a:t>rocessing ?</a:t>
            </a:r>
            <a:endParaRPr lang="en-US" dirty="0">
              <a:latin typeface="Candar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9667</TotalTime>
  <Words>896</Words>
  <Application>Microsoft Office PowerPoint</Application>
  <PresentationFormat>On-screen Show (4:3)</PresentationFormat>
  <Paragraphs>261</Paragraphs>
  <Slides>60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Multiple Processor Systems</vt:lpstr>
      <vt:lpstr>Slide 2</vt:lpstr>
      <vt:lpstr>Slide 3</vt:lpstr>
      <vt:lpstr>Slide 4</vt:lpstr>
      <vt:lpstr>Slide 5</vt:lpstr>
      <vt:lpstr>Slide 6</vt:lpstr>
      <vt:lpstr>Slide 7</vt:lpstr>
      <vt:lpstr>Parallel Processing</vt:lpstr>
      <vt:lpstr> Why Use   Parallel Processing ?</vt:lpstr>
      <vt:lpstr>Slide 10</vt:lpstr>
      <vt:lpstr> Who Use   Parallel Processing ?</vt:lpstr>
      <vt:lpstr>Slide 12</vt:lpstr>
      <vt:lpstr>Slide 13</vt:lpstr>
      <vt:lpstr>Slide 14</vt:lpstr>
      <vt:lpstr>Slide 15</vt:lpstr>
      <vt:lpstr> The Type of   Parallel Processing ?</vt:lpstr>
      <vt:lpstr>Slide 17</vt:lpstr>
      <vt:lpstr>Slide 18</vt:lpstr>
      <vt:lpstr>Slide 19</vt:lpstr>
      <vt:lpstr>Slide 20</vt:lpstr>
      <vt:lpstr>Slide 21</vt:lpstr>
      <vt:lpstr>Slide 22</vt:lpstr>
      <vt:lpstr> Memory Architecture    of Parallel Processing</vt:lpstr>
      <vt:lpstr>Shared Memory</vt:lpstr>
      <vt:lpstr>Distributed Memory</vt:lpstr>
      <vt:lpstr>Hybrid Distributed-Shared Memory</vt:lpstr>
      <vt:lpstr>Slide 27</vt:lpstr>
      <vt:lpstr>A Brief History of Intel Architecture</vt:lpstr>
      <vt:lpstr>A Brief History of Intel Architecture</vt:lpstr>
      <vt:lpstr>A Brief History of Intel Architecture</vt:lpstr>
      <vt:lpstr>A Brief History of Intel Architecture</vt:lpstr>
      <vt:lpstr>A Brief History of Intel Architecture</vt:lpstr>
      <vt:lpstr>Intel Core Duo</vt:lpstr>
      <vt:lpstr>Slide 34</vt:lpstr>
      <vt:lpstr>Main Components</vt:lpstr>
      <vt:lpstr>Intel Core Duo</vt:lpstr>
      <vt:lpstr>Intel Core i7</vt:lpstr>
      <vt:lpstr>Slide 38</vt:lpstr>
      <vt:lpstr>Slide 39</vt:lpstr>
      <vt:lpstr>Main Components</vt:lpstr>
      <vt:lpstr>Intel Core i7</vt:lpstr>
      <vt:lpstr>ARM11  MPCore</vt:lpstr>
      <vt:lpstr>Slide 43</vt:lpstr>
      <vt:lpstr>Main Components</vt:lpstr>
      <vt:lpstr>ARM11  MPCore</vt:lpstr>
      <vt:lpstr>Multiprocessor vs Multicore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 The Uses of    Parallel Processing ?</vt:lpstr>
      <vt:lpstr>Slide 58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Memori</dc:title>
  <dc:creator>asus</dc:creator>
  <cp:lastModifiedBy>asus</cp:lastModifiedBy>
  <cp:revision>449</cp:revision>
  <dcterms:created xsi:type="dcterms:W3CDTF">2013-05-11T15:25:57Z</dcterms:created>
  <dcterms:modified xsi:type="dcterms:W3CDTF">2014-07-05T08:45:42Z</dcterms:modified>
</cp:coreProperties>
</file>