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359" r:id="rId2"/>
    <p:sldId id="349" r:id="rId3"/>
    <p:sldId id="318" r:id="rId4"/>
    <p:sldId id="319" r:id="rId5"/>
    <p:sldId id="352" r:id="rId6"/>
    <p:sldId id="354" r:id="rId7"/>
    <p:sldId id="346" r:id="rId8"/>
    <p:sldId id="343" r:id="rId9"/>
    <p:sldId id="356" r:id="rId10"/>
    <p:sldId id="344" r:id="rId11"/>
    <p:sldId id="338" r:id="rId12"/>
  </p:sldIdLst>
  <p:sldSz cx="9144000" cy="6858000" type="screen4x3"/>
  <p:notesSz cx="6735763" cy="98663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48" d="100"/>
          <a:sy n="48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E00C-A4BE-48DF-ABB4-A100B62880C5}" type="datetimeFigureOut">
              <a:rPr lang="id-ID" smtClean="0"/>
              <a:t>22/08/2013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F6DCD-AE5B-4C2A-B2C2-141CB4C537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7691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919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22/08/2013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astprojectplans.com/images/scope_management_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SCOPE MANAGEMENT</a:t>
            </a:r>
            <a:endParaRPr kumimoji="0" lang="id-ID" sz="4400" b="0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03893"/>
            <a:ext cx="48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cap="all" dirty="0" err="1" smtClean="0">
                <a:effectLst>
                  <a:reflection blurRad="12700" stA="48000" endA="300" endPos="55000" dir="5400000" sy="-90000" algn="bl" rotWithShape="0"/>
                </a:effectLst>
              </a:rPr>
              <a:t>Schwalbe</a:t>
            </a:r>
            <a:r>
              <a:rPr lang="en-US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, K. 2006</a:t>
            </a:r>
            <a:r>
              <a:rPr lang="id-ID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, </a:t>
            </a:r>
            <a:r>
              <a:rPr lang="en-US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4th</a:t>
            </a:r>
            <a:r>
              <a:rPr lang="id-ID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. </a:t>
            </a:r>
            <a:r>
              <a:rPr lang="id-ID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ED.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WEEK 6</a:t>
            </a:r>
            <a:endParaRPr lang="id-ID" sz="24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33528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Technology Project 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PROJECT CLOSEOUT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The Project closeout step requires project managers to consider the types  of records and reports, they and their clients will requires at the completion of project.</a:t>
            </a:r>
            <a:endParaRPr lang="id-ID" dirty="0" smtClean="0"/>
          </a:p>
          <a:p>
            <a:pPr lvl="0"/>
            <a:r>
              <a:rPr lang="en-US" dirty="0" smtClean="0"/>
              <a:t>Closeout documentation are: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	1. </a:t>
            </a:r>
            <a:r>
              <a:rPr lang="en-US" dirty="0" smtClean="0"/>
              <a:t>Historical Record: As the project documentation that can be used to predict trends, analyze feasibility, and highlight problem areas for similar future project, may be kept.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	2. </a:t>
            </a:r>
            <a:r>
              <a:rPr lang="en-US" dirty="0" smtClean="0"/>
              <a:t>Post project Analysis: Which follows as formal reporting structure, including analysis and documentations of the project’s performance in terms of cost, schedule adherence, and technical specification performance, may be prepared.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	3. </a:t>
            </a:r>
            <a:r>
              <a:rPr lang="en-US" dirty="0" smtClean="0"/>
              <a:t>Financial closeout, or the accounting analysis of how founds were </a:t>
            </a:r>
            <a:r>
              <a:rPr lang="en-US" dirty="0" err="1" smtClean="0"/>
              <a:t>dispered</a:t>
            </a:r>
            <a:r>
              <a:rPr lang="en-US" dirty="0" smtClean="0"/>
              <a:t> on the project, may be produced.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Project </a:t>
            </a:r>
            <a:r>
              <a:rPr lang="id-ID" dirty="0" smtClean="0"/>
              <a:t>scope</a:t>
            </a:r>
            <a:r>
              <a:rPr lang="en-US" dirty="0" smtClean="0"/>
              <a:t>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refers to all the work involved in creating the products of the project and the processes used to create them</a:t>
            </a:r>
          </a:p>
          <a:p>
            <a:r>
              <a:rPr lang="en-US" dirty="0" smtClean="0"/>
              <a:t>Project scope management includes the processes involved in defining and controlling what is or is not included in a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Processes in </a:t>
            </a:r>
            <a:r>
              <a:rPr lang="id-ID" sz="4000" dirty="0" smtClean="0"/>
              <a:t>SCOPE </a:t>
            </a:r>
            <a:r>
              <a:rPr lang="id-ID" sz="4000" dirty="0" smtClean="0"/>
              <a:t>MANAGEMENT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799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Scope planning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Scope definition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Creating the WBS</a:t>
            </a:r>
          </a:p>
          <a:p>
            <a:pPr marL="514350" indent="-514350">
              <a:buAutoNum type="arabicPeriod"/>
            </a:pPr>
            <a:r>
              <a:rPr lang="en-US" dirty="0" smtClean="0"/>
              <a:t>Scope verification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Scope control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PROJECT PLANNING &amp; </a:t>
            </a:r>
            <a:r>
              <a:rPr lang="en-US" sz="2800" dirty="0" err="1" smtClean="0"/>
              <a:t>dEFINITION</a:t>
            </a:r>
            <a:r>
              <a:rPr lang="en-US" sz="2800" dirty="0" smtClean="0"/>
              <a:t> elements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162"/>
            <a:ext cx="815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Project Title:</a:t>
            </a:r>
            <a:endParaRPr lang="id-ID" sz="2400" dirty="0" smtClean="0"/>
          </a:p>
          <a:p>
            <a:r>
              <a:rPr lang="en-US" sz="2400" dirty="0" smtClean="0"/>
              <a:t>Project Start Date:     		Project Finished Date:</a:t>
            </a:r>
            <a:endParaRPr lang="id-ID" sz="2400" dirty="0" smtClean="0"/>
          </a:p>
          <a:p>
            <a:r>
              <a:rPr lang="en-US" sz="2400" dirty="0" smtClean="0"/>
              <a:t>Project Manager:</a:t>
            </a:r>
            <a:endParaRPr lang="id-ID" sz="2400" dirty="0" smtClean="0"/>
          </a:p>
          <a:p>
            <a:pPr lvl="0"/>
            <a:r>
              <a:rPr lang="en-US" sz="2400" dirty="0" smtClean="0"/>
              <a:t>Project Objectives:</a:t>
            </a:r>
            <a:endParaRPr lang="id-ID" sz="2400" dirty="0" smtClean="0"/>
          </a:p>
          <a:p>
            <a:r>
              <a:rPr lang="en-US" sz="2400" dirty="0" smtClean="0"/>
              <a:t>Approach:</a:t>
            </a:r>
            <a:endParaRPr lang="id-ID" sz="2400" dirty="0" smtClean="0"/>
          </a:p>
          <a:p>
            <a:r>
              <a:rPr lang="en-US" sz="2400" dirty="0" smtClean="0"/>
              <a:t>Roles and Responsibilities:</a:t>
            </a:r>
          </a:p>
          <a:p>
            <a:r>
              <a:rPr lang="en-US" sz="2400" dirty="0" smtClean="0"/>
              <a:t>Sign off (Signature of all the above stakeholder):</a:t>
            </a:r>
          </a:p>
          <a:p>
            <a:r>
              <a:rPr lang="en-US" sz="2400" dirty="0" smtClean="0"/>
              <a:t>Comments: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Work</a:t>
            </a:r>
            <a:r>
              <a:rPr lang="en-US" dirty="0" smtClean="0"/>
              <a:t> breakdown structure</a:t>
            </a:r>
            <a:endParaRPr lang="id-ID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8153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54162"/>
            <a:ext cx="7543800" cy="22629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WBS is a deliverable-oriented grouping of the work involved in a project that defines the total scope of the project.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Example of wbs for a project</a:t>
            </a:r>
            <a:endParaRPr lang="id-ID" dirty="0"/>
          </a:p>
        </p:txBody>
      </p:sp>
      <p:pic>
        <p:nvPicPr>
          <p:cNvPr id="5122" name="Picture 2" descr="D:\Kuliah S2\Manajemen Proyek\PM-ACA Jeffrey K P\Scan100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53" t="12560" r="8408" b="27732"/>
          <a:stretch>
            <a:fillRect/>
          </a:stretch>
        </p:blipFill>
        <p:spPr bwMode="auto">
          <a:xfrm>
            <a:off x="1600200" y="1066800"/>
            <a:ext cx="6076122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TO DEVELOPING WBS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guidelines</a:t>
            </a:r>
          </a:p>
          <a:p>
            <a:r>
              <a:rPr lang="en-US" dirty="0" smtClean="0"/>
              <a:t>The analogy approach</a:t>
            </a:r>
          </a:p>
          <a:p>
            <a:r>
              <a:rPr lang="en-US" dirty="0" smtClean="0"/>
              <a:t>The top-down approach</a:t>
            </a:r>
          </a:p>
          <a:p>
            <a:r>
              <a:rPr lang="en-US" dirty="0" smtClean="0"/>
              <a:t>The bottom-up approach</a:t>
            </a:r>
          </a:p>
          <a:p>
            <a:r>
              <a:rPr lang="en-US" dirty="0" smtClean="0"/>
              <a:t>The mind-mapping approach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CONTROL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famous question once asked: “How does a project become one year later?” The answer was, “one day at a time.”</a:t>
            </a:r>
            <a:endParaRPr lang="id-ID" dirty="0" smtClean="0"/>
          </a:p>
          <a:p>
            <a:r>
              <a:rPr lang="en-US" dirty="0" smtClean="0"/>
              <a:t>Control System is vital to ensure that any changes to the project baseline are conducted in a systematic and through manner.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CONTROL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Configuring Control: Includes procedures that monitor emerging project scope against the original scope.</a:t>
            </a:r>
            <a:endParaRPr lang="id-ID" dirty="0" smtClean="0"/>
          </a:p>
          <a:p>
            <a:pPr lvl="0"/>
            <a:r>
              <a:rPr lang="en-US" dirty="0" smtClean="0"/>
              <a:t>Design Control: Relates to systems for monitoring the project’s scope, schedule, and costs during the design stage.</a:t>
            </a:r>
            <a:endParaRPr lang="id-ID" dirty="0" smtClean="0"/>
          </a:p>
          <a:p>
            <a:pPr lvl="0"/>
            <a:r>
              <a:rPr lang="en-US" dirty="0" smtClean="0"/>
              <a:t>Trend Monitoring: is the process of tracking the estimated costs, schedules, and resources needed against those planned.</a:t>
            </a:r>
            <a:endParaRPr lang="id-ID" dirty="0" smtClean="0"/>
          </a:p>
          <a:p>
            <a:pPr lvl="0"/>
            <a:r>
              <a:rPr lang="en-US" dirty="0" smtClean="0"/>
              <a:t>Document Control: Ensures that important documentation is compiled and disseminated in an orderly and timely fashion.</a:t>
            </a:r>
            <a:endParaRPr lang="id-ID" dirty="0" smtClean="0"/>
          </a:p>
          <a:p>
            <a:pPr lvl="0"/>
            <a:r>
              <a:rPr lang="en-US" dirty="0" smtClean="0"/>
              <a:t>Acquisition Control: Monitor systems used to acquire necessary project equipment, materials, or services needed for project development and implementation.</a:t>
            </a:r>
            <a:endParaRPr lang="id-ID" dirty="0" smtClean="0"/>
          </a:p>
          <a:p>
            <a:pPr lvl="0"/>
            <a:r>
              <a:rPr lang="en-US" dirty="0" smtClean="0"/>
              <a:t>Specification control ensures that project specifications are prepared clearly, communicated to all concerned parties, and changed only with proper authorization.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2150</TotalTime>
  <Words>356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PowerPoint Presentation</vt:lpstr>
      <vt:lpstr>Project scope management</vt:lpstr>
      <vt:lpstr>Processes in SCOPE MANAGEMENT</vt:lpstr>
      <vt:lpstr>PROJECT PLANNING &amp; dEFINITION elements</vt:lpstr>
      <vt:lpstr>Work breakdown structure</vt:lpstr>
      <vt:lpstr>Example of wbs for a project</vt:lpstr>
      <vt:lpstr>APPROACHES TO DEVELOPING WBS</vt:lpstr>
      <vt:lpstr>CONTROL SYSTEM</vt:lpstr>
      <vt:lpstr>CONTROL SYSTEM</vt:lpstr>
      <vt:lpstr>PROJECT CLOSEOUT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Universitas Komputer Indonesia</cp:lastModifiedBy>
  <cp:revision>208</cp:revision>
  <dcterms:created xsi:type="dcterms:W3CDTF">2011-02-11T03:03:21Z</dcterms:created>
  <dcterms:modified xsi:type="dcterms:W3CDTF">2013-08-22T14:36:04Z</dcterms:modified>
</cp:coreProperties>
</file>