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3" r:id="rId3"/>
    <p:sldId id="264" r:id="rId4"/>
    <p:sldId id="266" r:id="rId5"/>
    <p:sldId id="265" r:id="rId6"/>
    <p:sldId id="259" r:id="rId7"/>
    <p:sldId id="260" r:id="rId8"/>
    <p:sldId id="267" r:id="rId9"/>
    <p:sldId id="261" r:id="rId10"/>
    <p:sldId id="268" r:id="rId11"/>
    <p:sldId id="270" r:id="rId12"/>
    <p:sldId id="269"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4ED8F-59EE-4894-B16E-A7C3D9747FA9}" type="datetimeFigureOut">
              <a:rPr lang="en-US" smtClean="0"/>
              <a:pPr/>
              <a:t>9/23/2013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AC4A5-1162-44FB-B631-74DCB375CB3F}" type="slidenum">
              <a:rPr lang="en-US" smtClean="0"/>
              <a:pPr/>
              <a:t>‹#›</a:t>
            </a:fld>
            <a:endParaRPr lang="en-US"/>
          </a:p>
        </p:txBody>
      </p:sp>
    </p:spTree>
    <p:extLst>
      <p:ext uri="{BB962C8B-B14F-4D97-AF65-F5344CB8AC3E}">
        <p14:creationId xmlns:p14="http://schemas.microsoft.com/office/powerpoint/2010/main" val="393550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1</a:t>
            </a:fld>
            <a:endParaRPr lang="en-US"/>
          </a:p>
        </p:txBody>
      </p:sp>
    </p:spTree>
    <p:extLst>
      <p:ext uri="{BB962C8B-B14F-4D97-AF65-F5344CB8AC3E}">
        <p14:creationId xmlns:p14="http://schemas.microsoft.com/office/powerpoint/2010/main" val="3904638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10</a:t>
            </a:fld>
            <a:endParaRPr lang="en-US"/>
          </a:p>
        </p:txBody>
      </p:sp>
    </p:spTree>
    <p:extLst>
      <p:ext uri="{BB962C8B-B14F-4D97-AF65-F5344CB8AC3E}">
        <p14:creationId xmlns:p14="http://schemas.microsoft.com/office/powerpoint/2010/main" val="410009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11</a:t>
            </a:fld>
            <a:endParaRPr lang="en-US"/>
          </a:p>
        </p:txBody>
      </p:sp>
    </p:spTree>
    <p:extLst>
      <p:ext uri="{BB962C8B-B14F-4D97-AF65-F5344CB8AC3E}">
        <p14:creationId xmlns:p14="http://schemas.microsoft.com/office/powerpoint/2010/main" val="574995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12</a:t>
            </a:fld>
            <a:endParaRPr lang="en-US"/>
          </a:p>
        </p:txBody>
      </p:sp>
    </p:spTree>
    <p:extLst>
      <p:ext uri="{BB962C8B-B14F-4D97-AF65-F5344CB8AC3E}">
        <p14:creationId xmlns:p14="http://schemas.microsoft.com/office/powerpoint/2010/main" val="3404945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13</a:t>
            </a:fld>
            <a:endParaRPr lang="en-US"/>
          </a:p>
        </p:txBody>
      </p:sp>
    </p:spTree>
    <p:extLst>
      <p:ext uri="{BB962C8B-B14F-4D97-AF65-F5344CB8AC3E}">
        <p14:creationId xmlns:p14="http://schemas.microsoft.com/office/powerpoint/2010/main" val="19860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2</a:t>
            </a:fld>
            <a:endParaRPr lang="en-US"/>
          </a:p>
        </p:txBody>
      </p:sp>
    </p:spTree>
    <p:extLst>
      <p:ext uri="{BB962C8B-B14F-4D97-AF65-F5344CB8AC3E}">
        <p14:creationId xmlns:p14="http://schemas.microsoft.com/office/powerpoint/2010/main" val="70508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3</a:t>
            </a:fld>
            <a:endParaRPr lang="en-US"/>
          </a:p>
        </p:txBody>
      </p:sp>
    </p:spTree>
    <p:extLst>
      <p:ext uri="{BB962C8B-B14F-4D97-AF65-F5344CB8AC3E}">
        <p14:creationId xmlns:p14="http://schemas.microsoft.com/office/powerpoint/2010/main" val="105984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4</a:t>
            </a:fld>
            <a:endParaRPr lang="en-US"/>
          </a:p>
        </p:txBody>
      </p:sp>
    </p:spTree>
    <p:extLst>
      <p:ext uri="{BB962C8B-B14F-4D97-AF65-F5344CB8AC3E}">
        <p14:creationId xmlns:p14="http://schemas.microsoft.com/office/powerpoint/2010/main" val="3850259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5</a:t>
            </a:fld>
            <a:endParaRPr lang="en-US"/>
          </a:p>
        </p:txBody>
      </p:sp>
    </p:spTree>
    <p:extLst>
      <p:ext uri="{BB962C8B-B14F-4D97-AF65-F5344CB8AC3E}">
        <p14:creationId xmlns:p14="http://schemas.microsoft.com/office/powerpoint/2010/main" val="3498575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6</a:t>
            </a:fld>
            <a:endParaRPr lang="en-US"/>
          </a:p>
        </p:txBody>
      </p:sp>
    </p:spTree>
    <p:extLst>
      <p:ext uri="{BB962C8B-B14F-4D97-AF65-F5344CB8AC3E}">
        <p14:creationId xmlns:p14="http://schemas.microsoft.com/office/powerpoint/2010/main" val="2369186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7</a:t>
            </a:fld>
            <a:endParaRPr lang="en-US"/>
          </a:p>
        </p:txBody>
      </p:sp>
    </p:spTree>
    <p:extLst>
      <p:ext uri="{BB962C8B-B14F-4D97-AF65-F5344CB8AC3E}">
        <p14:creationId xmlns:p14="http://schemas.microsoft.com/office/powerpoint/2010/main" val="3650796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8</a:t>
            </a:fld>
            <a:endParaRPr lang="en-US"/>
          </a:p>
        </p:txBody>
      </p:sp>
    </p:spTree>
    <p:extLst>
      <p:ext uri="{BB962C8B-B14F-4D97-AF65-F5344CB8AC3E}">
        <p14:creationId xmlns:p14="http://schemas.microsoft.com/office/powerpoint/2010/main" val="3448104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EAC4A5-1162-44FB-B631-74DCB375CB3F}" type="slidenum">
              <a:rPr lang="en-US" smtClean="0"/>
              <a:pPr/>
              <a:t>9</a:t>
            </a:fld>
            <a:endParaRPr lang="en-US"/>
          </a:p>
        </p:txBody>
      </p:sp>
    </p:spTree>
    <p:extLst>
      <p:ext uri="{BB962C8B-B14F-4D97-AF65-F5344CB8AC3E}">
        <p14:creationId xmlns:p14="http://schemas.microsoft.com/office/powerpoint/2010/main" val="1636021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panels title.png"/>
          <p:cNvPicPr>
            <a:picLocks noChangeAspect="1"/>
          </p:cNvPicPr>
          <p:nvPr/>
        </p:nvPicPr>
        <p:blipFill>
          <a:blip r:embed="rId2"/>
          <a:srcRect t="579" b="965"/>
          <a:stretch>
            <a:fillRect/>
          </a:stretch>
        </p:blipFill>
        <p:spPr>
          <a:xfrm>
            <a:off x="0" y="0"/>
            <a:ext cx="4254612" cy="6858000"/>
          </a:xfrm>
          <a:prstGeom prst="rect">
            <a:avLst/>
          </a:prstGeom>
        </p:spPr>
      </p:pic>
      <p:sp>
        <p:nvSpPr>
          <p:cNvPr id="2" name="Title 1"/>
          <p:cNvSpPr>
            <a:spLocks noGrp="1"/>
          </p:cNvSpPr>
          <p:nvPr>
            <p:ph type="ctrTitle"/>
          </p:nvPr>
        </p:nvSpPr>
        <p:spPr>
          <a:xfrm>
            <a:off x="4572000" y="381000"/>
            <a:ext cx="4191000" cy="3067050"/>
          </a:xfrm>
        </p:spPr>
        <p:txBody>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4572000" y="3810000"/>
            <a:ext cx="4191000" cy="1143000"/>
          </a:xfrm>
        </p:spPr>
        <p:txBody>
          <a:bodyPr>
            <a:normAutofit/>
          </a:bodyPr>
          <a:lstStyle>
            <a:lvl1pPr marL="0" indent="0" algn="l">
              <a:buNone/>
              <a:defRPr sz="18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DFBB4D1-5740-40C2-BAB1-25B4DDADD598}"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304D-7662-4054-9C3D-D2BBEE8C2718}" type="slidenum">
              <a:rPr lang="en-US" smtClean="0"/>
              <a:pPr/>
              <a:t>‹#›</a:t>
            </a:fld>
            <a:endParaRPr lang="en-US"/>
          </a:p>
        </p:txBody>
      </p:sp>
      <p:sp>
        <p:nvSpPr>
          <p:cNvPr id="8" name="Rectangle 7"/>
          <p:cNvSpPr/>
          <p:nvPr/>
        </p:nvSpPr>
        <p:spPr>
          <a:xfrm>
            <a:off x="4572000" y="3505200"/>
            <a:ext cx="41910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FBB4D1-5740-40C2-BAB1-25B4DDADD598}"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368301"/>
            <a:ext cx="1143000" cy="574198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514600" y="609599"/>
            <a:ext cx="4724400" cy="55006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FBB4D1-5740-40C2-BAB1-25B4DDADD598}"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FBB4D1-5740-40C2-BAB1-25B4DDADD598}"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ctr" defTabSz="914400" rtl="0" eaLnBrk="1" latinLnBrk="0" hangingPunct="1">
              <a:defRPr sz="7200" b="1" kern="1200" spc="-200" baseline="0">
                <a:gradFill flip="none" rotWithShape="1">
                  <a:gsLst>
                    <a:gs pos="0">
                      <a:schemeClr val="tx1">
                        <a:alpha val="0"/>
                      </a:schemeClr>
                    </a:gs>
                    <a:gs pos="100000">
                      <a:schemeClr val="tx1">
                        <a:alpha val="50000"/>
                      </a:schemeClr>
                    </a:gs>
                  </a:gsLst>
                  <a:lin ang="10800000" scaled="1"/>
                  <a:tileRect/>
                </a:gradFill>
                <a:latin typeface="+mn-lt"/>
                <a:ea typeface="+mn-ea"/>
                <a:cs typeface="+mn-cs"/>
              </a:defRPr>
            </a:lvl1pPr>
          </a:lstStyle>
          <a:p>
            <a:fld id="{DE5F304D-7662-4054-9C3D-D2BBEE8C27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content 2.png"/>
          <p:cNvPicPr>
            <a:picLocks noChangeAspect="1"/>
          </p:cNvPicPr>
          <p:nvPr/>
        </p:nvPicPr>
        <p:blipFill>
          <a:blip r:embed="rId2"/>
          <a:srcRect l="70112" r="4801" b="2931"/>
          <a:stretch>
            <a:fillRect/>
          </a:stretch>
        </p:blipFill>
        <p:spPr>
          <a:xfrm flipH="1">
            <a:off x="-1" y="0"/>
            <a:ext cx="2409571" cy="6858000"/>
          </a:xfrm>
          <a:prstGeom prst="rect">
            <a:avLst/>
          </a:prstGeom>
        </p:spPr>
      </p:pic>
      <p:sp>
        <p:nvSpPr>
          <p:cNvPr id="2" name="Title 1"/>
          <p:cNvSpPr>
            <a:spLocks noGrp="1"/>
          </p:cNvSpPr>
          <p:nvPr>
            <p:ph type="title"/>
          </p:nvPr>
        </p:nvSpPr>
        <p:spPr>
          <a:xfrm>
            <a:off x="2590800" y="2308972"/>
            <a:ext cx="5943600" cy="2352675"/>
          </a:xfrm>
        </p:spPr>
        <p:txBody>
          <a:bodyPr vert="horz" lIns="91440" tIns="45720" rIns="91440" bIns="45720" rtlCol="0" anchor="ctr" anchorCtr="0">
            <a:noAutofit/>
          </a:bodyPr>
          <a:lstStyle>
            <a:lvl1pPr algn="l" defTabSz="914400" rtl="0" eaLnBrk="1" latinLnBrk="0" hangingPunct="1">
              <a:spcBef>
                <a:spcPct val="0"/>
              </a:spcBef>
              <a:buNone/>
              <a:defRPr sz="440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590800" y="4684059"/>
            <a:ext cx="5943600" cy="1107141"/>
          </a:xfrm>
        </p:spPr>
        <p:txBody>
          <a:bodyPr vert="horz" lIns="91440" tIns="45720" rIns="91440" bIns="45720" rtlCol="0">
            <a:normAutofit/>
          </a:bodyPr>
          <a:lstStyle>
            <a:lvl1pPr marL="0" indent="0" algn="l" defTabSz="914400" rtl="0" eaLnBrk="1" latinLnBrk="0" hangingPunct="1">
              <a:spcBef>
                <a:spcPts val="1800"/>
              </a:spcBef>
              <a:buFont typeface="Wingdings" pitchFamily="2" charset="2"/>
              <a:buNone/>
              <a:defRPr sz="18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BB4D1-5740-40C2-BAB1-25B4DDADD598}"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4600" y="350838"/>
            <a:ext cx="61722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819400" y="1981201"/>
            <a:ext cx="2743200" cy="4129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943600" y="1981201"/>
            <a:ext cx="2743200" cy="4129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FBB4D1-5740-40C2-BAB1-25B4DDADD598}"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4600" y="350838"/>
            <a:ext cx="61722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819400" y="1661318"/>
            <a:ext cx="2743200" cy="777081"/>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19400" y="2590800"/>
            <a:ext cx="2743200" cy="3494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943600" y="1661318"/>
            <a:ext cx="2743200" cy="777081"/>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943600" y="2590800"/>
            <a:ext cx="2743200" cy="3494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DFBB4D1-5740-40C2-BAB1-25B4DDADD598}" type="datetimeFigureOut">
              <a:rPr lang="en-US" smtClean="0"/>
              <a:pPr/>
              <a:t>9/23/2013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F304D-7662-4054-9C3D-D2BBEE8C2718}" type="slidenum">
              <a:rPr lang="en-US" smtClean="0"/>
              <a:pPr/>
              <a:t>‹#›</a:t>
            </a:fld>
            <a:endParaRPr lang="en-US"/>
          </a:p>
        </p:txBody>
      </p:sp>
      <p:sp>
        <p:nvSpPr>
          <p:cNvPr id="10" name="Rectangle 9"/>
          <p:cNvSpPr/>
          <p:nvPr/>
        </p:nvSpPr>
        <p:spPr>
          <a:xfrm>
            <a:off x="2819400" y="2468881"/>
            <a:ext cx="27432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5943600" y="2468881"/>
            <a:ext cx="27432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DFBB4D1-5740-40C2-BAB1-25B4DDADD598}" type="datetimeFigureOut">
              <a:rPr lang="en-US" smtClean="0"/>
              <a:pPr/>
              <a:t>9/23/2013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BB4D1-5740-40C2-BAB1-25B4DDADD598}"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8450" y="3943350"/>
            <a:ext cx="5875338" cy="1162050"/>
          </a:xfrm>
        </p:spPr>
        <p:txBody>
          <a:bodyPr anchor="b"/>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2514600" y="354106"/>
            <a:ext cx="6172200" cy="3200400"/>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838450" y="5105401"/>
            <a:ext cx="5875338" cy="100488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BB4D1-5740-40C2-BAB1-25B4DDADD598}"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640" y="3941064"/>
            <a:ext cx="5879592" cy="1161288"/>
          </a:xfrm>
        </p:spPr>
        <p:txBody>
          <a:bodyPr vert="horz" lIns="91440" tIns="45720" rIns="91440" bIns="45720" rtlCol="0" anchor="b" anchorCtr="0">
            <a:noAutofit/>
          </a:bodyPr>
          <a:lstStyle>
            <a:lvl1pPr algn="l" defTabSz="914400" rtl="0" eaLnBrk="1" latinLnBrk="0" hangingPunct="1">
              <a:spcBef>
                <a:spcPct val="0"/>
              </a:spcBef>
              <a:buNone/>
              <a:defRPr sz="3200" b="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514600" y="356616"/>
            <a:ext cx="6172200" cy="3200400"/>
          </a:xfrm>
          <a:prstGeom prst="roundRect">
            <a:avLst>
              <a:gd name="adj" fmla="val 12886"/>
            </a:avLst>
          </a:prstGeom>
          <a:effectLst>
            <a:reflection blurRad="6350" stA="50000" endA="275" endPos="40000" dist="101600" dir="5400000" sy="-100000" algn="bl" rotWithShape="0"/>
            <a:softEdge rad="63500"/>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2834640" y="5102352"/>
            <a:ext cx="5879592" cy="1005840"/>
          </a:xfrm>
        </p:spPr>
        <p:txBody>
          <a:bodyPr vert="horz" lIns="91440" tIns="45720" rIns="91440" bIns="45720" rtlCol="0">
            <a:normAutofit/>
          </a:bodyPr>
          <a:lstStyle>
            <a:lvl1pPr marL="0" indent="0">
              <a:buNone/>
              <a:defRPr sz="14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5DFBB4D1-5740-40C2-BAB1-25B4DDADD598}"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304D-7662-4054-9C3D-D2BBEE8C27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25" name="Picture 24" descr="content 2.png"/>
          <p:cNvPicPr>
            <a:picLocks noChangeAspect="1"/>
          </p:cNvPicPr>
          <p:nvPr/>
        </p:nvPicPr>
        <p:blipFill>
          <a:blip r:embed="rId13"/>
          <a:srcRect r="4801" b="2931"/>
          <a:stretch>
            <a:fillRect/>
          </a:stretch>
        </p:blipFill>
        <p:spPr>
          <a:xfrm flipH="1">
            <a:off x="-1" y="0"/>
            <a:ext cx="9144000" cy="6858000"/>
          </a:xfrm>
          <a:prstGeom prst="rect">
            <a:avLst/>
          </a:prstGeom>
        </p:spPr>
      </p:pic>
      <p:sp>
        <p:nvSpPr>
          <p:cNvPr id="5" name="Footer Placeholder 4"/>
          <p:cNvSpPr>
            <a:spLocks noGrp="1"/>
          </p:cNvSpPr>
          <p:nvPr>
            <p:ph type="ftr" sz="quarter" idx="3"/>
          </p:nvPr>
        </p:nvSpPr>
        <p:spPr>
          <a:xfrm>
            <a:off x="2438400" y="6580094"/>
            <a:ext cx="2895600" cy="304800"/>
          </a:xfrm>
          <a:prstGeom prst="rect">
            <a:avLst/>
          </a:prstGeom>
        </p:spPr>
        <p:txBody>
          <a:bodyPr vert="horz" lIns="91440" tIns="45720" rIns="91440" bIns="45720" rtlCol="0" anchor="ctr"/>
          <a:lstStyle>
            <a:lvl1pPr algn="l">
              <a:defRPr sz="1000">
                <a:solidFill>
                  <a:schemeClr val="tx1">
                    <a:tint val="75000"/>
                    <a:alpha val="70000"/>
                  </a:schemeClr>
                </a:solidFill>
                <a:effectLst>
                  <a:outerShdw blurRad="63500" sx="102000" sy="102000" algn="ctr" rotWithShape="0">
                    <a:schemeClr val="tx1">
                      <a:alpha val="40000"/>
                    </a:schemeClr>
                  </a:outerShdw>
                </a:effectLst>
              </a:defRPr>
            </a:lvl1pPr>
          </a:lstStyle>
          <a:p>
            <a:endParaRPr lang="en-US"/>
          </a:p>
        </p:txBody>
      </p:sp>
      <p:sp>
        <p:nvSpPr>
          <p:cNvPr id="2" name="Title Placeholder 1"/>
          <p:cNvSpPr>
            <a:spLocks noGrp="1"/>
          </p:cNvSpPr>
          <p:nvPr>
            <p:ph type="title"/>
          </p:nvPr>
        </p:nvSpPr>
        <p:spPr>
          <a:xfrm>
            <a:off x="2514600" y="350838"/>
            <a:ext cx="6172200"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819400" y="1981200"/>
            <a:ext cx="5867400" cy="41147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34200" y="6580094"/>
            <a:ext cx="2133600" cy="304800"/>
          </a:xfrm>
          <a:prstGeom prst="rect">
            <a:avLst/>
          </a:prstGeom>
        </p:spPr>
        <p:txBody>
          <a:bodyPr vert="horz" lIns="91440" tIns="45720" rIns="91440" bIns="45720" rtlCol="0" anchor="ctr"/>
          <a:lstStyle>
            <a:lvl1pPr algn="r">
              <a:defRPr sz="1000">
                <a:solidFill>
                  <a:schemeClr val="tx1">
                    <a:tint val="75000"/>
                    <a:alpha val="70000"/>
                  </a:schemeClr>
                </a:solidFill>
                <a:effectLst>
                  <a:outerShdw blurRad="63500" sx="102000" sy="102000" algn="ctr" rotWithShape="0">
                    <a:schemeClr val="tx1">
                      <a:alpha val="40000"/>
                    </a:schemeClr>
                  </a:outerShdw>
                </a:effectLst>
              </a:defRPr>
            </a:lvl1pPr>
          </a:lstStyle>
          <a:p>
            <a:fld id="{5DFBB4D1-5740-40C2-BAB1-25B4DDADD598}" type="datetimeFigureOut">
              <a:rPr lang="en-US" smtClean="0"/>
              <a:pPr/>
              <a:t>9/23/2013</a:t>
            </a:fld>
            <a:endParaRPr lang="en-US"/>
          </a:p>
        </p:txBody>
      </p:sp>
      <p:sp>
        <p:nvSpPr>
          <p:cNvPr id="6" name="Slide Number Placeholder 5"/>
          <p:cNvSpPr>
            <a:spLocks noGrp="1"/>
          </p:cNvSpPr>
          <p:nvPr>
            <p:ph type="sldNum" sz="quarter" idx="4"/>
          </p:nvPr>
        </p:nvSpPr>
        <p:spPr>
          <a:xfrm>
            <a:off x="22412" y="2693894"/>
            <a:ext cx="1452282" cy="1371600"/>
          </a:xfrm>
          <a:prstGeom prst="rect">
            <a:avLst/>
          </a:prstGeom>
        </p:spPr>
        <p:txBody>
          <a:bodyPr vert="horz" lIns="91440" tIns="45720" rIns="91440" bIns="45720" rtlCol="0" anchor="ctr"/>
          <a:lstStyle>
            <a:lvl1pPr algn="ctr">
              <a:defRPr sz="7200" b="1" spc="-200" baseline="0">
                <a:gradFill flip="none" rotWithShape="1">
                  <a:gsLst>
                    <a:gs pos="0">
                      <a:schemeClr val="tx1">
                        <a:alpha val="0"/>
                      </a:schemeClr>
                    </a:gs>
                    <a:gs pos="100000">
                      <a:schemeClr val="tx1">
                        <a:alpha val="50000"/>
                      </a:schemeClr>
                    </a:gs>
                  </a:gsLst>
                  <a:lin ang="10800000" scaled="1"/>
                  <a:tileRect/>
                </a:gradFill>
              </a:defRPr>
            </a:lvl1pPr>
          </a:lstStyle>
          <a:p>
            <a:fld id="{DE5F304D-7662-4054-9C3D-D2BBEE8C271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742950" indent="-28575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2pPr>
      <a:lvl3pPr marL="11430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3pPr>
      <a:lvl4pPr marL="16002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4pPr>
      <a:lvl5pPr marL="20574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5pPr>
      <a:lvl6pPr marL="25146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6pPr>
      <a:lvl7pPr marL="29718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7pPr>
      <a:lvl8pPr marL="3429000" indent="-228600" algn="l" defTabSz="914400" rtl="0" eaLnBrk="1" latinLnBrk="0" hangingPunct="1">
        <a:spcBef>
          <a:spcPts val="1800"/>
        </a:spcBef>
        <a:buSzPct val="80000"/>
        <a:buFont typeface="Wingdings" pitchFamily="2" charset="2"/>
        <a:buChar char="q"/>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8pPr>
      <a:lvl9pPr marL="38862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ripedia.files.wordpress.com/2011/07/leader.jp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smtClean="0"/>
              <a:t>PENGERTIAN  KEPEMIMPINAN</a:t>
            </a:r>
            <a:endParaRPr lang="en-US" sz="4000" b="1" dirty="0"/>
          </a:p>
        </p:txBody>
      </p:sp>
      <p:sp>
        <p:nvSpPr>
          <p:cNvPr id="4" name="Subtitle 3"/>
          <p:cNvSpPr>
            <a:spLocks noGrp="1"/>
          </p:cNvSpPr>
          <p:nvPr>
            <p:ph type="subTitle" idx="1"/>
          </p:nvPr>
        </p:nvSpPr>
        <p:spPr>
          <a:xfrm>
            <a:off x="4572000" y="3571876"/>
            <a:ext cx="4191000" cy="785810"/>
          </a:xfrm>
        </p:spPr>
        <p:txBody>
          <a:bodyPr/>
          <a:lstStyle/>
          <a:p>
            <a:r>
              <a:rPr lang="en-US" dirty="0" smtClean="0">
                <a:solidFill>
                  <a:srgbClr val="FFFF00"/>
                </a:solidFill>
              </a:rPr>
              <a:t>DR. </a:t>
            </a:r>
            <a:r>
              <a:rPr lang="en-US" dirty="0" err="1" smtClean="0">
                <a:solidFill>
                  <a:srgbClr val="FFFF00"/>
                </a:solidFill>
              </a:rPr>
              <a:t>Dewi</a:t>
            </a:r>
            <a:r>
              <a:rPr lang="en-US" dirty="0" smtClean="0">
                <a:solidFill>
                  <a:srgbClr val="FFFF00"/>
                </a:solidFill>
              </a:rPr>
              <a:t> </a:t>
            </a:r>
            <a:r>
              <a:rPr lang="en-US" dirty="0" err="1" smtClean="0">
                <a:solidFill>
                  <a:srgbClr val="FFFF00"/>
                </a:solidFill>
              </a:rPr>
              <a:t>Kurniasih</a:t>
            </a:r>
            <a:r>
              <a:rPr lang="en-US" dirty="0" smtClean="0">
                <a:solidFill>
                  <a:srgbClr val="FFFF00"/>
                </a:solidFill>
              </a:rPr>
              <a:t>, </a:t>
            </a:r>
            <a:r>
              <a:rPr lang="en-US" dirty="0" err="1" smtClean="0">
                <a:solidFill>
                  <a:srgbClr val="FFFF00"/>
                </a:solidFill>
              </a:rPr>
              <a:t>S.IP.,M.Si</a:t>
            </a:r>
            <a:r>
              <a:rPr lang="en-US" dirty="0" smtClean="0">
                <a:solidFill>
                  <a:srgbClr val="FFFF00"/>
                </a:solidFill>
              </a:rPr>
              <a:t>.</a:t>
            </a:r>
            <a:endParaRPr lang="en-US"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080" y="214290"/>
            <a:ext cx="6172200" cy="922358"/>
          </a:xfrm>
        </p:spPr>
        <p:txBody>
          <a:bodyPr/>
          <a:lstStyle/>
          <a:p>
            <a:r>
              <a:rPr lang="en-US" b="1" dirty="0" smtClean="0">
                <a:solidFill>
                  <a:schemeClr val="bg1">
                    <a:lumMod val="25000"/>
                    <a:lumOff val="75000"/>
                  </a:schemeClr>
                </a:solidFill>
              </a:rPr>
              <a:t>TUGAS &amp; PERAN PEMIMPIN</a:t>
            </a:r>
            <a:endParaRPr lang="en-US" b="1" dirty="0">
              <a:solidFill>
                <a:schemeClr val="bg1">
                  <a:lumMod val="25000"/>
                  <a:lumOff val="75000"/>
                </a:schemeClr>
              </a:solidFill>
            </a:endParaRPr>
          </a:p>
        </p:txBody>
      </p:sp>
      <p:sp>
        <p:nvSpPr>
          <p:cNvPr id="3" name="Content Placeholder 2"/>
          <p:cNvSpPr>
            <a:spLocks noGrp="1"/>
          </p:cNvSpPr>
          <p:nvPr>
            <p:ph idx="1"/>
          </p:nvPr>
        </p:nvSpPr>
        <p:spPr>
          <a:xfrm>
            <a:off x="2819400" y="1285860"/>
            <a:ext cx="5867400" cy="5000660"/>
          </a:xfrm>
        </p:spPr>
        <p:txBody>
          <a:bodyPr/>
          <a:lstStyle/>
          <a:p>
            <a:r>
              <a:rPr lang="en-US" b="1" dirty="0" err="1" smtClean="0"/>
              <a:t>Pemimpin</a:t>
            </a:r>
            <a:r>
              <a:rPr lang="en-US" b="1" dirty="0" smtClean="0"/>
              <a:t> </a:t>
            </a:r>
            <a:r>
              <a:rPr lang="en-US" b="1" dirty="0" err="1" smtClean="0"/>
              <a:t>bekerja</a:t>
            </a:r>
            <a:r>
              <a:rPr lang="en-US" b="1" dirty="0" smtClean="0"/>
              <a:t> </a:t>
            </a:r>
            <a:r>
              <a:rPr lang="en-US" b="1" dirty="0" err="1" smtClean="0"/>
              <a:t>dengan</a:t>
            </a:r>
            <a:r>
              <a:rPr lang="en-US" b="1" dirty="0" smtClean="0"/>
              <a:t> </a:t>
            </a:r>
            <a:r>
              <a:rPr lang="en-US" b="1" dirty="0" err="1" smtClean="0"/>
              <a:t>orang</a:t>
            </a:r>
            <a:r>
              <a:rPr lang="en-US" b="1" dirty="0" smtClean="0"/>
              <a:t> lain</a:t>
            </a:r>
          </a:p>
          <a:p>
            <a:r>
              <a:rPr lang="en-US" b="1" dirty="0" err="1" smtClean="0"/>
              <a:t>Pemimpin</a:t>
            </a:r>
            <a:r>
              <a:rPr lang="en-US" b="1" dirty="0" smtClean="0"/>
              <a:t> </a:t>
            </a:r>
            <a:r>
              <a:rPr lang="en-US" b="1" dirty="0" err="1" smtClean="0"/>
              <a:t>adalah</a:t>
            </a:r>
            <a:r>
              <a:rPr lang="en-US" b="1" dirty="0" smtClean="0"/>
              <a:t> </a:t>
            </a:r>
            <a:r>
              <a:rPr lang="en-US" b="1" dirty="0" err="1" smtClean="0"/>
              <a:t>tanggung</a:t>
            </a:r>
            <a:r>
              <a:rPr lang="en-US" b="1" dirty="0" smtClean="0"/>
              <a:t> </a:t>
            </a:r>
            <a:r>
              <a:rPr lang="en-US" b="1" dirty="0" err="1" smtClean="0"/>
              <a:t>jawab</a:t>
            </a:r>
            <a:r>
              <a:rPr lang="en-US" b="1" dirty="0" smtClean="0"/>
              <a:t> </a:t>
            </a:r>
            <a:r>
              <a:rPr lang="en-US" b="1" dirty="0" err="1" smtClean="0"/>
              <a:t>dan</a:t>
            </a:r>
            <a:r>
              <a:rPr lang="en-US" b="1" dirty="0" smtClean="0"/>
              <a:t> </a:t>
            </a:r>
            <a:r>
              <a:rPr lang="en-US" b="1" dirty="0" err="1" smtClean="0"/>
              <a:t>mempertanggungjawabkan</a:t>
            </a:r>
            <a:r>
              <a:rPr lang="en-US" b="1" dirty="0" smtClean="0"/>
              <a:t> (</a:t>
            </a:r>
            <a:r>
              <a:rPr lang="en-US" b="1" dirty="0" err="1" smtClean="0"/>
              <a:t>akuntabilitas</a:t>
            </a:r>
            <a:r>
              <a:rPr lang="en-US" b="1" dirty="0" smtClean="0"/>
              <a:t>)</a:t>
            </a:r>
          </a:p>
          <a:p>
            <a:r>
              <a:rPr lang="en-US" b="1" dirty="0" err="1" smtClean="0"/>
              <a:t>Pemimpin</a:t>
            </a:r>
            <a:r>
              <a:rPr lang="en-US" b="1" dirty="0" smtClean="0"/>
              <a:t> </a:t>
            </a:r>
            <a:r>
              <a:rPr lang="en-US" b="1" dirty="0" err="1" smtClean="0"/>
              <a:t>menyeimbangkan</a:t>
            </a:r>
            <a:r>
              <a:rPr lang="en-US" b="1" dirty="0" smtClean="0"/>
              <a:t> </a:t>
            </a:r>
            <a:r>
              <a:rPr lang="en-US" b="1" dirty="0" err="1" smtClean="0"/>
              <a:t>pencapaian</a:t>
            </a:r>
            <a:r>
              <a:rPr lang="en-US" b="1" dirty="0" smtClean="0"/>
              <a:t> </a:t>
            </a:r>
            <a:r>
              <a:rPr lang="en-US" b="1" dirty="0" err="1" smtClean="0"/>
              <a:t>tujuan</a:t>
            </a:r>
            <a:r>
              <a:rPr lang="en-US" b="1" dirty="0" smtClean="0"/>
              <a:t> </a:t>
            </a:r>
            <a:r>
              <a:rPr lang="en-US" b="1" dirty="0" err="1" smtClean="0"/>
              <a:t>dan</a:t>
            </a:r>
            <a:r>
              <a:rPr lang="en-US" b="1" dirty="0" smtClean="0"/>
              <a:t> </a:t>
            </a:r>
            <a:r>
              <a:rPr lang="en-US" b="1" dirty="0" err="1" smtClean="0"/>
              <a:t>prioritas</a:t>
            </a:r>
            <a:endParaRPr lang="en-US" b="1" dirty="0" smtClean="0"/>
          </a:p>
          <a:p>
            <a:r>
              <a:rPr lang="en-US" b="1" dirty="0" err="1" smtClean="0"/>
              <a:t>Pemimpin</a:t>
            </a:r>
            <a:r>
              <a:rPr lang="en-US" b="1" dirty="0" smtClean="0"/>
              <a:t> </a:t>
            </a:r>
            <a:r>
              <a:rPr lang="en-US" b="1" dirty="0" err="1" smtClean="0"/>
              <a:t>harus</a:t>
            </a:r>
            <a:r>
              <a:rPr lang="en-US" b="1" dirty="0" smtClean="0"/>
              <a:t> </a:t>
            </a:r>
            <a:r>
              <a:rPr lang="en-US" b="1" dirty="0" err="1" smtClean="0"/>
              <a:t>berpikir</a:t>
            </a:r>
            <a:r>
              <a:rPr lang="en-US" b="1" dirty="0" smtClean="0"/>
              <a:t> </a:t>
            </a:r>
            <a:r>
              <a:rPr lang="en-US" b="1" dirty="0" err="1" smtClean="0"/>
              <a:t>secara</a:t>
            </a:r>
            <a:r>
              <a:rPr lang="en-US" b="1" dirty="0" smtClean="0"/>
              <a:t> </a:t>
            </a:r>
            <a:r>
              <a:rPr lang="en-US" b="1" dirty="0" err="1" smtClean="0"/>
              <a:t>analitis</a:t>
            </a:r>
            <a:r>
              <a:rPr lang="en-US" b="1" dirty="0" smtClean="0"/>
              <a:t> </a:t>
            </a:r>
            <a:r>
              <a:rPr lang="en-US" b="1" dirty="0" err="1" smtClean="0"/>
              <a:t>dan</a:t>
            </a:r>
            <a:r>
              <a:rPr lang="en-US" b="1" dirty="0" smtClean="0"/>
              <a:t> </a:t>
            </a:r>
            <a:r>
              <a:rPr lang="en-US" b="1" dirty="0" err="1" smtClean="0"/>
              <a:t>konseptual</a:t>
            </a:r>
            <a:endParaRPr lang="en-US" b="1" dirty="0" smtClean="0"/>
          </a:p>
          <a:p>
            <a:r>
              <a:rPr lang="en-US" b="1" dirty="0" err="1" smtClean="0"/>
              <a:t>Manajer</a:t>
            </a:r>
            <a:r>
              <a:rPr lang="en-US" b="1" dirty="0" smtClean="0"/>
              <a:t> </a:t>
            </a:r>
            <a:r>
              <a:rPr lang="en-US" b="1" dirty="0" err="1" smtClean="0"/>
              <a:t>adalah</a:t>
            </a:r>
            <a:r>
              <a:rPr lang="en-US" b="1" dirty="0" smtClean="0"/>
              <a:t> </a:t>
            </a:r>
            <a:r>
              <a:rPr lang="en-US" b="1" dirty="0" err="1" smtClean="0"/>
              <a:t>seorang</a:t>
            </a:r>
            <a:r>
              <a:rPr lang="en-US" b="1" dirty="0" smtClean="0"/>
              <a:t> mediator</a:t>
            </a:r>
          </a:p>
          <a:p>
            <a:r>
              <a:rPr lang="en-US" b="1" dirty="0" err="1" smtClean="0"/>
              <a:t>Pemimpin</a:t>
            </a:r>
            <a:r>
              <a:rPr lang="en-US" b="1" dirty="0" smtClean="0"/>
              <a:t> </a:t>
            </a:r>
            <a:r>
              <a:rPr lang="en-US" b="1" dirty="0" err="1" smtClean="0"/>
              <a:t>adalah</a:t>
            </a:r>
            <a:r>
              <a:rPr lang="en-US" b="1" dirty="0" smtClean="0"/>
              <a:t> </a:t>
            </a:r>
            <a:r>
              <a:rPr lang="en-US" b="1" dirty="0" err="1" smtClean="0"/>
              <a:t>politisi</a:t>
            </a:r>
            <a:r>
              <a:rPr lang="en-US" b="1" dirty="0" smtClean="0"/>
              <a:t> </a:t>
            </a:r>
            <a:r>
              <a:rPr lang="en-US" b="1" dirty="0" err="1" smtClean="0"/>
              <a:t>dan</a:t>
            </a:r>
            <a:r>
              <a:rPr lang="en-US" b="1" dirty="0" smtClean="0"/>
              <a:t> diplomat</a:t>
            </a:r>
          </a:p>
          <a:p>
            <a:r>
              <a:rPr lang="en-US" b="1" dirty="0" err="1" smtClean="0"/>
              <a:t>Pemimpin</a:t>
            </a:r>
            <a:r>
              <a:rPr lang="en-US" b="1" dirty="0" smtClean="0"/>
              <a:t> </a:t>
            </a:r>
            <a:r>
              <a:rPr lang="en-US" b="1" dirty="0" err="1" smtClean="0"/>
              <a:t>membuat</a:t>
            </a:r>
            <a:r>
              <a:rPr lang="en-US" b="1" dirty="0" smtClean="0"/>
              <a:t> </a:t>
            </a:r>
            <a:r>
              <a:rPr lang="en-US" b="1" dirty="0" err="1" smtClean="0"/>
              <a:t>keputusan</a:t>
            </a:r>
            <a:r>
              <a:rPr lang="en-US" b="1" dirty="0" smtClean="0"/>
              <a:t> yang </a:t>
            </a:r>
            <a:r>
              <a:rPr lang="en-US" b="1" dirty="0" err="1" smtClean="0"/>
              <a:t>sulit</a:t>
            </a:r>
            <a:endParaRPr lang="en-US" b="1" dirty="0" smtClean="0"/>
          </a:p>
          <a:p>
            <a:endParaRPr lang="en-US" dirty="0"/>
          </a:p>
        </p:txBody>
      </p:sp>
      <p:pic>
        <p:nvPicPr>
          <p:cNvPr id="4" name="Picture 3" descr="http://saripedia.files.wordpress.com/2011/07/leader.jpg?w=300&amp;h=236">
            <a:hlinkClick r:id="rId3"/>
          </p:cNvPr>
          <p:cNvPicPr/>
          <p:nvPr/>
        </p:nvPicPr>
        <p:blipFill>
          <a:blip r:embed="rId4"/>
          <a:srcRect/>
          <a:stretch>
            <a:fillRect/>
          </a:stretch>
        </p:blipFill>
        <p:spPr bwMode="auto">
          <a:xfrm>
            <a:off x="142844" y="1285860"/>
            <a:ext cx="2428892" cy="22479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8" y="350838"/>
            <a:ext cx="7329510" cy="6507162"/>
          </a:xfrm>
        </p:spPr>
        <p:txBody>
          <a:bodyPr/>
          <a:lstStyle/>
          <a:p>
            <a:pPr algn="ctr"/>
            <a:r>
              <a:rPr lang="en-US" b="1" dirty="0" smtClean="0">
                <a:solidFill>
                  <a:schemeClr val="bg1">
                    <a:lumMod val="25000"/>
                    <a:lumOff val="75000"/>
                  </a:schemeClr>
                </a:solidFill>
              </a:rPr>
              <a:t>Henry </a:t>
            </a:r>
            <a:r>
              <a:rPr lang="en-US" b="1" dirty="0" err="1" smtClean="0">
                <a:solidFill>
                  <a:schemeClr val="bg1">
                    <a:lumMod val="25000"/>
                    <a:lumOff val="75000"/>
                  </a:schemeClr>
                </a:solidFill>
              </a:rPr>
              <a:t>Mintzberg</a:t>
            </a:r>
            <a:r>
              <a:rPr lang="en-US" b="1" dirty="0" smtClean="0">
                <a:solidFill>
                  <a:schemeClr val="bg1">
                    <a:lumMod val="25000"/>
                    <a:lumOff val="75000"/>
                  </a:schemeClr>
                </a:solidFill>
              </a:rPr>
              <a:t/>
            </a:r>
            <a:br>
              <a:rPr lang="en-US" b="1" dirty="0" smtClean="0">
                <a:solidFill>
                  <a:schemeClr val="bg1">
                    <a:lumMod val="25000"/>
                    <a:lumOff val="75000"/>
                  </a:schemeClr>
                </a:solidFill>
              </a:rPr>
            </a:br>
            <a:r>
              <a:rPr lang="en-US" b="1" dirty="0" err="1" smtClean="0">
                <a:solidFill>
                  <a:schemeClr val="bg1">
                    <a:lumMod val="25000"/>
                    <a:lumOff val="75000"/>
                  </a:schemeClr>
                </a:solidFill>
              </a:rPr>
              <a:t>Peran</a:t>
            </a:r>
            <a:r>
              <a:rPr lang="en-US" b="1" dirty="0" smtClean="0">
                <a:solidFill>
                  <a:schemeClr val="bg1">
                    <a:lumMod val="25000"/>
                    <a:lumOff val="75000"/>
                  </a:schemeClr>
                </a:solidFill>
              </a:rPr>
              <a:t> </a:t>
            </a:r>
            <a:r>
              <a:rPr lang="en-US" b="1" dirty="0" err="1" smtClean="0">
                <a:solidFill>
                  <a:schemeClr val="bg1">
                    <a:lumMod val="25000"/>
                    <a:lumOff val="75000"/>
                  </a:schemeClr>
                </a:solidFill>
              </a:rPr>
              <a:t>Pemimpin</a:t>
            </a:r>
            <a:r>
              <a:rPr lang="en-US" b="1" dirty="0" smtClean="0">
                <a:solidFill>
                  <a:schemeClr val="bg1">
                    <a:lumMod val="25000"/>
                    <a:lumOff val="75000"/>
                  </a:schemeClr>
                </a:solidFill>
              </a:rPr>
              <a:t> </a:t>
            </a:r>
            <a:r>
              <a:rPr lang="en-US" sz="2600" dirty="0" smtClean="0"/>
              <a:t/>
            </a:r>
            <a:br>
              <a:rPr lang="en-US" sz="2600" dirty="0" smtClean="0"/>
            </a:br>
            <a:r>
              <a:rPr lang="en-US" sz="2600" dirty="0" smtClean="0"/>
              <a:t/>
            </a:r>
            <a:br>
              <a:rPr lang="en-US" sz="2600" dirty="0" smtClean="0"/>
            </a:br>
            <a:r>
              <a:rPr lang="en-US" sz="2600" dirty="0" smtClean="0"/>
              <a:t>1. </a:t>
            </a:r>
            <a:r>
              <a:rPr lang="en-US" sz="2600" b="1" dirty="0" err="1" smtClean="0"/>
              <a:t>Peran</a:t>
            </a:r>
            <a:r>
              <a:rPr lang="en-US" sz="2600" b="1" dirty="0" smtClean="0"/>
              <a:t> </a:t>
            </a:r>
            <a:r>
              <a:rPr lang="en-US" sz="2600" b="1" dirty="0" err="1" smtClean="0"/>
              <a:t>hubungan</a:t>
            </a:r>
            <a:r>
              <a:rPr lang="en-US" sz="2600" b="1" dirty="0" smtClean="0"/>
              <a:t> </a:t>
            </a:r>
            <a:r>
              <a:rPr lang="en-US" sz="2600" b="1" dirty="0" err="1" smtClean="0"/>
              <a:t>antar</a:t>
            </a:r>
            <a:r>
              <a:rPr lang="en-US" sz="2600" b="1" dirty="0" smtClean="0"/>
              <a:t> </a:t>
            </a:r>
            <a:r>
              <a:rPr lang="en-US" sz="2600" b="1" dirty="0" err="1" smtClean="0"/>
              <a:t>perorangan</a:t>
            </a:r>
            <a:r>
              <a:rPr lang="en-US" sz="2600" dirty="0" smtClean="0"/>
              <a:t>, </a:t>
            </a:r>
            <a:r>
              <a:rPr lang="en-US" sz="2600" dirty="0" err="1" smtClean="0"/>
              <a:t>dalam</a:t>
            </a:r>
            <a:r>
              <a:rPr lang="en-US" sz="2600" dirty="0" smtClean="0"/>
              <a:t> </a:t>
            </a:r>
            <a:r>
              <a:rPr lang="en-US" sz="2600" dirty="0" err="1" smtClean="0"/>
              <a:t>kasus</a:t>
            </a:r>
            <a:r>
              <a:rPr lang="en-US" sz="2600" dirty="0" smtClean="0"/>
              <a:t> </a:t>
            </a:r>
            <a:r>
              <a:rPr lang="en-US" sz="2600" dirty="0" err="1" smtClean="0"/>
              <a:t>ini</a:t>
            </a:r>
            <a:r>
              <a:rPr lang="en-US" sz="2600" dirty="0" smtClean="0"/>
              <a:t> </a:t>
            </a:r>
            <a:r>
              <a:rPr lang="en-US" sz="2600" dirty="0" err="1" smtClean="0"/>
              <a:t>fungsinya</a:t>
            </a:r>
            <a:r>
              <a:rPr lang="en-US" sz="2600" dirty="0" smtClean="0"/>
              <a:t> </a:t>
            </a:r>
            <a:r>
              <a:rPr lang="en-US" sz="2600" dirty="0" err="1" smtClean="0"/>
              <a:t>sebagai</a:t>
            </a:r>
            <a:r>
              <a:rPr lang="en-US" sz="2600" dirty="0" smtClean="0"/>
              <a:t> </a:t>
            </a:r>
            <a:r>
              <a:rPr lang="en-US" sz="2600" dirty="0" err="1" smtClean="0"/>
              <a:t>pemimpin</a:t>
            </a:r>
            <a:r>
              <a:rPr lang="en-US" sz="2600" dirty="0" smtClean="0"/>
              <a:t> yang </a:t>
            </a:r>
            <a:r>
              <a:rPr lang="en-US" sz="2600" dirty="0" err="1" smtClean="0"/>
              <a:t>dicontoh</a:t>
            </a:r>
            <a:r>
              <a:rPr lang="en-US" sz="2600" dirty="0" smtClean="0"/>
              <a:t>, </a:t>
            </a:r>
            <a:r>
              <a:rPr lang="en-US" sz="2600" dirty="0" err="1" smtClean="0"/>
              <a:t>pembangun</a:t>
            </a:r>
            <a:r>
              <a:rPr lang="en-US" sz="2600" dirty="0" smtClean="0"/>
              <a:t> </a:t>
            </a:r>
            <a:r>
              <a:rPr lang="en-US" sz="2600" dirty="0" err="1" smtClean="0"/>
              <a:t>tim</a:t>
            </a:r>
            <a:r>
              <a:rPr lang="en-US" sz="2600" dirty="0" smtClean="0"/>
              <a:t>, </a:t>
            </a:r>
            <a:r>
              <a:rPr lang="en-US" sz="2600" dirty="0" err="1" smtClean="0"/>
              <a:t>pelatih</a:t>
            </a:r>
            <a:r>
              <a:rPr lang="en-US" sz="2600" dirty="0" smtClean="0"/>
              <a:t>, </a:t>
            </a:r>
            <a:r>
              <a:rPr lang="en-US" sz="2600" dirty="0" err="1" smtClean="0"/>
              <a:t>direktur</a:t>
            </a:r>
            <a:r>
              <a:rPr lang="en-US" sz="2600" dirty="0" smtClean="0"/>
              <a:t>, mentor </a:t>
            </a:r>
            <a:r>
              <a:rPr lang="en-US" sz="2600" dirty="0" err="1" smtClean="0"/>
              <a:t>konsultasi</a:t>
            </a:r>
            <a:r>
              <a:rPr lang="en-US" sz="2600" dirty="0" smtClean="0"/>
              <a:t>.</a:t>
            </a:r>
            <a:br>
              <a:rPr lang="en-US" sz="2600" dirty="0" smtClean="0"/>
            </a:br>
            <a:r>
              <a:rPr lang="en-US" sz="2600" dirty="0" smtClean="0"/>
              <a:t/>
            </a:r>
            <a:br>
              <a:rPr lang="en-US" sz="2600" dirty="0" smtClean="0"/>
            </a:br>
            <a:r>
              <a:rPr lang="en-US" sz="2600" dirty="0" smtClean="0"/>
              <a:t>2. </a:t>
            </a:r>
            <a:r>
              <a:rPr lang="en-US" sz="2600" b="1" dirty="0" err="1" smtClean="0"/>
              <a:t>Fungsi</a:t>
            </a:r>
            <a:r>
              <a:rPr lang="en-US" sz="2600" b="1" dirty="0" smtClean="0"/>
              <a:t> </a:t>
            </a:r>
            <a:r>
              <a:rPr lang="en-US" sz="2600" b="1" dirty="0" err="1" smtClean="0"/>
              <a:t>Peran</a:t>
            </a:r>
            <a:r>
              <a:rPr lang="en-US" sz="2600" b="1" dirty="0" smtClean="0"/>
              <a:t> informal</a:t>
            </a:r>
            <a:r>
              <a:rPr lang="en-US" sz="2600" dirty="0" smtClean="0"/>
              <a:t> </a:t>
            </a:r>
            <a:r>
              <a:rPr lang="en-US" sz="2600" dirty="0" err="1" smtClean="0"/>
              <a:t>sebagai</a:t>
            </a:r>
            <a:r>
              <a:rPr lang="en-US" sz="2600" dirty="0" smtClean="0"/>
              <a:t> monitor, </a:t>
            </a:r>
            <a:r>
              <a:rPr lang="en-US" sz="2600" dirty="0" err="1" smtClean="0"/>
              <a:t>penyebar</a:t>
            </a:r>
            <a:r>
              <a:rPr lang="en-US" sz="2600" dirty="0" smtClean="0"/>
              <a:t> </a:t>
            </a:r>
            <a:r>
              <a:rPr lang="en-US" sz="2600" dirty="0" err="1" smtClean="0"/>
              <a:t>informasi</a:t>
            </a:r>
            <a:r>
              <a:rPr lang="en-US" sz="2600" dirty="0" smtClean="0"/>
              <a:t> </a:t>
            </a:r>
            <a:r>
              <a:rPr lang="en-US" sz="2600" dirty="0" err="1" smtClean="0"/>
              <a:t>dan</a:t>
            </a:r>
            <a:r>
              <a:rPr lang="en-US" sz="2600" dirty="0" smtClean="0"/>
              <a:t> </a:t>
            </a:r>
            <a:r>
              <a:rPr lang="en-US" sz="2600" dirty="0" err="1" smtClean="0"/>
              <a:t>juru</a:t>
            </a:r>
            <a:r>
              <a:rPr lang="en-US" sz="2600" dirty="0" smtClean="0"/>
              <a:t> </a:t>
            </a:r>
            <a:r>
              <a:rPr lang="en-US" sz="2600" dirty="0" err="1" smtClean="0"/>
              <a:t>bicara</a:t>
            </a:r>
            <a:r>
              <a:rPr lang="en-US" sz="2600" dirty="0" smtClean="0"/>
              <a:t>.</a:t>
            </a:r>
            <a:br>
              <a:rPr lang="en-US" sz="2600" dirty="0" smtClean="0"/>
            </a:br>
            <a:r>
              <a:rPr lang="en-US" sz="2600" dirty="0" smtClean="0"/>
              <a:t/>
            </a:r>
            <a:br>
              <a:rPr lang="en-US" sz="2600" dirty="0" smtClean="0"/>
            </a:br>
            <a:r>
              <a:rPr lang="en-US" sz="2600" dirty="0" smtClean="0"/>
              <a:t>3. </a:t>
            </a:r>
            <a:r>
              <a:rPr lang="en-US" sz="2600" b="1" dirty="0" err="1" smtClean="0"/>
              <a:t>Peran</a:t>
            </a:r>
            <a:r>
              <a:rPr lang="en-US" sz="2600" b="1" dirty="0" smtClean="0"/>
              <a:t> </a:t>
            </a:r>
            <a:r>
              <a:rPr lang="en-US" sz="2600" b="1" dirty="0" err="1" smtClean="0"/>
              <a:t>Pembuat</a:t>
            </a:r>
            <a:r>
              <a:rPr lang="en-US" sz="2600" b="1" dirty="0" smtClean="0"/>
              <a:t> </a:t>
            </a:r>
            <a:r>
              <a:rPr lang="en-US" sz="2600" b="1" dirty="0" err="1" smtClean="0"/>
              <a:t>keputusan</a:t>
            </a:r>
            <a:r>
              <a:rPr lang="en-US" sz="2600" dirty="0" smtClean="0"/>
              <a:t>, </a:t>
            </a:r>
            <a:r>
              <a:rPr lang="en-US" sz="2600" dirty="0" err="1" smtClean="0"/>
              <a:t>berfungsi</a:t>
            </a:r>
            <a:r>
              <a:rPr lang="en-US" sz="2600" dirty="0" smtClean="0"/>
              <a:t> </a:t>
            </a:r>
            <a:r>
              <a:rPr lang="en-US" sz="2600" dirty="0" err="1" smtClean="0"/>
              <a:t>sebagai</a:t>
            </a:r>
            <a:r>
              <a:rPr lang="en-US" sz="2600" dirty="0" smtClean="0"/>
              <a:t> </a:t>
            </a:r>
            <a:r>
              <a:rPr lang="en-US" sz="2600" dirty="0" err="1" smtClean="0"/>
              <a:t>pengusaha</a:t>
            </a:r>
            <a:r>
              <a:rPr lang="en-US" sz="2600" dirty="0" smtClean="0"/>
              <a:t>, </a:t>
            </a:r>
            <a:r>
              <a:rPr lang="en-US" sz="2600" dirty="0" err="1" smtClean="0"/>
              <a:t>penanganan</a:t>
            </a:r>
            <a:r>
              <a:rPr lang="en-US" sz="2600" dirty="0" smtClean="0"/>
              <a:t> </a:t>
            </a:r>
            <a:r>
              <a:rPr lang="en-US" sz="2600" dirty="0" err="1" smtClean="0"/>
              <a:t>gangguan</a:t>
            </a:r>
            <a:r>
              <a:rPr lang="en-US" sz="2600" dirty="0" smtClean="0"/>
              <a:t>, </a:t>
            </a:r>
            <a:r>
              <a:rPr lang="en-US" sz="2600" dirty="0" err="1" smtClean="0"/>
              <a:t>sumber</a:t>
            </a:r>
            <a:r>
              <a:rPr lang="en-US" sz="2600" dirty="0" smtClean="0"/>
              <a:t> </a:t>
            </a:r>
            <a:r>
              <a:rPr lang="en-US" sz="2600" dirty="0" err="1" smtClean="0"/>
              <a:t>alokasi</a:t>
            </a:r>
            <a:r>
              <a:rPr lang="en-US" sz="2600" dirty="0" smtClean="0"/>
              <a:t>, </a:t>
            </a:r>
            <a:r>
              <a:rPr lang="en-US" sz="2600" dirty="0" err="1" smtClean="0"/>
              <a:t>dan</a:t>
            </a:r>
            <a:r>
              <a:rPr lang="en-US" sz="2600" dirty="0" smtClean="0"/>
              <a:t> </a:t>
            </a:r>
            <a:r>
              <a:rPr lang="en-US" sz="2600" dirty="0" err="1" smtClean="0"/>
              <a:t>negosiator</a:t>
            </a:r>
            <a:r>
              <a:rPr lang="en-US" sz="2600" dirty="0" smtClean="0"/>
              <a:t/>
            </a:r>
            <a:br>
              <a:rPr lang="en-US" sz="2600" dirty="0" smtClean="0"/>
            </a:br>
            <a:endParaRPr lang="en-US"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080" y="357166"/>
            <a:ext cx="6172200" cy="2792410"/>
          </a:xfrm>
        </p:spPr>
        <p:txBody>
          <a:bodyPr/>
          <a:lstStyle/>
          <a:p>
            <a:pPr algn="ctr"/>
            <a:r>
              <a:rPr lang="en-US" sz="4000" b="1" dirty="0" smtClean="0"/>
              <a:t>So, </a:t>
            </a:r>
            <a:r>
              <a:rPr lang="en-US" sz="4000" b="1" dirty="0" err="1" smtClean="0"/>
              <a:t>apakah</a:t>
            </a:r>
            <a:r>
              <a:rPr lang="en-US" sz="4000" b="1" dirty="0" smtClean="0"/>
              <a:t> </a:t>
            </a:r>
            <a:r>
              <a:rPr lang="en-US" sz="4000" b="1" dirty="0" err="1" smtClean="0"/>
              <a:t>Anda</a:t>
            </a:r>
            <a:r>
              <a:rPr lang="en-US" sz="4000" b="1" dirty="0" smtClean="0"/>
              <a:t> </a:t>
            </a:r>
            <a:r>
              <a:rPr lang="en-US" sz="4000" b="1" dirty="0" err="1" smtClean="0"/>
              <a:t>sudah</a:t>
            </a:r>
            <a:r>
              <a:rPr lang="en-US" sz="4000" b="1" dirty="0" smtClean="0"/>
              <a:t> </a:t>
            </a:r>
            <a:r>
              <a:rPr lang="en-US" sz="4000" b="1" dirty="0" err="1" smtClean="0"/>
              <a:t>pantas</a:t>
            </a:r>
            <a:r>
              <a:rPr lang="en-US" sz="4000" b="1" dirty="0" smtClean="0"/>
              <a:t> </a:t>
            </a:r>
            <a:r>
              <a:rPr lang="en-US" sz="4000" b="1" dirty="0" err="1" smtClean="0"/>
              <a:t>menjadi</a:t>
            </a:r>
            <a:r>
              <a:rPr lang="en-US" sz="4000" b="1" dirty="0" smtClean="0"/>
              <a:t> </a:t>
            </a:r>
            <a:r>
              <a:rPr lang="en-US" sz="4000" b="1" dirty="0" err="1" smtClean="0"/>
              <a:t>pemimpin</a:t>
            </a:r>
            <a:r>
              <a:rPr lang="en-US" sz="4000" b="1" dirty="0" smtClean="0"/>
              <a:t> ?? </a:t>
            </a:r>
            <a:br>
              <a:rPr lang="en-US" sz="4000" b="1" dirty="0" smtClean="0"/>
            </a:br>
            <a:endParaRPr lang="en-US" sz="4000" b="1" dirty="0"/>
          </a:p>
        </p:txBody>
      </p:sp>
      <p:pic>
        <p:nvPicPr>
          <p:cNvPr id="1026" name="Picture 2" descr="C:\Documents and Settings\D-Wie\My Documents\My Pictures\Leader.jpeg"/>
          <p:cNvPicPr>
            <a:picLocks noChangeAspect="1" noChangeArrowheads="1"/>
          </p:cNvPicPr>
          <p:nvPr/>
        </p:nvPicPr>
        <p:blipFill>
          <a:blip r:embed="rId3"/>
          <a:srcRect/>
          <a:stretch>
            <a:fillRect/>
          </a:stretch>
        </p:blipFill>
        <p:spPr bwMode="auto">
          <a:xfrm>
            <a:off x="3143240" y="2805113"/>
            <a:ext cx="5157817" cy="341249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985" y="0"/>
            <a:ext cx="6978029"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080" y="214290"/>
            <a:ext cx="6172200" cy="649270"/>
          </a:xfrm>
        </p:spPr>
        <p:txBody>
          <a:bodyPr/>
          <a:lstStyle/>
          <a:p>
            <a:pPr algn="ctr"/>
            <a:r>
              <a:rPr lang="en-US" b="1" dirty="0" smtClean="0">
                <a:solidFill>
                  <a:schemeClr val="bg1">
                    <a:lumMod val="25000"/>
                    <a:lumOff val="75000"/>
                  </a:schemeClr>
                </a:solidFill>
              </a:rPr>
              <a:t>DEFINISI</a:t>
            </a:r>
            <a:endParaRPr lang="en-US" b="1" dirty="0">
              <a:solidFill>
                <a:schemeClr val="bg1">
                  <a:lumMod val="25000"/>
                  <a:lumOff val="75000"/>
                </a:schemeClr>
              </a:solidFill>
            </a:endParaRPr>
          </a:p>
        </p:txBody>
      </p:sp>
      <p:sp>
        <p:nvSpPr>
          <p:cNvPr id="3" name="Content Placeholder 2"/>
          <p:cNvSpPr>
            <a:spLocks noGrp="1"/>
          </p:cNvSpPr>
          <p:nvPr>
            <p:ph idx="1"/>
          </p:nvPr>
        </p:nvSpPr>
        <p:spPr>
          <a:xfrm>
            <a:off x="176194" y="1857364"/>
            <a:ext cx="2038352" cy="4000528"/>
          </a:xfrm>
        </p:spPr>
        <p:txBody>
          <a:bodyPr>
            <a:normAutofit/>
          </a:bodyPr>
          <a:lstStyle/>
          <a:p>
            <a:pPr marL="0" indent="0" algn="ctr">
              <a:buNone/>
            </a:pPr>
            <a:r>
              <a:rPr lang="en-US" sz="2800" dirty="0" err="1" smtClean="0">
                <a:solidFill>
                  <a:srgbClr val="FFFF00"/>
                </a:solidFill>
              </a:rPr>
              <a:t>Menurut</a:t>
            </a:r>
            <a:r>
              <a:rPr lang="en-US" sz="2800" dirty="0" smtClean="0">
                <a:solidFill>
                  <a:srgbClr val="FFFF00"/>
                </a:solidFill>
              </a:rPr>
              <a:t> </a:t>
            </a:r>
            <a:r>
              <a:rPr lang="en-US" sz="2800" dirty="0" err="1" smtClean="0">
                <a:solidFill>
                  <a:srgbClr val="FFFF00"/>
                </a:solidFill>
              </a:rPr>
              <a:t>sejarah</a:t>
            </a:r>
            <a:r>
              <a:rPr lang="en-US" sz="2800" dirty="0" smtClean="0">
                <a:solidFill>
                  <a:srgbClr val="FFFF00"/>
                </a:solidFill>
              </a:rPr>
              <a:t>, </a:t>
            </a:r>
            <a:r>
              <a:rPr lang="en-US" sz="2800" dirty="0" err="1" smtClean="0">
                <a:solidFill>
                  <a:srgbClr val="FFFF00"/>
                </a:solidFill>
              </a:rPr>
              <a:t>masa</a:t>
            </a:r>
            <a:r>
              <a:rPr lang="en-US" sz="2800" dirty="0" smtClean="0">
                <a:solidFill>
                  <a:srgbClr val="FFFF00"/>
                </a:solidFill>
              </a:rPr>
              <a:t> “</a:t>
            </a:r>
            <a:r>
              <a:rPr lang="en-US" sz="2800" dirty="0" err="1" smtClean="0">
                <a:solidFill>
                  <a:srgbClr val="FFFF00"/>
                </a:solidFill>
              </a:rPr>
              <a:t>kepemimpinan</a:t>
            </a:r>
            <a:r>
              <a:rPr lang="en-US" sz="2800" dirty="0" smtClean="0">
                <a:solidFill>
                  <a:srgbClr val="FFFF00"/>
                </a:solidFill>
              </a:rPr>
              <a:t>” </a:t>
            </a:r>
            <a:r>
              <a:rPr lang="en-US" sz="2800" dirty="0" err="1" smtClean="0">
                <a:solidFill>
                  <a:srgbClr val="FFFF00"/>
                </a:solidFill>
              </a:rPr>
              <a:t>muncul</a:t>
            </a:r>
            <a:r>
              <a:rPr lang="en-US" sz="2800" dirty="0" smtClean="0">
                <a:solidFill>
                  <a:srgbClr val="FFFF00"/>
                </a:solidFill>
              </a:rPr>
              <a:t> </a:t>
            </a:r>
            <a:r>
              <a:rPr lang="en-US" sz="2800" dirty="0" err="1" smtClean="0">
                <a:solidFill>
                  <a:srgbClr val="FFFF00"/>
                </a:solidFill>
              </a:rPr>
              <a:t>pada</a:t>
            </a:r>
            <a:r>
              <a:rPr lang="en-US" sz="2800" dirty="0" smtClean="0">
                <a:solidFill>
                  <a:srgbClr val="FFFF00"/>
                </a:solidFill>
              </a:rPr>
              <a:t> Abad 18.</a:t>
            </a:r>
            <a:endParaRPr lang="en-US" sz="2800" dirty="0">
              <a:solidFill>
                <a:srgbClr val="FFFF00"/>
              </a:solidFill>
            </a:endParaRPr>
          </a:p>
        </p:txBody>
      </p:sp>
      <p:sp>
        <p:nvSpPr>
          <p:cNvPr id="4" name="Content Placeholder 2"/>
          <p:cNvSpPr txBox="1">
            <a:spLocks/>
          </p:cNvSpPr>
          <p:nvPr/>
        </p:nvSpPr>
        <p:spPr>
          <a:xfrm>
            <a:off x="2676524" y="1500174"/>
            <a:ext cx="6110318" cy="2071702"/>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Pengaruh</a:t>
            </a:r>
            <a:r>
              <a:rPr lang="en-US" sz="2400" dirty="0" smtClean="0"/>
              <a:t> </a:t>
            </a:r>
            <a:r>
              <a:rPr lang="en-US" sz="2400" dirty="0" err="1" smtClean="0"/>
              <a:t>antar</a:t>
            </a:r>
            <a:r>
              <a:rPr lang="en-US" sz="2400" dirty="0" smtClean="0"/>
              <a:t> </a:t>
            </a:r>
            <a:r>
              <a:rPr lang="en-US" sz="2400" dirty="0" err="1" smtClean="0"/>
              <a:t>pribadi</a:t>
            </a:r>
            <a:r>
              <a:rPr lang="en-US" sz="2400" dirty="0" smtClean="0"/>
              <a:t>, </a:t>
            </a:r>
            <a:r>
              <a:rPr lang="en-US" sz="2400" dirty="0" err="1" smtClean="0"/>
              <a:t>dalam</a:t>
            </a:r>
            <a:r>
              <a:rPr lang="en-US" sz="2400" dirty="0" smtClean="0"/>
              <a:t> </a:t>
            </a:r>
            <a:r>
              <a:rPr lang="en-US" sz="2400" dirty="0" err="1" smtClean="0"/>
              <a:t>situasi</a:t>
            </a:r>
            <a:r>
              <a:rPr lang="en-US" sz="2400" dirty="0" smtClean="0"/>
              <a:t> </a:t>
            </a:r>
            <a:r>
              <a:rPr lang="en-US" sz="2400" dirty="0" err="1" smtClean="0"/>
              <a:t>tertentu</a:t>
            </a:r>
            <a:r>
              <a:rPr lang="en-US" sz="2400" dirty="0" smtClean="0"/>
              <a:t> </a:t>
            </a:r>
            <a:r>
              <a:rPr lang="en-US" sz="2400" dirty="0" err="1" smtClean="0"/>
              <a:t>dan</a:t>
            </a:r>
            <a:r>
              <a:rPr lang="en-US" sz="2400" dirty="0" smtClean="0"/>
              <a:t> </a:t>
            </a:r>
            <a:r>
              <a:rPr lang="en-US" sz="2400" dirty="0" err="1" smtClean="0"/>
              <a:t>langsung</a:t>
            </a:r>
            <a:r>
              <a:rPr lang="en-US" sz="2400" dirty="0" smtClean="0"/>
              <a:t> </a:t>
            </a:r>
            <a:r>
              <a:rPr lang="en-US" sz="2400" dirty="0" err="1" smtClean="0"/>
              <a:t>melalui</a:t>
            </a:r>
            <a:r>
              <a:rPr lang="en-US" sz="2400" dirty="0" smtClean="0"/>
              <a:t> </a:t>
            </a:r>
            <a:r>
              <a:rPr lang="en-US" sz="2400" dirty="0" err="1" smtClean="0"/>
              <a:t>proses</a:t>
            </a:r>
            <a:r>
              <a:rPr lang="en-US" sz="2400" dirty="0" smtClean="0"/>
              <a:t> </a:t>
            </a:r>
            <a:r>
              <a:rPr lang="en-US" sz="2400" dirty="0" err="1" smtClean="0"/>
              <a:t>komunikasi</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satu</a:t>
            </a:r>
            <a:r>
              <a:rPr lang="en-US" sz="2400" dirty="0" smtClean="0"/>
              <a:t> </a:t>
            </a:r>
            <a:r>
              <a:rPr lang="en-US" sz="2400" dirty="0" err="1" smtClean="0"/>
              <a:t>atau</a:t>
            </a:r>
            <a:r>
              <a:rPr lang="en-US" sz="2400" dirty="0" smtClean="0"/>
              <a:t> </a:t>
            </a:r>
            <a:r>
              <a:rPr lang="en-US" sz="2400" dirty="0" err="1" smtClean="0"/>
              <a:t>beberapa</a:t>
            </a:r>
            <a:r>
              <a:rPr lang="en-US" sz="2400" dirty="0" smtClean="0"/>
              <a:t> </a:t>
            </a:r>
            <a:r>
              <a:rPr lang="en-US" sz="2400" dirty="0" err="1" smtClean="0"/>
              <a:t>tujuan</a:t>
            </a:r>
            <a:r>
              <a:rPr lang="en-US" sz="2400" dirty="0" smtClean="0"/>
              <a:t> </a:t>
            </a:r>
            <a:r>
              <a:rPr lang="en-US" sz="2400" dirty="0" err="1" smtClean="0"/>
              <a:t>tertentu</a:t>
            </a:r>
            <a:r>
              <a:rPr lang="en-US" sz="2400" dirty="0" smtClean="0"/>
              <a:t> (</a:t>
            </a:r>
            <a:r>
              <a:rPr lang="en-US" sz="2400" dirty="0" err="1" smtClean="0"/>
              <a:t>Tannebaum</a:t>
            </a:r>
            <a:r>
              <a:rPr lang="en-US" sz="2400" dirty="0" smtClean="0"/>
              <a:t>, </a:t>
            </a:r>
            <a:r>
              <a:rPr lang="en-US" sz="2400" dirty="0" err="1" smtClean="0"/>
              <a:t>Weschler</a:t>
            </a:r>
            <a:r>
              <a:rPr lang="en-US" sz="2400" dirty="0" smtClean="0"/>
              <a:t> and </a:t>
            </a:r>
            <a:r>
              <a:rPr lang="en-US" sz="2400" dirty="0" err="1" smtClean="0"/>
              <a:t>Nassarik</a:t>
            </a:r>
            <a:r>
              <a:rPr lang="en-US" sz="2400" dirty="0" smtClean="0"/>
              <a:t>, 1961:24)</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
        <p:nvSpPr>
          <p:cNvPr id="5" name="Content Placeholder 2"/>
          <p:cNvSpPr txBox="1">
            <a:spLocks/>
          </p:cNvSpPr>
          <p:nvPr/>
        </p:nvSpPr>
        <p:spPr>
          <a:xfrm>
            <a:off x="2643174" y="4143380"/>
            <a:ext cx="6110318" cy="1785950"/>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Sikap</a:t>
            </a:r>
            <a:r>
              <a:rPr lang="en-US" sz="2400" dirty="0" smtClean="0"/>
              <a:t> </a:t>
            </a:r>
            <a:r>
              <a:rPr lang="en-US" sz="2400" dirty="0" err="1" smtClean="0"/>
              <a:t>pribadi</a:t>
            </a:r>
            <a:r>
              <a:rPr lang="en-US" sz="2400" dirty="0" smtClean="0"/>
              <a:t>, yang </a:t>
            </a:r>
            <a:r>
              <a:rPr lang="en-US" sz="2400" dirty="0" err="1" smtClean="0"/>
              <a:t>memimpin</a:t>
            </a:r>
            <a:r>
              <a:rPr lang="en-US" sz="2400" dirty="0" smtClean="0"/>
              <a:t> </a:t>
            </a:r>
            <a:r>
              <a:rPr lang="en-US" sz="2400" dirty="0" err="1" smtClean="0"/>
              <a:t>pelaksanaan</a:t>
            </a:r>
            <a:r>
              <a:rPr lang="en-US" sz="2400" dirty="0" smtClean="0"/>
              <a:t> </a:t>
            </a:r>
            <a:r>
              <a:rPr lang="en-US" sz="2400" dirty="0" err="1" smtClean="0"/>
              <a:t>aktivitas</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a:t>
            </a:r>
            <a:r>
              <a:rPr lang="en-US" sz="2400" dirty="0" smtClean="0"/>
              <a:t> yang </a:t>
            </a:r>
            <a:r>
              <a:rPr lang="en-US" sz="2400" dirty="0" err="1" smtClean="0"/>
              <a:t>diinginkan</a:t>
            </a:r>
            <a:r>
              <a:rPr lang="en-US" sz="2400" dirty="0" smtClean="0"/>
              <a:t>. (Shared Goal, </a:t>
            </a:r>
            <a:r>
              <a:rPr lang="en-US" sz="2400" dirty="0" err="1" smtClean="0"/>
              <a:t>Hemhiel</a:t>
            </a:r>
            <a:r>
              <a:rPr lang="en-US" sz="2400" dirty="0" smtClean="0"/>
              <a:t> &amp; Coons, 1957:7)</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714612" y="214290"/>
            <a:ext cx="6110318" cy="1785950"/>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Suatu</a:t>
            </a:r>
            <a:r>
              <a:rPr lang="en-US" sz="2400" dirty="0" smtClean="0"/>
              <a:t> </a:t>
            </a:r>
            <a:r>
              <a:rPr lang="en-US" sz="2400" dirty="0" err="1" smtClean="0"/>
              <a:t>proses</a:t>
            </a:r>
            <a:r>
              <a:rPr lang="en-US" sz="2400" dirty="0" smtClean="0"/>
              <a:t> yang </a:t>
            </a:r>
            <a:r>
              <a:rPr lang="en-US" sz="2400" dirty="0" err="1" smtClean="0"/>
              <a:t>mempengaruhi</a:t>
            </a:r>
            <a:r>
              <a:rPr lang="en-US" sz="2400" dirty="0" smtClean="0"/>
              <a:t> </a:t>
            </a:r>
            <a:r>
              <a:rPr lang="en-US" sz="2400" dirty="0" err="1" smtClean="0"/>
              <a:t>aktifitas</a:t>
            </a:r>
            <a:r>
              <a:rPr lang="en-US" sz="2400" dirty="0" smtClean="0"/>
              <a:t> </a:t>
            </a:r>
            <a:r>
              <a:rPr lang="en-US" sz="2400" dirty="0" err="1" smtClean="0"/>
              <a:t>kelompok</a:t>
            </a:r>
            <a:r>
              <a:rPr lang="en-US" sz="2400" dirty="0" smtClean="0"/>
              <a:t> yang </a:t>
            </a:r>
            <a:r>
              <a:rPr lang="en-US" sz="2400" dirty="0" err="1" smtClean="0"/>
              <a:t>diatur</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a:t>
            </a:r>
            <a:r>
              <a:rPr lang="en-US" sz="2400" dirty="0" smtClean="0"/>
              <a:t> </a:t>
            </a:r>
            <a:r>
              <a:rPr lang="en-US" sz="2400" dirty="0" err="1" smtClean="0"/>
              <a:t>bersama</a:t>
            </a:r>
            <a:r>
              <a:rPr lang="en-US" sz="2400" dirty="0" smtClean="0"/>
              <a:t> (Rauch &amp; </a:t>
            </a:r>
            <a:r>
              <a:rPr lang="en-US" sz="2400" dirty="0" err="1" smtClean="0"/>
              <a:t>Behling</a:t>
            </a:r>
            <a:r>
              <a:rPr lang="en-US" sz="2400" dirty="0" smtClean="0"/>
              <a:t>, 1984:46)</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
        <p:nvSpPr>
          <p:cNvPr id="5" name="Content Placeholder 2"/>
          <p:cNvSpPr txBox="1">
            <a:spLocks/>
          </p:cNvSpPr>
          <p:nvPr/>
        </p:nvSpPr>
        <p:spPr>
          <a:xfrm>
            <a:off x="2714612" y="2285992"/>
            <a:ext cx="6110318" cy="1785950"/>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Kemampuan</a:t>
            </a:r>
            <a:r>
              <a:rPr lang="en-US" sz="2400" dirty="0" smtClean="0"/>
              <a:t> </a:t>
            </a:r>
            <a:r>
              <a:rPr lang="en-US" sz="2400" dirty="0" err="1" smtClean="0"/>
              <a:t>seni</a:t>
            </a:r>
            <a:r>
              <a:rPr lang="en-US" sz="2400" dirty="0" smtClean="0"/>
              <a:t> </a:t>
            </a:r>
            <a:r>
              <a:rPr lang="en-US" sz="2400" dirty="0" err="1" smtClean="0"/>
              <a:t>atau</a:t>
            </a:r>
            <a:r>
              <a:rPr lang="en-US" sz="2400" dirty="0" smtClean="0"/>
              <a:t> </a:t>
            </a:r>
            <a:r>
              <a:rPr lang="en-US" sz="2400" dirty="0" err="1" smtClean="0"/>
              <a:t>tehnik</a:t>
            </a:r>
            <a:r>
              <a:rPr lang="en-US" sz="2400" dirty="0" smtClean="0"/>
              <a:t> </a:t>
            </a:r>
            <a:r>
              <a:rPr lang="en-US" sz="2400" dirty="0" err="1" smtClean="0"/>
              <a:t>untuk</a:t>
            </a:r>
            <a:r>
              <a:rPr lang="en-US" sz="2400" dirty="0" smtClean="0"/>
              <a:t> </a:t>
            </a:r>
            <a:r>
              <a:rPr lang="en-US" sz="2400" dirty="0" err="1" smtClean="0"/>
              <a:t>membuat</a:t>
            </a:r>
            <a:r>
              <a:rPr lang="en-US" sz="2400" dirty="0" smtClean="0"/>
              <a:t> </a:t>
            </a:r>
            <a:r>
              <a:rPr lang="en-US" sz="2400" dirty="0" err="1" smtClean="0"/>
              <a:t>sebuah</a:t>
            </a:r>
            <a:r>
              <a:rPr lang="en-US" sz="2400" dirty="0" smtClean="0"/>
              <a:t> </a:t>
            </a:r>
            <a:r>
              <a:rPr lang="en-US" sz="2400" dirty="0" err="1" smtClean="0"/>
              <a:t>kelompok</a:t>
            </a:r>
            <a:r>
              <a:rPr lang="en-US" sz="2400" dirty="0" smtClean="0"/>
              <a:t> </a:t>
            </a:r>
            <a:r>
              <a:rPr lang="en-US" sz="2400" dirty="0" err="1" smtClean="0"/>
              <a:t>atau</a:t>
            </a:r>
            <a:r>
              <a:rPr lang="en-US" sz="2400" dirty="0" smtClean="0"/>
              <a:t> </a:t>
            </a:r>
            <a:r>
              <a:rPr lang="en-US" sz="2400" dirty="0" err="1" smtClean="0"/>
              <a:t>orang</a:t>
            </a:r>
            <a:r>
              <a:rPr lang="en-US" sz="2400" dirty="0" smtClean="0"/>
              <a:t> </a:t>
            </a:r>
            <a:r>
              <a:rPr lang="en-US" sz="2400" dirty="0" err="1" smtClean="0"/>
              <a:t>mengikuti</a:t>
            </a:r>
            <a:r>
              <a:rPr lang="en-US" sz="2400" dirty="0" smtClean="0"/>
              <a:t> </a:t>
            </a:r>
            <a:r>
              <a:rPr lang="en-US" sz="2400" dirty="0" err="1" smtClean="0"/>
              <a:t>dan</a:t>
            </a:r>
            <a:r>
              <a:rPr lang="en-US" sz="2400" dirty="0" smtClean="0"/>
              <a:t> </a:t>
            </a:r>
            <a:r>
              <a:rPr lang="en-US" sz="2400" dirty="0" err="1" smtClean="0"/>
              <a:t>menaati</a:t>
            </a:r>
            <a:r>
              <a:rPr lang="en-US" sz="2400" dirty="0" smtClean="0"/>
              <a:t> </a:t>
            </a:r>
            <a:r>
              <a:rPr lang="en-US" sz="2400" dirty="0" err="1" smtClean="0"/>
              <a:t>segala</a:t>
            </a:r>
            <a:r>
              <a:rPr lang="en-US" sz="2400" dirty="0" smtClean="0"/>
              <a:t> </a:t>
            </a:r>
            <a:r>
              <a:rPr lang="en-US" sz="2400" dirty="0" err="1" smtClean="0"/>
              <a:t>keinginannya</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
        <p:nvSpPr>
          <p:cNvPr id="6" name="Content Placeholder 2"/>
          <p:cNvSpPr txBox="1">
            <a:spLocks/>
          </p:cNvSpPr>
          <p:nvPr/>
        </p:nvSpPr>
        <p:spPr>
          <a:xfrm>
            <a:off x="2747962" y="4429132"/>
            <a:ext cx="6110318" cy="2071702"/>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Suatu</a:t>
            </a:r>
            <a:r>
              <a:rPr lang="en-US" sz="2400" dirty="0" smtClean="0"/>
              <a:t> </a:t>
            </a:r>
            <a:r>
              <a:rPr lang="en-US" sz="2400" dirty="0" err="1" smtClean="0"/>
              <a:t>proses</a:t>
            </a:r>
            <a:r>
              <a:rPr lang="en-US" sz="2400" dirty="0" smtClean="0"/>
              <a:t> yang </a:t>
            </a:r>
            <a:r>
              <a:rPr lang="en-US" sz="2400" dirty="0" err="1" smtClean="0"/>
              <a:t>memberi</a:t>
            </a:r>
            <a:r>
              <a:rPr lang="en-US" sz="2400" dirty="0" smtClean="0"/>
              <a:t> </a:t>
            </a:r>
            <a:r>
              <a:rPr lang="en-US" sz="2400" dirty="0" err="1" smtClean="0"/>
              <a:t>arti</a:t>
            </a:r>
            <a:r>
              <a:rPr lang="en-US" sz="2400" dirty="0" smtClean="0"/>
              <a:t> (</a:t>
            </a:r>
            <a:r>
              <a:rPr lang="en-US" sz="2400" dirty="0" err="1" smtClean="0"/>
              <a:t>penuh</a:t>
            </a:r>
            <a:r>
              <a:rPr lang="en-US" sz="2400" dirty="0" smtClean="0"/>
              <a:t> </a:t>
            </a:r>
            <a:r>
              <a:rPr lang="en-US" sz="2400" dirty="0" err="1" smtClean="0"/>
              <a:t>arti</a:t>
            </a:r>
            <a:r>
              <a:rPr lang="en-US" sz="2400" dirty="0" smtClean="0"/>
              <a:t> </a:t>
            </a:r>
            <a:r>
              <a:rPr lang="en-US" sz="2400" dirty="0" err="1" smtClean="0"/>
              <a:t>kepemimpinan</a:t>
            </a:r>
            <a:r>
              <a:rPr lang="en-US" sz="2400" dirty="0" smtClean="0"/>
              <a:t>) </a:t>
            </a:r>
            <a:r>
              <a:rPr lang="en-US" sz="2400" dirty="0" err="1" smtClean="0"/>
              <a:t>pada</a:t>
            </a:r>
            <a:r>
              <a:rPr lang="en-US" sz="2400" dirty="0" smtClean="0"/>
              <a:t> </a:t>
            </a:r>
            <a:r>
              <a:rPr lang="en-US" sz="2400" dirty="0" err="1" smtClean="0"/>
              <a:t>kerjasama</a:t>
            </a:r>
            <a:r>
              <a:rPr lang="en-US" sz="2400" dirty="0" smtClean="0"/>
              <a:t> </a:t>
            </a:r>
            <a:r>
              <a:rPr lang="en-US" sz="2400" dirty="0" err="1" smtClean="0"/>
              <a:t>dan</a:t>
            </a:r>
            <a:r>
              <a:rPr lang="en-US" sz="2400" dirty="0" smtClean="0"/>
              <a:t> </a:t>
            </a:r>
            <a:r>
              <a:rPr lang="en-US" sz="2400" dirty="0" err="1" smtClean="0"/>
              <a:t>dihasilkan</a:t>
            </a:r>
            <a:r>
              <a:rPr lang="en-US" sz="2400" dirty="0" smtClean="0"/>
              <a:t> </a:t>
            </a:r>
            <a:r>
              <a:rPr lang="en-US" sz="2400" dirty="0" err="1" smtClean="0"/>
              <a:t>dengan</a:t>
            </a:r>
            <a:r>
              <a:rPr lang="en-US" sz="2400" dirty="0" smtClean="0"/>
              <a:t> </a:t>
            </a:r>
            <a:r>
              <a:rPr lang="en-US" sz="2400" dirty="0" err="1" smtClean="0"/>
              <a:t>kemauan</a:t>
            </a:r>
            <a:r>
              <a:rPr lang="en-US" sz="2400" dirty="0" smtClean="0"/>
              <a:t> </a:t>
            </a:r>
            <a:r>
              <a:rPr lang="en-US" sz="2400" dirty="0" err="1" smtClean="0"/>
              <a:t>untuk</a:t>
            </a:r>
            <a:r>
              <a:rPr lang="en-US" sz="2400" dirty="0" smtClean="0"/>
              <a:t> </a:t>
            </a:r>
            <a:r>
              <a:rPr lang="en-US" sz="2400" dirty="0" err="1" smtClean="0"/>
              <a:t>memimpin</a:t>
            </a:r>
            <a:r>
              <a:rPr lang="en-US" sz="2400" dirty="0" smtClean="0"/>
              <a:t> </a:t>
            </a:r>
            <a:r>
              <a:rPr lang="en-US" sz="2400" dirty="0" err="1" smtClean="0"/>
              <a:t>dalam</a:t>
            </a:r>
            <a:r>
              <a:rPr lang="en-US" sz="2400" dirty="0" smtClean="0"/>
              <a:t> </a:t>
            </a:r>
            <a:r>
              <a:rPr lang="en-US" sz="2400" dirty="0" err="1" smtClean="0"/>
              <a:t>mencapai</a:t>
            </a:r>
            <a:r>
              <a:rPr lang="en-US" sz="2400" dirty="0" smtClean="0"/>
              <a:t> </a:t>
            </a:r>
            <a:r>
              <a:rPr lang="en-US" sz="2400" dirty="0" err="1" smtClean="0"/>
              <a:t>tujuan</a:t>
            </a:r>
            <a:r>
              <a:rPr lang="en-US" sz="2400" dirty="0" smtClean="0"/>
              <a:t> (Jacobs &amp; Jacques, 1990:281)</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714612" y="214290"/>
            <a:ext cx="6110318" cy="2000264"/>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Peningkatan</a:t>
            </a:r>
            <a:r>
              <a:rPr lang="en-US" sz="2400" dirty="0" smtClean="0"/>
              <a:t> </a:t>
            </a:r>
            <a:r>
              <a:rPr lang="en-US" sz="2400" dirty="0" err="1" smtClean="0"/>
              <a:t>pengaruh</a:t>
            </a:r>
            <a:r>
              <a:rPr lang="en-US" sz="2400" dirty="0" smtClean="0"/>
              <a:t> </a:t>
            </a:r>
            <a:r>
              <a:rPr lang="en-US" sz="2400" dirty="0" err="1" smtClean="0"/>
              <a:t>sedikit</a:t>
            </a:r>
            <a:r>
              <a:rPr lang="en-US" sz="2400" dirty="0" smtClean="0"/>
              <a:t> </a:t>
            </a:r>
            <a:r>
              <a:rPr lang="en-US" sz="2400" dirty="0" err="1" smtClean="0"/>
              <a:t>demi</a:t>
            </a:r>
            <a:r>
              <a:rPr lang="en-US" sz="2400" dirty="0" smtClean="0"/>
              <a:t> </a:t>
            </a:r>
            <a:r>
              <a:rPr lang="en-US" sz="2400" dirty="0" err="1" smtClean="0"/>
              <a:t>sedikit</a:t>
            </a:r>
            <a:r>
              <a:rPr lang="en-US" sz="2400" dirty="0" smtClean="0"/>
              <a:t> </a:t>
            </a:r>
            <a:r>
              <a:rPr lang="en-US" sz="2400" dirty="0" err="1" smtClean="0"/>
              <a:t>pada</a:t>
            </a:r>
            <a:r>
              <a:rPr lang="en-US" sz="2400" dirty="0" smtClean="0"/>
              <a:t> </a:t>
            </a:r>
            <a:r>
              <a:rPr lang="en-US" sz="2400" dirty="0" err="1" smtClean="0"/>
              <a:t>dan</a:t>
            </a:r>
            <a:r>
              <a:rPr lang="en-US" sz="2400" dirty="0" smtClean="0"/>
              <a:t> </a:t>
            </a:r>
            <a:r>
              <a:rPr lang="en-US" sz="2400" dirty="0" err="1" smtClean="0"/>
              <a:t>berada</a:t>
            </a:r>
            <a:r>
              <a:rPr lang="en-US" sz="2400" dirty="0" smtClean="0"/>
              <a:t> </a:t>
            </a:r>
            <a:r>
              <a:rPr lang="en-US" sz="2400" dirty="0" err="1" smtClean="0"/>
              <a:t>di</a:t>
            </a:r>
            <a:r>
              <a:rPr lang="en-US" sz="2400" dirty="0" smtClean="0"/>
              <a:t> </a:t>
            </a:r>
            <a:r>
              <a:rPr lang="en-US" sz="2400" dirty="0" err="1" smtClean="0"/>
              <a:t>atas</a:t>
            </a:r>
            <a:r>
              <a:rPr lang="en-US" sz="2400" dirty="0" smtClean="0"/>
              <a:t> </a:t>
            </a:r>
            <a:r>
              <a:rPr lang="en-US" sz="2400" dirty="0" err="1" smtClean="0"/>
              <a:t>kepatuhan</a:t>
            </a:r>
            <a:r>
              <a:rPr lang="en-US" sz="2400" dirty="0" smtClean="0"/>
              <a:t> </a:t>
            </a:r>
            <a:r>
              <a:rPr lang="en-US" sz="2400" dirty="0" err="1" smtClean="0"/>
              <a:t>mekanis</a:t>
            </a:r>
            <a:r>
              <a:rPr lang="en-US" sz="2400" dirty="0" smtClean="0"/>
              <a:t> </a:t>
            </a:r>
            <a:r>
              <a:rPr lang="en-US" sz="2400" dirty="0" err="1" smtClean="0"/>
              <a:t>terhadap</a:t>
            </a:r>
            <a:r>
              <a:rPr lang="en-US" sz="2400" dirty="0" smtClean="0"/>
              <a:t> </a:t>
            </a:r>
            <a:r>
              <a:rPr lang="en-US" sz="2400" dirty="0" err="1" smtClean="0"/>
              <a:t>pengarahan-pengarahan</a:t>
            </a:r>
            <a:r>
              <a:rPr lang="en-US" sz="2400" dirty="0" smtClean="0"/>
              <a:t> </a:t>
            </a:r>
            <a:r>
              <a:rPr lang="en-US" sz="2400" dirty="0" err="1" smtClean="0"/>
              <a:t>rutin</a:t>
            </a:r>
            <a:r>
              <a:rPr lang="en-US" sz="2400" dirty="0" smtClean="0"/>
              <a:t> </a:t>
            </a:r>
            <a:r>
              <a:rPr lang="en-US" sz="2400" dirty="0" err="1" smtClean="0"/>
              <a:t>organisasi</a:t>
            </a:r>
            <a:r>
              <a:rPr lang="en-US" sz="2400" dirty="0" smtClean="0"/>
              <a:t> (Katz </a:t>
            </a:r>
            <a:r>
              <a:rPr lang="en-US" sz="2400" dirty="0" err="1" smtClean="0"/>
              <a:t>dan</a:t>
            </a:r>
            <a:r>
              <a:rPr lang="en-US" sz="2400" dirty="0" smtClean="0"/>
              <a:t> Khan)</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
        <p:nvSpPr>
          <p:cNvPr id="5" name="Content Placeholder 2"/>
          <p:cNvSpPr txBox="1">
            <a:spLocks/>
          </p:cNvSpPr>
          <p:nvPr/>
        </p:nvSpPr>
        <p:spPr>
          <a:xfrm>
            <a:off x="2714612" y="2477446"/>
            <a:ext cx="6110318" cy="1714512"/>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Proses</a:t>
            </a:r>
            <a:r>
              <a:rPr lang="en-US" sz="2400" dirty="0" smtClean="0"/>
              <a:t> </a:t>
            </a:r>
            <a:r>
              <a:rPr lang="en-US" sz="2400" dirty="0" err="1" smtClean="0"/>
              <a:t>mempengaruhi</a:t>
            </a:r>
            <a:r>
              <a:rPr lang="en-US" sz="2400" dirty="0" smtClean="0"/>
              <a:t> </a:t>
            </a:r>
            <a:r>
              <a:rPr lang="en-US" sz="2400" dirty="0" err="1" smtClean="0"/>
              <a:t>aktivitas-aktivitas</a:t>
            </a:r>
            <a:r>
              <a:rPr lang="en-US" sz="2400" dirty="0" smtClean="0"/>
              <a:t> </a:t>
            </a:r>
            <a:r>
              <a:rPr lang="en-US" sz="2400" dirty="0" err="1" smtClean="0"/>
              <a:t>sebuah</a:t>
            </a:r>
            <a:r>
              <a:rPr lang="en-US" sz="2400" dirty="0" smtClean="0"/>
              <a:t> </a:t>
            </a:r>
            <a:r>
              <a:rPr lang="en-US" sz="2400" dirty="0" err="1" smtClean="0"/>
              <a:t>kelompok</a:t>
            </a:r>
            <a:r>
              <a:rPr lang="en-US" sz="2400" dirty="0" smtClean="0"/>
              <a:t> yang </a:t>
            </a:r>
            <a:r>
              <a:rPr lang="en-US" sz="2400" dirty="0" err="1" smtClean="0"/>
              <a:t>dorganisasi</a:t>
            </a:r>
            <a:r>
              <a:rPr lang="en-US" sz="2400" dirty="0" smtClean="0"/>
              <a:t> </a:t>
            </a:r>
            <a:r>
              <a:rPr lang="en-US" sz="2400" dirty="0" err="1" smtClean="0"/>
              <a:t>ke</a:t>
            </a:r>
            <a:r>
              <a:rPr lang="en-US" sz="2400" dirty="0" smtClean="0"/>
              <a:t> </a:t>
            </a:r>
            <a:r>
              <a:rPr lang="en-US" sz="2400" dirty="0" err="1" smtClean="0"/>
              <a:t>arah</a:t>
            </a:r>
            <a:r>
              <a:rPr lang="en-US" sz="2400" dirty="0" smtClean="0"/>
              <a:t> </a:t>
            </a:r>
            <a:r>
              <a:rPr lang="en-US" sz="2400" dirty="0" err="1" smtClean="0"/>
              <a:t>pencapaian</a:t>
            </a:r>
            <a:r>
              <a:rPr lang="en-US" sz="2400" dirty="0" smtClean="0"/>
              <a:t> </a:t>
            </a:r>
            <a:r>
              <a:rPr lang="en-US" sz="2400" dirty="0" err="1" smtClean="0"/>
              <a:t>tujuan</a:t>
            </a:r>
            <a:r>
              <a:rPr lang="en-US" sz="2400" dirty="0" smtClean="0"/>
              <a:t> (Rauch </a:t>
            </a:r>
            <a:r>
              <a:rPr lang="en-US" sz="2400" dirty="0" err="1" smtClean="0"/>
              <a:t>dan</a:t>
            </a:r>
            <a:r>
              <a:rPr lang="en-US" sz="2400" dirty="0" smtClean="0"/>
              <a:t> </a:t>
            </a:r>
            <a:r>
              <a:rPr lang="en-US" sz="2400" dirty="0" err="1" smtClean="0"/>
              <a:t>Behling</a:t>
            </a:r>
            <a:r>
              <a:rPr lang="en-US" sz="2400" dirty="0" smtClean="0"/>
              <a:t>)</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
        <p:nvSpPr>
          <p:cNvPr id="6" name="Content Placeholder 2"/>
          <p:cNvSpPr txBox="1">
            <a:spLocks/>
          </p:cNvSpPr>
          <p:nvPr/>
        </p:nvSpPr>
        <p:spPr>
          <a:xfrm>
            <a:off x="2747962" y="4429132"/>
            <a:ext cx="6110318" cy="2071702"/>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Proses</a:t>
            </a:r>
            <a:r>
              <a:rPr lang="en-US" sz="2400" dirty="0" smtClean="0"/>
              <a:t> </a:t>
            </a:r>
            <a:r>
              <a:rPr lang="en-US" sz="2400" dirty="0" err="1" smtClean="0"/>
              <a:t>memberi</a:t>
            </a:r>
            <a:r>
              <a:rPr lang="en-US" sz="2400" dirty="0" smtClean="0"/>
              <a:t> </a:t>
            </a:r>
            <a:r>
              <a:rPr lang="en-US" sz="2400" dirty="0" err="1" smtClean="0"/>
              <a:t>arti</a:t>
            </a:r>
            <a:r>
              <a:rPr lang="en-US" sz="2400" dirty="0" smtClean="0"/>
              <a:t> </a:t>
            </a:r>
            <a:r>
              <a:rPr lang="en-US" sz="2400" dirty="0" err="1" smtClean="0"/>
              <a:t>terhadap</a:t>
            </a:r>
            <a:r>
              <a:rPr lang="en-US" sz="2400" dirty="0" smtClean="0"/>
              <a:t> </a:t>
            </a:r>
            <a:r>
              <a:rPr lang="en-US" sz="2400" dirty="0" err="1" smtClean="0"/>
              <a:t>usaha</a:t>
            </a:r>
            <a:r>
              <a:rPr lang="en-US" sz="2400" dirty="0" smtClean="0"/>
              <a:t> </a:t>
            </a:r>
            <a:r>
              <a:rPr lang="en-US" sz="2400" dirty="0" err="1" smtClean="0"/>
              <a:t>kolektif</a:t>
            </a:r>
            <a:r>
              <a:rPr lang="en-US" sz="2400" dirty="0" smtClean="0"/>
              <a:t> yang </a:t>
            </a:r>
            <a:r>
              <a:rPr lang="en-US" sz="2400" dirty="0" err="1" smtClean="0"/>
              <a:t>mengakibatkan</a:t>
            </a:r>
            <a:r>
              <a:rPr lang="en-US" sz="2400" dirty="0" smtClean="0"/>
              <a:t> </a:t>
            </a:r>
            <a:r>
              <a:rPr lang="en-US" sz="2400" dirty="0" err="1" smtClean="0"/>
              <a:t>kesediaan</a:t>
            </a:r>
            <a:r>
              <a:rPr lang="en-US" sz="2400" dirty="0" smtClean="0"/>
              <a:t> </a:t>
            </a:r>
            <a:r>
              <a:rPr lang="en-US" sz="2400" dirty="0" err="1" smtClean="0"/>
              <a:t>untuk</a:t>
            </a:r>
            <a:r>
              <a:rPr lang="en-US" sz="2400" dirty="0" smtClean="0"/>
              <a:t> </a:t>
            </a:r>
            <a:r>
              <a:rPr lang="en-US" sz="2400" dirty="0" err="1" smtClean="0"/>
              <a:t>melakukan</a:t>
            </a:r>
            <a:r>
              <a:rPr lang="en-US" sz="2400" dirty="0" smtClean="0"/>
              <a:t> </a:t>
            </a:r>
            <a:r>
              <a:rPr lang="en-US" sz="2400" dirty="0" err="1" smtClean="0"/>
              <a:t>usaha</a:t>
            </a:r>
            <a:r>
              <a:rPr lang="en-US" sz="2400" dirty="0" smtClean="0"/>
              <a:t> yang </a:t>
            </a:r>
            <a:r>
              <a:rPr lang="en-US" sz="2400" dirty="0" err="1" smtClean="0"/>
              <a:t>diinginkan</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sasaran</a:t>
            </a:r>
            <a:r>
              <a:rPr lang="en-US" sz="2400" dirty="0" smtClean="0"/>
              <a:t> (Jacobs </a:t>
            </a:r>
            <a:r>
              <a:rPr lang="en-US" sz="2400" dirty="0" err="1" smtClean="0"/>
              <a:t>dan</a:t>
            </a:r>
            <a:r>
              <a:rPr lang="en-US" sz="2400" dirty="0" smtClean="0"/>
              <a:t> Jacques)</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714612" y="214290"/>
            <a:ext cx="6110318" cy="1928826"/>
          </a:xfrm>
          <a:prstGeom prst="rect">
            <a:avLst/>
          </a:prstGeom>
          <a:ln>
            <a:solidFill>
              <a:schemeClr val="accent6">
                <a:lumMod val="40000"/>
                <a:lumOff val="60000"/>
              </a:schemeClr>
            </a:solidFill>
          </a:ln>
        </p:spPr>
        <p:txBody>
          <a:bodyPr vert="horz" lIns="91440" tIns="45720" rIns="91440" bIns="45720" rtlCol="0">
            <a:noAutofit/>
          </a:bodyPr>
          <a:lstStyle/>
          <a:p>
            <a:pPr lvl="0" algn="ctr">
              <a:spcBef>
                <a:spcPts val="1800"/>
              </a:spcBef>
            </a:pPr>
            <a:r>
              <a:rPr lang="en-US" sz="2400" dirty="0" err="1" smtClean="0"/>
              <a:t>Kepemimpinan</a:t>
            </a:r>
            <a:r>
              <a:rPr lang="en-US" sz="2400" dirty="0" smtClean="0"/>
              <a:t> </a:t>
            </a:r>
            <a:r>
              <a:rPr lang="en-US" sz="2400" dirty="0" err="1" smtClean="0"/>
              <a:t>sebagai</a:t>
            </a:r>
            <a:r>
              <a:rPr lang="en-US" sz="2400" dirty="0" smtClean="0"/>
              <a:t> </a:t>
            </a:r>
            <a:r>
              <a:rPr lang="en-US" sz="2400" dirty="0" err="1" smtClean="0"/>
              <a:t>konsep</a:t>
            </a:r>
            <a:r>
              <a:rPr lang="en-US" sz="2400" dirty="0" smtClean="0"/>
              <a:t> </a:t>
            </a:r>
            <a:r>
              <a:rPr lang="en-US" sz="2400" dirty="0" err="1" smtClean="0"/>
              <a:t>manajemen</a:t>
            </a:r>
            <a:r>
              <a:rPr lang="en-US" sz="2400" dirty="0" smtClean="0"/>
              <a:t> </a:t>
            </a:r>
            <a:r>
              <a:rPr lang="en-US" sz="2400" dirty="0" err="1" smtClean="0"/>
              <a:t>dapat</a:t>
            </a:r>
            <a:r>
              <a:rPr lang="en-US" sz="2400" dirty="0" smtClean="0"/>
              <a:t> </a:t>
            </a:r>
            <a:r>
              <a:rPr lang="en-US" sz="2400" dirty="0" err="1" smtClean="0"/>
              <a:t>dirumuskan</a:t>
            </a:r>
            <a:r>
              <a:rPr lang="en-US" sz="2400" dirty="0" smtClean="0"/>
              <a:t> </a:t>
            </a:r>
            <a:r>
              <a:rPr lang="en-US" sz="2400" dirty="0" err="1" smtClean="0"/>
              <a:t>dalam</a:t>
            </a:r>
            <a:r>
              <a:rPr lang="en-US" sz="2400" dirty="0" smtClean="0"/>
              <a:t> </a:t>
            </a:r>
            <a:r>
              <a:rPr lang="en-US" sz="2400" dirty="0" err="1" smtClean="0"/>
              <a:t>berbagai</a:t>
            </a:r>
            <a:r>
              <a:rPr lang="en-US" sz="2400" dirty="0" smtClean="0"/>
              <a:t> </a:t>
            </a:r>
            <a:r>
              <a:rPr lang="en-US" sz="2400" dirty="0" err="1" smtClean="0"/>
              <a:t>macam</a:t>
            </a:r>
            <a:r>
              <a:rPr lang="en-US" sz="2400" dirty="0" smtClean="0"/>
              <a:t> </a:t>
            </a:r>
            <a:r>
              <a:rPr lang="en-US" sz="2400" dirty="0" err="1" smtClean="0"/>
              <a:t>definisi</a:t>
            </a:r>
            <a:r>
              <a:rPr lang="en-US" sz="2400" dirty="0" smtClean="0"/>
              <a:t>, </a:t>
            </a:r>
            <a:r>
              <a:rPr lang="en-US" sz="2400" dirty="0" err="1" smtClean="0"/>
              <a:t>tergantung</a:t>
            </a:r>
            <a:r>
              <a:rPr lang="en-US" sz="2400" dirty="0" smtClean="0"/>
              <a:t> </a:t>
            </a:r>
            <a:r>
              <a:rPr lang="en-US" sz="2400" dirty="0" err="1" smtClean="0"/>
              <a:t>dari</a:t>
            </a:r>
            <a:r>
              <a:rPr lang="en-US" sz="2400" dirty="0" smtClean="0"/>
              <a:t> </a:t>
            </a:r>
            <a:r>
              <a:rPr lang="en-US" sz="2400" dirty="0" err="1" smtClean="0"/>
              <a:t>mana</a:t>
            </a:r>
            <a:r>
              <a:rPr lang="en-US" sz="2400" dirty="0" smtClean="0"/>
              <a:t> </a:t>
            </a:r>
            <a:r>
              <a:rPr lang="en-US" sz="2400" dirty="0" err="1" smtClean="0"/>
              <a:t>titik</a:t>
            </a:r>
            <a:r>
              <a:rPr lang="en-US" sz="2400" dirty="0" smtClean="0"/>
              <a:t> </a:t>
            </a:r>
            <a:r>
              <a:rPr lang="en-US" sz="2400" dirty="0" err="1" smtClean="0"/>
              <a:t>tolak</a:t>
            </a:r>
            <a:r>
              <a:rPr lang="en-US" sz="2400" dirty="0" smtClean="0"/>
              <a:t> </a:t>
            </a:r>
            <a:r>
              <a:rPr lang="en-US" sz="2400" dirty="0" err="1" smtClean="0"/>
              <a:t>pemikirannya</a:t>
            </a:r>
            <a:r>
              <a:rPr lang="en-US" sz="2400" dirty="0" smtClean="0"/>
              <a:t> (Stogdill,1974:17)</a:t>
            </a:r>
            <a:endParaRPr kumimoji="0" lang="en-US" sz="2400" b="0" i="0" u="none" strike="noStrike" kern="1200" cap="none" spc="0" normalizeH="0" baseline="0" noProof="0" dirty="0">
              <a:ln>
                <a:noFill/>
              </a:ln>
              <a:solidFill>
                <a:srgbClr val="FFFF00"/>
              </a:solidFill>
              <a:effectLst/>
              <a:uLnTx/>
              <a:uFillTx/>
              <a:latin typeface="+mn-lt"/>
              <a:ea typeface="+mn-ea"/>
              <a:cs typeface="+mn-cs"/>
            </a:endParaRPr>
          </a:p>
        </p:txBody>
      </p:sp>
      <p:sp>
        <p:nvSpPr>
          <p:cNvPr id="5" name="Content Placeholder 2"/>
          <p:cNvSpPr txBox="1">
            <a:spLocks/>
          </p:cNvSpPr>
          <p:nvPr/>
        </p:nvSpPr>
        <p:spPr>
          <a:xfrm>
            <a:off x="2714612" y="2500306"/>
            <a:ext cx="6110318" cy="2071702"/>
          </a:xfrm>
          <a:prstGeom prst="rect">
            <a:avLst/>
          </a:prstGeom>
          <a:ln>
            <a:solidFill>
              <a:schemeClr val="accent6">
                <a:lumMod val="40000"/>
                <a:lumOff val="60000"/>
              </a:schemeClr>
            </a:solidFill>
          </a:ln>
        </p:spPr>
        <p:txBody>
          <a:bodyPr vert="horz" lIns="91440" tIns="45720" rIns="91440" bIns="45720" rtlCol="0">
            <a:noAutofit/>
          </a:bodyPr>
          <a:lstStyle/>
          <a:p>
            <a:pPr algn="ctr"/>
            <a:r>
              <a:rPr lang="en-US" sz="2400" dirty="0" err="1" smtClean="0"/>
              <a:t>Kepemimpinan</a:t>
            </a:r>
            <a:r>
              <a:rPr lang="en-US" sz="2400" dirty="0" smtClean="0"/>
              <a:t> </a:t>
            </a:r>
            <a:r>
              <a:rPr lang="en-US" sz="2400" dirty="0" err="1" smtClean="0"/>
              <a:t>dapat</a:t>
            </a:r>
            <a:r>
              <a:rPr lang="en-US" sz="2400" dirty="0" smtClean="0"/>
              <a:t> pula </a:t>
            </a:r>
            <a:r>
              <a:rPr lang="en-US" sz="2400" dirty="0" err="1" smtClean="0"/>
              <a:t>diartikan</a:t>
            </a:r>
            <a:r>
              <a:rPr lang="en-US" sz="2400" dirty="0" smtClean="0"/>
              <a:t> </a:t>
            </a:r>
            <a:r>
              <a:rPr lang="en-US" sz="2400" dirty="0" err="1" smtClean="0"/>
              <a:t>sebagai</a:t>
            </a:r>
            <a:r>
              <a:rPr lang="en-US" sz="2400" dirty="0" smtClean="0"/>
              <a:t> </a:t>
            </a:r>
            <a:r>
              <a:rPr lang="en-US" sz="2400" dirty="0" err="1" smtClean="0"/>
              <a:t>seluruh</a:t>
            </a:r>
            <a:r>
              <a:rPr lang="en-US" sz="2400" dirty="0" smtClean="0"/>
              <a:t> </a:t>
            </a:r>
            <a:r>
              <a:rPr lang="en-US" sz="2400" dirty="0" err="1" smtClean="0"/>
              <a:t>usaha</a:t>
            </a:r>
            <a:r>
              <a:rPr lang="en-US" sz="2400" dirty="0" smtClean="0"/>
              <a:t> </a:t>
            </a:r>
            <a:r>
              <a:rPr lang="en-US" sz="2400" dirty="0" err="1" smtClean="0"/>
              <a:t>memimpin</a:t>
            </a:r>
            <a:r>
              <a:rPr lang="en-US" sz="2400" dirty="0" smtClean="0"/>
              <a:t> </a:t>
            </a:r>
            <a:r>
              <a:rPr lang="en-US" sz="2400" dirty="0" err="1" smtClean="0"/>
              <a:t>dimana</a:t>
            </a:r>
            <a:r>
              <a:rPr lang="en-US" sz="2400" dirty="0" smtClean="0"/>
              <a:t> </a:t>
            </a:r>
            <a:r>
              <a:rPr lang="en-US" sz="2400" dirty="0" err="1" smtClean="0"/>
              <a:t>seluruh</a:t>
            </a:r>
            <a:r>
              <a:rPr lang="en-US" sz="2400" dirty="0" smtClean="0"/>
              <a:t> </a:t>
            </a:r>
            <a:r>
              <a:rPr lang="en-US" sz="2400" dirty="0" err="1" smtClean="0"/>
              <a:t>usaha</a:t>
            </a:r>
            <a:r>
              <a:rPr lang="en-US" sz="2400" dirty="0" smtClean="0"/>
              <a:t>, </a:t>
            </a:r>
            <a:r>
              <a:rPr lang="en-US" sz="2400" dirty="0" err="1" smtClean="0"/>
              <a:t>seluruh</a:t>
            </a:r>
            <a:r>
              <a:rPr lang="en-US" sz="2400" dirty="0" smtClean="0"/>
              <a:t> </a:t>
            </a:r>
            <a:r>
              <a:rPr lang="en-US" sz="2400" dirty="0" err="1" smtClean="0"/>
              <a:t>kegiatan</a:t>
            </a:r>
            <a:r>
              <a:rPr lang="en-US" sz="2400" dirty="0" smtClean="0"/>
              <a:t> </a:t>
            </a:r>
            <a:r>
              <a:rPr lang="en-US" sz="2400" dirty="0" err="1" smtClean="0"/>
              <a:t>memimpin</a:t>
            </a:r>
            <a:r>
              <a:rPr lang="en-US" sz="2400" dirty="0" smtClean="0"/>
              <a:t> </a:t>
            </a:r>
            <a:r>
              <a:rPr lang="en-US" sz="2400" dirty="0" err="1" smtClean="0"/>
              <a:t>untuk</a:t>
            </a:r>
            <a:r>
              <a:rPr lang="en-US" sz="2400" dirty="0" smtClean="0"/>
              <a:t> </a:t>
            </a:r>
            <a:r>
              <a:rPr lang="en-US" sz="2400" dirty="0" err="1" smtClean="0"/>
              <a:t>dapat</a:t>
            </a:r>
            <a:r>
              <a:rPr lang="en-US" sz="2400" dirty="0" smtClean="0"/>
              <a:t> </a:t>
            </a:r>
            <a:r>
              <a:rPr lang="en-US" sz="2400" dirty="0" err="1" smtClean="0"/>
              <a:t>mencapai</a:t>
            </a:r>
            <a:r>
              <a:rPr lang="en-US" sz="2400" dirty="0" smtClean="0"/>
              <a:t> </a:t>
            </a:r>
            <a:r>
              <a:rPr lang="en-US" sz="2400" dirty="0" err="1" smtClean="0"/>
              <a:t>tujuan</a:t>
            </a:r>
            <a:r>
              <a:rPr lang="en-US" sz="2400" dirty="0" smtClean="0"/>
              <a:t>/</a:t>
            </a:r>
            <a:r>
              <a:rPr lang="en-US" sz="2400" dirty="0" err="1" smtClean="0"/>
              <a:t>sasarannya</a:t>
            </a:r>
            <a:r>
              <a:rPr lang="en-US" sz="2400" dirty="0" smtClean="0"/>
              <a:t>. </a:t>
            </a:r>
          </a:p>
        </p:txBody>
      </p:sp>
      <p:sp>
        <p:nvSpPr>
          <p:cNvPr id="6" name="Content Placeholder 2"/>
          <p:cNvSpPr txBox="1">
            <a:spLocks/>
          </p:cNvSpPr>
          <p:nvPr/>
        </p:nvSpPr>
        <p:spPr>
          <a:xfrm>
            <a:off x="428596" y="5429264"/>
            <a:ext cx="8429684" cy="1357322"/>
          </a:xfrm>
          <a:prstGeom prst="rect">
            <a:avLst/>
          </a:prstGeom>
          <a:ln>
            <a:noFill/>
          </a:ln>
        </p:spPr>
        <p:txBody>
          <a:bodyPr vert="horz" lIns="91440" tIns="45720" rIns="91440" bIns="45720" rtlCol="0">
            <a:noAutofit/>
          </a:bodyPr>
          <a:lstStyle/>
          <a:p>
            <a:pPr algn="ctr"/>
            <a:r>
              <a:rPr lang="en-US" sz="2800" dirty="0" err="1" smtClean="0">
                <a:solidFill>
                  <a:schemeClr val="bg1">
                    <a:lumMod val="50000"/>
                    <a:lumOff val="50000"/>
                  </a:schemeClr>
                </a:solidFill>
              </a:rPr>
              <a:t>Kepemimpinan</a:t>
            </a:r>
            <a:r>
              <a:rPr lang="en-US" sz="2800" dirty="0" smtClean="0">
                <a:solidFill>
                  <a:schemeClr val="bg1">
                    <a:lumMod val="50000"/>
                    <a:lumOff val="50000"/>
                  </a:schemeClr>
                </a:solidFill>
              </a:rPr>
              <a:t> </a:t>
            </a:r>
            <a:r>
              <a:rPr lang="en-US" sz="2800" dirty="0" err="1" smtClean="0">
                <a:solidFill>
                  <a:schemeClr val="bg1">
                    <a:lumMod val="50000"/>
                    <a:lumOff val="50000"/>
                  </a:schemeClr>
                </a:solidFill>
              </a:rPr>
              <a:t>dapat</a:t>
            </a:r>
            <a:r>
              <a:rPr lang="en-US" sz="2800" dirty="0" smtClean="0">
                <a:solidFill>
                  <a:schemeClr val="bg1">
                    <a:lumMod val="50000"/>
                    <a:lumOff val="50000"/>
                  </a:schemeClr>
                </a:solidFill>
              </a:rPr>
              <a:t> </a:t>
            </a:r>
            <a:r>
              <a:rPr lang="en-US" sz="2800" dirty="0" err="1" smtClean="0">
                <a:solidFill>
                  <a:schemeClr val="bg1">
                    <a:lumMod val="50000"/>
                    <a:lumOff val="50000"/>
                  </a:schemeClr>
                </a:solidFill>
              </a:rPr>
              <a:t>diartikan</a:t>
            </a:r>
            <a:r>
              <a:rPr lang="en-US" sz="2800" dirty="0" smtClean="0">
                <a:solidFill>
                  <a:schemeClr val="bg1">
                    <a:lumMod val="50000"/>
                    <a:lumOff val="50000"/>
                  </a:schemeClr>
                </a:solidFill>
              </a:rPr>
              <a:t> </a:t>
            </a:r>
            <a:r>
              <a:rPr lang="en-US" sz="2800" dirty="0" err="1" smtClean="0">
                <a:solidFill>
                  <a:schemeClr val="bg1">
                    <a:lumMod val="50000"/>
                    <a:lumOff val="50000"/>
                  </a:schemeClr>
                </a:solidFill>
              </a:rPr>
              <a:t>sebagai</a:t>
            </a:r>
            <a:r>
              <a:rPr lang="en-US" sz="2800" dirty="0" smtClean="0">
                <a:solidFill>
                  <a:schemeClr val="bg1">
                    <a:lumMod val="50000"/>
                    <a:lumOff val="50000"/>
                  </a:schemeClr>
                </a:solidFill>
              </a:rPr>
              <a:t> </a:t>
            </a:r>
            <a:r>
              <a:rPr lang="en-US" sz="2800" dirty="0" err="1" smtClean="0">
                <a:solidFill>
                  <a:schemeClr val="bg1">
                    <a:lumMod val="50000"/>
                    <a:lumOff val="50000"/>
                  </a:schemeClr>
                </a:solidFill>
              </a:rPr>
              <a:t>orang</a:t>
            </a:r>
            <a:r>
              <a:rPr lang="en-US" sz="2800" dirty="0" smtClean="0">
                <a:solidFill>
                  <a:schemeClr val="bg1">
                    <a:lumMod val="50000"/>
                    <a:lumOff val="50000"/>
                  </a:schemeClr>
                </a:solidFill>
              </a:rPr>
              <a:t> </a:t>
            </a:r>
            <a:r>
              <a:rPr lang="en-US" sz="2800" dirty="0" err="1" smtClean="0">
                <a:solidFill>
                  <a:schemeClr val="bg1">
                    <a:lumMod val="50000"/>
                    <a:lumOff val="50000"/>
                  </a:schemeClr>
                </a:solidFill>
              </a:rPr>
              <a:t>atau</a:t>
            </a:r>
            <a:r>
              <a:rPr lang="en-US" sz="2800" dirty="0" smtClean="0">
                <a:solidFill>
                  <a:schemeClr val="bg1">
                    <a:lumMod val="50000"/>
                    <a:lumOff val="50000"/>
                  </a:schemeClr>
                </a:solidFill>
              </a:rPr>
              <a:t> </a:t>
            </a:r>
            <a:r>
              <a:rPr lang="en-US" sz="2800" dirty="0" err="1" smtClean="0">
                <a:solidFill>
                  <a:schemeClr val="bg1">
                    <a:lumMod val="50000"/>
                    <a:lumOff val="50000"/>
                  </a:schemeClr>
                </a:solidFill>
              </a:rPr>
              <a:t>kelompok</a:t>
            </a:r>
            <a:r>
              <a:rPr lang="en-US" sz="2800" dirty="0" smtClean="0">
                <a:solidFill>
                  <a:schemeClr val="bg1">
                    <a:lumMod val="50000"/>
                    <a:lumOff val="50000"/>
                  </a:schemeClr>
                </a:solidFill>
              </a:rPr>
              <a:t> </a:t>
            </a:r>
            <a:r>
              <a:rPr lang="en-US" sz="2800" dirty="0" err="1" smtClean="0">
                <a:solidFill>
                  <a:schemeClr val="bg1">
                    <a:lumMod val="50000"/>
                    <a:lumOff val="50000"/>
                  </a:schemeClr>
                </a:solidFill>
              </a:rPr>
              <a:t>orang-orang</a:t>
            </a:r>
            <a:r>
              <a:rPr lang="en-US" sz="2800" dirty="0" smtClean="0">
                <a:solidFill>
                  <a:schemeClr val="bg1">
                    <a:lumMod val="50000"/>
                    <a:lumOff val="50000"/>
                  </a:schemeClr>
                </a:solidFill>
              </a:rPr>
              <a:t> yang </a:t>
            </a:r>
            <a:r>
              <a:rPr lang="en-US" sz="2800" dirty="0" err="1" smtClean="0">
                <a:solidFill>
                  <a:schemeClr val="bg1">
                    <a:lumMod val="50000"/>
                    <a:lumOff val="50000"/>
                  </a:schemeClr>
                </a:solidFill>
              </a:rPr>
              <a:t>memimpin</a:t>
            </a:r>
            <a:r>
              <a:rPr lang="en-US" sz="2800" dirty="0" smtClean="0">
                <a:solidFill>
                  <a:schemeClr val="bg1">
                    <a:lumMod val="50000"/>
                    <a:lumOff val="50000"/>
                  </a:schemeClr>
                </a:solidFill>
              </a:rPr>
              <a:t>. </a:t>
            </a:r>
          </a:p>
        </p:txBody>
      </p:sp>
      <p:sp>
        <p:nvSpPr>
          <p:cNvPr id="7" name="Down Arrow 6"/>
          <p:cNvSpPr/>
          <p:nvPr/>
        </p:nvSpPr>
        <p:spPr>
          <a:xfrm>
            <a:off x="3786182" y="4786322"/>
            <a:ext cx="150019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14290"/>
            <a:ext cx="6343680" cy="779482"/>
          </a:xfrm>
        </p:spPr>
        <p:txBody>
          <a:bodyPr/>
          <a:lstStyle/>
          <a:p>
            <a:pPr algn="ctr"/>
            <a:r>
              <a:rPr lang="en-US" b="1" dirty="0" smtClean="0">
                <a:solidFill>
                  <a:schemeClr val="accent6">
                    <a:lumMod val="60000"/>
                    <a:lumOff val="40000"/>
                  </a:schemeClr>
                </a:solidFill>
              </a:rPr>
              <a:t>FUNGSI KEPEMIMPINAN</a:t>
            </a:r>
            <a:endParaRPr lang="en-US" b="1" dirty="0">
              <a:solidFill>
                <a:schemeClr val="accent6">
                  <a:lumMod val="60000"/>
                  <a:lumOff val="40000"/>
                </a:schemeClr>
              </a:solidFill>
            </a:endParaRPr>
          </a:p>
        </p:txBody>
      </p:sp>
      <p:sp>
        <p:nvSpPr>
          <p:cNvPr id="3" name="Content Placeholder 2"/>
          <p:cNvSpPr>
            <a:spLocks noGrp="1"/>
          </p:cNvSpPr>
          <p:nvPr>
            <p:ph idx="1"/>
          </p:nvPr>
        </p:nvSpPr>
        <p:spPr>
          <a:xfrm>
            <a:off x="2571736" y="1142984"/>
            <a:ext cx="6286544" cy="5429288"/>
          </a:xfrm>
        </p:spPr>
        <p:txBody>
          <a:bodyPr>
            <a:noAutofit/>
          </a:bodyPr>
          <a:lstStyle/>
          <a:p>
            <a:pPr lvl="0"/>
            <a:r>
              <a:rPr lang="en-US" sz="2400" dirty="0" err="1" smtClean="0"/>
              <a:t>Menentukan</a:t>
            </a:r>
            <a:r>
              <a:rPr lang="en-US" sz="2400" dirty="0" smtClean="0"/>
              <a:t> </a:t>
            </a:r>
            <a:r>
              <a:rPr lang="en-US" sz="2400" dirty="0" err="1" smtClean="0"/>
              <a:t>sasaran</a:t>
            </a:r>
            <a:r>
              <a:rPr lang="en-US" sz="2400" dirty="0" smtClean="0"/>
              <a:t> </a:t>
            </a:r>
            <a:r>
              <a:rPr lang="en-US" sz="2400" dirty="0" err="1" smtClean="0"/>
              <a:t>dan</a:t>
            </a:r>
            <a:r>
              <a:rPr lang="en-US" sz="2400" dirty="0" smtClean="0"/>
              <a:t> </a:t>
            </a:r>
            <a:r>
              <a:rPr lang="en-US" sz="2400" dirty="0" err="1" smtClean="0"/>
              <a:t>mengarahkan</a:t>
            </a:r>
            <a:r>
              <a:rPr lang="en-US" sz="2400" dirty="0" smtClean="0"/>
              <a:t> </a:t>
            </a:r>
            <a:r>
              <a:rPr lang="en-US" sz="2400" dirty="0" err="1" smtClean="0"/>
              <a:t>tujuan</a:t>
            </a:r>
            <a:endParaRPr lang="en-US" sz="2400" dirty="0" smtClean="0"/>
          </a:p>
          <a:p>
            <a:pPr lvl="0"/>
            <a:r>
              <a:rPr lang="en-US" sz="2400" dirty="0" err="1" smtClean="0"/>
              <a:t>Menetapkan</a:t>
            </a:r>
            <a:r>
              <a:rPr lang="en-US" sz="2400" dirty="0" smtClean="0"/>
              <a:t> </a:t>
            </a:r>
            <a:r>
              <a:rPr lang="en-US" sz="2400" dirty="0" err="1" smtClean="0"/>
              <a:t>cara</a:t>
            </a:r>
            <a:r>
              <a:rPr lang="en-US" sz="2400" dirty="0" smtClean="0"/>
              <a:t> </a:t>
            </a:r>
            <a:r>
              <a:rPr lang="en-US" sz="2400" dirty="0" err="1" smtClean="0"/>
              <a:t>mencapai</a:t>
            </a:r>
            <a:r>
              <a:rPr lang="en-US" sz="2400" dirty="0" smtClean="0"/>
              <a:t> </a:t>
            </a:r>
            <a:r>
              <a:rPr lang="en-US" sz="2400" dirty="0" err="1" smtClean="0"/>
              <a:t>tujuan</a:t>
            </a:r>
            <a:endParaRPr lang="en-US" sz="2400" dirty="0" smtClean="0"/>
          </a:p>
          <a:p>
            <a:pPr lvl="0"/>
            <a:r>
              <a:rPr lang="en-US" sz="2400" dirty="0" err="1" smtClean="0"/>
              <a:t>Menetapkan</a:t>
            </a:r>
            <a:r>
              <a:rPr lang="en-US" sz="2400" dirty="0" smtClean="0"/>
              <a:t> </a:t>
            </a:r>
            <a:r>
              <a:rPr lang="en-US" sz="2400" dirty="0" err="1" smtClean="0"/>
              <a:t>dan</a:t>
            </a:r>
            <a:r>
              <a:rPr lang="en-US" sz="2400" dirty="0" smtClean="0"/>
              <a:t> </a:t>
            </a:r>
            <a:r>
              <a:rPr lang="en-US" sz="2400" dirty="0" err="1" smtClean="0"/>
              <a:t>memelihara</a:t>
            </a:r>
            <a:r>
              <a:rPr lang="en-US" sz="2400" dirty="0" smtClean="0"/>
              <a:t> </a:t>
            </a:r>
            <a:r>
              <a:rPr lang="en-US" sz="2400" dirty="0" err="1" smtClean="0"/>
              <a:t>struktur</a:t>
            </a:r>
            <a:r>
              <a:rPr lang="en-US" sz="2400" dirty="0" smtClean="0"/>
              <a:t> </a:t>
            </a:r>
            <a:r>
              <a:rPr lang="en-US" sz="2400" dirty="0" err="1" smtClean="0"/>
              <a:t>kelompok</a:t>
            </a:r>
            <a:endParaRPr lang="en-US" sz="2400" dirty="0" smtClean="0"/>
          </a:p>
          <a:p>
            <a:pPr lvl="0"/>
            <a:r>
              <a:rPr lang="en-US" sz="2400" dirty="0" err="1" smtClean="0"/>
              <a:t>Memudahkan</a:t>
            </a:r>
            <a:r>
              <a:rPr lang="en-US" sz="2400" dirty="0" smtClean="0"/>
              <a:t> </a:t>
            </a:r>
            <a:r>
              <a:rPr lang="en-US" sz="2400" dirty="0" err="1" smtClean="0"/>
              <a:t>aksi</a:t>
            </a:r>
            <a:r>
              <a:rPr lang="en-US" sz="2400" dirty="0" smtClean="0"/>
              <a:t> </a:t>
            </a:r>
            <a:r>
              <a:rPr lang="en-US" sz="2400" dirty="0" err="1" smtClean="0"/>
              <a:t>dan</a:t>
            </a:r>
            <a:r>
              <a:rPr lang="en-US" sz="2400" dirty="0" smtClean="0"/>
              <a:t> </a:t>
            </a:r>
            <a:r>
              <a:rPr lang="en-US" sz="2400" dirty="0" err="1" smtClean="0"/>
              <a:t>interaksi</a:t>
            </a:r>
            <a:r>
              <a:rPr lang="en-US" sz="2400" dirty="0" smtClean="0"/>
              <a:t> </a:t>
            </a:r>
            <a:r>
              <a:rPr lang="en-US" sz="2400" dirty="0" err="1" smtClean="0"/>
              <a:t>kelompok</a:t>
            </a:r>
            <a:endParaRPr lang="en-US" sz="2400" dirty="0" smtClean="0"/>
          </a:p>
          <a:p>
            <a:pPr lvl="0"/>
            <a:r>
              <a:rPr lang="en-US" sz="2400" dirty="0" err="1" smtClean="0"/>
              <a:t>Memelihara</a:t>
            </a:r>
            <a:r>
              <a:rPr lang="en-US" sz="2400" dirty="0" smtClean="0"/>
              <a:t> </a:t>
            </a:r>
            <a:r>
              <a:rPr lang="en-US" sz="2400" dirty="0" err="1" smtClean="0"/>
              <a:t>keterpaduan</a:t>
            </a:r>
            <a:r>
              <a:rPr lang="en-US" sz="2400" dirty="0" smtClean="0"/>
              <a:t> </a:t>
            </a:r>
            <a:r>
              <a:rPr lang="en-US" sz="2400" dirty="0" err="1" smtClean="0"/>
              <a:t>kelompok</a:t>
            </a:r>
            <a:r>
              <a:rPr lang="en-US" sz="2400" dirty="0" smtClean="0"/>
              <a:t> </a:t>
            </a:r>
            <a:r>
              <a:rPr lang="en-US" sz="2400" dirty="0" err="1" smtClean="0"/>
              <a:t>dan</a:t>
            </a:r>
            <a:r>
              <a:rPr lang="en-US" sz="2400" dirty="0" smtClean="0"/>
              <a:t> </a:t>
            </a:r>
            <a:r>
              <a:rPr lang="en-US" sz="2400" dirty="0" err="1" smtClean="0"/>
              <a:t>kepuasan</a:t>
            </a:r>
            <a:r>
              <a:rPr lang="en-US" sz="2400" dirty="0" smtClean="0"/>
              <a:t> </a:t>
            </a:r>
            <a:r>
              <a:rPr lang="en-US" sz="2400" dirty="0" err="1" smtClean="0"/>
              <a:t>anggota</a:t>
            </a:r>
            <a:endParaRPr lang="en-US" sz="2400" dirty="0" smtClean="0"/>
          </a:p>
          <a:p>
            <a:pPr lvl="0"/>
            <a:r>
              <a:rPr lang="en-US" sz="2400" dirty="0" err="1" smtClean="0"/>
              <a:t>Memudahkan</a:t>
            </a:r>
            <a:r>
              <a:rPr lang="en-US" sz="2400" dirty="0" smtClean="0"/>
              <a:t> </a:t>
            </a:r>
            <a:r>
              <a:rPr lang="en-US" sz="2400" dirty="0" err="1" smtClean="0"/>
              <a:t>pelaksanaan</a:t>
            </a:r>
            <a:r>
              <a:rPr lang="en-US" sz="2400" dirty="0" smtClean="0"/>
              <a:t> </a:t>
            </a:r>
            <a:r>
              <a:rPr lang="en-US" sz="2400" dirty="0" err="1" smtClean="0"/>
              <a:t>tugas</a:t>
            </a:r>
            <a:r>
              <a:rPr lang="en-US" sz="2400" dirty="0" smtClean="0"/>
              <a:t> </a:t>
            </a:r>
            <a:r>
              <a:rPr lang="en-US" sz="2400" dirty="0" err="1" smtClean="0"/>
              <a:t>kelompok</a:t>
            </a: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74" y="285728"/>
            <a:ext cx="6215106" cy="1292212"/>
          </a:xfrm>
        </p:spPr>
        <p:txBody>
          <a:bodyPr/>
          <a:lstStyle/>
          <a:p>
            <a:pPr algn="ctr"/>
            <a:r>
              <a:rPr lang="en-US" b="1" dirty="0" smtClean="0">
                <a:solidFill>
                  <a:schemeClr val="accent6">
                    <a:lumMod val="60000"/>
                    <a:lumOff val="40000"/>
                  </a:schemeClr>
                </a:solidFill>
              </a:rPr>
              <a:t>TUGAS UTAMA KEPEMIMPINAN</a:t>
            </a:r>
            <a:endParaRPr lang="en-US" b="1" dirty="0">
              <a:solidFill>
                <a:schemeClr val="accent6">
                  <a:lumMod val="60000"/>
                  <a:lumOff val="40000"/>
                </a:schemeClr>
              </a:solidFill>
            </a:endParaRPr>
          </a:p>
        </p:txBody>
      </p:sp>
      <p:sp>
        <p:nvSpPr>
          <p:cNvPr id="3" name="Content Placeholder 2"/>
          <p:cNvSpPr>
            <a:spLocks noGrp="1"/>
          </p:cNvSpPr>
          <p:nvPr>
            <p:ph idx="1"/>
          </p:nvPr>
        </p:nvSpPr>
        <p:spPr>
          <a:xfrm>
            <a:off x="2819400" y="2190761"/>
            <a:ext cx="5867400" cy="3810007"/>
          </a:xfrm>
        </p:spPr>
        <p:txBody>
          <a:bodyPr>
            <a:noAutofit/>
          </a:bodyPr>
          <a:lstStyle/>
          <a:p>
            <a:pPr lvl="0"/>
            <a:r>
              <a:rPr lang="en-US" sz="3200" dirty="0" err="1" smtClean="0">
                <a:latin typeface="Arial Rounded MT Bold" pitchFamily="34" charset="0"/>
              </a:rPr>
              <a:t>Tugas</a:t>
            </a:r>
            <a:r>
              <a:rPr lang="en-US" sz="3200" dirty="0" smtClean="0">
                <a:latin typeface="Arial Rounded MT Bold" pitchFamily="34" charset="0"/>
              </a:rPr>
              <a:t> </a:t>
            </a:r>
            <a:r>
              <a:rPr lang="en-US" sz="3200" dirty="0" err="1" smtClean="0">
                <a:latin typeface="Arial Rounded MT Bold" pitchFamily="34" charset="0"/>
              </a:rPr>
              <a:t>menanggapi</a:t>
            </a:r>
            <a:r>
              <a:rPr lang="en-US" sz="3200" dirty="0" smtClean="0">
                <a:latin typeface="Arial Rounded MT Bold" pitchFamily="34" charset="0"/>
              </a:rPr>
              <a:t> </a:t>
            </a:r>
            <a:r>
              <a:rPr lang="en-US" sz="3200" dirty="0" err="1" smtClean="0">
                <a:latin typeface="Arial Rounded MT Bold" pitchFamily="34" charset="0"/>
              </a:rPr>
              <a:t>situasi</a:t>
            </a:r>
            <a:endParaRPr lang="en-US" sz="3200" dirty="0" smtClean="0">
              <a:latin typeface="Arial Rounded MT Bold" pitchFamily="34" charset="0"/>
            </a:endParaRPr>
          </a:p>
          <a:p>
            <a:pPr lvl="0"/>
            <a:r>
              <a:rPr lang="en-US" sz="3200" dirty="0" err="1" smtClean="0">
                <a:latin typeface="Arial Rounded MT Bold" pitchFamily="34" charset="0"/>
              </a:rPr>
              <a:t>Tugas</a:t>
            </a:r>
            <a:r>
              <a:rPr lang="en-US" sz="3200" dirty="0" smtClean="0">
                <a:latin typeface="Arial Rounded MT Bold" pitchFamily="34" charset="0"/>
              </a:rPr>
              <a:t> </a:t>
            </a:r>
            <a:r>
              <a:rPr lang="en-US" sz="3200" dirty="0" err="1" smtClean="0">
                <a:latin typeface="Arial Rounded MT Bold" pitchFamily="34" charset="0"/>
              </a:rPr>
              <a:t>menilai</a:t>
            </a:r>
            <a:r>
              <a:rPr lang="en-US" sz="3200" dirty="0" smtClean="0">
                <a:latin typeface="Arial Rounded MT Bold" pitchFamily="34" charset="0"/>
              </a:rPr>
              <a:t> </a:t>
            </a:r>
            <a:r>
              <a:rPr lang="en-US" sz="3200" dirty="0" err="1" smtClean="0">
                <a:latin typeface="Arial Rounded MT Bold" pitchFamily="34" charset="0"/>
              </a:rPr>
              <a:t>situasi</a:t>
            </a:r>
            <a:endParaRPr lang="en-US" sz="3200" dirty="0" smtClean="0">
              <a:latin typeface="Arial Rounded MT Bold" pitchFamily="34" charset="0"/>
            </a:endParaRPr>
          </a:p>
          <a:p>
            <a:pPr lvl="0"/>
            <a:r>
              <a:rPr lang="en-US" sz="3200" dirty="0" err="1" smtClean="0">
                <a:latin typeface="Arial Rounded MT Bold" pitchFamily="34" charset="0"/>
              </a:rPr>
              <a:t>Tugas</a:t>
            </a:r>
            <a:r>
              <a:rPr lang="en-US" sz="3200" dirty="0" smtClean="0">
                <a:latin typeface="Arial Rounded MT Bold" pitchFamily="34" charset="0"/>
              </a:rPr>
              <a:t> </a:t>
            </a:r>
            <a:r>
              <a:rPr lang="en-US" sz="3200" dirty="0" err="1" smtClean="0">
                <a:latin typeface="Arial Rounded MT Bold" pitchFamily="34" charset="0"/>
              </a:rPr>
              <a:t>menentukan</a:t>
            </a:r>
            <a:r>
              <a:rPr lang="en-US" sz="3200" dirty="0" smtClean="0">
                <a:latin typeface="Arial Rounded MT Bold" pitchFamily="34" charset="0"/>
              </a:rPr>
              <a:t> </a:t>
            </a:r>
            <a:r>
              <a:rPr lang="en-US" sz="3200" dirty="0" err="1" smtClean="0">
                <a:latin typeface="Arial Rounded MT Bold" pitchFamily="34" charset="0"/>
              </a:rPr>
              <a:t>sikap</a:t>
            </a:r>
            <a:r>
              <a:rPr lang="en-US" sz="3200" dirty="0" smtClean="0">
                <a:latin typeface="Arial Rounded MT Bold" pitchFamily="34" charset="0"/>
              </a:rPr>
              <a:t>/</a:t>
            </a:r>
            <a:r>
              <a:rPr lang="en-US" sz="3200" dirty="0" err="1" smtClean="0">
                <a:latin typeface="Arial Rounded MT Bold" pitchFamily="34" charset="0"/>
              </a:rPr>
              <a:t>tindakan</a:t>
            </a:r>
            <a:r>
              <a:rPr lang="en-US" sz="3200" dirty="0" smtClean="0">
                <a:latin typeface="Arial Rounded MT Bold" pitchFamily="34" charset="0"/>
              </a:rPr>
              <a:t> </a:t>
            </a:r>
            <a:r>
              <a:rPr lang="en-US" sz="3200" dirty="0" err="1" smtClean="0">
                <a:latin typeface="Arial Rounded MT Bold" pitchFamily="34" charset="0"/>
              </a:rPr>
              <a:t>terhadap</a:t>
            </a:r>
            <a:r>
              <a:rPr lang="en-US" sz="3200" dirty="0" smtClean="0">
                <a:latin typeface="Arial Rounded MT Bold" pitchFamily="34" charset="0"/>
              </a:rPr>
              <a:t> </a:t>
            </a:r>
            <a:r>
              <a:rPr lang="en-US" sz="3200" dirty="0" err="1" smtClean="0">
                <a:latin typeface="Arial Rounded MT Bold" pitchFamily="34" charset="0"/>
              </a:rPr>
              <a:t>situasi</a:t>
            </a:r>
            <a:r>
              <a:rPr lang="en-US" sz="3200" dirty="0" smtClean="0">
                <a:latin typeface="Arial Rounded MT Bold" pitchFamily="34" charset="0"/>
              </a:rPr>
              <a:t> (</a:t>
            </a:r>
            <a:r>
              <a:rPr lang="en-US" sz="3200" dirty="0" err="1" smtClean="0">
                <a:latin typeface="Arial Rounded MT Bold" pitchFamily="34" charset="0"/>
              </a:rPr>
              <a:t>termasuk</a:t>
            </a:r>
            <a:r>
              <a:rPr lang="en-US" sz="3200" dirty="0" smtClean="0">
                <a:latin typeface="Arial Rounded MT Bold" pitchFamily="34" charset="0"/>
              </a:rPr>
              <a:t> </a:t>
            </a:r>
            <a:r>
              <a:rPr lang="en-US" sz="3200" dirty="0" err="1" smtClean="0">
                <a:latin typeface="Arial Rounded MT Bold" pitchFamily="34" charset="0"/>
              </a:rPr>
              <a:t>tugas</a:t>
            </a:r>
            <a:r>
              <a:rPr lang="en-US" sz="3200" dirty="0" smtClean="0">
                <a:latin typeface="Arial Rounded MT Bold" pitchFamily="34" charset="0"/>
              </a:rPr>
              <a:t> </a:t>
            </a:r>
            <a:r>
              <a:rPr lang="en-US" sz="3200" dirty="0" err="1" smtClean="0">
                <a:latin typeface="Arial Rounded MT Bold" pitchFamily="34" charset="0"/>
              </a:rPr>
              <a:t>mengambil</a:t>
            </a:r>
            <a:r>
              <a:rPr lang="en-US" sz="3200" dirty="0" smtClean="0">
                <a:latin typeface="Arial Rounded MT Bold" pitchFamily="34" charset="0"/>
              </a:rPr>
              <a:t> </a:t>
            </a:r>
            <a:r>
              <a:rPr lang="en-US" sz="3200" dirty="0" err="1" smtClean="0">
                <a:latin typeface="Arial Rounded MT Bold" pitchFamily="34" charset="0"/>
              </a:rPr>
              <a:t>keputusan</a:t>
            </a:r>
            <a:r>
              <a:rPr lang="en-US" sz="3200" dirty="0" smtClean="0">
                <a:latin typeface="Arial Rounded MT Bold" pitchFamily="34" charset="0"/>
              </a:rPr>
              <a:t>)</a:t>
            </a:r>
          </a:p>
          <a:p>
            <a:pPr>
              <a:buNone/>
            </a:pPr>
            <a:endParaRPr lang="en-US" sz="3200" dirty="0">
              <a:latin typeface="Arial Rounded MT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485764" cy="5792806"/>
          </a:xfrm>
        </p:spPr>
        <p:txBody>
          <a:bodyPr/>
          <a:lstStyle/>
          <a:p>
            <a:r>
              <a:rPr lang="en-US" sz="4000" b="1" dirty="0" smtClean="0"/>
              <a:t>PEMIMPIN</a:t>
            </a:r>
            <a:endParaRPr lang="en-US" sz="4000" b="1" dirty="0"/>
          </a:p>
        </p:txBody>
      </p:sp>
      <p:sp>
        <p:nvSpPr>
          <p:cNvPr id="3" name="Content Placeholder 2"/>
          <p:cNvSpPr>
            <a:spLocks noGrp="1"/>
          </p:cNvSpPr>
          <p:nvPr>
            <p:ph idx="1"/>
          </p:nvPr>
        </p:nvSpPr>
        <p:spPr>
          <a:xfrm>
            <a:off x="2571736" y="285728"/>
            <a:ext cx="6429388" cy="6215106"/>
          </a:xfrm>
        </p:spPr>
        <p:txBody>
          <a:bodyPr>
            <a:noAutofit/>
          </a:bodyPr>
          <a:lstStyle/>
          <a:p>
            <a:pPr marL="0" indent="0" algn="ctr">
              <a:buNone/>
            </a:pPr>
            <a:r>
              <a:rPr lang="en-US" sz="2400" dirty="0" err="1" smtClean="0"/>
              <a:t>Pemimpin</a:t>
            </a:r>
            <a:r>
              <a:rPr lang="en-US" sz="2400" dirty="0" smtClean="0"/>
              <a:t> </a:t>
            </a:r>
            <a:r>
              <a:rPr lang="en-US" sz="2400" dirty="0" err="1" smtClean="0"/>
              <a:t>adalah</a:t>
            </a:r>
            <a:r>
              <a:rPr lang="en-US" sz="2400" dirty="0" smtClean="0"/>
              <a:t> </a:t>
            </a:r>
            <a:r>
              <a:rPr lang="en-US" sz="2400" dirty="0" err="1" smtClean="0"/>
              <a:t>inti</a:t>
            </a:r>
            <a:r>
              <a:rPr lang="en-US" sz="2400" dirty="0" smtClean="0"/>
              <a:t> </a:t>
            </a:r>
            <a:r>
              <a:rPr lang="en-US" sz="2400" dirty="0" err="1" smtClean="0"/>
              <a:t>dari</a:t>
            </a:r>
            <a:r>
              <a:rPr lang="en-US" sz="2400" dirty="0" smtClean="0"/>
              <a:t> </a:t>
            </a:r>
            <a:r>
              <a:rPr lang="en-US" sz="2400" dirty="0" err="1" smtClean="0"/>
              <a:t>manajemen</a:t>
            </a:r>
            <a:r>
              <a:rPr lang="en-US" sz="2400" dirty="0" smtClean="0"/>
              <a:t>. </a:t>
            </a:r>
            <a:r>
              <a:rPr lang="en-US" sz="2400" dirty="0" err="1" smtClean="0"/>
              <a:t>Ini</a:t>
            </a:r>
            <a:r>
              <a:rPr lang="en-US" sz="2400" dirty="0" smtClean="0"/>
              <a:t> </a:t>
            </a:r>
            <a:r>
              <a:rPr lang="en-US" sz="2400" dirty="0" err="1" smtClean="0"/>
              <a:t>berarti</a:t>
            </a:r>
            <a:r>
              <a:rPr lang="en-US" sz="2400" dirty="0" smtClean="0"/>
              <a:t> </a:t>
            </a:r>
            <a:r>
              <a:rPr lang="en-US" sz="2400" dirty="0" err="1" smtClean="0"/>
              <a:t>bahwa</a:t>
            </a:r>
            <a:r>
              <a:rPr lang="en-US" sz="2400" dirty="0" smtClean="0"/>
              <a:t> </a:t>
            </a:r>
            <a:r>
              <a:rPr lang="en-US" sz="2400" dirty="0" err="1" smtClean="0"/>
              <a:t>manajemen</a:t>
            </a:r>
            <a:r>
              <a:rPr lang="en-US" sz="2400" dirty="0" smtClean="0"/>
              <a:t> </a:t>
            </a:r>
            <a:r>
              <a:rPr lang="en-US" sz="2400" dirty="0" err="1" smtClean="0"/>
              <a:t>akan</a:t>
            </a:r>
            <a:r>
              <a:rPr lang="en-US" sz="2400" dirty="0" smtClean="0"/>
              <a:t> </a:t>
            </a:r>
            <a:r>
              <a:rPr lang="en-US" sz="2400" dirty="0" err="1" smtClean="0"/>
              <a:t>tercapai</a:t>
            </a:r>
            <a:r>
              <a:rPr lang="en-US" sz="2400" dirty="0" smtClean="0"/>
              <a:t> </a:t>
            </a:r>
            <a:r>
              <a:rPr lang="en-US" sz="2400" dirty="0" err="1" smtClean="0"/>
              <a:t>tujuannya</a:t>
            </a:r>
            <a:r>
              <a:rPr lang="en-US" sz="2400" dirty="0" smtClean="0"/>
              <a:t> </a:t>
            </a:r>
            <a:r>
              <a:rPr lang="en-US" sz="2400" dirty="0" err="1" smtClean="0"/>
              <a:t>jika</a:t>
            </a:r>
            <a:r>
              <a:rPr lang="en-US" sz="2400" dirty="0" smtClean="0"/>
              <a:t> </a:t>
            </a:r>
            <a:r>
              <a:rPr lang="en-US" sz="2400" dirty="0" err="1" smtClean="0"/>
              <a:t>ada</a:t>
            </a:r>
            <a:r>
              <a:rPr lang="en-US" sz="2400" dirty="0" smtClean="0"/>
              <a:t> </a:t>
            </a:r>
            <a:r>
              <a:rPr lang="en-US" sz="2400" dirty="0" err="1" smtClean="0"/>
              <a:t>pemimpin</a:t>
            </a:r>
            <a:r>
              <a:rPr lang="en-US" sz="2400" dirty="0" smtClean="0"/>
              <a:t>. </a:t>
            </a:r>
            <a:r>
              <a:rPr lang="en-US" sz="2400" dirty="0" err="1" smtClean="0"/>
              <a:t>Kepemimpinan</a:t>
            </a:r>
            <a:r>
              <a:rPr lang="en-US" sz="2400" dirty="0" smtClean="0"/>
              <a:t> </a:t>
            </a:r>
            <a:r>
              <a:rPr lang="en-US" sz="2400" dirty="0" err="1" smtClean="0"/>
              <a:t>hanya</a:t>
            </a:r>
            <a:r>
              <a:rPr lang="en-US" sz="2400" dirty="0" smtClean="0"/>
              <a:t> </a:t>
            </a:r>
            <a:r>
              <a:rPr lang="en-US" sz="2400" dirty="0" err="1" smtClean="0"/>
              <a:t>dapat</a:t>
            </a:r>
            <a:r>
              <a:rPr lang="en-US" sz="2400" dirty="0" smtClean="0"/>
              <a:t> </a:t>
            </a:r>
            <a:r>
              <a:rPr lang="en-US" sz="2400" dirty="0" err="1" smtClean="0"/>
              <a:t>dilaksanakan</a:t>
            </a:r>
            <a:r>
              <a:rPr lang="en-US" sz="2400" dirty="0" smtClean="0"/>
              <a:t> </a:t>
            </a:r>
            <a:r>
              <a:rPr lang="en-US" sz="2400" dirty="0" err="1" smtClean="0"/>
              <a:t>oleh</a:t>
            </a:r>
            <a:r>
              <a:rPr lang="en-US" sz="2400" dirty="0" smtClean="0"/>
              <a:t> </a:t>
            </a:r>
            <a:r>
              <a:rPr lang="en-US" sz="2400" dirty="0" err="1" smtClean="0"/>
              <a:t>seorang</a:t>
            </a:r>
            <a:r>
              <a:rPr lang="en-US" sz="2400" dirty="0" smtClean="0"/>
              <a:t> </a:t>
            </a:r>
            <a:r>
              <a:rPr lang="en-US" sz="2400" dirty="0" err="1" smtClean="0"/>
              <a:t>pemimpin</a:t>
            </a:r>
            <a:r>
              <a:rPr lang="en-US" sz="2400" dirty="0" smtClean="0"/>
              <a:t>. </a:t>
            </a:r>
            <a:r>
              <a:rPr lang="en-US" sz="2400" dirty="0" err="1" smtClean="0"/>
              <a:t>Seorang</a:t>
            </a:r>
            <a:r>
              <a:rPr lang="en-US" sz="2400" dirty="0" smtClean="0"/>
              <a:t> </a:t>
            </a:r>
            <a:r>
              <a:rPr lang="en-US" sz="2400" dirty="0" err="1" smtClean="0"/>
              <a:t>pemimpin</a:t>
            </a:r>
            <a:r>
              <a:rPr lang="en-US" sz="2400" dirty="0" smtClean="0"/>
              <a:t> </a:t>
            </a:r>
            <a:r>
              <a:rPr lang="en-US" sz="2400" dirty="0" err="1" smtClean="0"/>
              <a:t>adalah</a:t>
            </a:r>
            <a:r>
              <a:rPr lang="en-US" sz="2400" dirty="0" smtClean="0"/>
              <a:t> </a:t>
            </a:r>
            <a:r>
              <a:rPr lang="en-US" sz="2400" dirty="0" err="1" smtClean="0"/>
              <a:t>seseorang</a:t>
            </a:r>
            <a:r>
              <a:rPr lang="en-US" sz="2400" dirty="0" smtClean="0"/>
              <a:t> yang </a:t>
            </a:r>
            <a:r>
              <a:rPr lang="en-US" sz="2400" dirty="0" err="1" smtClean="0"/>
              <a:t>mempunyai</a:t>
            </a:r>
            <a:r>
              <a:rPr lang="en-US" sz="2400" dirty="0" smtClean="0"/>
              <a:t> </a:t>
            </a:r>
            <a:r>
              <a:rPr lang="en-US" sz="2400" dirty="0" err="1" smtClean="0"/>
              <a:t>keahlian</a:t>
            </a:r>
            <a:r>
              <a:rPr lang="en-US" sz="2400" dirty="0" smtClean="0"/>
              <a:t> </a:t>
            </a:r>
            <a:r>
              <a:rPr lang="en-US" sz="2400" dirty="0" err="1" smtClean="0"/>
              <a:t>memimpin</a:t>
            </a:r>
            <a:r>
              <a:rPr lang="en-US" sz="2400" dirty="0" smtClean="0"/>
              <a:t>, </a:t>
            </a:r>
            <a:r>
              <a:rPr lang="en-US" sz="2400" dirty="0" err="1" smtClean="0"/>
              <a:t>mempunyai</a:t>
            </a:r>
            <a:r>
              <a:rPr lang="en-US" sz="2400" dirty="0" smtClean="0"/>
              <a:t> </a:t>
            </a:r>
            <a:r>
              <a:rPr lang="en-US" sz="2400" dirty="0" err="1" smtClean="0"/>
              <a:t>kemampuan</a:t>
            </a:r>
            <a:r>
              <a:rPr lang="en-US" sz="2400" dirty="0" smtClean="0"/>
              <a:t> </a:t>
            </a:r>
            <a:r>
              <a:rPr lang="en-US" sz="2400" dirty="0" err="1" smtClean="0"/>
              <a:t>mempengaruhi</a:t>
            </a:r>
            <a:r>
              <a:rPr lang="en-US" sz="2400" dirty="0" smtClean="0"/>
              <a:t> </a:t>
            </a:r>
            <a:r>
              <a:rPr lang="en-US" sz="2400" dirty="0" err="1" smtClean="0"/>
              <a:t>pendirian</a:t>
            </a:r>
            <a:r>
              <a:rPr lang="en-US" sz="2400" dirty="0" smtClean="0"/>
              <a:t>/</a:t>
            </a:r>
            <a:r>
              <a:rPr lang="en-US" sz="2400" dirty="0" err="1" smtClean="0"/>
              <a:t>pendapat</a:t>
            </a:r>
            <a:r>
              <a:rPr lang="en-US" sz="2400" dirty="0" smtClean="0"/>
              <a:t> </a:t>
            </a:r>
            <a:r>
              <a:rPr lang="en-US" sz="2400" dirty="0" err="1" smtClean="0"/>
              <a:t>orang</a:t>
            </a:r>
            <a:r>
              <a:rPr lang="en-US" sz="2400" dirty="0" smtClean="0"/>
              <a:t> </a:t>
            </a:r>
            <a:r>
              <a:rPr lang="en-US" sz="2400" dirty="0" err="1" smtClean="0"/>
              <a:t>atau</a:t>
            </a:r>
            <a:r>
              <a:rPr lang="en-US" sz="2400" dirty="0" smtClean="0"/>
              <a:t> </a:t>
            </a:r>
            <a:r>
              <a:rPr lang="en-US" sz="2400" dirty="0" err="1" smtClean="0"/>
              <a:t>sekelompok</a:t>
            </a:r>
            <a:r>
              <a:rPr lang="en-US" sz="2400" dirty="0" smtClean="0"/>
              <a:t> </a:t>
            </a:r>
            <a:r>
              <a:rPr lang="en-US" sz="2400" dirty="0" err="1" smtClean="0"/>
              <a:t>orang</a:t>
            </a:r>
            <a:r>
              <a:rPr lang="en-US" sz="2400" dirty="0" smtClean="0"/>
              <a:t> </a:t>
            </a:r>
            <a:r>
              <a:rPr lang="en-US" sz="2400" dirty="0" err="1" smtClean="0"/>
              <a:t>tanpa</a:t>
            </a:r>
            <a:r>
              <a:rPr lang="en-US" sz="2400" dirty="0" smtClean="0"/>
              <a:t> </a:t>
            </a:r>
            <a:r>
              <a:rPr lang="en-US" sz="2400" dirty="0" err="1" smtClean="0"/>
              <a:t>menanyakan</a:t>
            </a:r>
            <a:r>
              <a:rPr lang="en-US" sz="2400" dirty="0" smtClean="0"/>
              <a:t> </a:t>
            </a:r>
            <a:r>
              <a:rPr lang="en-US" sz="2400" dirty="0" err="1" smtClean="0"/>
              <a:t>alasan-alasannya</a:t>
            </a:r>
            <a:r>
              <a:rPr lang="en-US" sz="2400" dirty="0" smtClean="0"/>
              <a:t>. </a:t>
            </a:r>
            <a:r>
              <a:rPr lang="en-US" sz="2400" dirty="0" err="1" smtClean="0"/>
              <a:t>Seorang</a:t>
            </a:r>
            <a:r>
              <a:rPr lang="en-US" sz="2400" dirty="0" smtClean="0"/>
              <a:t> </a:t>
            </a:r>
            <a:r>
              <a:rPr lang="en-US" sz="2400" dirty="0" err="1" smtClean="0"/>
              <a:t>pemimpin</a:t>
            </a:r>
            <a:r>
              <a:rPr lang="en-US" sz="2400" dirty="0" smtClean="0"/>
              <a:t> </a:t>
            </a:r>
            <a:r>
              <a:rPr lang="en-US" sz="2400" dirty="0" err="1" smtClean="0"/>
              <a:t>adalah</a:t>
            </a:r>
            <a:r>
              <a:rPr lang="en-US" sz="2400" dirty="0" smtClean="0"/>
              <a:t> </a:t>
            </a:r>
            <a:r>
              <a:rPr lang="en-US" sz="2400" dirty="0" err="1" smtClean="0"/>
              <a:t>seseorang</a:t>
            </a:r>
            <a:r>
              <a:rPr lang="en-US" sz="2400" dirty="0" smtClean="0"/>
              <a:t> yang </a:t>
            </a:r>
            <a:r>
              <a:rPr lang="en-US" sz="2400" dirty="0" err="1" smtClean="0"/>
              <a:t>aktif</a:t>
            </a:r>
            <a:r>
              <a:rPr lang="en-US" sz="2400" dirty="0" smtClean="0"/>
              <a:t> </a:t>
            </a:r>
            <a:r>
              <a:rPr lang="en-US" sz="2400" dirty="0" err="1" smtClean="0"/>
              <a:t>membuat</a:t>
            </a:r>
            <a:r>
              <a:rPr lang="en-US" sz="2400" dirty="0" smtClean="0"/>
              <a:t> </a:t>
            </a:r>
            <a:r>
              <a:rPr lang="en-US" sz="2400" dirty="0" err="1" smtClean="0"/>
              <a:t>rencana-rencana</a:t>
            </a:r>
            <a:r>
              <a:rPr lang="en-US" sz="2400" dirty="0" smtClean="0"/>
              <a:t>, </a:t>
            </a:r>
            <a:r>
              <a:rPr lang="en-US" sz="2400" dirty="0" err="1" smtClean="0"/>
              <a:t>mengkoordinasi</a:t>
            </a:r>
            <a:r>
              <a:rPr lang="en-US" sz="2400" dirty="0" smtClean="0"/>
              <a:t>, </a:t>
            </a:r>
            <a:r>
              <a:rPr lang="en-US" sz="2400" dirty="0" err="1" smtClean="0"/>
              <a:t>melakukan</a:t>
            </a:r>
            <a:r>
              <a:rPr lang="en-US" sz="2400" dirty="0" smtClean="0"/>
              <a:t> </a:t>
            </a:r>
            <a:r>
              <a:rPr lang="en-US" sz="2400" dirty="0" err="1" smtClean="0"/>
              <a:t>percobaan</a:t>
            </a:r>
            <a:r>
              <a:rPr lang="en-US" sz="2400" dirty="0" smtClean="0"/>
              <a:t> </a:t>
            </a:r>
            <a:r>
              <a:rPr lang="en-US" sz="2400" dirty="0" err="1" smtClean="0"/>
              <a:t>dan</a:t>
            </a:r>
            <a:r>
              <a:rPr lang="en-US" sz="2400" dirty="0" smtClean="0"/>
              <a:t> </a:t>
            </a:r>
            <a:r>
              <a:rPr lang="en-US" sz="2400" dirty="0" err="1" smtClean="0"/>
              <a:t>memimpin</a:t>
            </a:r>
            <a:r>
              <a:rPr lang="en-US" sz="2400" dirty="0" smtClean="0"/>
              <a:t> </a:t>
            </a:r>
            <a:r>
              <a:rPr lang="en-US" sz="2400" dirty="0" err="1" smtClean="0"/>
              <a:t>pekerjaan</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a:t>
            </a:r>
            <a:r>
              <a:rPr lang="en-US" sz="2400" dirty="0" smtClean="0"/>
              <a:t> </a:t>
            </a:r>
            <a:r>
              <a:rPr lang="en-US" sz="2400" dirty="0" err="1" smtClean="0"/>
              <a:t>bersama-sama</a:t>
            </a:r>
            <a:r>
              <a:rPr lang="en-US" sz="2400" dirty="0" smtClean="0"/>
              <a:t> (</a:t>
            </a:r>
            <a:r>
              <a:rPr lang="en-US" sz="2400" dirty="0" err="1" smtClean="0"/>
              <a:t>Panji</a:t>
            </a:r>
            <a:r>
              <a:rPr lang="en-US" sz="2400" dirty="0" smtClean="0"/>
              <a:t> </a:t>
            </a:r>
            <a:r>
              <a:rPr lang="en-US" sz="2400" dirty="0" err="1" smtClean="0"/>
              <a:t>Anogara</a:t>
            </a:r>
            <a:r>
              <a:rPr lang="en-US" sz="2400" dirty="0" smtClean="0"/>
              <a:t>, Page 23)</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080" y="142852"/>
            <a:ext cx="6172200" cy="850920"/>
          </a:xfrm>
        </p:spPr>
        <p:txBody>
          <a:bodyPr/>
          <a:lstStyle/>
          <a:p>
            <a:pPr algn="r"/>
            <a:r>
              <a:rPr lang="en-US" b="1" dirty="0" smtClean="0">
                <a:solidFill>
                  <a:schemeClr val="bg1">
                    <a:lumMod val="25000"/>
                    <a:lumOff val="75000"/>
                  </a:schemeClr>
                </a:solidFill>
              </a:rPr>
              <a:t>JENIS PEMIMPIN</a:t>
            </a:r>
            <a:endParaRPr lang="en-US" b="1" dirty="0">
              <a:solidFill>
                <a:schemeClr val="bg1">
                  <a:lumMod val="25000"/>
                  <a:lumOff val="75000"/>
                </a:schemeClr>
              </a:solidFill>
            </a:endParaRPr>
          </a:p>
        </p:txBody>
      </p:sp>
      <p:sp>
        <p:nvSpPr>
          <p:cNvPr id="3" name="Content Placeholder 2"/>
          <p:cNvSpPr>
            <a:spLocks noGrp="1"/>
          </p:cNvSpPr>
          <p:nvPr>
            <p:ph idx="1"/>
          </p:nvPr>
        </p:nvSpPr>
        <p:spPr>
          <a:xfrm>
            <a:off x="1500166" y="1285860"/>
            <a:ext cx="7358114" cy="5429288"/>
          </a:xfrm>
        </p:spPr>
        <p:txBody>
          <a:bodyPr>
            <a:noAutofit/>
          </a:bodyPr>
          <a:lstStyle/>
          <a:p>
            <a:pPr lvl="0"/>
            <a:r>
              <a:rPr lang="en-US" sz="2400" b="1" dirty="0" err="1" smtClean="0"/>
              <a:t>Pemimpin</a:t>
            </a:r>
            <a:r>
              <a:rPr lang="en-US" sz="2400" b="1" dirty="0" smtClean="0"/>
              <a:t> Formal</a:t>
            </a:r>
            <a:endParaRPr lang="en-US" sz="2400" b="1" u="sng" dirty="0" smtClean="0"/>
          </a:p>
          <a:p>
            <a:pPr>
              <a:buNone/>
            </a:pPr>
            <a:r>
              <a:rPr lang="en-US" sz="2400" dirty="0" smtClean="0"/>
              <a:t>	</a:t>
            </a:r>
            <a:r>
              <a:rPr lang="en-US" sz="2400" dirty="0" err="1" smtClean="0"/>
              <a:t>Pemimpin</a:t>
            </a:r>
            <a:r>
              <a:rPr lang="en-US" sz="2400" dirty="0" smtClean="0"/>
              <a:t> yang </a:t>
            </a:r>
            <a:r>
              <a:rPr lang="en-US" sz="2400" dirty="0" err="1" smtClean="0"/>
              <a:t>memiliki</a:t>
            </a:r>
            <a:r>
              <a:rPr lang="en-US" sz="2400" dirty="0" smtClean="0"/>
              <a:t> </a:t>
            </a:r>
            <a:r>
              <a:rPr lang="en-US" sz="2400" dirty="0" err="1" smtClean="0"/>
              <a:t>wewenang</a:t>
            </a:r>
            <a:r>
              <a:rPr lang="en-US" sz="2400" dirty="0" smtClean="0"/>
              <a:t> yang </a:t>
            </a:r>
            <a:r>
              <a:rPr lang="en-US" sz="2400" dirty="0" err="1" smtClean="0"/>
              <a:t>sah</a:t>
            </a:r>
            <a:r>
              <a:rPr lang="en-US" sz="2400" dirty="0" smtClean="0"/>
              <a:t> </a:t>
            </a:r>
            <a:r>
              <a:rPr lang="en-US" sz="2400" dirty="0" err="1" smtClean="0"/>
              <a:t>karena</a:t>
            </a:r>
            <a:r>
              <a:rPr lang="en-US" sz="2400" dirty="0" smtClean="0"/>
              <a:t> </a:t>
            </a:r>
            <a:r>
              <a:rPr lang="en-US" sz="2400" dirty="0" err="1" smtClean="0"/>
              <a:t>adanya</a:t>
            </a:r>
            <a:r>
              <a:rPr lang="en-US" sz="2400" dirty="0" smtClean="0"/>
              <a:t> </a:t>
            </a:r>
            <a:r>
              <a:rPr lang="en-US" sz="2400" dirty="0" err="1" smtClean="0"/>
              <a:t>pelimpahan</a:t>
            </a:r>
            <a:r>
              <a:rPr lang="en-US" sz="2400" dirty="0" smtClean="0"/>
              <a:t> </a:t>
            </a:r>
            <a:r>
              <a:rPr lang="en-US" sz="2400" dirty="0" err="1" smtClean="0"/>
              <a:t>berdasarkan</a:t>
            </a:r>
            <a:r>
              <a:rPr lang="en-US" sz="2400" dirty="0" smtClean="0"/>
              <a:t> </a:t>
            </a:r>
            <a:r>
              <a:rPr lang="en-US" sz="2400" dirty="0" err="1" smtClean="0"/>
              <a:t>ketentuan</a:t>
            </a:r>
            <a:r>
              <a:rPr lang="en-US" sz="2400" dirty="0" smtClean="0"/>
              <a:t> </a:t>
            </a:r>
            <a:r>
              <a:rPr lang="en-US" sz="2400" dirty="0" err="1" smtClean="0"/>
              <a:t>yuridis</a:t>
            </a:r>
            <a:r>
              <a:rPr lang="en-US" sz="2400" dirty="0" smtClean="0"/>
              <a:t> formal </a:t>
            </a:r>
            <a:r>
              <a:rPr lang="en-US" sz="2400" dirty="0" err="1" smtClean="0"/>
              <a:t>seperti</a:t>
            </a:r>
            <a:r>
              <a:rPr lang="en-US" sz="2400" dirty="0" smtClean="0"/>
              <a:t> UU, AD </a:t>
            </a:r>
            <a:r>
              <a:rPr lang="en-US" sz="2400" dirty="0" err="1" smtClean="0"/>
              <a:t>organisasi</a:t>
            </a:r>
            <a:r>
              <a:rPr lang="en-US" sz="2400" dirty="0" smtClean="0"/>
              <a:t> </a:t>
            </a:r>
            <a:r>
              <a:rPr lang="en-US" sz="2400" dirty="0" err="1" smtClean="0"/>
              <a:t>dll</a:t>
            </a:r>
            <a:r>
              <a:rPr lang="en-US" sz="2400" dirty="0" smtClean="0"/>
              <a:t>.</a:t>
            </a:r>
          </a:p>
          <a:p>
            <a:pPr lvl="0"/>
            <a:r>
              <a:rPr lang="en-US" sz="2400" b="1" dirty="0" err="1" smtClean="0"/>
              <a:t>Pemimpin</a:t>
            </a:r>
            <a:r>
              <a:rPr lang="en-US" sz="2400" b="1" dirty="0" smtClean="0"/>
              <a:t> Informal</a:t>
            </a:r>
          </a:p>
          <a:p>
            <a:pPr>
              <a:buNone/>
            </a:pPr>
            <a:r>
              <a:rPr lang="en-US" sz="2400" dirty="0" smtClean="0"/>
              <a:t>	</a:t>
            </a:r>
            <a:r>
              <a:rPr lang="en-US" sz="2400" dirty="0" err="1" smtClean="0"/>
              <a:t>Pemimpin</a:t>
            </a:r>
            <a:r>
              <a:rPr lang="en-US" sz="2400" dirty="0" smtClean="0"/>
              <a:t> yang </a:t>
            </a:r>
            <a:r>
              <a:rPr lang="en-US" sz="2400" dirty="0" err="1" smtClean="0"/>
              <a:t>diangkat</a:t>
            </a:r>
            <a:r>
              <a:rPr lang="en-US" sz="2400" dirty="0" smtClean="0"/>
              <a:t>/</a:t>
            </a:r>
            <a:r>
              <a:rPr lang="en-US" sz="2400" dirty="0" err="1" smtClean="0"/>
              <a:t>diakui</a:t>
            </a:r>
            <a:r>
              <a:rPr lang="en-US" sz="2400" dirty="0" smtClean="0"/>
              <a:t> </a:t>
            </a:r>
            <a:r>
              <a:rPr lang="en-US" sz="2400" dirty="0" err="1" smtClean="0"/>
              <a:t>oleh</a:t>
            </a:r>
            <a:r>
              <a:rPr lang="en-US" sz="2400" dirty="0" smtClean="0"/>
              <a:t> </a:t>
            </a:r>
            <a:r>
              <a:rPr lang="en-US" sz="2400" dirty="0" err="1" smtClean="0"/>
              <a:t>kelompok</a:t>
            </a:r>
            <a:r>
              <a:rPr lang="en-US" sz="2400" dirty="0" smtClean="0"/>
              <a:t> </a:t>
            </a:r>
            <a:r>
              <a:rPr lang="en-US" sz="2400" dirty="0" err="1" smtClean="0"/>
              <a:t>karena</a:t>
            </a:r>
            <a:r>
              <a:rPr lang="en-US" sz="2400" dirty="0" smtClean="0"/>
              <a:t> </a:t>
            </a:r>
            <a:r>
              <a:rPr lang="en-US" sz="2400" dirty="0" err="1" smtClean="0"/>
              <a:t>mempunyai</a:t>
            </a:r>
            <a:r>
              <a:rPr lang="en-US" sz="2400" dirty="0" smtClean="0"/>
              <a:t> </a:t>
            </a:r>
            <a:r>
              <a:rPr lang="en-US" sz="2400" dirty="0" err="1" smtClean="0"/>
              <a:t>wibawa</a:t>
            </a:r>
            <a:r>
              <a:rPr lang="en-US" sz="2400" dirty="0" smtClean="0"/>
              <a:t>/</a:t>
            </a:r>
            <a:r>
              <a:rPr lang="en-US" sz="2400" dirty="0" err="1" smtClean="0"/>
              <a:t>memiliki</a:t>
            </a:r>
            <a:r>
              <a:rPr lang="en-US" sz="2400" dirty="0" smtClean="0"/>
              <a:t> </a:t>
            </a:r>
            <a:r>
              <a:rPr lang="en-US" sz="2400" dirty="0" err="1" smtClean="0"/>
              <a:t>keunggulan</a:t>
            </a:r>
            <a:r>
              <a:rPr lang="en-US" sz="2400" dirty="0" smtClean="0"/>
              <a:t> </a:t>
            </a:r>
            <a:r>
              <a:rPr lang="en-US" sz="2400" dirty="0" err="1" smtClean="0"/>
              <a:t>atau</a:t>
            </a:r>
            <a:r>
              <a:rPr lang="en-US" sz="2400" dirty="0" smtClean="0"/>
              <a:t> </a:t>
            </a:r>
            <a:r>
              <a:rPr lang="en-US" sz="2400" dirty="0" err="1" smtClean="0"/>
              <a:t>kelebihan</a:t>
            </a:r>
            <a:r>
              <a:rPr lang="en-US" sz="2400" dirty="0" smtClean="0"/>
              <a:t> </a:t>
            </a:r>
            <a:r>
              <a:rPr lang="en-US" sz="2400" dirty="0" err="1" smtClean="0"/>
              <a:t>tertentu</a:t>
            </a:r>
            <a:r>
              <a:rPr lang="en-US" sz="2400" dirty="0" smtClean="0"/>
              <a:t>, </a:t>
            </a:r>
            <a:r>
              <a:rPr lang="en-US" sz="2400" dirty="0" err="1" smtClean="0"/>
              <a:t>sehingga</a:t>
            </a:r>
            <a:r>
              <a:rPr lang="en-US" sz="2400" dirty="0" smtClean="0"/>
              <a:t> </a:t>
            </a:r>
            <a:r>
              <a:rPr lang="en-US" sz="2400" dirty="0" err="1" smtClean="0"/>
              <a:t>mampu</a:t>
            </a:r>
            <a:r>
              <a:rPr lang="en-US" sz="2400" dirty="0" smtClean="0"/>
              <a:t> </a:t>
            </a:r>
            <a:r>
              <a:rPr lang="en-US" sz="2400" dirty="0" err="1" smtClean="0"/>
              <a:t>menjadi</a:t>
            </a:r>
            <a:r>
              <a:rPr lang="en-US" sz="2400" dirty="0" smtClean="0"/>
              <a:t> </a:t>
            </a:r>
            <a:r>
              <a:rPr lang="en-US" sz="2400" dirty="0" err="1" smtClean="0"/>
              <a:t>penggerak</a:t>
            </a:r>
            <a:r>
              <a:rPr lang="en-US" sz="2400" dirty="0" smtClean="0"/>
              <a:t> </a:t>
            </a:r>
            <a:r>
              <a:rPr lang="en-US" sz="2400" dirty="0" err="1" smtClean="0"/>
              <a:t>dan</a:t>
            </a:r>
            <a:r>
              <a:rPr lang="en-US" sz="2400" dirty="0" smtClean="0"/>
              <a:t> </a:t>
            </a:r>
            <a:r>
              <a:rPr lang="en-US" sz="2400" dirty="0" err="1" smtClean="0"/>
              <a:t>oleh</a:t>
            </a:r>
            <a:r>
              <a:rPr lang="en-US" sz="2400" dirty="0" smtClean="0"/>
              <a:t> </a:t>
            </a:r>
            <a:r>
              <a:rPr lang="en-US" sz="2400" dirty="0" err="1" smtClean="0"/>
              <a:t>karenanya</a:t>
            </a:r>
            <a:r>
              <a:rPr lang="en-US" sz="2400" dirty="0" smtClean="0"/>
              <a:t> </a:t>
            </a:r>
            <a:r>
              <a:rPr lang="en-US" sz="2400" dirty="0" err="1" smtClean="0"/>
              <a:t>disegani</a:t>
            </a:r>
            <a:r>
              <a:rPr lang="en-US" sz="2400" dirty="0" smtClean="0"/>
              <a:t> </a:t>
            </a:r>
            <a:r>
              <a:rPr lang="en-US" sz="2400" dirty="0" err="1" smtClean="0"/>
              <a:t>dan</a:t>
            </a:r>
            <a:r>
              <a:rPr lang="en-US" sz="2400" dirty="0" smtClean="0"/>
              <a:t> </a:t>
            </a:r>
            <a:r>
              <a:rPr lang="en-US" sz="2400" dirty="0" err="1" smtClean="0"/>
              <a:t>dituruti</a:t>
            </a:r>
            <a:r>
              <a:rPr lang="en-US" sz="2400" dirty="0" smtClean="0"/>
              <a:t> </a:t>
            </a:r>
            <a:r>
              <a:rPr lang="en-US" sz="2400" dirty="0" err="1" smtClean="0"/>
              <a:t>oleh</a:t>
            </a:r>
            <a:r>
              <a:rPr lang="en-US" sz="2400" dirty="0" smtClean="0"/>
              <a:t> </a:t>
            </a:r>
            <a:r>
              <a:rPr lang="en-US" sz="2400" dirty="0" err="1" smtClean="0"/>
              <a:t>lingkungan</a:t>
            </a:r>
            <a:r>
              <a:rPr lang="en-US" sz="2400" dirty="0" smtClean="0"/>
              <a:t> </a:t>
            </a:r>
            <a:r>
              <a:rPr lang="en-US" sz="2400" dirty="0" err="1" smtClean="0"/>
              <a:t>kelompoknya</a:t>
            </a:r>
            <a:r>
              <a:rPr lang="en-US" sz="2400" dirty="0" smtClean="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nels">
  <a:themeElements>
    <a:clrScheme name="Panels">
      <a:dk1>
        <a:srgbClr val="340B07"/>
      </a:dk1>
      <a:lt1>
        <a:srgbClr val="FFFFFF"/>
      </a:lt1>
      <a:dk2>
        <a:srgbClr val="182912"/>
      </a:dk2>
      <a:lt2>
        <a:srgbClr val="FBF0F2"/>
      </a:lt2>
      <a:accent1>
        <a:srgbClr val="694F36"/>
      </a:accent1>
      <a:accent2>
        <a:srgbClr val="98604A"/>
      </a:accent2>
      <a:accent3>
        <a:srgbClr val="8E3B4D"/>
      </a:accent3>
      <a:accent4>
        <a:srgbClr val="837954"/>
      </a:accent4>
      <a:accent5>
        <a:srgbClr val="4E3B28"/>
      </a:accent5>
      <a:accent6>
        <a:srgbClr val="AC7A0C"/>
      </a:accent6>
      <a:hlink>
        <a:srgbClr val="A03849"/>
      </a:hlink>
      <a:folHlink>
        <a:srgbClr val="AA845D"/>
      </a:folHlink>
    </a:clrScheme>
    <a:fontScheme name="Panels">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nels">
      <a:fillStyleLst>
        <a:solidFill>
          <a:schemeClr val="phClr"/>
        </a:solidFill>
        <a:gradFill rotWithShape="1">
          <a:gsLst>
            <a:gs pos="0">
              <a:schemeClr val="phClr">
                <a:tint val="90000"/>
                <a:shade val="100000"/>
                <a:satMod val="150000"/>
              </a:schemeClr>
            </a:gs>
            <a:gs pos="35000">
              <a:schemeClr val="phClr">
                <a:tint val="90000"/>
                <a:alpha val="85000"/>
                <a:satMod val="150000"/>
              </a:schemeClr>
            </a:gs>
            <a:gs pos="100000">
              <a:schemeClr val="phClr">
                <a:tint val="80000"/>
                <a:alpha val="75000"/>
                <a:satMod val="150000"/>
              </a:schemeClr>
            </a:gs>
          </a:gsLst>
          <a:lin ang="16200000" scaled="1"/>
        </a:gradFill>
        <a:gradFill rotWithShape="1">
          <a:gsLst>
            <a:gs pos="0">
              <a:schemeClr val="phClr">
                <a:shade val="60000"/>
                <a:satMod val="135000"/>
              </a:schemeClr>
            </a:gs>
            <a:gs pos="80000">
              <a:schemeClr val="phClr">
                <a:shade val="90000"/>
                <a:satMod val="135000"/>
              </a:schemeClr>
            </a:gs>
            <a:gs pos="100000">
              <a:schemeClr val="phClr">
                <a:tint val="90000"/>
                <a:shade val="100000"/>
                <a:satMod val="135000"/>
              </a:schemeClr>
            </a:gs>
          </a:gsLst>
          <a:lin ang="16200000" scaled="0"/>
        </a:gradFill>
      </a:fillStyleLst>
      <a:lnStyleLst>
        <a:ln w="6350" cap="flat" cmpd="sng" algn="ctr">
          <a:solidFill>
            <a:schemeClr val="phClr">
              <a:shade val="95000"/>
              <a:alpha val="80000"/>
              <a:satMod val="105000"/>
            </a:schemeClr>
          </a:solidFill>
          <a:prstDash val="solid"/>
        </a:ln>
        <a:ln w="12700" cap="flat" cmpd="sng" algn="ctr">
          <a:solidFill>
            <a:schemeClr val="phClr">
              <a:alpha val="70000"/>
            </a:schemeClr>
          </a:solidFill>
          <a:prstDash val="solid"/>
        </a:ln>
        <a:ln w="19050" cap="flat" cmpd="sng" algn="ctr">
          <a:solidFill>
            <a:schemeClr val="phClr">
              <a:alpha val="60000"/>
            </a:schemeClr>
          </a:solidFill>
          <a:prstDash val="solid"/>
        </a:ln>
      </a:lnStyleLst>
      <a:effectStyleLst>
        <a:effectStyle>
          <a:effectLst/>
        </a:effectStyle>
        <a:effectStyle>
          <a:effectLst>
            <a:outerShdw blurRad="101600" sx="101000" sy="101000" rotWithShape="0">
              <a:srgbClr val="FFFFFF">
                <a:alpha val="25000"/>
              </a:srgbClr>
            </a:outerShdw>
          </a:effectLst>
        </a:effectStyle>
        <a:effectStyle>
          <a:effectLst>
            <a:outerShdw blurRad="101600" sx="101000" sy="101000" rotWithShape="0">
              <a:srgbClr val="FFFFFF">
                <a:alpha val="25000"/>
              </a:srgbClr>
            </a:outerShdw>
            <a:reflection blurRad="12700" stA="35000" endPos="40000" dist="50800" dir="5400000" sy="-100000" rotWithShape="0"/>
          </a:effectLst>
          <a:scene3d>
            <a:camera prst="orthographicFront">
              <a:rot lat="0" lon="0" rev="0"/>
            </a:camera>
            <a:lightRig rig="twoPt" dir="t">
              <a:rot lat="0" lon="0" rev="4200000"/>
            </a:lightRig>
          </a:scene3d>
          <a:sp3d prstMaterial="softEdge">
            <a:bevelT w="63500" h="25400"/>
          </a:sp3d>
        </a:effectStyle>
      </a:effectStyleLst>
      <a:bgFillStyleLst>
        <a:solidFill>
          <a:schemeClr val="phClr"/>
        </a:solidFill>
        <a:blipFill rotWithShape="1">
          <a:blip xmlns:r="http://schemas.openxmlformats.org/officeDocument/2006/relationships" r:embed="rId1">
            <a:duotone>
              <a:schemeClr val="phClr">
                <a:shade val="40000"/>
                <a:satMod val="150000"/>
              </a:schemeClr>
              <a:schemeClr val="phClr">
                <a:tint val="97000"/>
                <a:shade val="85000"/>
                <a:satMod val="150000"/>
              </a:schemeClr>
            </a:duotone>
          </a:blip>
          <a:tile tx="0" ty="0" sx="100000" sy="100000" flip="none" algn="tl"/>
        </a:blipFill>
        <a:gradFill rotWithShape="1">
          <a:gsLst>
            <a:gs pos="0">
              <a:schemeClr val="phClr">
                <a:tint val="100000"/>
                <a:shade val="90000"/>
                <a:satMod val="150000"/>
              </a:schemeClr>
            </a:gs>
            <a:gs pos="100000">
              <a:schemeClr val="phClr">
                <a:shade val="4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Panels</Template>
  <TotalTime>56</TotalTime>
  <Words>445</Words>
  <Application>Microsoft Office PowerPoint</Application>
  <PresentationFormat>On-screen Show (4:3)</PresentationFormat>
  <Paragraphs>56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 Rounded MT Bold</vt:lpstr>
      <vt:lpstr>Calibri</vt:lpstr>
      <vt:lpstr>Century Gothic</vt:lpstr>
      <vt:lpstr>Wingdings</vt:lpstr>
      <vt:lpstr>Panels</vt:lpstr>
      <vt:lpstr>PENGERTIAN  KEPEMIMPINAN</vt:lpstr>
      <vt:lpstr>DEFINISI</vt:lpstr>
      <vt:lpstr>PowerPoint Presentation</vt:lpstr>
      <vt:lpstr>PowerPoint Presentation</vt:lpstr>
      <vt:lpstr>PowerPoint Presentation</vt:lpstr>
      <vt:lpstr>FUNGSI KEPEMIMPINAN</vt:lpstr>
      <vt:lpstr>TUGAS UTAMA KEPEMIMPINAN</vt:lpstr>
      <vt:lpstr>PEMIMPIN</vt:lpstr>
      <vt:lpstr>JENIS PEMIMPIN</vt:lpstr>
      <vt:lpstr>TUGAS &amp; PERAN PEMIMPIN</vt:lpstr>
      <vt:lpstr>Henry Mintzberg Peran Pemimpin   1. Peran hubungan antar perorangan, dalam kasus ini fungsinya sebagai pemimpin yang dicontoh, pembangun tim, pelatih, direktur, mentor konsultasi.  2. Fungsi Peran informal sebagai monitor, penyebar informasi dan juru bicara.  3. Peran Pembuat keputusan, berfungsi sebagai pengusaha, penanganan gangguan, sumber alokasi, dan negosiator </vt:lpstr>
      <vt:lpstr>So, apakah Anda sudah pantas menjadi pemimpin ??  </vt:lpstr>
      <vt:lpstr>PowerPoint Presentation</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KEPEMIMPINAN</dc:title>
  <dc:creator>Valued Acer Customer</dc:creator>
  <cp:lastModifiedBy>D-Wie</cp:lastModifiedBy>
  <cp:revision>11</cp:revision>
  <dcterms:created xsi:type="dcterms:W3CDTF">2010-01-11T17:36:21Z</dcterms:created>
  <dcterms:modified xsi:type="dcterms:W3CDTF">2013-09-23T13:21:14Z</dcterms:modified>
</cp:coreProperties>
</file>