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8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5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4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2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2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4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7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1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8E36-2142-4873-8807-DA5B6A5768B6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4FF58-DD05-43ED-8EBE-330023DC6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3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82212"/>
          </a:xfrm>
        </p:spPr>
        <p:txBody>
          <a:bodyPr>
            <a:noAutofit/>
          </a:bodyPr>
          <a:lstStyle/>
          <a:p>
            <a:r>
              <a:rPr lang="de-DE" sz="9600" b="1" dirty="0"/>
              <a:t>SILABI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de-DE" sz="4400" b="1" dirty="0"/>
              <a:t> 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de-DE" sz="4400" b="1" dirty="0"/>
              <a:t>MATA KULIAH : KEWARGANEGARAAN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de-DE" sz="4400" b="1" dirty="0"/>
              <a:t>Dosen : Nia Karniawati, S.IP.,M.Si</a:t>
            </a:r>
            <a:r>
              <a:rPr lang="de-DE" sz="4400" b="1" dirty="0" smtClean="0"/>
              <a:t>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5973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067" y="643944"/>
            <a:ext cx="11173496" cy="159698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NA	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30 </a:t>
            </a:r>
            <a:r>
              <a:rPr lang="en-US" sz="3600" dirty="0"/>
              <a:t>% </a:t>
            </a:r>
            <a:r>
              <a:rPr lang="en-US" sz="3600" dirty="0" smtClean="0"/>
              <a:t>UTS </a:t>
            </a:r>
            <a:r>
              <a:rPr lang="en-US" sz="3600" dirty="0" smtClean="0"/>
              <a:t>+ 30 % UAS (</a:t>
            </a:r>
            <a:r>
              <a:rPr lang="en-US" sz="3600" dirty="0" err="1" smtClean="0"/>
              <a:t>tgs</a:t>
            </a:r>
            <a:r>
              <a:rPr lang="en-US" sz="3600" dirty="0" smtClean="0"/>
              <a:t> </a:t>
            </a:r>
            <a:r>
              <a:rPr lang="en-US" sz="3600" dirty="0" err="1" smtClean="0"/>
              <a:t>kel</a:t>
            </a:r>
            <a:r>
              <a:rPr lang="en-US" sz="3600" dirty="0" smtClean="0"/>
              <a:t> </a:t>
            </a:r>
            <a:r>
              <a:rPr lang="en-US" sz="3600" dirty="0" err="1" smtClean="0"/>
              <a:t>Wawasan</a:t>
            </a:r>
            <a:r>
              <a:rPr lang="en-US" sz="3600" dirty="0" smtClean="0"/>
              <a:t> </a:t>
            </a:r>
            <a:r>
              <a:rPr lang="en-US" sz="3600" dirty="0" err="1" smtClean="0"/>
              <a:t>Kebangsaan</a:t>
            </a:r>
            <a:r>
              <a:rPr lang="en-US" sz="3600" dirty="0" smtClean="0"/>
              <a:t>)</a:t>
            </a:r>
            <a:r>
              <a:rPr lang="en-US" sz="3600" dirty="0" smtClean="0"/>
              <a:t>+ </a:t>
            </a:r>
            <a:br>
              <a:rPr lang="en-US" sz="3600" dirty="0" smtClean="0"/>
            </a:br>
            <a:r>
              <a:rPr lang="en-US" sz="3600" dirty="0" smtClean="0"/>
              <a:t>20 </a:t>
            </a:r>
            <a:r>
              <a:rPr lang="en-US" sz="3600" dirty="0"/>
              <a:t>% </a:t>
            </a:r>
            <a:r>
              <a:rPr lang="en-US" sz="3600" dirty="0" err="1" smtClean="0"/>
              <a:t>tgs</a:t>
            </a:r>
            <a:r>
              <a:rPr lang="en-US" sz="3600" dirty="0" smtClean="0"/>
              <a:t> </a:t>
            </a:r>
            <a:r>
              <a:rPr lang="en-US" sz="3600" dirty="0" err="1" smtClean="0"/>
              <a:t>Makalah</a:t>
            </a:r>
            <a:r>
              <a:rPr lang="en-US" sz="3600" dirty="0" smtClean="0"/>
              <a:t> </a:t>
            </a:r>
            <a:r>
              <a:rPr lang="en-US" sz="3600" dirty="0" err="1" smtClean="0"/>
              <a:t>Pahlawan</a:t>
            </a:r>
            <a:r>
              <a:rPr lang="en-US" sz="3600" dirty="0" smtClean="0"/>
              <a:t> + 20% </a:t>
            </a:r>
            <a:r>
              <a:rPr lang="en-US" sz="3600" dirty="0" err="1" smtClean="0"/>
              <a:t>Presentasi</a:t>
            </a:r>
            <a:r>
              <a:rPr lang="en-US" sz="3600" dirty="0" smtClean="0"/>
              <a:t> </a:t>
            </a:r>
            <a:r>
              <a:rPr lang="en-US" sz="3600" dirty="0" err="1" smtClean="0"/>
              <a:t>makalah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77" y="2704564"/>
            <a:ext cx="11551276" cy="3618964"/>
          </a:xfrm>
        </p:spPr>
        <p:txBody>
          <a:bodyPr/>
          <a:lstStyle/>
          <a:p>
            <a:r>
              <a:rPr lang="en-US" dirty="0" smtClean="0"/>
              <a:t>UTS :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/>
          </a:p>
          <a:p>
            <a:r>
              <a:rPr lang="en-US" dirty="0" smtClean="0"/>
              <a:t>UAS :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film </a:t>
            </a:r>
            <a:r>
              <a:rPr lang="en-US" dirty="0" err="1" smtClean="0"/>
              <a:t>pendek</a:t>
            </a:r>
            <a:r>
              <a:rPr lang="en-US" dirty="0" smtClean="0"/>
              <a:t>/</a:t>
            </a:r>
            <a:r>
              <a:rPr lang="en-US" dirty="0" err="1" smtClean="0"/>
              <a:t>tayangan</a:t>
            </a:r>
            <a:r>
              <a:rPr lang="en-US" dirty="0" smtClean="0"/>
              <a:t> (5-10 </a:t>
            </a:r>
            <a:r>
              <a:rPr lang="en-US" dirty="0" err="1" smtClean="0"/>
              <a:t>menit</a:t>
            </a:r>
            <a:r>
              <a:rPr lang="en-US" dirty="0" smtClean="0"/>
              <a:t>)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, format </a:t>
            </a:r>
            <a:r>
              <a:rPr lang="en-US" dirty="0" err="1" smtClean="0"/>
              <a:t>bebas</a:t>
            </a:r>
            <a:r>
              <a:rPr lang="en-US" dirty="0" smtClean="0"/>
              <a:t>,  di online-</a:t>
            </a:r>
            <a:r>
              <a:rPr lang="en-US" dirty="0" err="1" smtClean="0"/>
              <a:t>kan.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Pahlawan</a:t>
            </a:r>
            <a:r>
              <a:rPr lang="en-US" dirty="0" smtClean="0"/>
              <a:t> 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pahlawan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sistematika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: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pahlawan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1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083369"/>
              </p:ext>
            </p:extLst>
          </p:nvPr>
        </p:nvGraphicFramePr>
        <p:xfrm>
          <a:off x="2936384" y="167426"/>
          <a:ext cx="5924282" cy="63492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87887"/>
                <a:gridCol w="4636395"/>
              </a:tblGrid>
              <a:tr h="162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PERTEMUAN KE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MATERI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976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fi-FI" sz="1000">
                          <a:effectLst/>
                        </a:rPr>
                        <a:t>PENDAHULUAN</a:t>
                      </a:r>
                      <a:endParaRPr lang="en-US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1) Pengertian Pendidikan kewarganegaraan</a:t>
                      </a:r>
                      <a:endParaRPr lang="en-US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2) Landasan  Pendidikan kewarganegaraan</a:t>
                      </a:r>
                      <a:endParaRPr lang="en-US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3) Kopetensi Pendidikan kewarganegaraan</a:t>
                      </a:r>
                      <a:endParaRPr lang="en-US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4) Tujuan Pendidikan kewarganegaraan</a:t>
                      </a:r>
                      <a:endParaRPr lang="en-US" sz="1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5) Ruang lingkup Pendidikan kewarganegaraan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976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FILSAFAT PANCASILA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Pancasila sebagai sistem filsafat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Landasan ontologi filsafat pancasila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Landasan epistemologi filsafat pancasila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Landasan aksiologi filsafat pancasila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Makna Nilai setiap sila Pancasila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651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III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IDENTITAS NASIONAL INDONESIA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Identitas fundamental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 Identitas instrumental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 Identitas alamiah</a:t>
                      </a:r>
                      <a:endParaRPr lang="en-US" sz="10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313" marR="48313" marT="0" marB="0"/>
                </a:tc>
              </a:tr>
              <a:tr h="976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IV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  <a:tab pos="914400" algn="l"/>
                        </a:tabLst>
                      </a:pPr>
                      <a:r>
                        <a:rPr lang="en-US" sz="1000" dirty="0">
                          <a:effectLst/>
                        </a:rPr>
                        <a:t>NEGARA KESATUAN RI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Unsur</a:t>
                      </a:r>
                      <a:r>
                        <a:rPr lang="en-US" sz="1000" dirty="0">
                          <a:effectLst/>
                        </a:rPr>
                        <a:t> NKRI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Tujuan</a:t>
                      </a:r>
                      <a:r>
                        <a:rPr lang="en-US" sz="1000" dirty="0">
                          <a:effectLst/>
                        </a:rPr>
                        <a:t> NKRI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Bentuk</a:t>
                      </a:r>
                      <a:r>
                        <a:rPr lang="en-US" sz="1000" dirty="0">
                          <a:effectLst/>
                        </a:rPr>
                        <a:t> NKRI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 dirty="0" err="1">
                          <a:effectLst/>
                        </a:rPr>
                        <a:t>Warga</a:t>
                      </a:r>
                      <a:r>
                        <a:rPr lang="en-US" sz="1000" dirty="0">
                          <a:effectLst/>
                        </a:rPr>
                        <a:t> NKRI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 dirty="0">
                          <a:effectLst/>
                        </a:rPr>
                        <a:t>Negara </a:t>
                      </a:r>
                      <a:r>
                        <a:rPr lang="en-US" sz="1000" dirty="0" err="1">
                          <a:effectLst/>
                        </a:rPr>
                        <a:t>Hukum</a:t>
                      </a:r>
                      <a:r>
                        <a:rPr lang="en-US" sz="1000" dirty="0">
                          <a:effectLst/>
                        </a:rPr>
                        <a:t> Indonesia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81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HAK ASASI MANUSIA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Pengertian HAM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Nilai dasar HAM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Bentuk &amp; pelanggaran HAM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Perkembangan pemikiran HAM di Indonesia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488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WAWASAN NUSANTARA &amp; KETAHANAN NASIONAL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Wawasan nasional dalam kerangka konsep geopolitik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en-US" sz="1000">
                          <a:effectLst/>
                        </a:rPr>
                        <a:t>Ruang lingkup geostrategi Indonesia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81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VII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4 PILAR KEHIDUPAN BERBANGSA &amp; BERNEGARA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Pancasila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UUD 45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NKRI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156210" algn="l"/>
                        </a:tabLst>
                      </a:pPr>
                      <a:r>
                        <a:rPr lang="fi-FI" sz="1000">
                          <a:effectLst/>
                        </a:rPr>
                        <a:t>Bhineka Tunggal ika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162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VIII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marL="160020" indent="-160020" algn="just"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UTS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16280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effectLst/>
                        </a:rPr>
                        <a:t>IX - XV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PRESENTASI  KELOMPOK :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  <a:tr h="16280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>
                          <a:effectLst/>
                        </a:rPr>
                        <a:t>XVI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</a:rPr>
                        <a:t>UAS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8313" marR="483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73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9" y="756677"/>
            <a:ext cx="10515600" cy="5270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Bahan Acuan :</a:t>
            </a:r>
            <a:endParaRPr lang="en-US" dirty="0"/>
          </a:p>
          <a:p>
            <a:r>
              <a:rPr lang="de-DE" dirty="0"/>
              <a:t>Pendidikan Kewarganegaraan Republik Indonesia. Muhamad Erwin. Refika Aditama Bandung. 2010.</a:t>
            </a:r>
            <a:endParaRPr lang="en-US" dirty="0"/>
          </a:p>
          <a:p>
            <a:r>
              <a:rPr lang="de-DE" dirty="0"/>
              <a:t>Empat Pilar Kehidupan berbangsa dan Bernegara. MPR RI 2009-2014. Sekjen MPR RI Jakarta. 2012</a:t>
            </a:r>
            <a:r>
              <a:rPr lang="de-DE" dirty="0" smtClean="0"/>
              <a:t>.</a:t>
            </a:r>
            <a:r>
              <a:rPr lang="de-DE" dirty="0"/>
              <a:t> </a:t>
            </a:r>
            <a:endParaRPr lang="en-US" dirty="0"/>
          </a:p>
          <a:p>
            <a:r>
              <a:rPr lang="de-DE" dirty="0" smtClean="0"/>
              <a:t>Pendidikan </a:t>
            </a:r>
            <a:r>
              <a:rPr lang="de-DE" dirty="0"/>
              <a:t>Kewargaan; Demokrasi, HAM &amp; Masyarakat Madani. Ubay Dillah. Kencana Jakarta. 2010.</a:t>
            </a:r>
            <a:endParaRPr lang="en-US" dirty="0"/>
          </a:p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Kewarganegaraan</a:t>
            </a:r>
            <a:r>
              <a:rPr lang="en-US" dirty="0"/>
              <a:t>. </a:t>
            </a:r>
            <a:r>
              <a:rPr lang="en-US" dirty="0" err="1"/>
              <a:t>Sumarsono</a:t>
            </a:r>
            <a:r>
              <a:rPr lang="en-US" dirty="0"/>
              <a:t>. </a:t>
            </a:r>
            <a:r>
              <a:rPr lang="en-US" dirty="0" err="1"/>
              <a:t>Gramedia</a:t>
            </a:r>
            <a:r>
              <a:rPr lang="en-US" dirty="0"/>
              <a:t>. Jakarta. 2001.</a:t>
            </a:r>
          </a:p>
          <a:p>
            <a:r>
              <a:rPr lang="en-US" dirty="0" err="1"/>
              <a:t>Kewiraan</a:t>
            </a:r>
            <a:r>
              <a:rPr lang="en-US" dirty="0"/>
              <a:t>;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Berbangsa</a:t>
            </a:r>
            <a:r>
              <a:rPr lang="en-US" dirty="0"/>
              <a:t> &amp; </a:t>
            </a:r>
            <a:r>
              <a:rPr lang="en-US" dirty="0" err="1"/>
              <a:t>Bernegara</a:t>
            </a:r>
            <a:r>
              <a:rPr lang="en-US" dirty="0"/>
              <a:t>. </a:t>
            </a:r>
            <a:r>
              <a:rPr lang="en-US" dirty="0" err="1"/>
              <a:t>Dedi</a:t>
            </a:r>
            <a:r>
              <a:rPr lang="en-US" dirty="0"/>
              <a:t> </a:t>
            </a:r>
            <a:r>
              <a:rPr lang="en-US" dirty="0" err="1"/>
              <a:t>Karsono</a:t>
            </a:r>
            <a:r>
              <a:rPr lang="en-US" dirty="0"/>
              <a:t>. </a:t>
            </a:r>
            <a:r>
              <a:rPr lang="en-US" dirty="0" err="1"/>
              <a:t>Gramedia</a:t>
            </a:r>
            <a:r>
              <a:rPr lang="en-US" dirty="0"/>
              <a:t>. Jakarta.1999.</a:t>
            </a:r>
          </a:p>
          <a:p>
            <a:r>
              <a:rPr lang="en-US" dirty="0"/>
              <a:t>UU No. 12 </a:t>
            </a:r>
            <a:r>
              <a:rPr lang="en-US" dirty="0" err="1"/>
              <a:t>tahun</a:t>
            </a:r>
            <a:r>
              <a:rPr lang="en-US" dirty="0"/>
              <a:t> 2006</a:t>
            </a:r>
            <a:r>
              <a:rPr lang="de-DE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9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235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Office Theme</vt:lpstr>
      <vt:lpstr>SILABI   MATA KULIAH : KEWARGANEGARAAN Dosen : Nia Karniawati, S.IP.,M.Si.</vt:lpstr>
      <vt:lpstr>NA :  30 % UTS + 30 % UAS (tgs kel Wawasan Kebangsaan)+  20 % tgs Makalah Pahlawan + 20% Presentasi makalah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SILABI   MATA KULIAH : KEWARGANEGARAAN Dosen : Nia Karniawati, S.IP.,M.Si.</dc:title>
  <dc:creator>V5V5Aspire</dc:creator>
  <cp:lastModifiedBy>V5V5Aspire</cp:lastModifiedBy>
  <cp:revision>6</cp:revision>
  <dcterms:created xsi:type="dcterms:W3CDTF">2014-10-03T03:34:21Z</dcterms:created>
  <dcterms:modified xsi:type="dcterms:W3CDTF">2014-10-03T03:51:12Z</dcterms:modified>
</cp:coreProperties>
</file>