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29" r:id="rId3"/>
    <p:sldId id="328" r:id="rId4"/>
    <p:sldId id="327" r:id="rId5"/>
    <p:sldId id="331" r:id="rId6"/>
    <p:sldId id="332" r:id="rId7"/>
    <p:sldId id="333" r:id="rId8"/>
    <p:sldId id="334" r:id="rId9"/>
    <p:sldId id="30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FF99"/>
    <a:srgbClr val="CCFF33"/>
    <a:srgbClr val="66FF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0454E-017B-4156-B910-59410E696346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E871B-CD5B-4945-A120-D18CC7657C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04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715000"/>
            <a:ext cx="7772400" cy="685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400800"/>
            <a:ext cx="6400800" cy="3048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6200" y="152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276600" y="1524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6600" y="152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6D52A9F2-CB02-4D47-8ADD-AD39432D05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C2E3F-A593-4BA2-87C5-E233D77B90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152400"/>
            <a:ext cx="20955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61341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71AAA-028E-4F06-95F7-0D01DA8444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7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39B50-CA3E-478B-AA9F-BF9EEF526E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4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ED856-B257-401C-859A-B5F62908C1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7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9906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9906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90A1F-8A4E-49D5-9B59-2145A4929D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9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7A4A8-6074-4B18-891C-CD81EAEC3E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6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C7681-6A0A-4E41-90C1-7612B3059C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2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2E14F-70A7-4D9C-B761-B3B06546DB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854BD-901F-4D59-A677-DB8895B72F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AF7BE-4EFF-4CF7-980D-D8848C2B07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990600"/>
            <a:ext cx="77724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88A9555C-65B4-4C9D-8492-8738567C3F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432" y="264840"/>
            <a:ext cx="8712968" cy="1487760"/>
          </a:xfrm>
        </p:spPr>
        <p:txBody>
          <a:bodyPr/>
          <a:lstStyle/>
          <a:p>
            <a:pPr algn="ctr"/>
            <a:r>
              <a:rPr lang="en-US" sz="3600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Algoritma</a:t>
            </a:r>
            <a:r>
              <a:rPr lang="en-US" sz="3600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dan</a:t>
            </a:r>
            <a:r>
              <a:rPr lang="en-US" sz="3600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id-ID" sz="3600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Pemrograman</a:t>
            </a:r>
            <a:r>
              <a:rPr lang="en-US" sz="3600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br>
              <a:rPr lang="en-US" sz="3600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</a:br>
            <a:r>
              <a:rPr lang="en-US" sz="3400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STRUKTUR PEMILIHAN (SELECTION) </a:t>
            </a:r>
            <a:r>
              <a:rPr lang="en-US" sz="3400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lanjutan</a:t>
            </a:r>
            <a:endParaRPr lang="id-ID" sz="3400" b="1" dirty="0">
              <a:solidFill>
                <a:srgbClr val="CCFF99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86400"/>
            <a:ext cx="6400800" cy="72008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en-US" sz="2400" b="1" dirty="0" smtClean="0">
                <a:solidFill>
                  <a:srgbClr val="CCFF99"/>
                </a:solidFill>
                <a:latin typeface="Baskerville Old Face" pitchFamily="18" charset="0"/>
              </a:rPr>
              <a:t>Tim </a:t>
            </a:r>
            <a:r>
              <a:rPr lang="en-US" sz="2400" b="1" dirty="0" err="1" smtClean="0">
                <a:solidFill>
                  <a:srgbClr val="CCFF99"/>
                </a:solidFill>
                <a:latin typeface="Baskerville Old Face" pitchFamily="18" charset="0"/>
              </a:rPr>
              <a:t>Algoritma</a:t>
            </a:r>
            <a:r>
              <a:rPr lang="en-US" sz="2400" b="1" dirty="0" smtClean="0">
                <a:solidFill>
                  <a:srgbClr val="CCFF99"/>
                </a:solidFill>
                <a:latin typeface="Baskerville Old Face" pitchFamily="18" charset="0"/>
              </a:rPr>
              <a:t> </a:t>
            </a:r>
            <a:r>
              <a:rPr lang="en-US" sz="2400" b="1" dirty="0" err="1" smtClean="0">
                <a:solidFill>
                  <a:srgbClr val="CCFF99"/>
                </a:solidFill>
                <a:latin typeface="Baskerville Old Face" pitchFamily="18" charset="0"/>
              </a:rPr>
              <a:t>dan</a:t>
            </a:r>
            <a:r>
              <a:rPr lang="en-US" sz="2400" b="1" dirty="0" smtClean="0">
                <a:solidFill>
                  <a:srgbClr val="CCFF99"/>
                </a:solidFill>
                <a:latin typeface="Baskerville Old Face" pitchFamily="18" charset="0"/>
              </a:rPr>
              <a:t> </a:t>
            </a:r>
            <a:r>
              <a:rPr lang="en-US" sz="2400" b="1" dirty="0" err="1" smtClean="0">
                <a:solidFill>
                  <a:srgbClr val="CCFF99"/>
                </a:solidFill>
                <a:latin typeface="Baskerville Old Face" pitchFamily="18" charset="0"/>
              </a:rPr>
              <a:t>Pemrograman</a:t>
            </a:r>
            <a:r>
              <a:rPr lang="en-US" sz="2400" b="1" dirty="0" smtClean="0">
                <a:solidFill>
                  <a:srgbClr val="CCFF99"/>
                </a:solidFill>
                <a:latin typeface="Baskerville Old Face" pitchFamily="18" charset="0"/>
              </a:rPr>
              <a:t> </a:t>
            </a:r>
            <a:endParaRPr lang="id-ID" sz="2400" b="1" dirty="0" smtClean="0">
              <a:solidFill>
                <a:srgbClr val="CCFF99"/>
              </a:solidFill>
              <a:latin typeface="Baskerville Old Face" pitchFamily="18" charset="0"/>
            </a:endParaRPr>
          </a:p>
          <a:p>
            <a:pPr algn="ctr">
              <a:spcBef>
                <a:spcPts val="0"/>
              </a:spcBef>
            </a:pPr>
            <a:r>
              <a:rPr lang="en-US" b="1" dirty="0" smtClean="0">
                <a:solidFill>
                  <a:srgbClr val="CCFF99"/>
                </a:solidFill>
                <a:latin typeface="Baskerville Old Face" pitchFamily="18" charset="0"/>
              </a:rPr>
              <a:t>Program </a:t>
            </a:r>
            <a:r>
              <a:rPr lang="en-US" b="1" dirty="0" err="1" smtClean="0">
                <a:solidFill>
                  <a:srgbClr val="CCFF99"/>
                </a:solidFill>
                <a:latin typeface="Baskerville Old Face" pitchFamily="18" charset="0"/>
              </a:rPr>
              <a:t>Studi</a:t>
            </a:r>
            <a:r>
              <a:rPr lang="en-US" b="1" dirty="0" smtClean="0">
                <a:solidFill>
                  <a:srgbClr val="CCFF99"/>
                </a:solidFill>
                <a:latin typeface="Baskerville Old Face" pitchFamily="18" charset="0"/>
              </a:rPr>
              <a:t> </a:t>
            </a:r>
            <a:r>
              <a:rPr lang="en-US" b="1" dirty="0" err="1" smtClean="0">
                <a:solidFill>
                  <a:srgbClr val="CCFF99"/>
                </a:solidFill>
                <a:latin typeface="Baskerville Old Face" pitchFamily="18" charset="0"/>
              </a:rPr>
              <a:t>Teknik</a:t>
            </a:r>
            <a:r>
              <a:rPr lang="en-US" b="1" dirty="0" smtClean="0">
                <a:solidFill>
                  <a:srgbClr val="CCFF99"/>
                </a:solidFill>
                <a:latin typeface="Baskerville Old Face" pitchFamily="18" charset="0"/>
              </a:rPr>
              <a:t> </a:t>
            </a:r>
            <a:r>
              <a:rPr lang="en-US" b="1" dirty="0" err="1" smtClean="0">
                <a:solidFill>
                  <a:srgbClr val="CCFF99"/>
                </a:solidFill>
                <a:latin typeface="Baskerville Old Face" pitchFamily="18" charset="0"/>
              </a:rPr>
              <a:t>Informatika</a:t>
            </a:r>
            <a:r>
              <a:rPr lang="en-US" b="1" dirty="0" smtClean="0">
                <a:solidFill>
                  <a:srgbClr val="CCFF99"/>
                </a:solidFill>
                <a:latin typeface="Baskerville Old Face" pitchFamily="18" charset="0"/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id-ID" b="1" dirty="0" smtClean="0">
                <a:solidFill>
                  <a:srgbClr val="CCFF99"/>
                </a:solidFill>
                <a:latin typeface="Baskerville Old Face" pitchFamily="18" charset="0"/>
              </a:rPr>
              <a:t>Universitas Komputer Indonesia</a:t>
            </a:r>
            <a:endParaRPr lang="id-ID" b="1" dirty="0">
              <a:solidFill>
                <a:srgbClr val="CCFF99"/>
              </a:solidFill>
              <a:latin typeface="Baskerville Old Face" pitchFamily="18" charset="0"/>
            </a:endParaRPr>
          </a:p>
        </p:txBody>
      </p:sp>
      <p:pic>
        <p:nvPicPr>
          <p:cNvPr id="4" name="Picture 3" descr="logo IF-bw PS 260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3311978" y="2286000"/>
            <a:ext cx="2098222" cy="20982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7268912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90600"/>
            <a:ext cx="7772400" cy="518160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3600" kern="1200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Bentuk</a:t>
            </a:r>
            <a:r>
              <a:rPr lang="en-US" sz="3600" kern="12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kern="1200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Umum</a:t>
            </a:r>
            <a:r>
              <a:rPr lang="en-US" sz="3600" kern="12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kern="1200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:</a:t>
            </a:r>
          </a:p>
          <a:p>
            <a:pPr marL="2863850" indent="-2144713">
              <a:spcBef>
                <a:spcPts val="0"/>
              </a:spcBef>
              <a:buNone/>
            </a:pPr>
            <a:r>
              <a:rPr lang="en-US" sz="3200" b="1" u="sng" kern="1200" dirty="0" smtClean="0">
                <a:latin typeface="Andalus" pitchFamily="18" charset="-78"/>
                <a:cs typeface="Andalus" pitchFamily="18" charset="-78"/>
              </a:rPr>
              <a:t>if</a:t>
            </a:r>
            <a:r>
              <a:rPr lang="en-US" sz="3200" kern="1200" dirty="0" smtClean="0">
                <a:latin typeface="Andalus" pitchFamily="18" charset="-78"/>
                <a:cs typeface="Andalus" pitchFamily="18" charset="-78"/>
              </a:rPr>
              <a:t> (</a:t>
            </a:r>
            <a:r>
              <a:rPr lang="en-US" sz="3200" kern="1200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kondisi</a:t>
            </a:r>
            <a:r>
              <a:rPr lang="en-US" sz="3200" kern="1200" dirty="0" smtClean="0">
                <a:latin typeface="Andalus" pitchFamily="18" charset="-78"/>
                <a:cs typeface="Andalus" pitchFamily="18" charset="-78"/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3200" kern="1200" dirty="0" smtClean="0">
                <a:latin typeface="Andalus" pitchFamily="18" charset="-78"/>
                <a:cs typeface="Andalus" pitchFamily="18" charset="-78"/>
              </a:rPr>
              <a:t>          </a:t>
            </a:r>
            <a:r>
              <a:rPr lang="en-US" sz="3200" u="sng" kern="1200" dirty="0" smtClean="0">
                <a:latin typeface="Andalus" pitchFamily="18" charset="-78"/>
                <a:cs typeface="Andalus" pitchFamily="18" charset="-78"/>
              </a:rPr>
              <a:t>t</a:t>
            </a:r>
            <a:r>
              <a:rPr lang="en-US" sz="3200" b="1" u="sng" kern="1200" dirty="0" smtClean="0">
                <a:latin typeface="Andalus" pitchFamily="18" charset="-78"/>
                <a:cs typeface="Andalus" pitchFamily="18" charset="-78"/>
              </a:rPr>
              <a:t>hen</a:t>
            </a:r>
          </a:p>
          <a:p>
            <a:pPr marL="1528763" indent="-1528763">
              <a:spcBef>
                <a:spcPts val="0"/>
              </a:spcBef>
              <a:buNone/>
            </a:pPr>
            <a:r>
              <a:rPr lang="en-US" sz="3200" kern="1200" dirty="0" smtClean="0">
                <a:latin typeface="Andalus" pitchFamily="18" charset="-78"/>
                <a:cs typeface="Andalus" pitchFamily="18" charset="-78"/>
              </a:rPr>
              <a:t>             {</a:t>
            </a:r>
            <a:r>
              <a:rPr lang="en-US" sz="3200" kern="1200" dirty="0" err="1" smtClean="0">
                <a:latin typeface="Andalus" pitchFamily="18" charset="-78"/>
                <a:cs typeface="Andalus" pitchFamily="18" charset="-78"/>
              </a:rPr>
              <a:t>aksi</a:t>
            </a:r>
            <a:r>
              <a:rPr lang="en-US" sz="3200" kern="1200" dirty="0" smtClean="0">
                <a:latin typeface="Andalus" pitchFamily="18" charset="-78"/>
                <a:cs typeface="Andalus" pitchFamily="18" charset="-78"/>
              </a:rPr>
              <a:t> yang </a:t>
            </a:r>
            <a:r>
              <a:rPr lang="en-US" sz="3200" kern="1200" dirty="0" err="1" smtClean="0">
                <a:latin typeface="Andalus" pitchFamily="18" charset="-78"/>
                <a:cs typeface="Andalus" pitchFamily="18" charset="-78"/>
              </a:rPr>
              <a:t>harus</a:t>
            </a:r>
            <a:r>
              <a:rPr lang="en-US" sz="3200" kern="1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kern="1200" dirty="0" err="1" smtClean="0">
                <a:latin typeface="Andalus" pitchFamily="18" charset="-78"/>
                <a:cs typeface="Andalus" pitchFamily="18" charset="-78"/>
              </a:rPr>
              <a:t>dikerjakan</a:t>
            </a:r>
            <a:r>
              <a:rPr lang="en-US" sz="3200" kern="12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3200" kern="1200" dirty="0" err="1" smtClean="0">
                <a:latin typeface="Andalus" pitchFamily="18" charset="-78"/>
                <a:cs typeface="Andalus" pitchFamily="18" charset="-78"/>
              </a:rPr>
              <a:t>jika</a:t>
            </a:r>
            <a:r>
              <a:rPr lang="en-US" sz="3200" kern="1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kern="1200" dirty="0" err="1" smtClean="0">
                <a:latin typeface="Andalus" pitchFamily="18" charset="-78"/>
                <a:cs typeface="Andalus" pitchFamily="18" charset="-78"/>
              </a:rPr>
              <a:t>kondisi</a:t>
            </a:r>
            <a:r>
              <a:rPr lang="en-US" sz="3200" kern="1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kern="1200" dirty="0" err="1" smtClean="0">
                <a:latin typeface="Andalus" pitchFamily="18" charset="-78"/>
                <a:cs typeface="Andalus" pitchFamily="18" charset="-78"/>
              </a:rPr>
              <a:t>bernilai</a:t>
            </a:r>
            <a:r>
              <a:rPr lang="en-US" sz="3200" kern="1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kern="1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true</a:t>
            </a:r>
            <a:r>
              <a:rPr lang="en-US" sz="3200" kern="1200" dirty="0" smtClean="0">
                <a:latin typeface="Andalus" pitchFamily="18" charset="-78"/>
                <a:cs typeface="Andalus" pitchFamily="18" charset="-78"/>
              </a:rPr>
              <a:t>}</a:t>
            </a:r>
          </a:p>
          <a:p>
            <a:pPr marL="989013" indent="0">
              <a:spcBef>
                <a:spcPts val="0"/>
              </a:spcBef>
              <a:buNone/>
            </a:pPr>
            <a:r>
              <a:rPr lang="en-US" sz="3200" b="1" u="sng" kern="1200" dirty="0" smtClean="0">
                <a:latin typeface="Andalus" pitchFamily="18" charset="-78"/>
                <a:cs typeface="Andalus" pitchFamily="18" charset="-78"/>
              </a:rPr>
              <a:t>else</a:t>
            </a:r>
          </a:p>
          <a:p>
            <a:pPr marL="1349375" indent="0">
              <a:spcBef>
                <a:spcPts val="0"/>
              </a:spcBef>
              <a:buNone/>
            </a:pPr>
            <a:r>
              <a:rPr lang="en-US" sz="3200" kern="1200" dirty="0" smtClean="0">
                <a:latin typeface="Andalus" pitchFamily="18" charset="-78"/>
                <a:cs typeface="Andalus" pitchFamily="18" charset="-78"/>
              </a:rPr>
              <a:t>{</a:t>
            </a:r>
            <a:r>
              <a:rPr lang="en-US" sz="3200" kern="1200" dirty="0" err="1" smtClean="0">
                <a:latin typeface="Andalus" pitchFamily="18" charset="-78"/>
                <a:cs typeface="Andalus" pitchFamily="18" charset="-78"/>
              </a:rPr>
              <a:t>aksi</a:t>
            </a:r>
            <a:r>
              <a:rPr lang="en-US" sz="3200" kern="1200" dirty="0" smtClean="0">
                <a:latin typeface="Andalus" pitchFamily="18" charset="-78"/>
                <a:cs typeface="Andalus" pitchFamily="18" charset="-78"/>
              </a:rPr>
              <a:t> yang </a:t>
            </a:r>
            <a:r>
              <a:rPr lang="en-US" sz="3200" kern="1200" dirty="0" err="1" smtClean="0">
                <a:latin typeface="Andalus" pitchFamily="18" charset="-78"/>
                <a:cs typeface="Andalus" pitchFamily="18" charset="-78"/>
              </a:rPr>
              <a:t>harus</a:t>
            </a:r>
            <a:r>
              <a:rPr lang="en-US" sz="3200" kern="1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kern="1200" dirty="0" err="1" smtClean="0">
                <a:latin typeface="Andalus" pitchFamily="18" charset="-78"/>
                <a:cs typeface="Andalus" pitchFamily="18" charset="-78"/>
              </a:rPr>
              <a:t>dikerjakan</a:t>
            </a:r>
            <a:r>
              <a:rPr lang="en-US" sz="3200" kern="12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3200" kern="1200" dirty="0" err="1" smtClean="0">
                <a:latin typeface="Andalus" pitchFamily="18" charset="-78"/>
                <a:cs typeface="Andalus" pitchFamily="18" charset="-78"/>
              </a:rPr>
              <a:t>jika</a:t>
            </a:r>
            <a:r>
              <a:rPr lang="en-US" sz="3200" kern="1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kern="1200" dirty="0" err="1" smtClean="0">
                <a:latin typeface="Andalus" pitchFamily="18" charset="-78"/>
                <a:cs typeface="Andalus" pitchFamily="18" charset="-78"/>
              </a:rPr>
              <a:t>kondisi</a:t>
            </a:r>
            <a:r>
              <a:rPr lang="en-US" sz="3200" kern="1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kern="1200" dirty="0" err="1" smtClean="0">
                <a:latin typeface="Andalus" pitchFamily="18" charset="-78"/>
                <a:cs typeface="Andalus" pitchFamily="18" charset="-78"/>
              </a:rPr>
              <a:t>bernilai</a:t>
            </a:r>
            <a:r>
              <a:rPr lang="en-US" sz="3200" kern="1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kern="1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false</a:t>
            </a:r>
            <a:r>
              <a:rPr lang="en-US" sz="3200" kern="1200" dirty="0" smtClean="0">
                <a:latin typeface="Andalus" pitchFamily="18" charset="-78"/>
                <a:cs typeface="Andalus" pitchFamily="18" charset="-78"/>
              </a:rPr>
              <a:t>}</a:t>
            </a:r>
          </a:p>
          <a:p>
            <a:pPr>
              <a:spcBef>
                <a:spcPts val="0"/>
              </a:spcBef>
              <a:buNone/>
            </a:pPr>
            <a:r>
              <a:rPr lang="en-US" sz="3200" kern="1200" dirty="0" smtClean="0">
                <a:latin typeface="Andalus" pitchFamily="18" charset="-78"/>
                <a:cs typeface="Andalus" pitchFamily="18" charset="-78"/>
              </a:rPr>
              <a:t>       </a:t>
            </a:r>
            <a:r>
              <a:rPr lang="en-US" sz="3200" b="1" u="sng" kern="1200" dirty="0" err="1" smtClean="0">
                <a:latin typeface="Andalus" pitchFamily="18" charset="-78"/>
                <a:cs typeface="Andalus" pitchFamily="18" charset="-78"/>
              </a:rPr>
              <a:t>endif</a:t>
            </a:r>
            <a:endParaRPr lang="en-US" sz="3200" b="1" u="sng" kern="1200" dirty="0" smtClean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001000" cy="685800"/>
          </a:xfrm>
        </p:spPr>
        <p:txBody>
          <a:bodyPr/>
          <a:lstStyle/>
          <a:p>
            <a:r>
              <a:rPr lang="en-US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Analisis</a:t>
            </a:r>
            <a:r>
              <a:rPr lang="en-US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Terhadap</a:t>
            </a:r>
            <a:r>
              <a:rPr lang="en-US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Dua</a:t>
            </a:r>
            <a:r>
              <a:rPr lang="en-US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Kasus</a:t>
            </a:r>
            <a:endParaRPr lang="id-ID" b="1" dirty="0">
              <a:solidFill>
                <a:srgbClr val="CCFF99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2514600" cy="304800"/>
          </a:xfrm>
        </p:spPr>
        <p:txBody>
          <a:bodyPr/>
          <a:lstStyle/>
          <a:p>
            <a:r>
              <a:rPr lang="en-US" dirty="0" err="1" smtClean="0">
                <a:solidFill>
                  <a:srgbClr val="CCFF99"/>
                </a:solidFill>
              </a:rPr>
              <a:t>Algoritma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dan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Pemrograman</a:t>
            </a:r>
            <a:endParaRPr lang="en-US" dirty="0">
              <a:solidFill>
                <a:srgbClr val="CCFF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19704" y="6324600"/>
            <a:ext cx="3619496" cy="3048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CCFF99"/>
                </a:solidFill>
              </a:rPr>
              <a:t>Program </a:t>
            </a:r>
            <a:r>
              <a:rPr lang="en-US" dirty="0" err="1" smtClean="0">
                <a:solidFill>
                  <a:srgbClr val="CCFF99"/>
                </a:solidFill>
              </a:rPr>
              <a:t>Studi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Teknik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Informatika</a:t>
            </a:r>
            <a:endParaRPr lang="en-US" dirty="0">
              <a:solidFill>
                <a:srgbClr val="CCFF99"/>
              </a:solidFill>
            </a:endParaRPr>
          </a:p>
        </p:txBody>
      </p:sp>
      <p:pic>
        <p:nvPicPr>
          <p:cNvPr id="7" name="Picture 6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90" y="46220"/>
            <a:ext cx="838200" cy="83820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200" kern="1200" dirty="0" err="1" smtClean="0">
                <a:latin typeface="Andalus" pitchFamily="18" charset="-78"/>
                <a:cs typeface="Andalus" pitchFamily="18" charset="-78"/>
              </a:rPr>
              <a:t>Menentukan_Kelulusan</a:t>
            </a:r>
            <a:endParaRPr lang="en-US" sz="2200" kern="1200" dirty="0" smtClean="0">
              <a:latin typeface="Andalus" pitchFamily="18" charset="-78"/>
              <a:cs typeface="Andalus" pitchFamily="18" charset="-78"/>
            </a:endParaRPr>
          </a:p>
          <a:p>
            <a:pPr>
              <a:spcBef>
                <a:spcPts val="0"/>
              </a:spcBef>
              <a:buNone/>
            </a:pPr>
            <a:r>
              <a:rPr lang="en-US" sz="2200" kern="1200" dirty="0" smtClean="0">
                <a:latin typeface="Andalus" pitchFamily="18" charset="-78"/>
                <a:cs typeface="Andalus" pitchFamily="18" charset="-78"/>
              </a:rPr>
              <a:t>{I.S.  :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200" kern="1200" dirty="0" smtClean="0">
                <a:latin typeface="Andalus" pitchFamily="18" charset="-78"/>
                <a:cs typeface="Andalus" pitchFamily="18" charset="-78"/>
              </a:rPr>
              <a:t>{F.S. :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200" b="1" u="sng" kern="1200" dirty="0" err="1" smtClean="0">
                <a:latin typeface="Andalus" pitchFamily="18" charset="-78"/>
                <a:cs typeface="Andalus" pitchFamily="18" charset="-78"/>
              </a:rPr>
              <a:t>Kamus</a:t>
            </a:r>
            <a:r>
              <a:rPr lang="en-US" sz="2200" b="1" kern="1200" dirty="0" smtClean="0">
                <a:latin typeface="Andalus" pitchFamily="18" charset="-78"/>
                <a:cs typeface="Andalus" pitchFamily="18" charset="-78"/>
              </a:rPr>
              <a:t>: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200" kern="1200" dirty="0" smtClean="0">
                <a:latin typeface="Andalus" pitchFamily="18" charset="-78"/>
                <a:cs typeface="Andalus" pitchFamily="18" charset="-78"/>
              </a:rPr>
              <a:t>    </a:t>
            </a:r>
            <a:r>
              <a:rPr lang="en-US" sz="2200" kern="1200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sz="2200" kern="1200" dirty="0" smtClean="0">
                <a:latin typeface="Andalus" pitchFamily="18" charset="-78"/>
                <a:cs typeface="Andalus" pitchFamily="18" charset="-78"/>
              </a:rPr>
              <a:t>		 : </a:t>
            </a:r>
            <a:r>
              <a:rPr lang="en-US" sz="2200" b="1" u="sng" kern="1200" dirty="0" smtClean="0">
                <a:latin typeface="Andalus" pitchFamily="18" charset="-78"/>
                <a:cs typeface="Andalus" pitchFamily="18" charset="-78"/>
              </a:rPr>
              <a:t>real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200" kern="1200" dirty="0" smtClean="0">
                <a:latin typeface="Andalus" pitchFamily="18" charset="-78"/>
                <a:cs typeface="Andalus" pitchFamily="18" charset="-78"/>
              </a:rPr>
              <a:t>    </a:t>
            </a:r>
            <a:r>
              <a:rPr lang="en-US" sz="2200" kern="1200" dirty="0" err="1" smtClean="0">
                <a:latin typeface="Andalus" pitchFamily="18" charset="-78"/>
                <a:cs typeface="Andalus" pitchFamily="18" charset="-78"/>
              </a:rPr>
              <a:t>keterangan</a:t>
            </a:r>
            <a:r>
              <a:rPr lang="en-US" sz="2200" kern="1200" dirty="0" smtClean="0">
                <a:latin typeface="Andalus" pitchFamily="18" charset="-78"/>
                <a:cs typeface="Andalus" pitchFamily="18" charset="-78"/>
              </a:rPr>
              <a:t> 	 : </a:t>
            </a:r>
            <a:r>
              <a:rPr lang="en-US" sz="2200" b="1" u="sng" kern="1200" dirty="0" smtClean="0">
                <a:latin typeface="Andalus" pitchFamily="18" charset="-78"/>
                <a:cs typeface="Andalus" pitchFamily="18" charset="-78"/>
              </a:rPr>
              <a:t>string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200" b="1" u="sng" kern="1200" dirty="0" err="1" smtClean="0">
                <a:latin typeface="Andalus" pitchFamily="18" charset="-78"/>
                <a:cs typeface="Andalus" pitchFamily="18" charset="-78"/>
              </a:rPr>
              <a:t>Algoritma</a:t>
            </a:r>
            <a:r>
              <a:rPr lang="en-US" sz="2200" b="1" kern="1200" dirty="0" smtClean="0">
                <a:latin typeface="Andalus" pitchFamily="18" charset="-78"/>
                <a:cs typeface="Andalus" pitchFamily="18" charset="-78"/>
              </a:rPr>
              <a:t>: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200" kern="1200" dirty="0" smtClean="0">
                <a:latin typeface="Andalus" pitchFamily="18" charset="-78"/>
                <a:cs typeface="Andalus" pitchFamily="18" charset="-78"/>
              </a:rPr>
              <a:t>    </a:t>
            </a:r>
            <a:r>
              <a:rPr lang="en-US" sz="2200" b="1" u="sng" kern="1200" dirty="0" smtClean="0">
                <a:latin typeface="Andalus" pitchFamily="18" charset="-78"/>
                <a:cs typeface="Andalus" pitchFamily="18" charset="-78"/>
              </a:rPr>
              <a:t>Input</a:t>
            </a:r>
            <a:r>
              <a:rPr lang="en-US" sz="2200" kern="1200" dirty="0" smtClean="0">
                <a:latin typeface="Andalus" pitchFamily="18" charset="-78"/>
                <a:cs typeface="Andalus" pitchFamily="18" charset="-78"/>
              </a:rPr>
              <a:t>(</a:t>
            </a:r>
            <a:r>
              <a:rPr lang="en-US" sz="2200" kern="1200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sz="2200" kern="1200" dirty="0" smtClean="0">
                <a:latin typeface="Andalus" pitchFamily="18" charset="-78"/>
                <a:cs typeface="Andalus" pitchFamily="18" charset="-78"/>
              </a:rPr>
              <a:t>)</a:t>
            </a:r>
            <a:r>
              <a:rPr lang="en-US" sz="2200" kern="1200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		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200" kern="1200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   </a:t>
            </a:r>
            <a:r>
              <a:rPr lang="en-US" sz="2200" b="1" kern="1200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 </a:t>
            </a:r>
            <a:r>
              <a:rPr lang="en-US" sz="2200" b="1" u="sng" kern="1200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If</a:t>
            </a:r>
            <a:r>
              <a:rPr lang="en-US" sz="2200" b="1" kern="1200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 </a:t>
            </a:r>
            <a:r>
              <a:rPr lang="en-US" sz="2200" kern="1200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(</a:t>
            </a:r>
            <a:r>
              <a:rPr lang="en-US" sz="2200" kern="1200" dirty="0" err="1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nilai</a:t>
            </a:r>
            <a:r>
              <a:rPr lang="en-US" sz="2200" kern="1200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 ≥ 60)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200" kern="1200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        </a:t>
            </a:r>
            <a:r>
              <a:rPr lang="en-US" sz="2200" b="1" u="sng" kern="1200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Then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200" kern="1200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           </a:t>
            </a:r>
            <a:r>
              <a:rPr lang="en-US" sz="2200" kern="1200" dirty="0" err="1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keterangan</a:t>
            </a:r>
            <a:r>
              <a:rPr lang="en-US" sz="2200" kern="1200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   ‘Lulus’</a:t>
            </a:r>
          </a:p>
          <a:p>
            <a:pPr marL="539750" indent="0">
              <a:spcBef>
                <a:spcPts val="0"/>
              </a:spcBef>
              <a:buNone/>
            </a:pPr>
            <a:r>
              <a:rPr lang="en-US" sz="2200" b="1" u="sng" kern="1200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Else</a:t>
            </a:r>
          </a:p>
          <a:p>
            <a:pPr marL="809625" indent="0">
              <a:spcBef>
                <a:spcPts val="0"/>
              </a:spcBef>
              <a:buNone/>
            </a:pPr>
            <a:r>
              <a:rPr lang="en-US" sz="2200" kern="1200" dirty="0" err="1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keterangan</a:t>
            </a:r>
            <a:r>
              <a:rPr lang="en-US" sz="2200" kern="1200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  ‘</a:t>
            </a:r>
            <a:r>
              <a:rPr lang="en-US" sz="2200" kern="1200" dirty="0" err="1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Tidak</a:t>
            </a:r>
            <a:r>
              <a:rPr lang="en-US" sz="2200" kern="1200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 Lulus’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200" kern="1200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    </a:t>
            </a:r>
            <a:r>
              <a:rPr lang="en-US" sz="2200" b="1" u="sng" kern="1200" dirty="0" err="1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EndIf</a:t>
            </a:r>
            <a:endParaRPr lang="en-US" sz="2200" b="1" u="sng" kern="1200" dirty="0" smtClean="0">
              <a:latin typeface="Andalus" pitchFamily="18" charset="-78"/>
              <a:cs typeface="Andalus" pitchFamily="18" charset="-78"/>
              <a:sym typeface="Wingdings" pitchFamily="2" charset="2"/>
            </a:endParaRPr>
          </a:p>
          <a:p>
            <a:pPr marL="974725" indent="-974725">
              <a:spcBef>
                <a:spcPts val="0"/>
              </a:spcBef>
              <a:buNone/>
            </a:pPr>
            <a:r>
              <a:rPr lang="en-US" sz="2200" kern="1200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    </a:t>
            </a:r>
            <a:r>
              <a:rPr lang="en-US" sz="2200" b="1" u="sng" kern="1200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output</a:t>
            </a:r>
            <a:r>
              <a:rPr lang="en-US" sz="2200" kern="1200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(</a:t>
            </a:r>
            <a:r>
              <a:rPr lang="en-US" sz="2200" kern="1200" dirty="0" err="1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keterangan</a:t>
            </a:r>
            <a:r>
              <a:rPr lang="en-US" sz="2200" kern="1200" dirty="0" smtClean="0">
                <a:latin typeface="Andalus" pitchFamily="18" charset="-78"/>
                <a:cs typeface="Andalus" pitchFamily="18" charset="-78"/>
                <a:sym typeface="Wingdings" pitchFamily="2" charset="2"/>
              </a:rPr>
              <a:t>)        </a:t>
            </a:r>
            <a:endParaRPr lang="en-US" sz="2200" kern="1200" dirty="0" smtClean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001000" cy="685800"/>
          </a:xfrm>
        </p:spPr>
        <p:txBody>
          <a:bodyPr/>
          <a:lstStyle/>
          <a:p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Contoh</a:t>
            </a:r>
            <a:r>
              <a:rPr lang="en-US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Kasus</a:t>
            </a:r>
            <a:endParaRPr lang="id-ID" sz="2800" dirty="0">
              <a:solidFill>
                <a:srgbClr val="CCFF99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2514600" cy="304800"/>
          </a:xfrm>
        </p:spPr>
        <p:txBody>
          <a:bodyPr/>
          <a:lstStyle/>
          <a:p>
            <a:r>
              <a:rPr lang="en-US" dirty="0" err="1" smtClean="0">
                <a:solidFill>
                  <a:srgbClr val="CCFF99"/>
                </a:solidFill>
              </a:rPr>
              <a:t>Algoritma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dan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Pemrograman</a:t>
            </a:r>
            <a:endParaRPr lang="en-US" dirty="0">
              <a:solidFill>
                <a:srgbClr val="CCFF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19704" y="6324600"/>
            <a:ext cx="3619496" cy="3048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CCFF99"/>
                </a:solidFill>
              </a:rPr>
              <a:t>Program </a:t>
            </a:r>
            <a:r>
              <a:rPr lang="en-US" dirty="0" err="1" smtClean="0">
                <a:solidFill>
                  <a:srgbClr val="CCFF99"/>
                </a:solidFill>
              </a:rPr>
              <a:t>Studi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Teknik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Informatika</a:t>
            </a:r>
            <a:endParaRPr lang="en-US" dirty="0">
              <a:solidFill>
                <a:srgbClr val="CCFF99"/>
              </a:solidFill>
            </a:endParaRPr>
          </a:p>
        </p:txBody>
      </p:sp>
      <p:pic>
        <p:nvPicPr>
          <p:cNvPr id="7" name="Picture 6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90" y="46220"/>
            <a:ext cx="838200" cy="838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57400" y="1326630"/>
            <a:ext cx="541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User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memasukkan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sebuah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}</a:t>
            </a:r>
            <a:endParaRPr lang="en-US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2042410" y="1647670"/>
            <a:ext cx="662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menampilkan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keterangan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“Lulus”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atau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“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Tidak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Lulus”}</a:t>
            </a:r>
            <a:endParaRPr lang="en-US" sz="22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001000" cy="685800"/>
          </a:xfrm>
        </p:spPr>
        <p:txBody>
          <a:bodyPr/>
          <a:lstStyle/>
          <a:p>
            <a:r>
              <a:rPr lang="en-US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Latihan</a:t>
            </a:r>
            <a:r>
              <a:rPr lang="en-US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Soal</a:t>
            </a:r>
            <a:endParaRPr lang="id-ID" b="1" dirty="0">
              <a:solidFill>
                <a:srgbClr val="CCFF99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2514600" cy="304800"/>
          </a:xfrm>
        </p:spPr>
        <p:txBody>
          <a:bodyPr/>
          <a:lstStyle/>
          <a:p>
            <a:r>
              <a:rPr lang="en-US" dirty="0" err="1" smtClean="0">
                <a:solidFill>
                  <a:srgbClr val="CCFF99"/>
                </a:solidFill>
              </a:rPr>
              <a:t>Algoritma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dan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Pemrograman</a:t>
            </a:r>
            <a:endParaRPr lang="en-US" dirty="0">
              <a:solidFill>
                <a:srgbClr val="CCFF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19704" y="6324600"/>
            <a:ext cx="3619496" cy="3048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CCFF99"/>
                </a:solidFill>
              </a:rPr>
              <a:t>Program </a:t>
            </a:r>
            <a:r>
              <a:rPr lang="en-US" dirty="0" err="1" smtClean="0">
                <a:solidFill>
                  <a:srgbClr val="CCFF99"/>
                </a:solidFill>
              </a:rPr>
              <a:t>Studi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Teknik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Informatika</a:t>
            </a:r>
            <a:endParaRPr lang="en-US" dirty="0">
              <a:solidFill>
                <a:srgbClr val="CCFF99"/>
              </a:solidFill>
            </a:endParaRPr>
          </a:p>
        </p:txBody>
      </p:sp>
      <p:pic>
        <p:nvPicPr>
          <p:cNvPr id="7" name="Picture 6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90" y="46220"/>
            <a:ext cx="838200" cy="838200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52600" y="2164080"/>
          <a:ext cx="6096000" cy="111252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rgbClr val="FFFFFF"/>
                          </a:solidFill>
                        </a:rPr>
                        <a:t>Kode</a:t>
                      </a:r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FFFFFF"/>
                          </a:solidFill>
                        </a:rPr>
                        <a:t>Barang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rgbClr val="FFFFFF"/>
                          </a:solidFill>
                        </a:rPr>
                        <a:t>Nama</a:t>
                      </a:r>
                      <a:r>
                        <a:rPr lang="en-US" b="1" baseline="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FFFF"/>
                          </a:solidFill>
                        </a:rPr>
                        <a:t>Barang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rgbClr val="FFFFFF"/>
                          </a:solidFill>
                        </a:rPr>
                        <a:t>Harga</a:t>
                      </a:r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FFFFFF"/>
                          </a:solidFill>
                        </a:rPr>
                        <a:t>Satuan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PK01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b="1" dirty="0" err="1" smtClean="0">
                          <a:solidFill>
                            <a:srgbClr val="FFFFFF"/>
                          </a:solidFill>
                        </a:rPr>
                        <a:t>Pakaian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err="1" smtClean="0">
                          <a:solidFill>
                            <a:srgbClr val="FFFFFF"/>
                          </a:solidFill>
                        </a:rPr>
                        <a:t>Rp</a:t>
                      </a:r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. 55.000,-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TS02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  </a:t>
                      </a:r>
                      <a:r>
                        <a:rPr lang="en-US" b="1" dirty="0" err="1" smtClean="0">
                          <a:solidFill>
                            <a:srgbClr val="FFFFFF"/>
                          </a:solidFill>
                        </a:rPr>
                        <a:t>Tas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err="1" smtClean="0">
                          <a:solidFill>
                            <a:srgbClr val="FFFFFF"/>
                          </a:solidFill>
                        </a:rPr>
                        <a:t>Rp</a:t>
                      </a:r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. 70.000,-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219200" y="990600"/>
            <a:ext cx="7467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88" indent="-14288" algn="just">
              <a:buFontTx/>
              <a:buNone/>
            </a:pP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Buat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algoritma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untuk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menghitung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total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bayar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dengan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ketentuan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19200" y="3471208"/>
            <a:ext cx="7467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88" indent="-14288" algn="just">
              <a:buFontTx/>
              <a:buNone/>
            </a:pP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Jika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membeli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tidak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kurang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dari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5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buah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maka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akan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mendapat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diskon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12,5%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dari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harga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total.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19200" y="4267200"/>
            <a:ext cx="746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88" indent="-14288" algn="just">
              <a:buFontTx/>
              <a:buNone/>
            </a:pP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Tampilkan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ke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layar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kode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barang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nama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barang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harga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satuan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jumlah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yang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dibeli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diskon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total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bayar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jumlah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uang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kembalian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52600" y="1702713"/>
            <a:ext cx="6096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88" indent="-14288" algn="ctr">
              <a:buFontTx/>
              <a:buNone/>
            </a:pP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Tabel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Barang</a:t>
            </a:r>
            <a:endParaRPr lang="en-US" sz="2200" dirty="0" smtClean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001000" cy="685800"/>
          </a:xfrm>
        </p:spPr>
        <p:txBody>
          <a:bodyPr/>
          <a:lstStyle/>
          <a:p>
            <a:r>
              <a:rPr lang="en-US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Analisis</a:t>
            </a:r>
            <a:r>
              <a:rPr lang="en-US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Terhadap</a:t>
            </a:r>
            <a:r>
              <a:rPr lang="en-US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Banyak</a:t>
            </a:r>
            <a:r>
              <a:rPr lang="en-US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Kasus</a:t>
            </a:r>
            <a:endParaRPr lang="id-ID" b="1" dirty="0">
              <a:solidFill>
                <a:srgbClr val="CCFF99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2514600" cy="304800"/>
          </a:xfrm>
        </p:spPr>
        <p:txBody>
          <a:bodyPr/>
          <a:lstStyle/>
          <a:p>
            <a:r>
              <a:rPr lang="en-US" dirty="0" err="1" smtClean="0">
                <a:solidFill>
                  <a:srgbClr val="CCFF99"/>
                </a:solidFill>
              </a:rPr>
              <a:t>Algoritma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dan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Pemrograman</a:t>
            </a:r>
            <a:endParaRPr lang="en-US" dirty="0">
              <a:solidFill>
                <a:srgbClr val="CCFF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19704" y="6324600"/>
            <a:ext cx="3619496" cy="3048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CCFF99"/>
                </a:solidFill>
              </a:rPr>
              <a:t>Program </a:t>
            </a:r>
            <a:r>
              <a:rPr lang="en-US" dirty="0" err="1" smtClean="0">
                <a:solidFill>
                  <a:srgbClr val="CCFF99"/>
                </a:solidFill>
              </a:rPr>
              <a:t>Studi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Teknik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Informatika</a:t>
            </a:r>
            <a:endParaRPr lang="en-US" dirty="0">
              <a:solidFill>
                <a:srgbClr val="CCFF99"/>
              </a:solidFill>
            </a:endParaRPr>
          </a:p>
        </p:txBody>
      </p:sp>
      <p:pic>
        <p:nvPicPr>
          <p:cNvPr id="7" name="Picture 6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90" y="46220"/>
            <a:ext cx="838200" cy="838200"/>
          </a:xfrm>
          <a:prstGeom prst="rect">
            <a:avLst/>
          </a:prstGeom>
        </p:spPr>
      </p:pic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7772400" cy="5181600"/>
          </a:xfrm>
        </p:spPr>
        <p:txBody>
          <a:bodyPr/>
          <a:lstStyle/>
          <a:p>
            <a:pPr>
              <a:buNone/>
            </a:pPr>
            <a:r>
              <a:rPr lang="en-US" sz="1400" b="1" kern="1200" dirty="0" err="1" smtClean="0">
                <a:solidFill>
                  <a:srgbClr val="FF0000"/>
                </a:solidFill>
                <a:latin typeface="+mj-lt"/>
                <a:cs typeface="Andalus" pitchFamily="18" charset="-78"/>
              </a:rPr>
              <a:t>Bentuk</a:t>
            </a:r>
            <a:r>
              <a:rPr lang="en-US" sz="1400" b="1" kern="1200" dirty="0" smtClean="0">
                <a:solidFill>
                  <a:srgbClr val="FF0000"/>
                </a:solidFill>
                <a:latin typeface="+mj-lt"/>
                <a:cs typeface="Andalus" pitchFamily="18" charset="-78"/>
              </a:rPr>
              <a:t> </a:t>
            </a:r>
            <a:r>
              <a:rPr lang="en-US" sz="1400" b="1" kern="1200" dirty="0" err="1" smtClean="0">
                <a:solidFill>
                  <a:srgbClr val="FF0000"/>
                </a:solidFill>
                <a:latin typeface="+mj-lt"/>
                <a:cs typeface="Andalus" pitchFamily="18" charset="-78"/>
              </a:rPr>
              <a:t>Umum</a:t>
            </a:r>
            <a:r>
              <a:rPr lang="en-US" sz="1400" b="1" kern="1200" dirty="0" smtClean="0">
                <a:solidFill>
                  <a:srgbClr val="FF0000"/>
                </a:solidFill>
                <a:latin typeface="+mj-lt"/>
                <a:cs typeface="Andalus" pitchFamily="18" charset="-78"/>
              </a:rPr>
              <a:t> </a:t>
            </a:r>
            <a:r>
              <a:rPr lang="en-US" sz="1400" kern="1200" dirty="0" smtClean="0">
                <a:latin typeface="+mj-lt"/>
                <a:cs typeface="Andalus" pitchFamily="18" charset="-78"/>
              </a:rPr>
              <a:t>: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       </a:t>
            </a:r>
            <a:r>
              <a:rPr lang="en-US" sz="1400" b="1" u="sng" kern="1200" dirty="0" smtClean="0">
                <a:latin typeface="+mj-lt"/>
                <a:cs typeface="Andalus" pitchFamily="18" charset="-78"/>
              </a:rPr>
              <a:t>if</a:t>
            </a:r>
            <a:r>
              <a:rPr lang="en-US" sz="1400" b="1" kern="1200" dirty="0" smtClean="0">
                <a:latin typeface="+mj-lt"/>
                <a:cs typeface="Andalus" pitchFamily="18" charset="-78"/>
              </a:rPr>
              <a:t> (kondisi_1)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          </a:t>
            </a:r>
            <a:r>
              <a:rPr lang="en-US" sz="1400" b="1" u="sng" kern="1200" dirty="0" smtClean="0">
                <a:latin typeface="+mj-lt"/>
                <a:cs typeface="Andalus" pitchFamily="18" charset="-78"/>
              </a:rPr>
              <a:t>then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             {aksi_1}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          </a:t>
            </a:r>
            <a:r>
              <a:rPr lang="en-US" sz="1400" b="1" u="sng" kern="1200" dirty="0" smtClean="0">
                <a:latin typeface="+mj-lt"/>
                <a:cs typeface="Andalus" pitchFamily="18" charset="-78"/>
              </a:rPr>
              <a:t>else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	        </a:t>
            </a:r>
            <a:r>
              <a:rPr lang="en-US" sz="1400" b="1" u="sng" kern="1200" dirty="0" smtClean="0">
                <a:latin typeface="+mj-lt"/>
                <a:cs typeface="Andalus" pitchFamily="18" charset="-78"/>
              </a:rPr>
              <a:t>if </a:t>
            </a:r>
            <a:r>
              <a:rPr lang="en-US" sz="1400" b="1" kern="1200" dirty="0" smtClean="0">
                <a:latin typeface="+mj-lt"/>
                <a:cs typeface="Andalus" pitchFamily="18" charset="-78"/>
              </a:rPr>
              <a:t>(kondisi_2)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		     </a:t>
            </a:r>
            <a:r>
              <a:rPr lang="en-US" sz="1400" b="1" u="sng" kern="1200" dirty="0" smtClean="0">
                <a:latin typeface="+mj-lt"/>
                <a:cs typeface="Andalus" pitchFamily="18" charset="-78"/>
              </a:rPr>
              <a:t>then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                          {aksi_2}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		     </a:t>
            </a:r>
            <a:r>
              <a:rPr lang="en-US" sz="1400" b="1" u="sng" kern="1200" dirty="0" smtClean="0">
                <a:latin typeface="+mj-lt"/>
                <a:cs typeface="Andalus" pitchFamily="18" charset="-78"/>
              </a:rPr>
              <a:t>else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			..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			</a:t>
            </a:r>
            <a:r>
              <a:rPr lang="en-US" sz="1400" b="1" u="sng" kern="1200" dirty="0" smtClean="0">
                <a:latin typeface="+mj-lt"/>
                <a:cs typeface="Andalus" pitchFamily="18" charset="-78"/>
              </a:rPr>
              <a:t>else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			    </a:t>
            </a:r>
            <a:r>
              <a:rPr lang="en-US" sz="1400" b="1" u="sng" kern="1200" dirty="0" smtClean="0">
                <a:latin typeface="+mj-lt"/>
                <a:cs typeface="Andalus" pitchFamily="18" charset="-78"/>
              </a:rPr>
              <a:t>if</a:t>
            </a:r>
            <a:r>
              <a:rPr lang="en-US" sz="1400" b="1" kern="1200" dirty="0" smtClean="0">
                <a:latin typeface="+mj-lt"/>
                <a:cs typeface="Andalus" pitchFamily="18" charset="-78"/>
              </a:rPr>
              <a:t> (kondisi_n-1)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			       </a:t>
            </a:r>
            <a:r>
              <a:rPr lang="en-US" sz="1400" b="1" u="sng" kern="1200" dirty="0" smtClean="0">
                <a:latin typeface="+mj-lt"/>
                <a:cs typeface="Andalus" pitchFamily="18" charset="-78"/>
              </a:rPr>
              <a:t>then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			         {aksi_n-1}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			       </a:t>
            </a:r>
            <a:r>
              <a:rPr lang="en-US" sz="1400" b="1" u="sng" kern="1200" dirty="0" smtClean="0">
                <a:latin typeface="+mj-lt"/>
                <a:cs typeface="Andalus" pitchFamily="18" charset="-78"/>
              </a:rPr>
              <a:t>else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			         {</a:t>
            </a:r>
            <a:r>
              <a:rPr lang="en-US" sz="1400" b="1" kern="1200" dirty="0" err="1" smtClean="0">
                <a:latin typeface="+mj-lt"/>
                <a:cs typeface="Andalus" pitchFamily="18" charset="-78"/>
              </a:rPr>
              <a:t>aksi_n</a:t>
            </a:r>
            <a:r>
              <a:rPr lang="en-US" sz="1400" b="1" kern="1200" dirty="0" smtClean="0">
                <a:latin typeface="+mj-lt"/>
                <a:cs typeface="Andalus" pitchFamily="18" charset="-78"/>
              </a:rPr>
              <a:t>}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			    </a:t>
            </a:r>
            <a:r>
              <a:rPr lang="en-US" sz="1400" b="1" u="sng" kern="1200" dirty="0" err="1" smtClean="0">
                <a:latin typeface="+mj-lt"/>
                <a:cs typeface="Andalus" pitchFamily="18" charset="-78"/>
              </a:rPr>
              <a:t>endif</a:t>
            </a:r>
            <a:endParaRPr lang="en-US" sz="1400" b="1" u="sng" kern="1200" dirty="0" smtClean="0">
              <a:latin typeface="+mj-lt"/>
              <a:cs typeface="Andalus" pitchFamily="18" charset="-78"/>
            </a:endParaRP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			..</a:t>
            </a: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		  </a:t>
            </a:r>
            <a:r>
              <a:rPr lang="en-US" sz="1400" b="1" u="sng" kern="1200" dirty="0" err="1" smtClean="0">
                <a:latin typeface="+mj-lt"/>
                <a:cs typeface="Andalus" pitchFamily="18" charset="-78"/>
              </a:rPr>
              <a:t>endif</a:t>
            </a:r>
            <a:endParaRPr lang="en-US" sz="1400" b="1" u="sng" kern="1200" dirty="0" smtClean="0">
              <a:latin typeface="+mj-lt"/>
              <a:cs typeface="Andalus" pitchFamily="18" charset="-78"/>
            </a:endParaRPr>
          </a:p>
          <a:p>
            <a:pPr>
              <a:buNone/>
            </a:pPr>
            <a:r>
              <a:rPr lang="en-US" sz="1400" b="1" kern="1200" dirty="0" smtClean="0">
                <a:latin typeface="+mj-lt"/>
                <a:cs typeface="Andalus" pitchFamily="18" charset="-78"/>
              </a:rPr>
              <a:t>       </a:t>
            </a:r>
            <a:r>
              <a:rPr lang="en-US" sz="1400" b="1" u="sng" kern="1200" dirty="0" err="1" smtClean="0">
                <a:latin typeface="+mj-lt"/>
                <a:cs typeface="Andalus" pitchFamily="18" charset="-78"/>
              </a:rPr>
              <a:t>endif</a:t>
            </a:r>
            <a:endParaRPr lang="en-US" sz="1400" b="1" u="sng" kern="1200" dirty="0" smtClean="0">
              <a:latin typeface="+mj-lt"/>
              <a:cs typeface="Andalus" pitchFamily="18" charset="-78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endParaRPr lang="id-ID" sz="1400" u="sng" dirty="0">
              <a:latin typeface="+mj-lt"/>
              <a:ea typeface="Times New Roman"/>
              <a:cs typeface="Andalus" pitchFamily="18" charset="-78"/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4419600" y="1371600"/>
            <a:ext cx="990600" cy="4724400"/>
          </a:xfrm>
          <a:prstGeom prst="rightBrace">
            <a:avLst>
              <a:gd name="adj1" fmla="val 8333"/>
              <a:gd name="adj2" fmla="val 5031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562600" y="3505200"/>
            <a:ext cx="1981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Nested If </a:t>
            </a:r>
            <a:endParaRPr lang="en-US" dirty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50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50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50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7" dur="500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8" dur="500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500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500"/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500"/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500"/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1" dur="500"/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2" dur="500"/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500"/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8" dur="500"/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9" dur="500"/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500"/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5" dur="500"/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6" dur="500"/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500"/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build="p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001000" cy="685800"/>
          </a:xfrm>
        </p:spPr>
        <p:txBody>
          <a:bodyPr/>
          <a:lstStyle/>
          <a:p>
            <a:r>
              <a:rPr lang="en-US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Latihan</a:t>
            </a:r>
            <a:r>
              <a:rPr lang="en-US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Soal</a:t>
            </a:r>
            <a:endParaRPr lang="id-ID" b="1" dirty="0">
              <a:solidFill>
                <a:srgbClr val="CCFF99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2514600" cy="304800"/>
          </a:xfrm>
        </p:spPr>
        <p:txBody>
          <a:bodyPr/>
          <a:lstStyle/>
          <a:p>
            <a:r>
              <a:rPr lang="en-US" dirty="0" err="1" smtClean="0">
                <a:solidFill>
                  <a:srgbClr val="CCFF99"/>
                </a:solidFill>
              </a:rPr>
              <a:t>Algoritma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dan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Pemrograman</a:t>
            </a:r>
            <a:endParaRPr lang="en-US" dirty="0">
              <a:solidFill>
                <a:srgbClr val="CCFF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19704" y="6324600"/>
            <a:ext cx="3619496" cy="3048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CCFF99"/>
                </a:solidFill>
              </a:rPr>
              <a:t>Program </a:t>
            </a:r>
            <a:r>
              <a:rPr lang="en-US" dirty="0" err="1" smtClean="0">
                <a:solidFill>
                  <a:srgbClr val="CCFF99"/>
                </a:solidFill>
              </a:rPr>
              <a:t>Studi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Teknik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Informatika</a:t>
            </a:r>
            <a:endParaRPr lang="en-US" dirty="0">
              <a:solidFill>
                <a:srgbClr val="CCFF99"/>
              </a:solidFill>
            </a:endParaRPr>
          </a:p>
        </p:txBody>
      </p:sp>
      <p:pic>
        <p:nvPicPr>
          <p:cNvPr id="7" name="Picture 6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90" y="46220"/>
            <a:ext cx="838200" cy="8382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219200" y="990600"/>
            <a:ext cx="716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88" indent="-14288" algn="just">
              <a:buFontTx/>
              <a:buNone/>
            </a:pP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Buat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algoritma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untuk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menentukan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Mutu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(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Indeks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19200" y="1752600"/>
            <a:ext cx="1066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88" indent="-14288" algn="just">
              <a:buFontTx/>
              <a:buNone/>
            </a:pPr>
            <a:r>
              <a:rPr lang="en-US" sz="22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Input?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19200" y="2971800"/>
            <a:ext cx="7467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Tx/>
              <a:buAutoNum type="arabicPeriod"/>
            </a:pP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Periksa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apakah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diantara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80 – 100?</a:t>
            </a:r>
          </a:p>
          <a:p>
            <a:pPr marL="457200" indent="-457200" algn="just">
              <a:buFontTx/>
              <a:buAutoNum type="arabicPeriod"/>
            </a:pP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Jika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ya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maka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Indeks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= </a:t>
            </a:r>
            <a:r>
              <a:rPr lang="en-US" sz="2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A</a:t>
            </a:r>
          </a:p>
          <a:p>
            <a:pPr marL="457200" indent="-457200" algn="just">
              <a:buFontTx/>
              <a:buAutoNum type="arabicPeriod"/>
            </a:pP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Jika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tidak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maka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apakah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ada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diantara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70 – 79?</a:t>
            </a:r>
          </a:p>
          <a:p>
            <a:pPr marL="457200" indent="-457200" algn="just">
              <a:buFontTx/>
              <a:buAutoNum type="arabicPeriod"/>
            </a:pP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Jika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ya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maka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Indeks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= </a:t>
            </a:r>
            <a:r>
              <a:rPr lang="en-US" sz="2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B</a:t>
            </a:r>
          </a:p>
          <a:p>
            <a:pPr marL="457200" indent="-457200" algn="just">
              <a:buFontTx/>
              <a:buAutoNum type="arabicPeriod"/>
            </a:pP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Jika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tidak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periksa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apakah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ada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diantara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60 – 69?</a:t>
            </a:r>
          </a:p>
          <a:p>
            <a:pPr marL="457200" indent="-457200" algn="just">
              <a:buFontTx/>
              <a:buAutoNum type="arabicPeriod"/>
            </a:pP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Jika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ya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maka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Indeks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= </a:t>
            </a:r>
            <a:r>
              <a:rPr lang="en-US" sz="2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C</a:t>
            </a:r>
          </a:p>
          <a:p>
            <a:pPr marL="457200" indent="-457200" algn="just">
              <a:buFontTx/>
              <a:buAutoNum type="arabicPeriod"/>
            </a:pP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Jika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tidak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periksa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apakah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ada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diantara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50 – 59?</a:t>
            </a:r>
          </a:p>
          <a:p>
            <a:pPr marL="457200" indent="-457200" algn="just">
              <a:buFontTx/>
              <a:buAutoNum type="arabicPeriod"/>
            </a:pP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Jika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ya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maka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Indeks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= </a:t>
            </a:r>
            <a:r>
              <a:rPr lang="en-US" sz="2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D </a:t>
            </a:r>
          </a:p>
          <a:p>
            <a:pPr marL="457200" indent="-457200" algn="just">
              <a:buFontTx/>
              <a:buAutoNum type="arabicPeriod"/>
            </a:pP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Jika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tidak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maka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Indeks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= </a:t>
            </a:r>
            <a:r>
              <a:rPr lang="en-US" sz="2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E</a:t>
            </a:r>
          </a:p>
        </p:txBody>
      </p:sp>
      <p:cxnSp>
        <p:nvCxnSpPr>
          <p:cNvPr id="14" name="Straight Arrow Connector 13"/>
          <p:cNvCxnSpPr>
            <a:stCxn id="11" idx="3"/>
          </p:cNvCxnSpPr>
          <p:nvPr/>
        </p:nvCxnSpPr>
        <p:spPr>
          <a:xfrm>
            <a:off x="2286000" y="1968044"/>
            <a:ext cx="1828800" cy="17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114800" y="1757065"/>
            <a:ext cx="1295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88" indent="-14288" algn="just">
              <a:buFontTx/>
              <a:buNone/>
            </a:pPr>
            <a:r>
              <a:rPr lang="en-US" sz="22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Output?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219200" y="2057400"/>
            <a:ext cx="1066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88" indent="-14288" algn="just">
              <a:buFontTx/>
              <a:buNone/>
            </a:pP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Nilai</a:t>
            </a:r>
            <a:endParaRPr lang="en-US" sz="2200" dirty="0" smtClean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14800" y="2061865"/>
            <a:ext cx="4343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88" indent="-14288" algn="just">
              <a:buFontTx/>
              <a:buNone/>
            </a:pP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Indeks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:  </a:t>
            </a:r>
            <a:r>
              <a:rPr lang="en-US" sz="2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A, B, C, D, </a:t>
            </a:r>
            <a:r>
              <a:rPr lang="en-US" sz="2200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atau</a:t>
            </a:r>
            <a:r>
              <a:rPr lang="en-US" sz="22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E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5400000" flipH="1" flipV="1">
            <a:off x="2631728" y="2402333"/>
            <a:ext cx="680538" cy="11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438400" y="2693313"/>
            <a:ext cx="1219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88" indent="-14288" algn="just">
              <a:buFontTx/>
              <a:buNone/>
            </a:pPr>
            <a:r>
              <a:rPr lang="en-US" sz="2200" b="1" dirty="0" err="1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Proses</a:t>
            </a:r>
            <a:r>
              <a:rPr lang="en-US" sz="22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?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8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8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8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5" grpId="0"/>
      <p:bldP spid="16" grpId="0"/>
      <p:bldP spid="17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3"/>
          <p:cNvSpPr>
            <a:spLocks noGrp="1"/>
          </p:cNvSpPr>
          <p:nvPr>
            <p:ph idx="1"/>
          </p:nvPr>
        </p:nvSpPr>
        <p:spPr>
          <a:xfrm>
            <a:off x="1219200" y="990600"/>
            <a:ext cx="7772400" cy="5181600"/>
          </a:xfrm>
        </p:spPr>
        <p:txBody>
          <a:bodyPr/>
          <a:lstStyle/>
          <a:p>
            <a:pPr>
              <a:buNone/>
            </a:pPr>
            <a:r>
              <a:rPr lang="en-US" kern="1200" dirty="0" err="1" smtClean="0"/>
              <a:t>Menentukan_Indeks_Nilai</a:t>
            </a:r>
            <a:endParaRPr lang="en-US" kern="1200" dirty="0" smtClean="0"/>
          </a:p>
          <a:p>
            <a:pPr>
              <a:buNone/>
            </a:pPr>
            <a:r>
              <a:rPr lang="en-US" kern="1200" dirty="0" smtClean="0"/>
              <a:t>{I.S.  : </a:t>
            </a:r>
          </a:p>
          <a:p>
            <a:pPr marL="974725" indent="-974725">
              <a:buNone/>
            </a:pPr>
            <a:r>
              <a:rPr lang="en-US" kern="1200" dirty="0" smtClean="0"/>
              <a:t>{F.S. :</a:t>
            </a:r>
          </a:p>
          <a:p>
            <a:pPr marL="974725" indent="-974725">
              <a:buNone/>
            </a:pPr>
            <a:r>
              <a:rPr lang="en-US" b="1" u="sng" kern="1200" dirty="0" err="1" smtClean="0"/>
              <a:t>Kamus</a:t>
            </a:r>
            <a:r>
              <a:rPr lang="en-US" kern="1200" dirty="0" smtClean="0"/>
              <a:t>:</a:t>
            </a:r>
          </a:p>
          <a:p>
            <a:pPr marL="974725" indent="-974725">
              <a:buNone/>
            </a:pPr>
            <a:endParaRPr lang="en-US" b="1" u="sng" kern="1200" dirty="0" smtClean="0"/>
          </a:p>
          <a:p>
            <a:pPr marL="974725" indent="-974725">
              <a:buNone/>
            </a:pPr>
            <a:endParaRPr lang="en-US" b="1" u="sng" kern="1200" dirty="0" smtClean="0"/>
          </a:p>
          <a:p>
            <a:pPr marL="974725" indent="-974725">
              <a:buNone/>
            </a:pPr>
            <a:r>
              <a:rPr lang="en-US" b="1" u="sng" kern="1200" dirty="0" err="1" smtClean="0"/>
              <a:t>Algoritma</a:t>
            </a:r>
            <a:r>
              <a:rPr lang="en-US" b="1" kern="1200" dirty="0" smtClean="0"/>
              <a:t>:</a:t>
            </a:r>
          </a:p>
          <a:p>
            <a:pPr marL="974725" indent="-974725">
              <a:buNone/>
            </a:pPr>
            <a:r>
              <a:rPr lang="en-US" kern="1200" dirty="0" smtClean="0"/>
              <a:t>    </a:t>
            </a:r>
            <a:r>
              <a:rPr lang="en-US" b="1" u="sng" kern="1200" dirty="0" smtClean="0"/>
              <a:t>Input</a:t>
            </a:r>
            <a:r>
              <a:rPr lang="en-US" kern="1200" dirty="0" smtClean="0"/>
              <a:t>(</a:t>
            </a:r>
            <a:r>
              <a:rPr lang="en-US" kern="1200" dirty="0" err="1" smtClean="0"/>
              <a:t>Nilai</a:t>
            </a:r>
            <a:r>
              <a:rPr lang="en-US" kern="1200" dirty="0" smtClean="0"/>
              <a:t>)</a:t>
            </a:r>
            <a:endParaRPr lang="en-US" kern="1200" dirty="0" smtClean="0">
              <a:sym typeface="Wingdings" pitchFamily="2" charset="2"/>
            </a:endParaRP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    </a:t>
            </a:r>
            <a:r>
              <a:rPr lang="en-US" b="1" u="sng" kern="1200" dirty="0" smtClean="0">
                <a:sym typeface="Wingdings" pitchFamily="2" charset="2"/>
              </a:rPr>
              <a:t>If</a:t>
            </a:r>
            <a:r>
              <a:rPr lang="en-US" kern="1200" dirty="0" smtClean="0">
                <a:sym typeface="Wingdings" pitchFamily="2" charset="2"/>
              </a:rPr>
              <a:t> (</a:t>
            </a:r>
            <a:r>
              <a:rPr lang="en-US" kern="1200" dirty="0" err="1" smtClean="0">
                <a:sym typeface="Wingdings" pitchFamily="2" charset="2"/>
              </a:rPr>
              <a:t>Nilai</a:t>
            </a:r>
            <a:r>
              <a:rPr lang="en-US" kern="1200" dirty="0" smtClean="0">
                <a:sym typeface="Wingdings" pitchFamily="2" charset="2"/>
              </a:rPr>
              <a:t> ≥ 80) </a:t>
            </a:r>
            <a:r>
              <a:rPr lang="en-US" b="1" u="sng" kern="1200" dirty="0" smtClean="0">
                <a:sym typeface="Wingdings" pitchFamily="2" charset="2"/>
              </a:rPr>
              <a:t>and</a:t>
            </a:r>
            <a:r>
              <a:rPr lang="en-US" kern="1200" dirty="0" smtClean="0">
                <a:sym typeface="Wingdings" pitchFamily="2" charset="2"/>
              </a:rPr>
              <a:t> (</a:t>
            </a:r>
            <a:r>
              <a:rPr lang="en-US" kern="1200" dirty="0" err="1" smtClean="0">
                <a:sym typeface="Wingdings" pitchFamily="2" charset="2"/>
              </a:rPr>
              <a:t>Nilai</a:t>
            </a:r>
            <a:r>
              <a:rPr lang="en-US" kern="1200" dirty="0" smtClean="0">
                <a:sym typeface="Wingdings" pitchFamily="2" charset="2"/>
              </a:rPr>
              <a:t> ≤ 100)</a:t>
            </a: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        </a:t>
            </a:r>
            <a:r>
              <a:rPr lang="en-US" b="1" u="sng" kern="1200" dirty="0" smtClean="0">
                <a:sym typeface="Wingdings" pitchFamily="2" charset="2"/>
              </a:rPr>
              <a:t>Then</a:t>
            </a: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           </a:t>
            </a:r>
            <a:r>
              <a:rPr lang="en-US" kern="1200" dirty="0" err="1" smtClean="0">
                <a:sym typeface="Wingdings" pitchFamily="2" charset="2"/>
              </a:rPr>
              <a:t>Indeks</a:t>
            </a:r>
            <a:r>
              <a:rPr lang="en-US" kern="1200" dirty="0" smtClean="0">
                <a:sym typeface="Wingdings" pitchFamily="2" charset="2"/>
              </a:rPr>
              <a:t>   ‘A’</a:t>
            </a: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        </a:t>
            </a:r>
            <a:r>
              <a:rPr lang="en-US" b="1" u="sng" kern="1200" dirty="0" smtClean="0">
                <a:sym typeface="Wingdings" pitchFamily="2" charset="2"/>
              </a:rPr>
              <a:t>Else</a:t>
            </a:r>
            <a:endParaRPr lang="en-US" b="1" kern="1200" dirty="0" smtClean="0">
              <a:sym typeface="Wingdings" pitchFamily="2" charset="2"/>
            </a:endParaRPr>
          </a:p>
          <a:p>
            <a:pPr marL="631825" indent="0">
              <a:buNone/>
            </a:pPr>
            <a:r>
              <a:rPr lang="en-US" kern="1200" dirty="0" smtClean="0">
                <a:sym typeface="Wingdings" pitchFamily="2" charset="2"/>
              </a:rPr>
              <a:t> </a:t>
            </a:r>
            <a:r>
              <a:rPr lang="en-US" b="1" u="sng" kern="1200" dirty="0" smtClean="0">
                <a:sym typeface="Wingdings" pitchFamily="2" charset="2"/>
              </a:rPr>
              <a:t>If</a:t>
            </a:r>
            <a:r>
              <a:rPr lang="en-US" kern="1200" dirty="0" smtClean="0">
                <a:sym typeface="Wingdings" pitchFamily="2" charset="2"/>
              </a:rPr>
              <a:t> (</a:t>
            </a:r>
            <a:r>
              <a:rPr lang="en-US" kern="1200" dirty="0" err="1" smtClean="0">
                <a:sym typeface="Wingdings" pitchFamily="2" charset="2"/>
              </a:rPr>
              <a:t>Nilai</a:t>
            </a:r>
            <a:r>
              <a:rPr lang="en-US" kern="1200" dirty="0" smtClean="0">
                <a:sym typeface="Wingdings" pitchFamily="2" charset="2"/>
              </a:rPr>
              <a:t> ≥ 70) </a:t>
            </a:r>
            <a:r>
              <a:rPr lang="en-US" b="1" u="sng" kern="1200" dirty="0" smtClean="0">
                <a:sym typeface="Wingdings" pitchFamily="2" charset="2"/>
              </a:rPr>
              <a:t>and</a:t>
            </a:r>
            <a:r>
              <a:rPr lang="en-US" kern="1200" dirty="0" smtClean="0">
                <a:sym typeface="Wingdings" pitchFamily="2" charset="2"/>
              </a:rPr>
              <a:t> (</a:t>
            </a:r>
            <a:r>
              <a:rPr lang="en-US" kern="1200" dirty="0" err="1" smtClean="0">
                <a:sym typeface="Wingdings" pitchFamily="2" charset="2"/>
              </a:rPr>
              <a:t>Nilai</a:t>
            </a:r>
            <a:r>
              <a:rPr lang="en-US" kern="1200" dirty="0" smtClean="0">
                <a:sym typeface="Wingdings" pitchFamily="2" charset="2"/>
              </a:rPr>
              <a:t> ≤ 79)</a:t>
            </a:r>
          </a:p>
          <a:p>
            <a:pPr marL="974725">
              <a:buNone/>
            </a:pPr>
            <a:r>
              <a:rPr lang="en-US" kern="1200" dirty="0" smtClean="0">
                <a:sym typeface="Wingdings" pitchFamily="2" charset="2"/>
              </a:rPr>
              <a:t>     </a:t>
            </a:r>
            <a:r>
              <a:rPr lang="en-US" b="1" u="sng" kern="1200" dirty="0" smtClean="0">
                <a:sym typeface="Wingdings" pitchFamily="2" charset="2"/>
              </a:rPr>
              <a:t>Then</a:t>
            </a:r>
          </a:p>
          <a:p>
            <a:pPr marL="974725">
              <a:buNone/>
            </a:pPr>
            <a:r>
              <a:rPr lang="en-US" kern="1200" dirty="0" smtClean="0">
                <a:sym typeface="Wingdings" pitchFamily="2" charset="2"/>
              </a:rPr>
              <a:t>        </a:t>
            </a:r>
            <a:r>
              <a:rPr lang="en-US" kern="1200" dirty="0" err="1" smtClean="0">
                <a:sym typeface="Wingdings" pitchFamily="2" charset="2"/>
              </a:rPr>
              <a:t>Indeks</a:t>
            </a:r>
            <a:r>
              <a:rPr lang="en-US" kern="1200" dirty="0" smtClean="0">
                <a:sym typeface="Wingdings" pitchFamily="2" charset="2"/>
              </a:rPr>
              <a:t>   ‘B’</a:t>
            </a:r>
            <a:endParaRPr lang="en-US" kern="12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001000" cy="685800"/>
          </a:xfrm>
        </p:spPr>
        <p:txBody>
          <a:bodyPr/>
          <a:lstStyle/>
          <a:p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Penyelesaian</a:t>
            </a:r>
            <a:endParaRPr lang="id-ID" sz="2800" dirty="0">
              <a:solidFill>
                <a:srgbClr val="CCFF99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2514600" cy="304800"/>
          </a:xfrm>
        </p:spPr>
        <p:txBody>
          <a:bodyPr/>
          <a:lstStyle/>
          <a:p>
            <a:r>
              <a:rPr lang="en-US" dirty="0" err="1" smtClean="0">
                <a:solidFill>
                  <a:srgbClr val="CCFF99"/>
                </a:solidFill>
              </a:rPr>
              <a:t>Algoritma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dan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Pemrograman</a:t>
            </a:r>
            <a:endParaRPr lang="en-US" dirty="0">
              <a:solidFill>
                <a:srgbClr val="CCFF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19704" y="6324600"/>
            <a:ext cx="3619496" cy="3048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CCFF99"/>
                </a:solidFill>
              </a:rPr>
              <a:t>Program </a:t>
            </a:r>
            <a:r>
              <a:rPr lang="en-US" dirty="0" err="1" smtClean="0">
                <a:solidFill>
                  <a:srgbClr val="CCFF99"/>
                </a:solidFill>
              </a:rPr>
              <a:t>Studi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Teknik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Informatika</a:t>
            </a:r>
            <a:endParaRPr lang="en-US" dirty="0">
              <a:solidFill>
                <a:srgbClr val="CCFF99"/>
              </a:solidFill>
            </a:endParaRPr>
          </a:p>
        </p:txBody>
      </p:sp>
      <p:pic>
        <p:nvPicPr>
          <p:cNvPr id="7" name="Picture 6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90" y="46220"/>
            <a:ext cx="838200" cy="838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57376" y="1338264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  <a:cs typeface="Andalus" pitchFamily="18" charset="-78"/>
              </a:rPr>
              <a:t>User </a:t>
            </a:r>
            <a:r>
              <a:rPr lang="en-US" sz="1800" dirty="0" err="1" smtClean="0">
                <a:latin typeface="+mn-lt"/>
                <a:cs typeface="Andalus" pitchFamily="18" charset="-78"/>
              </a:rPr>
              <a:t>memasukkan</a:t>
            </a:r>
            <a:r>
              <a:rPr lang="en-US" sz="1800" dirty="0" smtClean="0">
                <a:latin typeface="+mn-lt"/>
                <a:cs typeface="Andalus" pitchFamily="18" charset="-78"/>
              </a:rPr>
              <a:t> </a:t>
            </a:r>
            <a:r>
              <a:rPr lang="en-US" sz="1800" dirty="0" err="1" smtClean="0">
                <a:latin typeface="+mn-lt"/>
                <a:cs typeface="Andalus" pitchFamily="18" charset="-78"/>
              </a:rPr>
              <a:t>sebuah</a:t>
            </a:r>
            <a:r>
              <a:rPr lang="en-US" sz="1800" dirty="0" smtClean="0">
                <a:latin typeface="+mn-lt"/>
                <a:cs typeface="Andalus" pitchFamily="18" charset="-78"/>
              </a:rPr>
              <a:t> </a:t>
            </a:r>
            <a:r>
              <a:rPr lang="en-US" sz="1800" dirty="0" err="1" smtClean="0">
                <a:latin typeface="+mn-lt"/>
                <a:cs typeface="Andalus" pitchFamily="18" charset="-78"/>
              </a:rPr>
              <a:t>Nilai</a:t>
            </a:r>
            <a:r>
              <a:rPr lang="en-US" sz="1800" dirty="0" smtClean="0">
                <a:latin typeface="+mn-lt"/>
                <a:cs typeface="Andalus" pitchFamily="18" charset="-78"/>
              </a:rPr>
              <a:t>}</a:t>
            </a:r>
            <a:endParaRPr lang="en-US" sz="18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71664" y="1646608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latin typeface="+mn-lt"/>
                <a:cs typeface="Andalus" pitchFamily="18" charset="-78"/>
              </a:rPr>
              <a:t>menampilkan</a:t>
            </a:r>
            <a:r>
              <a:rPr lang="en-US" sz="1800" dirty="0" smtClean="0">
                <a:latin typeface="+mn-lt"/>
                <a:cs typeface="Andalus" pitchFamily="18" charset="-78"/>
              </a:rPr>
              <a:t> </a:t>
            </a:r>
            <a:r>
              <a:rPr lang="en-US" sz="1800" dirty="0" err="1" smtClean="0">
                <a:latin typeface="+mn-lt"/>
                <a:cs typeface="Andalus" pitchFamily="18" charset="-78"/>
              </a:rPr>
              <a:t>Indeks</a:t>
            </a:r>
            <a:r>
              <a:rPr lang="en-US" sz="1800" dirty="0" smtClean="0">
                <a:latin typeface="+mn-lt"/>
                <a:cs typeface="Andalus" pitchFamily="18" charset="-78"/>
              </a:rPr>
              <a:t> </a:t>
            </a:r>
            <a:r>
              <a:rPr lang="en-US" sz="1800" dirty="0" err="1" smtClean="0">
                <a:latin typeface="+mn-lt"/>
                <a:cs typeface="Andalus" pitchFamily="18" charset="-78"/>
              </a:rPr>
              <a:t>Nilai</a:t>
            </a:r>
            <a:r>
              <a:rPr lang="en-US" sz="1800" dirty="0" smtClean="0">
                <a:latin typeface="+mn-lt"/>
                <a:cs typeface="Andalus" pitchFamily="18" charset="-78"/>
              </a:rPr>
              <a:t>}</a:t>
            </a:r>
            <a:endParaRPr lang="en-US" sz="18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49050" y="2362200"/>
            <a:ext cx="2437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latin typeface="+mn-lt"/>
                <a:cs typeface="Andalus" pitchFamily="18" charset="-78"/>
              </a:rPr>
              <a:t>Nilai</a:t>
            </a:r>
            <a:r>
              <a:rPr lang="en-US" sz="1800" dirty="0" smtClean="0">
                <a:latin typeface="+mn-lt"/>
                <a:cs typeface="Andalus" pitchFamily="18" charset="-78"/>
              </a:rPr>
              <a:t> 	: </a:t>
            </a:r>
            <a:r>
              <a:rPr lang="en-US" sz="1800" b="1" u="sng" dirty="0" smtClean="0">
                <a:latin typeface="+mn-lt"/>
                <a:cs typeface="Andalus" pitchFamily="18" charset="-78"/>
              </a:rPr>
              <a:t>integer</a:t>
            </a:r>
            <a:endParaRPr lang="en-US" sz="1800" b="1" u="sng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47800" y="2678668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latin typeface="+mn-lt"/>
                <a:cs typeface="Andalus" pitchFamily="18" charset="-78"/>
              </a:rPr>
              <a:t>Indeks</a:t>
            </a:r>
            <a:r>
              <a:rPr lang="en-US" sz="1800" dirty="0" smtClean="0">
                <a:latin typeface="+mn-lt"/>
                <a:cs typeface="Andalus" pitchFamily="18" charset="-78"/>
              </a:rPr>
              <a:t> 	: </a:t>
            </a:r>
            <a:r>
              <a:rPr lang="en-US" sz="1800" b="1" u="sng" dirty="0" smtClean="0">
                <a:latin typeface="+mn-lt"/>
                <a:cs typeface="Andalus" pitchFamily="18" charset="-78"/>
              </a:rPr>
              <a:t>char</a:t>
            </a:r>
            <a:r>
              <a:rPr lang="en-US" sz="1800" b="1" dirty="0" smtClean="0">
                <a:latin typeface="+mn-lt"/>
                <a:cs typeface="Andalus" pitchFamily="18" charset="-78"/>
              </a:rPr>
              <a:t>		</a:t>
            </a:r>
            <a:r>
              <a:rPr lang="en-US" sz="1800" dirty="0" smtClean="0">
                <a:latin typeface="+mn-lt"/>
                <a:cs typeface="Andalus" pitchFamily="18" charset="-78"/>
              </a:rPr>
              <a:t>{</a:t>
            </a:r>
            <a:r>
              <a:rPr lang="en-US" sz="1800" dirty="0" err="1" smtClean="0">
                <a:latin typeface="+mn-lt"/>
                <a:cs typeface="Andalus" pitchFamily="18" charset="-78"/>
              </a:rPr>
              <a:t>Indeks</a:t>
            </a:r>
            <a:r>
              <a:rPr lang="en-US" sz="1800" dirty="0" smtClean="0">
                <a:latin typeface="+mn-lt"/>
                <a:cs typeface="Andalus" pitchFamily="18" charset="-78"/>
              </a:rPr>
              <a:t> </a:t>
            </a:r>
            <a:r>
              <a:rPr lang="en-US" sz="1800" dirty="0" err="1" smtClean="0">
                <a:latin typeface="+mn-lt"/>
                <a:cs typeface="Andalus" pitchFamily="18" charset="-78"/>
              </a:rPr>
              <a:t>Nilai</a:t>
            </a:r>
            <a:r>
              <a:rPr lang="en-US" sz="1800" dirty="0" smtClean="0">
                <a:latin typeface="+mn-lt"/>
                <a:cs typeface="Andalus" pitchFamily="18" charset="-78"/>
              </a:rPr>
              <a:t>}</a:t>
            </a:r>
            <a:endParaRPr lang="en-US" sz="1800" u="sng" dirty="0">
              <a:latin typeface="+mn-lt"/>
            </a:endParaRPr>
          </a:p>
        </p:txBody>
      </p:sp>
      <p:sp>
        <p:nvSpPr>
          <p:cNvPr id="12" name="Action Button: Forward or Next 11">
            <a:hlinkClick r:id="" action="ppaction://hlinkshowjump?jump=nextslide" highlightClick="1"/>
          </p:cNvPr>
          <p:cNvSpPr/>
          <p:nvPr/>
        </p:nvSpPr>
        <p:spPr>
          <a:xfrm>
            <a:off x="7848600" y="5867400"/>
            <a:ext cx="4572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ction Button: End 1">
            <a:hlinkClick r:id="" action="ppaction://noaction" highlightClick="1"/>
          </p:cNvPr>
          <p:cNvSpPr/>
          <p:nvPr/>
        </p:nvSpPr>
        <p:spPr>
          <a:xfrm>
            <a:off x="7162800" y="5867400"/>
            <a:ext cx="533400" cy="304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4" grpId="0"/>
      <p:bldP spid="8" grpId="0"/>
      <p:bldP spid="9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001000" cy="685800"/>
          </a:xfrm>
        </p:spPr>
        <p:txBody>
          <a:bodyPr/>
          <a:lstStyle/>
          <a:p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Penyelesaian</a:t>
            </a:r>
            <a:r>
              <a:rPr lang="en-US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 (</a:t>
            </a:r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lanjutan</a:t>
            </a:r>
            <a:r>
              <a:rPr lang="en-US" b="1" dirty="0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)</a:t>
            </a:r>
            <a:endParaRPr lang="id-ID" sz="2800" dirty="0">
              <a:solidFill>
                <a:srgbClr val="CCFF99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2514600" cy="304800"/>
          </a:xfrm>
        </p:spPr>
        <p:txBody>
          <a:bodyPr/>
          <a:lstStyle/>
          <a:p>
            <a:r>
              <a:rPr lang="en-US" dirty="0" err="1" smtClean="0">
                <a:solidFill>
                  <a:srgbClr val="CCFF99"/>
                </a:solidFill>
              </a:rPr>
              <a:t>Algoritma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dan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Pemrograman</a:t>
            </a:r>
            <a:endParaRPr lang="en-US" dirty="0">
              <a:solidFill>
                <a:srgbClr val="CCFF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19704" y="6324600"/>
            <a:ext cx="3619496" cy="3048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CCFF99"/>
                </a:solidFill>
              </a:rPr>
              <a:t>Program </a:t>
            </a:r>
            <a:r>
              <a:rPr lang="en-US" dirty="0" err="1" smtClean="0">
                <a:solidFill>
                  <a:srgbClr val="CCFF99"/>
                </a:solidFill>
              </a:rPr>
              <a:t>Studi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Teknik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Informatika</a:t>
            </a:r>
            <a:endParaRPr lang="en-US" dirty="0">
              <a:solidFill>
                <a:srgbClr val="CCFF99"/>
              </a:solidFill>
            </a:endParaRPr>
          </a:p>
        </p:txBody>
      </p:sp>
      <p:pic>
        <p:nvPicPr>
          <p:cNvPr id="7" name="Picture 6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90" y="46220"/>
            <a:ext cx="838200" cy="838200"/>
          </a:xfrm>
          <a:prstGeom prst="rect">
            <a:avLst/>
          </a:prstGeom>
        </p:spPr>
      </p:pic>
      <p:sp>
        <p:nvSpPr>
          <p:cNvPr id="13" name="Content Placeholder 3"/>
          <p:cNvSpPr>
            <a:spLocks noGrp="1"/>
          </p:cNvSpPr>
          <p:nvPr>
            <p:ph idx="1"/>
          </p:nvPr>
        </p:nvSpPr>
        <p:spPr>
          <a:xfrm>
            <a:off x="1219200" y="914400"/>
            <a:ext cx="7772400" cy="4419600"/>
          </a:xfrm>
        </p:spPr>
        <p:txBody>
          <a:bodyPr/>
          <a:lstStyle/>
          <a:p>
            <a:pPr marL="974725" indent="7938">
              <a:buNone/>
            </a:pPr>
            <a:r>
              <a:rPr lang="en-US" b="1" u="sng" kern="1200" dirty="0" smtClean="0">
                <a:sym typeface="Wingdings" pitchFamily="2" charset="2"/>
              </a:rPr>
              <a:t>Else</a:t>
            </a:r>
            <a:endParaRPr lang="en-US" b="1" kern="1200" dirty="0" smtClean="0">
              <a:sym typeface="Wingdings" pitchFamily="2" charset="2"/>
            </a:endParaRP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          	   </a:t>
            </a:r>
            <a:r>
              <a:rPr lang="en-US" b="1" u="sng" kern="1200" dirty="0" smtClean="0">
                <a:sym typeface="Wingdings" pitchFamily="2" charset="2"/>
              </a:rPr>
              <a:t>If</a:t>
            </a:r>
            <a:r>
              <a:rPr lang="en-US" kern="1200" dirty="0" smtClean="0">
                <a:sym typeface="Wingdings" pitchFamily="2" charset="2"/>
              </a:rPr>
              <a:t> (</a:t>
            </a:r>
            <a:r>
              <a:rPr lang="en-US" kern="1200" dirty="0" err="1" smtClean="0">
                <a:sym typeface="Wingdings" pitchFamily="2" charset="2"/>
              </a:rPr>
              <a:t>Nilai</a:t>
            </a:r>
            <a:r>
              <a:rPr lang="en-US" kern="1200" dirty="0" smtClean="0">
                <a:sym typeface="Wingdings" pitchFamily="2" charset="2"/>
              </a:rPr>
              <a:t> ≥ 60) </a:t>
            </a:r>
            <a:r>
              <a:rPr lang="en-US" b="1" u="sng" kern="1200" dirty="0" smtClean="0">
                <a:sym typeface="Wingdings" pitchFamily="2" charset="2"/>
              </a:rPr>
              <a:t>and</a:t>
            </a:r>
            <a:r>
              <a:rPr lang="en-US" kern="1200" dirty="0" smtClean="0">
                <a:sym typeface="Wingdings" pitchFamily="2" charset="2"/>
              </a:rPr>
              <a:t> (</a:t>
            </a:r>
            <a:r>
              <a:rPr lang="en-US" kern="1200" dirty="0" err="1" smtClean="0">
                <a:sym typeface="Wingdings" pitchFamily="2" charset="2"/>
              </a:rPr>
              <a:t>Nilai</a:t>
            </a:r>
            <a:r>
              <a:rPr lang="en-US" kern="1200" dirty="0" smtClean="0">
                <a:sym typeface="Wingdings" pitchFamily="2" charset="2"/>
              </a:rPr>
              <a:t> ≤ 69)</a:t>
            </a: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                       </a:t>
            </a:r>
            <a:r>
              <a:rPr lang="en-US" b="1" u="sng" kern="1200" dirty="0" smtClean="0">
                <a:sym typeface="Wingdings" pitchFamily="2" charset="2"/>
              </a:rPr>
              <a:t>Then</a:t>
            </a: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                          </a:t>
            </a:r>
            <a:r>
              <a:rPr lang="en-US" kern="1200" dirty="0" err="1" smtClean="0">
                <a:sym typeface="Wingdings" pitchFamily="2" charset="2"/>
              </a:rPr>
              <a:t>Indeks</a:t>
            </a:r>
            <a:r>
              <a:rPr lang="en-US" kern="1200" dirty="0" smtClean="0">
                <a:sym typeface="Wingdings" pitchFamily="2" charset="2"/>
              </a:rPr>
              <a:t>   ‘C’</a:t>
            </a: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                       </a:t>
            </a:r>
            <a:r>
              <a:rPr lang="en-US" b="1" u="sng" kern="1200" dirty="0" smtClean="0">
                <a:sym typeface="Wingdings" pitchFamily="2" charset="2"/>
              </a:rPr>
              <a:t>Else</a:t>
            </a: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                          </a:t>
            </a:r>
            <a:r>
              <a:rPr lang="en-US" b="1" u="sng" kern="1200" dirty="0" smtClean="0">
                <a:sym typeface="Wingdings" pitchFamily="2" charset="2"/>
              </a:rPr>
              <a:t>If</a:t>
            </a:r>
            <a:r>
              <a:rPr lang="en-US" kern="1200" dirty="0" smtClean="0">
                <a:sym typeface="Wingdings" pitchFamily="2" charset="2"/>
              </a:rPr>
              <a:t> (</a:t>
            </a:r>
            <a:r>
              <a:rPr lang="en-US" kern="1200" dirty="0" err="1" smtClean="0">
                <a:sym typeface="Wingdings" pitchFamily="2" charset="2"/>
              </a:rPr>
              <a:t>Nilai</a:t>
            </a:r>
            <a:r>
              <a:rPr lang="en-US" kern="1200" dirty="0" smtClean="0">
                <a:sym typeface="Wingdings" pitchFamily="2" charset="2"/>
              </a:rPr>
              <a:t> ≥ 50) </a:t>
            </a:r>
            <a:r>
              <a:rPr lang="en-US" b="1" u="sng" kern="1200" dirty="0" smtClean="0">
                <a:sym typeface="Wingdings" pitchFamily="2" charset="2"/>
              </a:rPr>
              <a:t>and</a:t>
            </a:r>
            <a:r>
              <a:rPr lang="en-US" kern="1200" dirty="0" smtClean="0">
                <a:sym typeface="Wingdings" pitchFamily="2" charset="2"/>
              </a:rPr>
              <a:t> (</a:t>
            </a:r>
            <a:r>
              <a:rPr lang="en-US" kern="1200" dirty="0" err="1" smtClean="0">
                <a:sym typeface="Wingdings" pitchFamily="2" charset="2"/>
              </a:rPr>
              <a:t>Nilai</a:t>
            </a:r>
            <a:r>
              <a:rPr lang="en-US" kern="1200" dirty="0" smtClean="0">
                <a:sym typeface="Wingdings" pitchFamily="2" charset="2"/>
              </a:rPr>
              <a:t> ≤ 59)</a:t>
            </a: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                             </a:t>
            </a:r>
            <a:r>
              <a:rPr lang="en-US" b="1" u="sng" kern="1200" dirty="0" smtClean="0">
                <a:sym typeface="Wingdings" pitchFamily="2" charset="2"/>
              </a:rPr>
              <a:t>Then</a:t>
            </a: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                                </a:t>
            </a:r>
            <a:r>
              <a:rPr lang="en-US" kern="1200" dirty="0" err="1" smtClean="0">
                <a:sym typeface="Wingdings" pitchFamily="2" charset="2"/>
              </a:rPr>
              <a:t>Indeks</a:t>
            </a:r>
            <a:r>
              <a:rPr lang="en-US" kern="1200" dirty="0" smtClean="0">
                <a:sym typeface="Wingdings" pitchFamily="2" charset="2"/>
              </a:rPr>
              <a:t>   ‘D’</a:t>
            </a: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	            </a:t>
            </a:r>
            <a:r>
              <a:rPr lang="en-US" b="1" u="sng" kern="1200" dirty="0" smtClean="0">
                <a:sym typeface="Wingdings" pitchFamily="2" charset="2"/>
              </a:rPr>
              <a:t>Else</a:t>
            </a: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	              </a:t>
            </a:r>
            <a:r>
              <a:rPr lang="en-US" kern="1200" dirty="0" err="1" smtClean="0">
                <a:sym typeface="Wingdings" pitchFamily="2" charset="2"/>
              </a:rPr>
              <a:t>Indeks</a:t>
            </a:r>
            <a:r>
              <a:rPr lang="en-US" kern="1200" dirty="0" smtClean="0">
                <a:sym typeface="Wingdings" pitchFamily="2" charset="2"/>
              </a:rPr>
              <a:t>   ‘E’</a:t>
            </a: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                          </a:t>
            </a:r>
            <a:r>
              <a:rPr lang="en-US" b="1" u="sng" kern="1200" dirty="0" err="1" smtClean="0">
                <a:sym typeface="Wingdings" pitchFamily="2" charset="2"/>
              </a:rPr>
              <a:t>EndIf</a:t>
            </a:r>
            <a:endParaRPr lang="en-US" b="1" u="sng" kern="1200" dirty="0" smtClean="0">
              <a:sym typeface="Wingdings" pitchFamily="2" charset="2"/>
            </a:endParaRPr>
          </a:p>
          <a:p>
            <a:pPr marL="974725" indent="-974725">
              <a:buNone/>
            </a:pPr>
            <a:r>
              <a:rPr lang="en-US" b="1" kern="1200" dirty="0" smtClean="0">
                <a:sym typeface="Wingdings" pitchFamily="2" charset="2"/>
              </a:rPr>
              <a:t>                    </a:t>
            </a:r>
            <a:r>
              <a:rPr lang="en-US" b="1" u="sng" kern="1200" dirty="0" err="1" smtClean="0">
                <a:sym typeface="Wingdings" pitchFamily="2" charset="2"/>
              </a:rPr>
              <a:t>EndIf</a:t>
            </a:r>
            <a:endParaRPr lang="en-US" b="1" u="sng" kern="1200" dirty="0" smtClean="0">
              <a:sym typeface="Wingdings" pitchFamily="2" charset="2"/>
            </a:endParaRPr>
          </a:p>
          <a:p>
            <a:pPr marL="631825" indent="0">
              <a:buNone/>
            </a:pPr>
            <a:r>
              <a:rPr lang="en-US" b="1" u="sng" kern="1200" dirty="0" err="1" smtClean="0">
                <a:sym typeface="Wingdings" pitchFamily="2" charset="2"/>
              </a:rPr>
              <a:t>EndIf</a:t>
            </a:r>
            <a:endParaRPr lang="en-US" u="sng" kern="1200" dirty="0" smtClean="0">
              <a:sym typeface="Wingdings" pitchFamily="2" charset="2"/>
            </a:endParaRP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    </a:t>
            </a:r>
            <a:r>
              <a:rPr lang="en-US" b="1" u="sng" kern="1200" dirty="0" err="1" smtClean="0">
                <a:sym typeface="Wingdings" pitchFamily="2" charset="2"/>
              </a:rPr>
              <a:t>EndIf</a:t>
            </a:r>
            <a:endParaRPr lang="en-US" b="1" u="sng" kern="1200" dirty="0" smtClean="0">
              <a:sym typeface="Wingdings" pitchFamily="2" charset="2"/>
            </a:endParaRPr>
          </a:p>
          <a:p>
            <a:pPr marL="974725" indent="-974725">
              <a:buNone/>
            </a:pPr>
            <a:r>
              <a:rPr lang="en-US" kern="1200" dirty="0" smtClean="0">
                <a:sym typeface="Wingdings" pitchFamily="2" charset="2"/>
              </a:rPr>
              <a:t>    </a:t>
            </a:r>
            <a:r>
              <a:rPr lang="en-US" b="1" u="sng" kern="1200" dirty="0" smtClean="0">
                <a:sym typeface="Wingdings" pitchFamily="2" charset="2"/>
              </a:rPr>
              <a:t>Output</a:t>
            </a:r>
            <a:r>
              <a:rPr lang="en-US" kern="1200" dirty="0" smtClean="0">
                <a:sym typeface="Wingdings" pitchFamily="2" charset="2"/>
              </a:rPr>
              <a:t>(</a:t>
            </a:r>
            <a:r>
              <a:rPr lang="en-US" kern="1200" dirty="0" err="1" smtClean="0">
                <a:sym typeface="Wingdings" pitchFamily="2" charset="2"/>
              </a:rPr>
              <a:t>Indeks</a:t>
            </a:r>
            <a:r>
              <a:rPr lang="en-US" kern="1200" dirty="0" smtClean="0">
                <a:sym typeface="Wingdings" pitchFamily="2" charset="2"/>
              </a:rPr>
              <a:t>)        </a:t>
            </a:r>
            <a:endParaRPr lang="en-US" kern="1200" dirty="0" smtClean="0"/>
          </a:p>
        </p:txBody>
      </p:sp>
      <p:sp>
        <p:nvSpPr>
          <p:cNvPr id="8" name="Action Button: Back or Previous 7">
            <a:hlinkClick r:id="" action="ppaction://hlinkshowjump?jump=previousslide" highlightClick="1"/>
          </p:cNvPr>
          <p:cNvSpPr/>
          <p:nvPr/>
        </p:nvSpPr>
        <p:spPr>
          <a:xfrm>
            <a:off x="8382000" y="5867400"/>
            <a:ext cx="4572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5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5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5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50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50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50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500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500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500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500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500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500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500"/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500"/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500"/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7239000" cy="5181600"/>
          </a:xfrm>
        </p:spPr>
        <p:txBody>
          <a:bodyPr/>
          <a:lstStyle/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r>
              <a:rPr lang="en-US" sz="5400" dirty="0" smtClean="0">
                <a:latin typeface="Andalus" pitchFamily="18" charset="-78"/>
                <a:cs typeface="Andalus" pitchFamily="18" charset="-78"/>
              </a:rPr>
              <a:t>SELESAI</a:t>
            </a:r>
          </a:p>
          <a:p>
            <a:pPr algn="ctr">
              <a:buNone/>
            </a:pPr>
            <a:r>
              <a:rPr lang="en-US" sz="5400" dirty="0" smtClean="0">
                <a:solidFill>
                  <a:srgbClr val="00B050"/>
                </a:solidFill>
                <a:latin typeface="Blackadder ITC" pitchFamily="82" charset="0"/>
                <a:cs typeface="Arabic Typesetting" pitchFamily="66" charset="-78"/>
              </a:rPr>
              <a:t>Alhamdulillah</a:t>
            </a:r>
            <a:r>
              <a:rPr lang="en-US" sz="5400" dirty="0" smtClean="0"/>
              <a:t> </a:t>
            </a:r>
            <a:r>
              <a:rPr lang="en-US" sz="5400" dirty="0" smtClean="0">
                <a:solidFill>
                  <a:srgbClr val="C00000"/>
                </a:solidFill>
                <a:sym typeface="Wingdings" pitchFamily="2" charset="2"/>
              </a:rPr>
              <a:t>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2514600" cy="304800"/>
          </a:xfrm>
        </p:spPr>
        <p:txBody>
          <a:bodyPr/>
          <a:lstStyle/>
          <a:p>
            <a:r>
              <a:rPr lang="en-US" dirty="0" err="1" smtClean="0">
                <a:solidFill>
                  <a:srgbClr val="CCFF99"/>
                </a:solidFill>
              </a:rPr>
              <a:t>Algoritma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dan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Pemrograman</a:t>
            </a:r>
            <a:endParaRPr lang="en-US" dirty="0">
              <a:solidFill>
                <a:srgbClr val="CCFF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19704" y="6324600"/>
            <a:ext cx="3619496" cy="3048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CCFF99"/>
                </a:solidFill>
              </a:rPr>
              <a:t>Program </a:t>
            </a:r>
            <a:r>
              <a:rPr lang="en-US" dirty="0" err="1" smtClean="0">
                <a:solidFill>
                  <a:srgbClr val="CCFF99"/>
                </a:solidFill>
              </a:rPr>
              <a:t>Studi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Teknik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Informatika</a:t>
            </a:r>
            <a:endParaRPr lang="en-US" dirty="0">
              <a:solidFill>
                <a:srgbClr val="CCFF99"/>
              </a:solidFill>
            </a:endParaRPr>
          </a:p>
        </p:txBody>
      </p:sp>
      <p:pic>
        <p:nvPicPr>
          <p:cNvPr id="6" name="Picture 5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90" y="46220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PP_SFUSI_PRT_3AM">
  <a:themeElements>
    <a:clrScheme name="">
      <a:dk1>
        <a:srgbClr val="000000"/>
      </a:dk1>
      <a:lt1>
        <a:srgbClr val="B2B2B2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5D5D5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PPP_SFUSI_PRT_3AM</Template>
  <TotalTime>2718</TotalTime>
  <Words>441</Words>
  <Application>Microsoft Office PowerPoint</Application>
  <PresentationFormat>On-screen Show (4:3)</PresentationFormat>
  <Paragraphs>138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Andalus</vt:lpstr>
      <vt:lpstr>Arabic Typesetting</vt:lpstr>
      <vt:lpstr>Arial</vt:lpstr>
      <vt:lpstr>Baskerville Old Face</vt:lpstr>
      <vt:lpstr>Blackadder ITC</vt:lpstr>
      <vt:lpstr>Calibri</vt:lpstr>
      <vt:lpstr>Times New Roman</vt:lpstr>
      <vt:lpstr>Wingdings</vt:lpstr>
      <vt:lpstr>PPP_SFUSI_PRT_3AM</vt:lpstr>
      <vt:lpstr>Algoritma dan Pemrograman  STRUKTUR PEMILIHAN (SELECTION) lanjutan</vt:lpstr>
      <vt:lpstr> Analisis Terhadap Dua Kasus</vt:lpstr>
      <vt:lpstr>Contoh Kasus</vt:lpstr>
      <vt:lpstr> Latihan Soal</vt:lpstr>
      <vt:lpstr> Analisis Terhadap Banyak Kasus</vt:lpstr>
      <vt:lpstr> Latihan Soal</vt:lpstr>
      <vt:lpstr>Penyelesaian</vt:lpstr>
      <vt:lpstr>Penyelesaian (lanjutan)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MB</dc:creator>
  <cp:lastModifiedBy>Tati Harihayati</cp:lastModifiedBy>
  <cp:revision>292</cp:revision>
  <dcterms:created xsi:type="dcterms:W3CDTF">2010-08-31T04:22:45Z</dcterms:created>
  <dcterms:modified xsi:type="dcterms:W3CDTF">2014-10-05T13:10:50Z</dcterms:modified>
</cp:coreProperties>
</file>