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329" r:id="rId3"/>
    <p:sldId id="328" r:id="rId4"/>
    <p:sldId id="327" r:id="rId5"/>
    <p:sldId id="331" r:id="rId6"/>
    <p:sldId id="332" r:id="rId7"/>
    <p:sldId id="333" r:id="rId8"/>
    <p:sldId id="334" r:id="rId9"/>
    <p:sldId id="301" r:id="rId1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CCFF99"/>
    <a:srgbClr val="CCFF33"/>
    <a:srgbClr val="66FF33"/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1392" y="60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20454E-017B-4156-B910-59410E696346}" type="datetimeFigureOut">
              <a:rPr lang="en-US" smtClean="0"/>
              <a:pPr/>
              <a:t>10/5/2014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4E871B-CD5B-4945-A120-D18CC7657C0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20044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90600" y="5715000"/>
            <a:ext cx="7772400" cy="6858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en-US" noProof="0" smtClean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362200" y="6400800"/>
            <a:ext cx="6400800" cy="304800"/>
          </a:xfrm>
        </p:spPr>
        <p:txBody>
          <a:bodyPr/>
          <a:lstStyle>
            <a:lvl1pPr marL="0" indent="0">
              <a:buFontTx/>
              <a:buNone/>
              <a:defRPr>
                <a:solidFill>
                  <a:srgbClr val="FFFFFF"/>
                </a:solidFill>
              </a:defRPr>
            </a:lvl1pPr>
          </a:lstStyle>
          <a:p>
            <a:pPr lvl="0"/>
            <a:r>
              <a:rPr lang="en-US" altLang="en-US" noProof="0" smtClean="0"/>
              <a:t>Click to edit Master subtitle style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76200" y="152400"/>
            <a:ext cx="1905000" cy="2286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276600" y="152400"/>
            <a:ext cx="2895600" cy="2286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7086600" y="152400"/>
            <a:ext cx="1905000" cy="228600"/>
          </a:xfrm>
        </p:spPr>
        <p:txBody>
          <a:bodyPr/>
          <a:lstStyle>
            <a:lvl1pPr>
              <a:defRPr/>
            </a:lvl1pPr>
          </a:lstStyle>
          <a:p>
            <a:fld id="{6D52A9F2-CB02-4D47-8ADD-AD39432D05A7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BC2E3F-A593-4BA2-87C5-E233D77B903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2184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72300" y="152400"/>
            <a:ext cx="2095500" cy="6019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152400"/>
            <a:ext cx="6134100" cy="6019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1371AAA-028E-4F06-95F7-0D01DA8444B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77751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D39B50-CA3E-478B-AA9F-BF9EEF526E1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94486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34ED856-B257-401C-859A-B5F62908C1C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38726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95400" y="990600"/>
            <a:ext cx="3810000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57800" y="990600"/>
            <a:ext cx="3810000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390A1F-8A4E-49D5-9B59-2145A4929D2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62961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D7A4A8-6074-4B18-891C-CD81EAEC3E3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70691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54C7681-6A0A-4E41-90C1-7612B3059CD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03203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A2E14F-70A7-4D9C-B761-B3B06546DB4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428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DE854BD-901F-4D59-A677-DB8895B72FA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1765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C7AF7BE-4EFF-4CF7-980D-D8848C2B072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7659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52400"/>
            <a:ext cx="77724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95400" y="990600"/>
            <a:ext cx="7772400" cy="518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28600" y="63246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3246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3246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FFFFFF"/>
                </a:solidFill>
              </a:defRPr>
            </a:lvl1pPr>
          </a:lstStyle>
          <a:p>
            <a:fld id="{88A9555C-65B4-4C9D-8492-8738567C3F89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  <p:txStyles>
    <p:titleStyle>
      <a:lvl1pPr algn="l" rtl="0" eaLnBrk="1" fontAlgn="base" hangingPunct="1">
        <a:spcBef>
          <a:spcPct val="0"/>
        </a:spcBef>
        <a:spcAft>
          <a:spcPct val="0"/>
        </a:spcAft>
        <a:defRPr sz="4000">
          <a:solidFill>
            <a:srgbClr val="FFFFFF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000">
          <a:solidFill>
            <a:srgbClr val="FFFFFF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000">
          <a:solidFill>
            <a:srgbClr val="FFFFFF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000">
          <a:solidFill>
            <a:srgbClr val="FFFFFF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000">
          <a:solidFill>
            <a:srgbClr val="FFFFFF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000">
          <a:solidFill>
            <a:srgbClr val="FFFFFF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000">
          <a:solidFill>
            <a:srgbClr val="FFFFFF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000">
          <a:solidFill>
            <a:srgbClr val="FFFFFF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000">
          <a:solidFill>
            <a:srgbClr val="FFFFFF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2432" y="264840"/>
            <a:ext cx="8712968" cy="1487760"/>
          </a:xfrm>
        </p:spPr>
        <p:txBody>
          <a:bodyPr/>
          <a:lstStyle/>
          <a:p>
            <a:pPr algn="ctr"/>
            <a:r>
              <a:rPr lang="en-US" sz="3600" b="1" dirty="0" err="1" smtClean="0">
                <a:solidFill>
                  <a:srgbClr val="CCFF99"/>
                </a:solidFill>
                <a:latin typeface="Andalus" pitchFamily="18" charset="-78"/>
                <a:cs typeface="Andalus" pitchFamily="18" charset="-78"/>
              </a:rPr>
              <a:t>Algoritma</a:t>
            </a:r>
            <a:r>
              <a:rPr lang="en-US" sz="3600" b="1" dirty="0" smtClean="0">
                <a:solidFill>
                  <a:srgbClr val="CCFF99"/>
                </a:solidFill>
                <a:latin typeface="Andalus" pitchFamily="18" charset="-78"/>
                <a:cs typeface="Andalus" pitchFamily="18" charset="-78"/>
              </a:rPr>
              <a:t> </a:t>
            </a:r>
            <a:r>
              <a:rPr lang="en-US" sz="3600" b="1" dirty="0" err="1" smtClean="0">
                <a:solidFill>
                  <a:srgbClr val="CCFF99"/>
                </a:solidFill>
                <a:latin typeface="Andalus" pitchFamily="18" charset="-78"/>
                <a:cs typeface="Andalus" pitchFamily="18" charset="-78"/>
              </a:rPr>
              <a:t>dan</a:t>
            </a:r>
            <a:r>
              <a:rPr lang="en-US" sz="3600" b="1" dirty="0" smtClean="0">
                <a:solidFill>
                  <a:srgbClr val="CCFF99"/>
                </a:solidFill>
                <a:latin typeface="Andalus" pitchFamily="18" charset="-78"/>
                <a:cs typeface="Andalus" pitchFamily="18" charset="-78"/>
              </a:rPr>
              <a:t> </a:t>
            </a:r>
            <a:r>
              <a:rPr lang="id-ID" sz="3600" b="1" dirty="0" smtClean="0">
                <a:solidFill>
                  <a:srgbClr val="CCFF99"/>
                </a:solidFill>
                <a:latin typeface="Andalus" pitchFamily="18" charset="-78"/>
                <a:cs typeface="Andalus" pitchFamily="18" charset="-78"/>
              </a:rPr>
              <a:t>Pemrograman</a:t>
            </a:r>
            <a:r>
              <a:rPr lang="en-US" sz="3600" b="1" dirty="0" smtClean="0">
                <a:solidFill>
                  <a:srgbClr val="CCFF99"/>
                </a:solidFill>
                <a:latin typeface="Andalus" pitchFamily="18" charset="-78"/>
                <a:cs typeface="Andalus" pitchFamily="18" charset="-78"/>
              </a:rPr>
              <a:t> </a:t>
            </a:r>
            <a:br>
              <a:rPr lang="en-US" sz="3600" b="1" dirty="0" smtClean="0">
                <a:solidFill>
                  <a:srgbClr val="CCFF99"/>
                </a:solidFill>
                <a:latin typeface="Andalus" pitchFamily="18" charset="-78"/>
                <a:cs typeface="Andalus" pitchFamily="18" charset="-78"/>
              </a:rPr>
            </a:br>
            <a:r>
              <a:rPr lang="en-US" sz="3400" b="1" dirty="0" smtClean="0">
                <a:solidFill>
                  <a:srgbClr val="CCFF99"/>
                </a:solidFill>
                <a:latin typeface="Andalus" pitchFamily="18" charset="-78"/>
                <a:cs typeface="Andalus" pitchFamily="18" charset="-78"/>
              </a:rPr>
              <a:t>STRUKTUR PEMILIHAN (SELECTION) </a:t>
            </a:r>
            <a:r>
              <a:rPr lang="en-US" sz="3400" b="1" dirty="0" err="1" smtClean="0">
                <a:solidFill>
                  <a:srgbClr val="CCFF99"/>
                </a:solidFill>
                <a:latin typeface="Andalus" pitchFamily="18" charset="-78"/>
                <a:cs typeface="Andalus" pitchFamily="18" charset="-78"/>
              </a:rPr>
              <a:t>lanjutan</a:t>
            </a:r>
            <a:endParaRPr lang="id-ID" sz="3400" b="1" dirty="0">
              <a:solidFill>
                <a:srgbClr val="CCFF99"/>
              </a:solidFill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5486400"/>
            <a:ext cx="6400800" cy="720080"/>
          </a:xfrm>
        </p:spPr>
        <p:txBody>
          <a:bodyPr/>
          <a:lstStyle/>
          <a:p>
            <a:pPr algn="ctr">
              <a:spcBef>
                <a:spcPts val="0"/>
              </a:spcBef>
            </a:pPr>
            <a:r>
              <a:rPr lang="en-US" sz="2400" b="1" dirty="0" smtClean="0">
                <a:solidFill>
                  <a:srgbClr val="CCFF99"/>
                </a:solidFill>
                <a:latin typeface="Baskerville Old Face" pitchFamily="18" charset="0"/>
              </a:rPr>
              <a:t>Tim </a:t>
            </a:r>
            <a:r>
              <a:rPr lang="en-US" sz="2400" b="1" dirty="0" err="1" smtClean="0">
                <a:solidFill>
                  <a:srgbClr val="CCFF99"/>
                </a:solidFill>
                <a:latin typeface="Baskerville Old Face" pitchFamily="18" charset="0"/>
              </a:rPr>
              <a:t>Algoritma</a:t>
            </a:r>
            <a:r>
              <a:rPr lang="en-US" sz="2400" b="1" dirty="0" smtClean="0">
                <a:solidFill>
                  <a:srgbClr val="CCFF99"/>
                </a:solidFill>
                <a:latin typeface="Baskerville Old Face" pitchFamily="18" charset="0"/>
              </a:rPr>
              <a:t> </a:t>
            </a:r>
            <a:r>
              <a:rPr lang="en-US" sz="2400" b="1" dirty="0" err="1" smtClean="0">
                <a:solidFill>
                  <a:srgbClr val="CCFF99"/>
                </a:solidFill>
                <a:latin typeface="Baskerville Old Face" pitchFamily="18" charset="0"/>
              </a:rPr>
              <a:t>dan</a:t>
            </a:r>
            <a:r>
              <a:rPr lang="en-US" sz="2400" b="1" dirty="0" smtClean="0">
                <a:solidFill>
                  <a:srgbClr val="CCFF99"/>
                </a:solidFill>
                <a:latin typeface="Baskerville Old Face" pitchFamily="18" charset="0"/>
              </a:rPr>
              <a:t> </a:t>
            </a:r>
            <a:r>
              <a:rPr lang="en-US" sz="2400" b="1" dirty="0" err="1" smtClean="0">
                <a:solidFill>
                  <a:srgbClr val="CCFF99"/>
                </a:solidFill>
                <a:latin typeface="Baskerville Old Face" pitchFamily="18" charset="0"/>
              </a:rPr>
              <a:t>Pemrograman</a:t>
            </a:r>
            <a:r>
              <a:rPr lang="en-US" sz="2400" b="1" dirty="0" smtClean="0">
                <a:solidFill>
                  <a:srgbClr val="CCFF99"/>
                </a:solidFill>
                <a:latin typeface="Baskerville Old Face" pitchFamily="18" charset="0"/>
              </a:rPr>
              <a:t> </a:t>
            </a:r>
            <a:endParaRPr lang="id-ID" sz="2400" b="1" dirty="0" smtClean="0">
              <a:solidFill>
                <a:srgbClr val="CCFF99"/>
              </a:solidFill>
              <a:latin typeface="Baskerville Old Face" pitchFamily="18" charset="0"/>
            </a:endParaRPr>
          </a:p>
          <a:p>
            <a:pPr algn="ctr">
              <a:spcBef>
                <a:spcPts val="0"/>
              </a:spcBef>
            </a:pPr>
            <a:r>
              <a:rPr lang="en-US" b="1" dirty="0" smtClean="0">
                <a:solidFill>
                  <a:srgbClr val="CCFF99"/>
                </a:solidFill>
                <a:latin typeface="Baskerville Old Face" pitchFamily="18" charset="0"/>
              </a:rPr>
              <a:t>Program </a:t>
            </a:r>
            <a:r>
              <a:rPr lang="en-US" b="1" dirty="0" err="1" smtClean="0">
                <a:solidFill>
                  <a:srgbClr val="CCFF99"/>
                </a:solidFill>
                <a:latin typeface="Baskerville Old Face" pitchFamily="18" charset="0"/>
              </a:rPr>
              <a:t>Studi</a:t>
            </a:r>
            <a:r>
              <a:rPr lang="en-US" b="1" dirty="0" smtClean="0">
                <a:solidFill>
                  <a:srgbClr val="CCFF99"/>
                </a:solidFill>
                <a:latin typeface="Baskerville Old Face" pitchFamily="18" charset="0"/>
              </a:rPr>
              <a:t> </a:t>
            </a:r>
            <a:r>
              <a:rPr lang="en-US" b="1" dirty="0" err="1" smtClean="0">
                <a:solidFill>
                  <a:srgbClr val="CCFF99"/>
                </a:solidFill>
                <a:latin typeface="Baskerville Old Face" pitchFamily="18" charset="0"/>
              </a:rPr>
              <a:t>Teknik</a:t>
            </a:r>
            <a:r>
              <a:rPr lang="en-US" b="1" dirty="0" smtClean="0">
                <a:solidFill>
                  <a:srgbClr val="CCFF99"/>
                </a:solidFill>
                <a:latin typeface="Baskerville Old Face" pitchFamily="18" charset="0"/>
              </a:rPr>
              <a:t> </a:t>
            </a:r>
            <a:r>
              <a:rPr lang="en-US" b="1" dirty="0" err="1" smtClean="0">
                <a:solidFill>
                  <a:srgbClr val="CCFF99"/>
                </a:solidFill>
                <a:latin typeface="Baskerville Old Face" pitchFamily="18" charset="0"/>
              </a:rPr>
              <a:t>Informatika</a:t>
            </a:r>
            <a:r>
              <a:rPr lang="en-US" b="1" dirty="0" smtClean="0">
                <a:solidFill>
                  <a:srgbClr val="CCFF99"/>
                </a:solidFill>
                <a:latin typeface="Baskerville Old Face" pitchFamily="18" charset="0"/>
              </a:rPr>
              <a:t> </a:t>
            </a:r>
          </a:p>
          <a:p>
            <a:pPr algn="ctr">
              <a:spcBef>
                <a:spcPts val="0"/>
              </a:spcBef>
            </a:pPr>
            <a:r>
              <a:rPr lang="id-ID" b="1" dirty="0" smtClean="0">
                <a:solidFill>
                  <a:srgbClr val="CCFF99"/>
                </a:solidFill>
                <a:latin typeface="Baskerville Old Face" pitchFamily="18" charset="0"/>
              </a:rPr>
              <a:t>Universitas Komputer Indonesia</a:t>
            </a:r>
            <a:endParaRPr lang="id-ID" b="1" dirty="0">
              <a:solidFill>
                <a:srgbClr val="CCFF99"/>
              </a:solidFill>
              <a:latin typeface="Baskerville Old Face" pitchFamily="18" charset="0"/>
            </a:endParaRPr>
          </a:p>
        </p:txBody>
      </p:sp>
      <p:pic>
        <p:nvPicPr>
          <p:cNvPr id="4" name="Picture 3" descr="logo IF-bw PS 260.png"/>
          <p:cNvPicPr/>
          <p:nvPr/>
        </p:nvPicPr>
        <p:blipFill>
          <a:blip r:embed="rId2"/>
          <a:stretch>
            <a:fillRect/>
          </a:stretch>
        </p:blipFill>
        <p:spPr>
          <a:xfrm>
            <a:off x="3311978" y="2286000"/>
            <a:ext cx="2098222" cy="209822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4172689121"/>
      </p:ext>
    </p:extLst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9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9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500"/>
                            </p:stCondLst>
                            <p:childTnLst>
                              <p:par>
                                <p:cTn id="24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9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990600"/>
            <a:ext cx="7772400" cy="5181600"/>
          </a:xfrm>
        </p:spPr>
        <p:txBody>
          <a:bodyPr/>
          <a:lstStyle/>
          <a:p>
            <a:pPr>
              <a:spcBef>
                <a:spcPts val="0"/>
              </a:spcBef>
              <a:buNone/>
            </a:pPr>
            <a:r>
              <a:rPr lang="en-US" sz="3600" kern="1200" dirty="0" err="1" smtClean="0">
                <a:solidFill>
                  <a:srgbClr val="FF0000"/>
                </a:solidFill>
                <a:latin typeface="Andalus" pitchFamily="18" charset="-78"/>
                <a:cs typeface="Andalus" pitchFamily="18" charset="-78"/>
              </a:rPr>
              <a:t>Bentuk</a:t>
            </a:r>
            <a:r>
              <a:rPr lang="en-US" sz="3600" kern="1200" dirty="0" smtClean="0">
                <a:solidFill>
                  <a:srgbClr val="FF0000"/>
                </a:solidFill>
                <a:latin typeface="Andalus" pitchFamily="18" charset="-78"/>
                <a:cs typeface="Andalus" pitchFamily="18" charset="-78"/>
              </a:rPr>
              <a:t> </a:t>
            </a:r>
            <a:r>
              <a:rPr lang="en-US" sz="3600" kern="1200" dirty="0" err="1" smtClean="0">
                <a:solidFill>
                  <a:srgbClr val="FF0000"/>
                </a:solidFill>
                <a:latin typeface="Andalus" pitchFamily="18" charset="-78"/>
                <a:cs typeface="Andalus" pitchFamily="18" charset="-78"/>
              </a:rPr>
              <a:t>Umum</a:t>
            </a:r>
            <a:r>
              <a:rPr lang="en-US" sz="3600" kern="1200" dirty="0" smtClean="0">
                <a:solidFill>
                  <a:srgbClr val="FF0000"/>
                </a:solidFill>
                <a:latin typeface="Andalus" pitchFamily="18" charset="-78"/>
                <a:cs typeface="Andalus" pitchFamily="18" charset="-78"/>
              </a:rPr>
              <a:t> </a:t>
            </a:r>
            <a:r>
              <a:rPr lang="en-US" sz="3600" kern="1200" dirty="0" smtClean="0">
                <a:solidFill>
                  <a:srgbClr val="00B050"/>
                </a:solidFill>
                <a:latin typeface="Andalus" pitchFamily="18" charset="-78"/>
                <a:cs typeface="Andalus" pitchFamily="18" charset="-78"/>
              </a:rPr>
              <a:t>:</a:t>
            </a:r>
          </a:p>
          <a:p>
            <a:pPr marL="2863850" indent="-2144713">
              <a:spcBef>
                <a:spcPts val="0"/>
              </a:spcBef>
              <a:buNone/>
            </a:pPr>
            <a:r>
              <a:rPr lang="en-US" sz="3200" b="1" u="sng" kern="1200" dirty="0" smtClean="0">
                <a:latin typeface="Andalus" pitchFamily="18" charset="-78"/>
                <a:cs typeface="Andalus" pitchFamily="18" charset="-78"/>
              </a:rPr>
              <a:t>if</a:t>
            </a:r>
            <a:r>
              <a:rPr lang="en-US" sz="3200" kern="1200" dirty="0" smtClean="0">
                <a:latin typeface="Andalus" pitchFamily="18" charset="-78"/>
                <a:cs typeface="Andalus" pitchFamily="18" charset="-78"/>
              </a:rPr>
              <a:t> (</a:t>
            </a:r>
            <a:r>
              <a:rPr lang="en-US" sz="3200" kern="1200" dirty="0" err="1" smtClean="0">
                <a:solidFill>
                  <a:srgbClr val="C00000"/>
                </a:solidFill>
                <a:latin typeface="Andalus" pitchFamily="18" charset="-78"/>
                <a:cs typeface="Andalus" pitchFamily="18" charset="-78"/>
              </a:rPr>
              <a:t>kondisi</a:t>
            </a:r>
            <a:r>
              <a:rPr lang="en-US" sz="3200" kern="1200" dirty="0" smtClean="0">
                <a:latin typeface="Andalus" pitchFamily="18" charset="-78"/>
                <a:cs typeface="Andalus" pitchFamily="18" charset="-78"/>
              </a:rPr>
              <a:t>)</a:t>
            </a:r>
          </a:p>
          <a:p>
            <a:pPr>
              <a:spcBef>
                <a:spcPts val="0"/>
              </a:spcBef>
              <a:buNone/>
            </a:pPr>
            <a:r>
              <a:rPr lang="en-US" sz="3200" kern="1200" dirty="0" smtClean="0">
                <a:latin typeface="Andalus" pitchFamily="18" charset="-78"/>
                <a:cs typeface="Andalus" pitchFamily="18" charset="-78"/>
              </a:rPr>
              <a:t>          </a:t>
            </a:r>
            <a:r>
              <a:rPr lang="en-US" sz="3200" u="sng" kern="1200" dirty="0" smtClean="0">
                <a:latin typeface="Andalus" pitchFamily="18" charset="-78"/>
                <a:cs typeface="Andalus" pitchFamily="18" charset="-78"/>
              </a:rPr>
              <a:t>t</a:t>
            </a:r>
            <a:r>
              <a:rPr lang="en-US" sz="3200" b="1" u="sng" kern="1200" dirty="0" smtClean="0">
                <a:latin typeface="Andalus" pitchFamily="18" charset="-78"/>
                <a:cs typeface="Andalus" pitchFamily="18" charset="-78"/>
              </a:rPr>
              <a:t>hen</a:t>
            </a:r>
          </a:p>
          <a:p>
            <a:pPr marL="1528763" indent="-1528763">
              <a:spcBef>
                <a:spcPts val="0"/>
              </a:spcBef>
              <a:buNone/>
            </a:pPr>
            <a:r>
              <a:rPr lang="en-US" sz="3200" kern="1200" dirty="0" smtClean="0">
                <a:latin typeface="Andalus" pitchFamily="18" charset="-78"/>
                <a:cs typeface="Andalus" pitchFamily="18" charset="-78"/>
              </a:rPr>
              <a:t>             {</a:t>
            </a:r>
            <a:r>
              <a:rPr lang="en-US" sz="3200" kern="1200" dirty="0" err="1" smtClean="0">
                <a:latin typeface="Andalus" pitchFamily="18" charset="-78"/>
                <a:cs typeface="Andalus" pitchFamily="18" charset="-78"/>
              </a:rPr>
              <a:t>aksi</a:t>
            </a:r>
            <a:r>
              <a:rPr lang="en-US" sz="3200" kern="1200" dirty="0" smtClean="0">
                <a:latin typeface="Andalus" pitchFamily="18" charset="-78"/>
                <a:cs typeface="Andalus" pitchFamily="18" charset="-78"/>
              </a:rPr>
              <a:t> yang </a:t>
            </a:r>
            <a:r>
              <a:rPr lang="en-US" sz="3200" kern="1200" dirty="0" err="1" smtClean="0">
                <a:latin typeface="Andalus" pitchFamily="18" charset="-78"/>
                <a:cs typeface="Andalus" pitchFamily="18" charset="-78"/>
              </a:rPr>
              <a:t>harus</a:t>
            </a:r>
            <a:r>
              <a:rPr lang="en-US" sz="3200" kern="12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3200" kern="1200" dirty="0" err="1" smtClean="0">
                <a:latin typeface="Andalus" pitchFamily="18" charset="-78"/>
                <a:cs typeface="Andalus" pitchFamily="18" charset="-78"/>
              </a:rPr>
              <a:t>dikerjakan</a:t>
            </a:r>
            <a:r>
              <a:rPr lang="en-US" sz="3200" kern="1200" dirty="0" smtClean="0">
                <a:latin typeface="Andalus" pitchFamily="18" charset="-78"/>
                <a:cs typeface="Andalus" pitchFamily="18" charset="-78"/>
              </a:rPr>
              <a:t>, </a:t>
            </a:r>
            <a:r>
              <a:rPr lang="en-US" sz="3200" kern="1200" dirty="0" err="1" smtClean="0">
                <a:latin typeface="Andalus" pitchFamily="18" charset="-78"/>
                <a:cs typeface="Andalus" pitchFamily="18" charset="-78"/>
              </a:rPr>
              <a:t>jika</a:t>
            </a:r>
            <a:r>
              <a:rPr lang="en-US" sz="3200" kern="12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3200" kern="1200" dirty="0" err="1" smtClean="0">
                <a:latin typeface="Andalus" pitchFamily="18" charset="-78"/>
                <a:cs typeface="Andalus" pitchFamily="18" charset="-78"/>
              </a:rPr>
              <a:t>kondisi</a:t>
            </a:r>
            <a:r>
              <a:rPr lang="en-US" sz="3200" kern="12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3200" kern="1200" dirty="0" err="1" smtClean="0">
                <a:latin typeface="Andalus" pitchFamily="18" charset="-78"/>
                <a:cs typeface="Andalus" pitchFamily="18" charset="-78"/>
              </a:rPr>
              <a:t>bernilai</a:t>
            </a:r>
            <a:r>
              <a:rPr lang="en-US" sz="3200" kern="12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3200" kern="1200" dirty="0" smtClean="0">
                <a:solidFill>
                  <a:srgbClr val="C00000"/>
                </a:solidFill>
                <a:latin typeface="Andalus" pitchFamily="18" charset="-78"/>
                <a:cs typeface="Andalus" pitchFamily="18" charset="-78"/>
              </a:rPr>
              <a:t>true</a:t>
            </a:r>
            <a:r>
              <a:rPr lang="en-US" sz="3200" kern="1200" dirty="0" smtClean="0">
                <a:latin typeface="Andalus" pitchFamily="18" charset="-78"/>
                <a:cs typeface="Andalus" pitchFamily="18" charset="-78"/>
              </a:rPr>
              <a:t>}</a:t>
            </a:r>
          </a:p>
          <a:p>
            <a:pPr marL="989013" indent="0">
              <a:spcBef>
                <a:spcPts val="0"/>
              </a:spcBef>
              <a:buNone/>
            </a:pPr>
            <a:r>
              <a:rPr lang="en-US" sz="3200" b="1" u="sng" kern="1200" dirty="0" smtClean="0">
                <a:latin typeface="Andalus" pitchFamily="18" charset="-78"/>
                <a:cs typeface="Andalus" pitchFamily="18" charset="-78"/>
              </a:rPr>
              <a:t>else</a:t>
            </a:r>
          </a:p>
          <a:p>
            <a:pPr marL="1349375" indent="0">
              <a:spcBef>
                <a:spcPts val="0"/>
              </a:spcBef>
              <a:buNone/>
            </a:pPr>
            <a:r>
              <a:rPr lang="en-US" sz="3200" kern="1200" dirty="0" smtClean="0">
                <a:latin typeface="Andalus" pitchFamily="18" charset="-78"/>
                <a:cs typeface="Andalus" pitchFamily="18" charset="-78"/>
              </a:rPr>
              <a:t>{</a:t>
            </a:r>
            <a:r>
              <a:rPr lang="en-US" sz="3200" kern="1200" dirty="0" err="1" smtClean="0">
                <a:latin typeface="Andalus" pitchFamily="18" charset="-78"/>
                <a:cs typeface="Andalus" pitchFamily="18" charset="-78"/>
              </a:rPr>
              <a:t>aksi</a:t>
            </a:r>
            <a:r>
              <a:rPr lang="en-US" sz="3200" kern="1200" dirty="0" smtClean="0">
                <a:latin typeface="Andalus" pitchFamily="18" charset="-78"/>
                <a:cs typeface="Andalus" pitchFamily="18" charset="-78"/>
              </a:rPr>
              <a:t> yang </a:t>
            </a:r>
            <a:r>
              <a:rPr lang="en-US" sz="3200" kern="1200" dirty="0" err="1" smtClean="0">
                <a:latin typeface="Andalus" pitchFamily="18" charset="-78"/>
                <a:cs typeface="Andalus" pitchFamily="18" charset="-78"/>
              </a:rPr>
              <a:t>harus</a:t>
            </a:r>
            <a:r>
              <a:rPr lang="en-US" sz="3200" kern="12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3200" kern="1200" dirty="0" err="1" smtClean="0">
                <a:latin typeface="Andalus" pitchFamily="18" charset="-78"/>
                <a:cs typeface="Andalus" pitchFamily="18" charset="-78"/>
              </a:rPr>
              <a:t>dikerjakan</a:t>
            </a:r>
            <a:r>
              <a:rPr lang="en-US" sz="3200" kern="1200" dirty="0" smtClean="0">
                <a:latin typeface="Andalus" pitchFamily="18" charset="-78"/>
                <a:cs typeface="Andalus" pitchFamily="18" charset="-78"/>
              </a:rPr>
              <a:t>, </a:t>
            </a:r>
            <a:r>
              <a:rPr lang="en-US" sz="3200" kern="1200" dirty="0" err="1" smtClean="0">
                <a:latin typeface="Andalus" pitchFamily="18" charset="-78"/>
                <a:cs typeface="Andalus" pitchFamily="18" charset="-78"/>
              </a:rPr>
              <a:t>jika</a:t>
            </a:r>
            <a:r>
              <a:rPr lang="en-US" sz="3200" kern="12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3200" kern="1200" dirty="0" err="1" smtClean="0">
                <a:latin typeface="Andalus" pitchFamily="18" charset="-78"/>
                <a:cs typeface="Andalus" pitchFamily="18" charset="-78"/>
              </a:rPr>
              <a:t>kondisi</a:t>
            </a:r>
            <a:r>
              <a:rPr lang="en-US" sz="3200" kern="12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3200" kern="1200" dirty="0" err="1" smtClean="0">
                <a:latin typeface="Andalus" pitchFamily="18" charset="-78"/>
                <a:cs typeface="Andalus" pitchFamily="18" charset="-78"/>
              </a:rPr>
              <a:t>bernilai</a:t>
            </a:r>
            <a:r>
              <a:rPr lang="en-US" sz="3200" kern="12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3200" kern="1200" dirty="0" smtClean="0">
                <a:solidFill>
                  <a:srgbClr val="C00000"/>
                </a:solidFill>
                <a:latin typeface="Andalus" pitchFamily="18" charset="-78"/>
                <a:cs typeface="Andalus" pitchFamily="18" charset="-78"/>
              </a:rPr>
              <a:t>false</a:t>
            </a:r>
            <a:r>
              <a:rPr lang="en-US" sz="3200" kern="1200" dirty="0" smtClean="0">
                <a:latin typeface="Andalus" pitchFamily="18" charset="-78"/>
                <a:cs typeface="Andalus" pitchFamily="18" charset="-78"/>
              </a:rPr>
              <a:t>}</a:t>
            </a:r>
          </a:p>
          <a:p>
            <a:pPr>
              <a:spcBef>
                <a:spcPts val="0"/>
              </a:spcBef>
              <a:buNone/>
            </a:pPr>
            <a:r>
              <a:rPr lang="en-US" sz="3200" kern="1200" dirty="0" smtClean="0">
                <a:latin typeface="Andalus" pitchFamily="18" charset="-78"/>
                <a:cs typeface="Andalus" pitchFamily="18" charset="-78"/>
              </a:rPr>
              <a:t>       </a:t>
            </a:r>
            <a:r>
              <a:rPr lang="en-US" sz="3200" b="1" u="sng" kern="1200" dirty="0" err="1" smtClean="0">
                <a:latin typeface="Andalus" pitchFamily="18" charset="-78"/>
                <a:cs typeface="Andalus" pitchFamily="18" charset="-78"/>
              </a:rPr>
              <a:t>endif</a:t>
            </a:r>
            <a:endParaRPr lang="en-US" sz="3200" b="1" u="sng" kern="1200" dirty="0" smtClean="0"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62000" y="152400"/>
            <a:ext cx="8001000" cy="685800"/>
          </a:xfrm>
        </p:spPr>
        <p:txBody>
          <a:bodyPr/>
          <a:lstStyle/>
          <a:p>
            <a:r>
              <a:rPr lang="en-US" b="1" dirty="0" smtClean="0">
                <a:solidFill>
                  <a:srgbClr val="CCFF99"/>
                </a:solidFill>
                <a:latin typeface="Andalus" pitchFamily="18" charset="-78"/>
                <a:cs typeface="Andalus" pitchFamily="18" charset="-78"/>
              </a:rPr>
              <a:t> </a:t>
            </a:r>
            <a:r>
              <a:rPr lang="en-US" b="1" dirty="0" err="1" smtClean="0">
                <a:solidFill>
                  <a:srgbClr val="CCFF99"/>
                </a:solidFill>
                <a:latin typeface="Andalus" pitchFamily="18" charset="-78"/>
                <a:cs typeface="Andalus" pitchFamily="18" charset="-78"/>
              </a:rPr>
              <a:t>Analisis</a:t>
            </a:r>
            <a:r>
              <a:rPr lang="en-US" b="1" dirty="0" smtClean="0">
                <a:solidFill>
                  <a:srgbClr val="CCFF99"/>
                </a:solidFill>
                <a:latin typeface="Andalus" pitchFamily="18" charset="-78"/>
                <a:cs typeface="Andalus" pitchFamily="18" charset="-78"/>
              </a:rPr>
              <a:t> </a:t>
            </a:r>
            <a:r>
              <a:rPr lang="en-US" b="1" dirty="0" err="1" smtClean="0">
                <a:solidFill>
                  <a:srgbClr val="CCFF99"/>
                </a:solidFill>
                <a:latin typeface="Andalus" pitchFamily="18" charset="-78"/>
                <a:cs typeface="Andalus" pitchFamily="18" charset="-78"/>
              </a:rPr>
              <a:t>Terhadap</a:t>
            </a:r>
            <a:r>
              <a:rPr lang="en-US" b="1" dirty="0" smtClean="0">
                <a:solidFill>
                  <a:srgbClr val="CCFF99"/>
                </a:solidFill>
                <a:latin typeface="Andalus" pitchFamily="18" charset="-78"/>
                <a:cs typeface="Andalus" pitchFamily="18" charset="-78"/>
              </a:rPr>
              <a:t> </a:t>
            </a:r>
            <a:r>
              <a:rPr lang="en-US" b="1" dirty="0" err="1" smtClean="0">
                <a:solidFill>
                  <a:srgbClr val="CCFF99"/>
                </a:solidFill>
                <a:latin typeface="Andalus" pitchFamily="18" charset="-78"/>
                <a:cs typeface="Andalus" pitchFamily="18" charset="-78"/>
              </a:rPr>
              <a:t>Dua</a:t>
            </a:r>
            <a:r>
              <a:rPr lang="en-US" b="1" dirty="0" smtClean="0">
                <a:solidFill>
                  <a:srgbClr val="CCFF99"/>
                </a:solidFill>
                <a:latin typeface="Andalus" pitchFamily="18" charset="-78"/>
                <a:cs typeface="Andalus" pitchFamily="18" charset="-78"/>
              </a:rPr>
              <a:t> </a:t>
            </a:r>
            <a:r>
              <a:rPr lang="en-US" b="1" dirty="0" err="1" smtClean="0">
                <a:solidFill>
                  <a:srgbClr val="CCFF99"/>
                </a:solidFill>
                <a:latin typeface="Andalus" pitchFamily="18" charset="-78"/>
                <a:cs typeface="Andalus" pitchFamily="18" charset="-78"/>
              </a:rPr>
              <a:t>Kasus</a:t>
            </a:r>
            <a:endParaRPr lang="id-ID" b="1" dirty="0">
              <a:solidFill>
                <a:srgbClr val="CCFF99"/>
              </a:solidFill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228600" y="6324600"/>
            <a:ext cx="2514600" cy="304800"/>
          </a:xfrm>
        </p:spPr>
        <p:txBody>
          <a:bodyPr/>
          <a:lstStyle/>
          <a:p>
            <a:r>
              <a:rPr lang="en-US" dirty="0" err="1" smtClean="0">
                <a:solidFill>
                  <a:srgbClr val="CCFF99"/>
                </a:solidFill>
              </a:rPr>
              <a:t>Algoritma</a:t>
            </a:r>
            <a:r>
              <a:rPr lang="en-US" dirty="0" smtClean="0">
                <a:solidFill>
                  <a:srgbClr val="CCFF99"/>
                </a:solidFill>
              </a:rPr>
              <a:t> </a:t>
            </a:r>
            <a:r>
              <a:rPr lang="en-US" dirty="0" err="1" smtClean="0">
                <a:solidFill>
                  <a:srgbClr val="CCFF99"/>
                </a:solidFill>
              </a:rPr>
              <a:t>dan</a:t>
            </a:r>
            <a:r>
              <a:rPr lang="en-US" dirty="0" smtClean="0">
                <a:solidFill>
                  <a:srgbClr val="CCFF99"/>
                </a:solidFill>
              </a:rPr>
              <a:t> </a:t>
            </a:r>
            <a:r>
              <a:rPr lang="en-US" dirty="0" err="1" smtClean="0">
                <a:solidFill>
                  <a:srgbClr val="CCFF99"/>
                </a:solidFill>
              </a:rPr>
              <a:t>Pemrograman</a:t>
            </a:r>
            <a:endParaRPr lang="en-US" dirty="0">
              <a:solidFill>
                <a:srgbClr val="CCFF99"/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19704" y="6324600"/>
            <a:ext cx="3619496" cy="304800"/>
          </a:xfrm>
        </p:spPr>
        <p:txBody>
          <a:bodyPr/>
          <a:lstStyle/>
          <a:p>
            <a:pPr algn="r"/>
            <a:r>
              <a:rPr lang="en-US" dirty="0" smtClean="0">
                <a:solidFill>
                  <a:srgbClr val="CCFF99"/>
                </a:solidFill>
              </a:rPr>
              <a:t>Program </a:t>
            </a:r>
            <a:r>
              <a:rPr lang="en-US" dirty="0" err="1" smtClean="0">
                <a:solidFill>
                  <a:srgbClr val="CCFF99"/>
                </a:solidFill>
              </a:rPr>
              <a:t>Studi</a:t>
            </a:r>
            <a:r>
              <a:rPr lang="en-US" dirty="0" smtClean="0">
                <a:solidFill>
                  <a:srgbClr val="CCFF99"/>
                </a:solidFill>
              </a:rPr>
              <a:t> </a:t>
            </a:r>
            <a:r>
              <a:rPr lang="en-US" dirty="0" err="1" smtClean="0">
                <a:solidFill>
                  <a:srgbClr val="CCFF99"/>
                </a:solidFill>
              </a:rPr>
              <a:t>Teknik</a:t>
            </a:r>
            <a:r>
              <a:rPr lang="en-US" dirty="0" smtClean="0">
                <a:solidFill>
                  <a:srgbClr val="CCFF99"/>
                </a:solidFill>
              </a:rPr>
              <a:t> </a:t>
            </a:r>
            <a:r>
              <a:rPr lang="en-US" dirty="0" err="1" smtClean="0">
                <a:solidFill>
                  <a:srgbClr val="CCFF99"/>
                </a:solidFill>
              </a:rPr>
              <a:t>Informatika</a:t>
            </a:r>
            <a:endParaRPr lang="en-US" dirty="0">
              <a:solidFill>
                <a:srgbClr val="CCFF99"/>
              </a:solidFill>
            </a:endParaRPr>
          </a:p>
        </p:txBody>
      </p:sp>
      <p:pic>
        <p:nvPicPr>
          <p:cNvPr id="7" name="Picture 6" descr="logo IF-bw PS 260.pn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4990" y="46220"/>
            <a:ext cx="838200" cy="838200"/>
          </a:xfrm>
          <a:prstGeom prst="rect">
            <a:avLst/>
          </a:prstGeom>
        </p:spPr>
      </p:pic>
    </p:spTree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7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8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4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5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1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2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8" dur="8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9" dur="8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0" dur="8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5" dur="8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6" dur="8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7" dur="8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2" dur="8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3" dur="8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4" dur="8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  <a:buNone/>
            </a:pPr>
            <a:r>
              <a:rPr lang="en-US" sz="2200" kern="1200" dirty="0" err="1" smtClean="0">
                <a:latin typeface="Andalus" pitchFamily="18" charset="-78"/>
                <a:cs typeface="Andalus" pitchFamily="18" charset="-78"/>
              </a:rPr>
              <a:t>Menentukan_Kelulusan</a:t>
            </a:r>
            <a:endParaRPr lang="en-US" sz="2200" kern="1200" dirty="0" smtClean="0">
              <a:latin typeface="Andalus" pitchFamily="18" charset="-78"/>
              <a:cs typeface="Andalus" pitchFamily="18" charset="-78"/>
            </a:endParaRPr>
          </a:p>
          <a:p>
            <a:pPr>
              <a:spcBef>
                <a:spcPts val="0"/>
              </a:spcBef>
              <a:buNone/>
            </a:pPr>
            <a:r>
              <a:rPr lang="en-US" sz="2200" kern="1200" dirty="0" smtClean="0">
                <a:latin typeface="Andalus" pitchFamily="18" charset="-78"/>
                <a:cs typeface="Andalus" pitchFamily="18" charset="-78"/>
              </a:rPr>
              <a:t>{I.S.  :</a:t>
            </a:r>
          </a:p>
          <a:p>
            <a:pPr marL="974725" indent="-974725">
              <a:spcBef>
                <a:spcPts val="0"/>
              </a:spcBef>
              <a:buNone/>
            </a:pPr>
            <a:r>
              <a:rPr lang="en-US" sz="2200" kern="1200" dirty="0" smtClean="0">
                <a:latin typeface="Andalus" pitchFamily="18" charset="-78"/>
                <a:cs typeface="Andalus" pitchFamily="18" charset="-78"/>
              </a:rPr>
              <a:t>{F.S. :</a:t>
            </a:r>
          </a:p>
          <a:p>
            <a:pPr marL="974725" indent="-974725">
              <a:spcBef>
                <a:spcPts val="0"/>
              </a:spcBef>
              <a:buNone/>
            </a:pPr>
            <a:r>
              <a:rPr lang="en-US" sz="2200" b="1" u="sng" kern="1200" dirty="0" err="1" smtClean="0">
                <a:latin typeface="Andalus" pitchFamily="18" charset="-78"/>
                <a:cs typeface="Andalus" pitchFamily="18" charset="-78"/>
              </a:rPr>
              <a:t>Kamus</a:t>
            </a:r>
            <a:r>
              <a:rPr lang="en-US" sz="2200" b="1" kern="1200" dirty="0" smtClean="0">
                <a:latin typeface="Andalus" pitchFamily="18" charset="-78"/>
                <a:cs typeface="Andalus" pitchFamily="18" charset="-78"/>
              </a:rPr>
              <a:t>:</a:t>
            </a:r>
          </a:p>
          <a:p>
            <a:pPr marL="974725" indent="-974725">
              <a:spcBef>
                <a:spcPts val="0"/>
              </a:spcBef>
              <a:buNone/>
            </a:pPr>
            <a:r>
              <a:rPr lang="en-US" sz="2200" kern="1200" dirty="0" smtClean="0">
                <a:latin typeface="Andalus" pitchFamily="18" charset="-78"/>
                <a:cs typeface="Andalus" pitchFamily="18" charset="-78"/>
              </a:rPr>
              <a:t>    </a:t>
            </a:r>
            <a:r>
              <a:rPr lang="en-US" sz="2200" kern="1200" dirty="0" err="1" smtClean="0">
                <a:latin typeface="Andalus" pitchFamily="18" charset="-78"/>
                <a:cs typeface="Andalus" pitchFamily="18" charset="-78"/>
              </a:rPr>
              <a:t>nilai</a:t>
            </a:r>
            <a:r>
              <a:rPr lang="en-US" sz="2200" kern="1200" dirty="0" smtClean="0">
                <a:latin typeface="Andalus" pitchFamily="18" charset="-78"/>
                <a:cs typeface="Andalus" pitchFamily="18" charset="-78"/>
              </a:rPr>
              <a:t>		 : </a:t>
            </a:r>
            <a:r>
              <a:rPr lang="en-US" sz="2200" b="1" u="sng" kern="1200" dirty="0" smtClean="0">
                <a:latin typeface="Andalus" pitchFamily="18" charset="-78"/>
                <a:cs typeface="Andalus" pitchFamily="18" charset="-78"/>
              </a:rPr>
              <a:t>real</a:t>
            </a:r>
          </a:p>
          <a:p>
            <a:pPr marL="974725" indent="-974725">
              <a:spcBef>
                <a:spcPts val="0"/>
              </a:spcBef>
              <a:buNone/>
            </a:pPr>
            <a:r>
              <a:rPr lang="en-US" sz="2200" kern="1200" dirty="0" smtClean="0">
                <a:latin typeface="Andalus" pitchFamily="18" charset="-78"/>
                <a:cs typeface="Andalus" pitchFamily="18" charset="-78"/>
              </a:rPr>
              <a:t>    </a:t>
            </a:r>
            <a:r>
              <a:rPr lang="en-US" sz="2200" kern="1200" dirty="0" err="1" smtClean="0">
                <a:latin typeface="Andalus" pitchFamily="18" charset="-78"/>
                <a:cs typeface="Andalus" pitchFamily="18" charset="-78"/>
              </a:rPr>
              <a:t>keterangan</a:t>
            </a:r>
            <a:r>
              <a:rPr lang="en-US" sz="2200" kern="1200" dirty="0" smtClean="0">
                <a:latin typeface="Andalus" pitchFamily="18" charset="-78"/>
                <a:cs typeface="Andalus" pitchFamily="18" charset="-78"/>
              </a:rPr>
              <a:t> 	 : </a:t>
            </a:r>
            <a:r>
              <a:rPr lang="en-US" sz="2200" b="1" u="sng" kern="1200" dirty="0" smtClean="0">
                <a:latin typeface="Andalus" pitchFamily="18" charset="-78"/>
                <a:cs typeface="Andalus" pitchFamily="18" charset="-78"/>
              </a:rPr>
              <a:t>string</a:t>
            </a:r>
          </a:p>
          <a:p>
            <a:pPr marL="974725" indent="-974725">
              <a:spcBef>
                <a:spcPts val="0"/>
              </a:spcBef>
              <a:buNone/>
            </a:pPr>
            <a:r>
              <a:rPr lang="en-US" sz="2200" b="1" u="sng" kern="1200" dirty="0" err="1" smtClean="0">
                <a:latin typeface="Andalus" pitchFamily="18" charset="-78"/>
                <a:cs typeface="Andalus" pitchFamily="18" charset="-78"/>
              </a:rPr>
              <a:t>Algoritma</a:t>
            </a:r>
            <a:r>
              <a:rPr lang="en-US" sz="2200" b="1" kern="1200" dirty="0" smtClean="0">
                <a:latin typeface="Andalus" pitchFamily="18" charset="-78"/>
                <a:cs typeface="Andalus" pitchFamily="18" charset="-78"/>
              </a:rPr>
              <a:t>:</a:t>
            </a:r>
          </a:p>
          <a:p>
            <a:pPr marL="974725" indent="-974725">
              <a:spcBef>
                <a:spcPts val="0"/>
              </a:spcBef>
              <a:buNone/>
            </a:pPr>
            <a:r>
              <a:rPr lang="en-US" sz="2200" kern="1200" dirty="0" smtClean="0">
                <a:latin typeface="Andalus" pitchFamily="18" charset="-78"/>
                <a:cs typeface="Andalus" pitchFamily="18" charset="-78"/>
              </a:rPr>
              <a:t>    </a:t>
            </a:r>
            <a:r>
              <a:rPr lang="en-US" sz="2200" b="1" u="sng" kern="1200" dirty="0" smtClean="0">
                <a:latin typeface="Andalus" pitchFamily="18" charset="-78"/>
                <a:cs typeface="Andalus" pitchFamily="18" charset="-78"/>
              </a:rPr>
              <a:t>Input</a:t>
            </a:r>
            <a:r>
              <a:rPr lang="en-US" sz="2200" kern="1200" dirty="0" smtClean="0">
                <a:latin typeface="Andalus" pitchFamily="18" charset="-78"/>
                <a:cs typeface="Andalus" pitchFamily="18" charset="-78"/>
              </a:rPr>
              <a:t>(</a:t>
            </a:r>
            <a:r>
              <a:rPr lang="en-US" sz="2200" kern="1200" dirty="0" err="1" smtClean="0">
                <a:latin typeface="Andalus" pitchFamily="18" charset="-78"/>
                <a:cs typeface="Andalus" pitchFamily="18" charset="-78"/>
              </a:rPr>
              <a:t>nilai</a:t>
            </a:r>
            <a:r>
              <a:rPr lang="en-US" sz="2200" kern="1200" dirty="0" smtClean="0">
                <a:latin typeface="Andalus" pitchFamily="18" charset="-78"/>
                <a:cs typeface="Andalus" pitchFamily="18" charset="-78"/>
              </a:rPr>
              <a:t>)</a:t>
            </a:r>
            <a:r>
              <a:rPr lang="en-US" sz="2200" kern="1200" dirty="0" smtClean="0">
                <a:latin typeface="Andalus" pitchFamily="18" charset="-78"/>
                <a:cs typeface="Andalus" pitchFamily="18" charset="-78"/>
                <a:sym typeface="Wingdings" pitchFamily="2" charset="2"/>
              </a:rPr>
              <a:t>		</a:t>
            </a:r>
          </a:p>
          <a:p>
            <a:pPr marL="974725" indent="-974725">
              <a:spcBef>
                <a:spcPts val="0"/>
              </a:spcBef>
              <a:buNone/>
            </a:pPr>
            <a:r>
              <a:rPr lang="en-US" sz="2200" kern="1200" dirty="0" smtClean="0">
                <a:latin typeface="Andalus" pitchFamily="18" charset="-78"/>
                <a:cs typeface="Andalus" pitchFamily="18" charset="-78"/>
                <a:sym typeface="Wingdings" pitchFamily="2" charset="2"/>
              </a:rPr>
              <a:t>   </a:t>
            </a:r>
            <a:r>
              <a:rPr lang="en-US" sz="2200" b="1" kern="1200" dirty="0" smtClean="0">
                <a:latin typeface="Andalus" pitchFamily="18" charset="-78"/>
                <a:cs typeface="Andalus" pitchFamily="18" charset="-78"/>
                <a:sym typeface="Wingdings" pitchFamily="2" charset="2"/>
              </a:rPr>
              <a:t> </a:t>
            </a:r>
            <a:r>
              <a:rPr lang="en-US" sz="2200" b="1" u="sng" kern="1200" dirty="0" smtClean="0">
                <a:latin typeface="Andalus" pitchFamily="18" charset="-78"/>
                <a:cs typeface="Andalus" pitchFamily="18" charset="-78"/>
                <a:sym typeface="Wingdings" pitchFamily="2" charset="2"/>
              </a:rPr>
              <a:t>If</a:t>
            </a:r>
            <a:r>
              <a:rPr lang="en-US" sz="2200" b="1" kern="1200" dirty="0" smtClean="0">
                <a:latin typeface="Andalus" pitchFamily="18" charset="-78"/>
                <a:cs typeface="Andalus" pitchFamily="18" charset="-78"/>
                <a:sym typeface="Wingdings" pitchFamily="2" charset="2"/>
              </a:rPr>
              <a:t> </a:t>
            </a:r>
            <a:r>
              <a:rPr lang="en-US" sz="2200" kern="1200" dirty="0" smtClean="0">
                <a:latin typeface="Andalus" pitchFamily="18" charset="-78"/>
                <a:cs typeface="Andalus" pitchFamily="18" charset="-78"/>
                <a:sym typeface="Wingdings" pitchFamily="2" charset="2"/>
              </a:rPr>
              <a:t>(</a:t>
            </a:r>
            <a:r>
              <a:rPr lang="en-US" sz="2200" kern="1200" dirty="0" err="1" smtClean="0">
                <a:latin typeface="Andalus" pitchFamily="18" charset="-78"/>
                <a:cs typeface="Andalus" pitchFamily="18" charset="-78"/>
                <a:sym typeface="Wingdings" pitchFamily="2" charset="2"/>
              </a:rPr>
              <a:t>nilai</a:t>
            </a:r>
            <a:r>
              <a:rPr lang="en-US" sz="2200" kern="1200" dirty="0" smtClean="0">
                <a:latin typeface="Andalus" pitchFamily="18" charset="-78"/>
                <a:cs typeface="Andalus" pitchFamily="18" charset="-78"/>
                <a:sym typeface="Wingdings" pitchFamily="2" charset="2"/>
              </a:rPr>
              <a:t> ≥ 60)</a:t>
            </a:r>
          </a:p>
          <a:p>
            <a:pPr marL="974725" indent="-974725">
              <a:spcBef>
                <a:spcPts val="0"/>
              </a:spcBef>
              <a:buNone/>
            </a:pPr>
            <a:r>
              <a:rPr lang="en-US" sz="2200" kern="1200" dirty="0" smtClean="0">
                <a:latin typeface="Andalus" pitchFamily="18" charset="-78"/>
                <a:cs typeface="Andalus" pitchFamily="18" charset="-78"/>
                <a:sym typeface="Wingdings" pitchFamily="2" charset="2"/>
              </a:rPr>
              <a:t>        </a:t>
            </a:r>
            <a:r>
              <a:rPr lang="en-US" sz="2200" b="1" u="sng" kern="1200" dirty="0" smtClean="0">
                <a:latin typeface="Andalus" pitchFamily="18" charset="-78"/>
                <a:cs typeface="Andalus" pitchFamily="18" charset="-78"/>
                <a:sym typeface="Wingdings" pitchFamily="2" charset="2"/>
              </a:rPr>
              <a:t>Then</a:t>
            </a:r>
          </a:p>
          <a:p>
            <a:pPr marL="974725" indent="-974725">
              <a:spcBef>
                <a:spcPts val="0"/>
              </a:spcBef>
              <a:buNone/>
            </a:pPr>
            <a:r>
              <a:rPr lang="en-US" sz="2200" kern="1200" dirty="0" smtClean="0">
                <a:latin typeface="Andalus" pitchFamily="18" charset="-78"/>
                <a:cs typeface="Andalus" pitchFamily="18" charset="-78"/>
                <a:sym typeface="Wingdings" pitchFamily="2" charset="2"/>
              </a:rPr>
              <a:t>           </a:t>
            </a:r>
            <a:r>
              <a:rPr lang="en-US" sz="2200" kern="1200" dirty="0" err="1" smtClean="0">
                <a:latin typeface="Andalus" pitchFamily="18" charset="-78"/>
                <a:cs typeface="Andalus" pitchFamily="18" charset="-78"/>
                <a:sym typeface="Wingdings" pitchFamily="2" charset="2"/>
              </a:rPr>
              <a:t>keterangan</a:t>
            </a:r>
            <a:r>
              <a:rPr lang="en-US" sz="2200" kern="1200" dirty="0" smtClean="0">
                <a:latin typeface="Andalus" pitchFamily="18" charset="-78"/>
                <a:cs typeface="Andalus" pitchFamily="18" charset="-78"/>
                <a:sym typeface="Wingdings" pitchFamily="2" charset="2"/>
              </a:rPr>
              <a:t>   ‘Lulus’</a:t>
            </a:r>
          </a:p>
          <a:p>
            <a:pPr marL="539750" indent="0">
              <a:spcBef>
                <a:spcPts val="0"/>
              </a:spcBef>
              <a:buNone/>
            </a:pPr>
            <a:r>
              <a:rPr lang="en-US" sz="2200" b="1" u="sng" kern="1200" dirty="0" smtClean="0">
                <a:latin typeface="Andalus" pitchFamily="18" charset="-78"/>
                <a:cs typeface="Andalus" pitchFamily="18" charset="-78"/>
                <a:sym typeface="Wingdings" pitchFamily="2" charset="2"/>
              </a:rPr>
              <a:t>Else</a:t>
            </a:r>
          </a:p>
          <a:p>
            <a:pPr marL="809625" indent="0">
              <a:spcBef>
                <a:spcPts val="0"/>
              </a:spcBef>
              <a:buNone/>
            </a:pPr>
            <a:r>
              <a:rPr lang="en-US" sz="2200" kern="1200" dirty="0" err="1" smtClean="0">
                <a:latin typeface="Andalus" pitchFamily="18" charset="-78"/>
                <a:cs typeface="Andalus" pitchFamily="18" charset="-78"/>
                <a:sym typeface="Wingdings" pitchFamily="2" charset="2"/>
              </a:rPr>
              <a:t>keterangan</a:t>
            </a:r>
            <a:r>
              <a:rPr lang="en-US" sz="2200" kern="1200" dirty="0" smtClean="0">
                <a:latin typeface="Andalus" pitchFamily="18" charset="-78"/>
                <a:cs typeface="Andalus" pitchFamily="18" charset="-78"/>
                <a:sym typeface="Wingdings" pitchFamily="2" charset="2"/>
              </a:rPr>
              <a:t>  ‘</a:t>
            </a:r>
            <a:r>
              <a:rPr lang="en-US" sz="2200" kern="1200" dirty="0" err="1" smtClean="0">
                <a:latin typeface="Andalus" pitchFamily="18" charset="-78"/>
                <a:cs typeface="Andalus" pitchFamily="18" charset="-78"/>
                <a:sym typeface="Wingdings" pitchFamily="2" charset="2"/>
              </a:rPr>
              <a:t>Tidak</a:t>
            </a:r>
            <a:r>
              <a:rPr lang="en-US" sz="2200" kern="1200" dirty="0" smtClean="0">
                <a:latin typeface="Andalus" pitchFamily="18" charset="-78"/>
                <a:cs typeface="Andalus" pitchFamily="18" charset="-78"/>
                <a:sym typeface="Wingdings" pitchFamily="2" charset="2"/>
              </a:rPr>
              <a:t> Lulus’</a:t>
            </a:r>
          </a:p>
          <a:p>
            <a:pPr marL="974725" indent="-974725">
              <a:spcBef>
                <a:spcPts val="0"/>
              </a:spcBef>
              <a:buNone/>
            </a:pPr>
            <a:r>
              <a:rPr lang="en-US" sz="2200" kern="1200" dirty="0" smtClean="0">
                <a:latin typeface="Andalus" pitchFamily="18" charset="-78"/>
                <a:cs typeface="Andalus" pitchFamily="18" charset="-78"/>
                <a:sym typeface="Wingdings" pitchFamily="2" charset="2"/>
              </a:rPr>
              <a:t>    </a:t>
            </a:r>
            <a:r>
              <a:rPr lang="en-US" sz="2200" b="1" u="sng" kern="1200" dirty="0" err="1" smtClean="0">
                <a:latin typeface="Andalus" pitchFamily="18" charset="-78"/>
                <a:cs typeface="Andalus" pitchFamily="18" charset="-78"/>
                <a:sym typeface="Wingdings" pitchFamily="2" charset="2"/>
              </a:rPr>
              <a:t>EndIf</a:t>
            </a:r>
            <a:endParaRPr lang="en-US" sz="2200" b="1" u="sng" kern="1200" dirty="0" smtClean="0">
              <a:latin typeface="Andalus" pitchFamily="18" charset="-78"/>
              <a:cs typeface="Andalus" pitchFamily="18" charset="-78"/>
              <a:sym typeface="Wingdings" pitchFamily="2" charset="2"/>
            </a:endParaRPr>
          </a:p>
          <a:p>
            <a:pPr marL="974725" indent="-974725">
              <a:spcBef>
                <a:spcPts val="0"/>
              </a:spcBef>
              <a:buNone/>
            </a:pPr>
            <a:r>
              <a:rPr lang="en-US" sz="2200" kern="1200" dirty="0" smtClean="0">
                <a:latin typeface="Andalus" pitchFamily="18" charset="-78"/>
                <a:cs typeface="Andalus" pitchFamily="18" charset="-78"/>
                <a:sym typeface="Wingdings" pitchFamily="2" charset="2"/>
              </a:rPr>
              <a:t>    </a:t>
            </a:r>
            <a:r>
              <a:rPr lang="en-US" sz="2200" b="1" u="sng" kern="1200" dirty="0" smtClean="0">
                <a:latin typeface="Andalus" pitchFamily="18" charset="-78"/>
                <a:cs typeface="Andalus" pitchFamily="18" charset="-78"/>
                <a:sym typeface="Wingdings" pitchFamily="2" charset="2"/>
              </a:rPr>
              <a:t>output</a:t>
            </a:r>
            <a:r>
              <a:rPr lang="en-US" sz="2200" kern="1200" dirty="0" smtClean="0">
                <a:latin typeface="Andalus" pitchFamily="18" charset="-78"/>
                <a:cs typeface="Andalus" pitchFamily="18" charset="-78"/>
                <a:sym typeface="Wingdings" pitchFamily="2" charset="2"/>
              </a:rPr>
              <a:t>(</a:t>
            </a:r>
            <a:r>
              <a:rPr lang="en-US" sz="2200" kern="1200" dirty="0" err="1" smtClean="0">
                <a:latin typeface="Andalus" pitchFamily="18" charset="-78"/>
                <a:cs typeface="Andalus" pitchFamily="18" charset="-78"/>
                <a:sym typeface="Wingdings" pitchFamily="2" charset="2"/>
              </a:rPr>
              <a:t>keterangan</a:t>
            </a:r>
            <a:r>
              <a:rPr lang="en-US" sz="2200" kern="1200" dirty="0" smtClean="0">
                <a:latin typeface="Andalus" pitchFamily="18" charset="-78"/>
                <a:cs typeface="Andalus" pitchFamily="18" charset="-78"/>
                <a:sym typeface="Wingdings" pitchFamily="2" charset="2"/>
              </a:rPr>
              <a:t>)        </a:t>
            </a:r>
            <a:endParaRPr lang="en-US" sz="2200" kern="1200" dirty="0" smtClean="0"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838200" y="152400"/>
            <a:ext cx="8001000" cy="685800"/>
          </a:xfrm>
        </p:spPr>
        <p:txBody>
          <a:bodyPr/>
          <a:lstStyle/>
          <a:p>
            <a:r>
              <a:rPr lang="en-US" b="1" dirty="0" err="1" smtClean="0">
                <a:solidFill>
                  <a:srgbClr val="CCFF99"/>
                </a:solidFill>
                <a:latin typeface="Andalus" pitchFamily="18" charset="-78"/>
                <a:cs typeface="Andalus" pitchFamily="18" charset="-78"/>
              </a:rPr>
              <a:t>Contoh</a:t>
            </a:r>
            <a:r>
              <a:rPr lang="en-US" b="1" dirty="0" smtClean="0">
                <a:solidFill>
                  <a:srgbClr val="CCFF99"/>
                </a:solidFill>
                <a:latin typeface="Andalus" pitchFamily="18" charset="-78"/>
                <a:cs typeface="Andalus" pitchFamily="18" charset="-78"/>
              </a:rPr>
              <a:t> </a:t>
            </a:r>
            <a:r>
              <a:rPr lang="en-US" b="1" dirty="0" err="1" smtClean="0">
                <a:solidFill>
                  <a:srgbClr val="CCFF99"/>
                </a:solidFill>
                <a:latin typeface="Andalus" pitchFamily="18" charset="-78"/>
                <a:cs typeface="Andalus" pitchFamily="18" charset="-78"/>
              </a:rPr>
              <a:t>Kasus</a:t>
            </a:r>
            <a:endParaRPr lang="id-ID" sz="2800" dirty="0">
              <a:solidFill>
                <a:srgbClr val="CCFF99"/>
              </a:solidFill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228600" y="6324600"/>
            <a:ext cx="2514600" cy="304800"/>
          </a:xfrm>
        </p:spPr>
        <p:txBody>
          <a:bodyPr/>
          <a:lstStyle/>
          <a:p>
            <a:r>
              <a:rPr lang="en-US" dirty="0" err="1" smtClean="0">
                <a:solidFill>
                  <a:srgbClr val="CCFF99"/>
                </a:solidFill>
              </a:rPr>
              <a:t>Algoritma</a:t>
            </a:r>
            <a:r>
              <a:rPr lang="en-US" dirty="0" smtClean="0">
                <a:solidFill>
                  <a:srgbClr val="CCFF99"/>
                </a:solidFill>
              </a:rPr>
              <a:t> </a:t>
            </a:r>
            <a:r>
              <a:rPr lang="en-US" dirty="0" err="1" smtClean="0">
                <a:solidFill>
                  <a:srgbClr val="CCFF99"/>
                </a:solidFill>
              </a:rPr>
              <a:t>dan</a:t>
            </a:r>
            <a:r>
              <a:rPr lang="en-US" dirty="0" smtClean="0">
                <a:solidFill>
                  <a:srgbClr val="CCFF99"/>
                </a:solidFill>
              </a:rPr>
              <a:t> </a:t>
            </a:r>
            <a:r>
              <a:rPr lang="en-US" dirty="0" err="1" smtClean="0">
                <a:solidFill>
                  <a:srgbClr val="CCFF99"/>
                </a:solidFill>
              </a:rPr>
              <a:t>Pemrograman</a:t>
            </a:r>
            <a:endParaRPr lang="en-US" dirty="0">
              <a:solidFill>
                <a:srgbClr val="CCFF99"/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19704" y="6324600"/>
            <a:ext cx="3619496" cy="304800"/>
          </a:xfrm>
        </p:spPr>
        <p:txBody>
          <a:bodyPr/>
          <a:lstStyle/>
          <a:p>
            <a:pPr algn="r"/>
            <a:r>
              <a:rPr lang="en-US" dirty="0" smtClean="0">
                <a:solidFill>
                  <a:srgbClr val="CCFF99"/>
                </a:solidFill>
              </a:rPr>
              <a:t>Program </a:t>
            </a:r>
            <a:r>
              <a:rPr lang="en-US" dirty="0" err="1" smtClean="0">
                <a:solidFill>
                  <a:srgbClr val="CCFF99"/>
                </a:solidFill>
              </a:rPr>
              <a:t>Studi</a:t>
            </a:r>
            <a:r>
              <a:rPr lang="en-US" dirty="0" smtClean="0">
                <a:solidFill>
                  <a:srgbClr val="CCFF99"/>
                </a:solidFill>
              </a:rPr>
              <a:t> </a:t>
            </a:r>
            <a:r>
              <a:rPr lang="en-US" dirty="0" err="1" smtClean="0">
                <a:solidFill>
                  <a:srgbClr val="CCFF99"/>
                </a:solidFill>
              </a:rPr>
              <a:t>Teknik</a:t>
            </a:r>
            <a:r>
              <a:rPr lang="en-US" dirty="0" smtClean="0">
                <a:solidFill>
                  <a:srgbClr val="CCFF99"/>
                </a:solidFill>
              </a:rPr>
              <a:t> </a:t>
            </a:r>
            <a:r>
              <a:rPr lang="en-US" dirty="0" err="1" smtClean="0">
                <a:solidFill>
                  <a:srgbClr val="CCFF99"/>
                </a:solidFill>
              </a:rPr>
              <a:t>Informatika</a:t>
            </a:r>
            <a:endParaRPr lang="en-US" dirty="0">
              <a:solidFill>
                <a:srgbClr val="CCFF99"/>
              </a:solidFill>
            </a:endParaRPr>
          </a:p>
        </p:txBody>
      </p:sp>
      <p:pic>
        <p:nvPicPr>
          <p:cNvPr id="7" name="Picture 6" descr="logo IF-bw PS 260.pn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4990" y="46220"/>
            <a:ext cx="838200" cy="8382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2057400" y="1326630"/>
            <a:ext cx="54102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>
                <a:latin typeface="Andalus" pitchFamily="18" charset="-78"/>
                <a:cs typeface="Andalus" pitchFamily="18" charset="-78"/>
              </a:rPr>
              <a:t>User </a:t>
            </a:r>
            <a:r>
              <a:rPr lang="en-US" sz="2200" dirty="0" err="1" smtClean="0">
                <a:latin typeface="Andalus" pitchFamily="18" charset="-78"/>
                <a:cs typeface="Andalus" pitchFamily="18" charset="-78"/>
              </a:rPr>
              <a:t>memasukkan</a:t>
            </a:r>
            <a:r>
              <a:rPr lang="en-US" sz="22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200" dirty="0" err="1" smtClean="0">
                <a:latin typeface="Andalus" pitchFamily="18" charset="-78"/>
                <a:cs typeface="Andalus" pitchFamily="18" charset="-78"/>
              </a:rPr>
              <a:t>sebuah</a:t>
            </a:r>
            <a:r>
              <a:rPr lang="en-US" sz="22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200" dirty="0" err="1" smtClean="0">
                <a:latin typeface="Andalus" pitchFamily="18" charset="-78"/>
                <a:cs typeface="Andalus" pitchFamily="18" charset="-78"/>
              </a:rPr>
              <a:t>nilai</a:t>
            </a:r>
            <a:r>
              <a:rPr lang="en-US" sz="2200" dirty="0" smtClean="0">
                <a:latin typeface="Andalus" pitchFamily="18" charset="-78"/>
                <a:cs typeface="Andalus" pitchFamily="18" charset="-78"/>
              </a:rPr>
              <a:t>}</a:t>
            </a:r>
            <a:endParaRPr lang="en-US" sz="2200" dirty="0"/>
          </a:p>
        </p:txBody>
      </p:sp>
      <p:sp>
        <p:nvSpPr>
          <p:cNvPr id="9" name="TextBox 8"/>
          <p:cNvSpPr txBox="1"/>
          <p:nvPr/>
        </p:nvSpPr>
        <p:spPr>
          <a:xfrm>
            <a:off x="2042410" y="1647670"/>
            <a:ext cx="66294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err="1" smtClean="0">
                <a:latin typeface="Andalus" pitchFamily="18" charset="-78"/>
                <a:cs typeface="Andalus" pitchFamily="18" charset="-78"/>
              </a:rPr>
              <a:t>menampilkan</a:t>
            </a:r>
            <a:r>
              <a:rPr lang="en-US" sz="22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200" dirty="0" err="1" smtClean="0">
                <a:latin typeface="Andalus" pitchFamily="18" charset="-78"/>
                <a:cs typeface="Andalus" pitchFamily="18" charset="-78"/>
              </a:rPr>
              <a:t>keterangan</a:t>
            </a:r>
            <a:r>
              <a:rPr lang="en-US" sz="2200" dirty="0" smtClean="0">
                <a:latin typeface="Andalus" pitchFamily="18" charset="-78"/>
                <a:cs typeface="Andalus" pitchFamily="18" charset="-78"/>
              </a:rPr>
              <a:t> “Lulus” </a:t>
            </a:r>
            <a:r>
              <a:rPr lang="en-US" sz="2200" dirty="0" err="1" smtClean="0">
                <a:latin typeface="Andalus" pitchFamily="18" charset="-78"/>
                <a:cs typeface="Andalus" pitchFamily="18" charset="-78"/>
              </a:rPr>
              <a:t>atau</a:t>
            </a:r>
            <a:r>
              <a:rPr lang="en-US" sz="2200" dirty="0" smtClean="0">
                <a:latin typeface="Andalus" pitchFamily="18" charset="-78"/>
                <a:cs typeface="Andalus" pitchFamily="18" charset="-78"/>
              </a:rPr>
              <a:t> “</a:t>
            </a:r>
            <a:r>
              <a:rPr lang="en-US" sz="2200" dirty="0" err="1" smtClean="0">
                <a:latin typeface="Andalus" pitchFamily="18" charset="-78"/>
                <a:cs typeface="Andalus" pitchFamily="18" charset="-78"/>
              </a:rPr>
              <a:t>Tidak</a:t>
            </a:r>
            <a:r>
              <a:rPr lang="en-US" sz="2200" dirty="0" smtClean="0">
                <a:latin typeface="Andalus" pitchFamily="18" charset="-78"/>
                <a:cs typeface="Andalus" pitchFamily="18" charset="-78"/>
              </a:rPr>
              <a:t> Lulus”}</a:t>
            </a:r>
            <a:endParaRPr lang="en-US" sz="2200" dirty="0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0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1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7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8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4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5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1" dur="8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2" dur="8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3" dur="8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8" dur="8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9" dur="8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" dur="8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5" dur="8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6" dur="8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7" dur="8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2" dur="8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3" dur="8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4" dur="8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9" dur="8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0" dur="8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1" dur="8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6" dur="8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7" dur="8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8" dur="8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83" dur="8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4" dur="8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5" dur="8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90" dur="8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91" dur="8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2" dur="8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97" dur="8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98" dur="8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9" dur="8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04" dur="8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05" dur="8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6" dur="8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11" dur="8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12" dur="8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3" dur="8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18" dur="80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19" dur="80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0" dur="80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5" dur="80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26" dur="80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7" dur="80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8" grpId="0"/>
      <p:bldP spid="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62000" y="152400"/>
            <a:ext cx="8001000" cy="685800"/>
          </a:xfrm>
        </p:spPr>
        <p:txBody>
          <a:bodyPr/>
          <a:lstStyle/>
          <a:p>
            <a:r>
              <a:rPr lang="en-US" b="1" dirty="0" smtClean="0">
                <a:solidFill>
                  <a:srgbClr val="CCFF99"/>
                </a:solidFill>
                <a:latin typeface="Andalus" pitchFamily="18" charset="-78"/>
                <a:cs typeface="Andalus" pitchFamily="18" charset="-78"/>
              </a:rPr>
              <a:t> </a:t>
            </a:r>
            <a:r>
              <a:rPr lang="en-US" b="1" dirty="0" err="1" smtClean="0">
                <a:solidFill>
                  <a:srgbClr val="CCFF99"/>
                </a:solidFill>
                <a:latin typeface="Andalus" pitchFamily="18" charset="-78"/>
                <a:cs typeface="Andalus" pitchFamily="18" charset="-78"/>
              </a:rPr>
              <a:t>Latihan</a:t>
            </a:r>
            <a:r>
              <a:rPr lang="en-US" b="1" dirty="0" smtClean="0">
                <a:solidFill>
                  <a:srgbClr val="CCFF99"/>
                </a:solidFill>
                <a:latin typeface="Andalus" pitchFamily="18" charset="-78"/>
                <a:cs typeface="Andalus" pitchFamily="18" charset="-78"/>
              </a:rPr>
              <a:t> </a:t>
            </a:r>
            <a:r>
              <a:rPr lang="en-US" b="1" dirty="0" err="1" smtClean="0">
                <a:solidFill>
                  <a:srgbClr val="CCFF99"/>
                </a:solidFill>
                <a:latin typeface="Andalus" pitchFamily="18" charset="-78"/>
                <a:cs typeface="Andalus" pitchFamily="18" charset="-78"/>
              </a:rPr>
              <a:t>Soal</a:t>
            </a:r>
            <a:endParaRPr lang="id-ID" b="1" dirty="0">
              <a:solidFill>
                <a:srgbClr val="CCFF99"/>
              </a:solidFill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228600" y="6324600"/>
            <a:ext cx="2514600" cy="304800"/>
          </a:xfrm>
        </p:spPr>
        <p:txBody>
          <a:bodyPr/>
          <a:lstStyle/>
          <a:p>
            <a:r>
              <a:rPr lang="en-US" dirty="0" err="1" smtClean="0">
                <a:solidFill>
                  <a:srgbClr val="CCFF99"/>
                </a:solidFill>
              </a:rPr>
              <a:t>Algoritma</a:t>
            </a:r>
            <a:r>
              <a:rPr lang="en-US" dirty="0" smtClean="0">
                <a:solidFill>
                  <a:srgbClr val="CCFF99"/>
                </a:solidFill>
              </a:rPr>
              <a:t> </a:t>
            </a:r>
            <a:r>
              <a:rPr lang="en-US" dirty="0" err="1" smtClean="0">
                <a:solidFill>
                  <a:srgbClr val="CCFF99"/>
                </a:solidFill>
              </a:rPr>
              <a:t>dan</a:t>
            </a:r>
            <a:r>
              <a:rPr lang="en-US" dirty="0" smtClean="0">
                <a:solidFill>
                  <a:srgbClr val="CCFF99"/>
                </a:solidFill>
              </a:rPr>
              <a:t> </a:t>
            </a:r>
            <a:r>
              <a:rPr lang="en-US" dirty="0" err="1" smtClean="0">
                <a:solidFill>
                  <a:srgbClr val="CCFF99"/>
                </a:solidFill>
              </a:rPr>
              <a:t>Pemrograman</a:t>
            </a:r>
            <a:endParaRPr lang="en-US" dirty="0">
              <a:solidFill>
                <a:srgbClr val="CCFF99"/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19704" y="6324600"/>
            <a:ext cx="3619496" cy="304800"/>
          </a:xfrm>
        </p:spPr>
        <p:txBody>
          <a:bodyPr/>
          <a:lstStyle/>
          <a:p>
            <a:pPr algn="r"/>
            <a:r>
              <a:rPr lang="en-US" dirty="0" smtClean="0">
                <a:solidFill>
                  <a:srgbClr val="CCFF99"/>
                </a:solidFill>
              </a:rPr>
              <a:t>Program </a:t>
            </a:r>
            <a:r>
              <a:rPr lang="en-US" dirty="0" err="1" smtClean="0">
                <a:solidFill>
                  <a:srgbClr val="CCFF99"/>
                </a:solidFill>
              </a:rPr>
              <a:t>Studi</a:t>
            </a:r>
            <a:r>
              <a:rPr lang="en-US" dirty="0" smtClean="0">
                <a:solidFill>
                  <a:srgbClr val="CCFF99"/>
                </a:solidFill>
              </a:rPr>
              <a:t> </a:t>
            </a:r>
            <a:r>
              <a:rPr lang="en-US" dirty="0" err="1" smtClean="0">
                <a:solidFill>
                  <a:srgbClr val="CCFF99"/>
                </a:solidFill>
              </a:rPr>
              <a:t>Teknik</a:t>
            </a:r>
            <a:r>
              <a:rPr lang="en-US" dirty="0" smtClean="0">
                <a:solidFill>
                  <a:srgbClr val="CCFF99"/>
                </a:solidFill>
              </a:rPr>
              <a:t> </a:t>
            </a:r>
            <a:r>
              <a:rPr lang="en-US" dirty="0" err="1" smtClean="0">
                <a:solidFill>
                  <a:srgbClr val="CCFF99"/>
                </a:solidFill>
              </a:rPr>
              <a:t>Informatika</a:t>
            </a:r>
            <a:endParaRPr lang="en-US" dirty="0">
              <a:solidFill>
                <a:srgbClr val="CCFF99"/>
              </a:solidFill>
            </a:endParaRPr>
          </a:p>
        </p:txBody>
      </p:sp>
      <p:pic>
        <p:nvPicPr>
          <p:cNvPr id="7" name="Picture 6" descr="logo IF-bw PS 260.pn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4990" y="46220"/>
            <a:ext cx="838200" cy="838200"/>
          </a:xfrm>
          <a:prstGeom prst="rect">
            <a:avLst/>
          </a:prstGeom>
        </p:spPr>
      </p:pic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1752600" y="2164080"/>
          <a:ext cx="6096000" cy="1112520"/>
        </p:xfrm>
        <a:graphic>
          <a:graphicData uri="http://schemas.openxmlformats.org/drawingml/2006/table">
            <a:tbl>
              <a:tblPr firstRow="1" bandRow="1">
                <a:tableStyleId>{125E5076-3810-47DD-B79F-674D7AD40C01}</a:tableStyleId>
              </a:tblPr>
              <a:tblGrid>
                <a:gridCol w="2032000"/>
                <a:gridCol w="2032000"/>
                <a:gridCol w="2032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 smtClean="0">
                          <a:solidFill>
                            <a:srgbClr val="FFFFFF"/>
                          </a:solidFill>
                        </a:rPr>
                        <a:t>Kode</a:t>
                      </a:r>
                      <a:r>
                        <a:rPr lang="en-US" b="1" dirty="0" smtClean="0">
                          <a:solidFill>
                            <a:srgbClr val="FFFFFF"/>
                          </a:solidFill>
                        </a:rPr>
                        <a:t> </a:t>
                      </a:r>
                      <a:r>
                        <a:rPr lang="en-US" b="1" dirty="0" err="1" smtClean="0">
                          <a:solidFill>
                            <a:srgbClr val="FFFFFF"/>
                          </a:solidFill>
                        </a:rPr>
                        <a:t>Barang</a:t>
                      </a:r>
                      <a:endParaRPr lang="en-US" b="1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 smtClean="0">
                          <a:solidFill>
                            <a:srgbClr val="FFFFFF"/>
                          </a:solidFill>
                        </a:rPr>
                        <a:t>Nama</a:t>
                      </a:r>
                      <a:r>
                        <a:rPr lang="en-US" b="1" baseline="0" dirty="0" smtClean="0">
                          <a:solidFill>
                            <a:srgbClr val="FFFFFF"/>
                          </a:solidFill>
                        </a:rPr>
                        <a:t> </a:t>
                      </a:r>
                      <a:r>
                        <a:rPr lang="en-US" b="1" baseline="0" dirty="0" err="1" smtClean="0">
                          <a:solidFill>
                            <a:srgbClr val="FFFFFF"/>
                          </a:solidFill>
                        </a:rPr>
                        <a:t>Barang</a:t>
                      </a:r>
                      <a:endParaRPr lang="en-US" b="1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 smtClean="0">
                          <a:solidFill>
                            <a:srgbClr val="FFFFFF"/>
                          </a:solidFill>
                        </a:rPr>
                        <a:t>Harga</a:t>
                      </a:r>
                      <a:r>
                        <a:rPr lang="en-US" b="1" dirty="0" smtClean="0">
                          <a:solidFill>
                            <a:srgbClr val="FFFFFF"/>
                          </a:solidFill>
                        </a:rPr>
                        <a:t> </a:t>
                      </a:r>
                      <a:r>
                        <a:rPr lang="en-US" b="1" dirty="0" err="1" smtClean="0">
                          <a:solidFill>
                            <a:srgbClr val="FFFFFF"/>
                          </a:solidFill>
                        </a:rPr>
                        <a:t>Satuan</a:t>
                      </a:r>
                      <a:endParaRPr lang="en-US" b="1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FFFFFF"/>
                          </a:solidFill>
                        </a:rPr>
                        <a:t>PK01</a:t>
                      </a:r>
                      <a:endParaRPr lang="en-US" b="1" dirty="0">
                        <a:solidFill>
                          <a:srgbClr val="FFFF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FFFFFF"/>
                          </a:solidFill>
                        </a:rPr>
                        <a:t>  </a:t>
                      </a:r>
                      <a:r>
                        <a:rPr lang="en-US" b="1" dirty="0" err="1" smtClean="0">
                          <a:solidFill>
                            <a:srgbClr val="FFFFFF"/>
                          </a:solidFill>
                        </a:rPr>
                        <a:t>Pakaian</a:t>
                      </a:r>
                      <a:endParaRPr lang="en-US" b="1" dirty="0">
                        <a:solidFill>
                          <a:srgbClr val="FFFF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 err="1" smtClean="0">
                          <a:solidFill>
                            <a:srgbClr val="FFFFFF"/>
                          </a:solidFill>
                        </a:rPr>
                        <a:t>Rp</a:t>
                      </a:r>
                      <a:r>
                        <a:rPr lang="en-US" b="1" dirty="0" smtClean="0">
                          <a:solidFill>
                            <a:srgbClr val="FFFFFF"/>
                          </a:solidFill>
                        </a:rPr>
                        <a:t>. 55.000,-</a:t>
                      </a:r>
                      <a:endParaRPr lang="en-US" b="1" dirty="0">
                        <a:solidFill>
                          <a:srgbClr val="FFFFFF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FFFFFF"/>
                          </a:solidFill>
                        </a:rPr>
                        <a:t>TS02</a:t>
                      </a:r>
                      <a:endParaRPr lang="en-US" b="1" dirty="0">
                        <a:solidFill>
                          <a:srgbClr val="FFFF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FFFFFF"/>
                          </a:solidFill>
                        </a:rPr>
                        <a:t>  </a:t>
                      </a:r>
                      <a:r>
                        <a:rPr lang="en-US" b="1" dirty="0" err="1" smtClean="0">
                          <a:solidFill>
                            <a:srgbClr val="FFFFFF"/>
                          </a:solidFill>
                        </a:rPr>
                        <a:t>Tas</a:t>
                      </a:r>
                      <a:endParaRPr lang="en-US" b="1" dirty="0">
                        <a:solidFill>
                          <a:srgbClr val="FFFF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 err="1" smtClean="0">
                          <a:solidFill>
                            <a:srgbClr val="FFFFFF"/>
                          </a:solidFill>
                        </a:rPr>
                        <a:t>Rp</a:t>
                      </a:r>
                      <a:r>
                        <a:rPr lang="en-US" b="1" dirty="0" smtClean="0">
                          <a:solidFill>
                            <a:srgbClr val="FFFFFF"/>
                          </a:solidFill>
                        </a:rPr>
                        <a:t>. 70.000,-</a:t>
                      </a:r>
                      <a:endParaRPr lang="en-US" b="1" dirty="0">
                        <a:solidFill>
                          <a:srgbClr val="FFFFFF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" name="Rectangle 9"/>
          <p:cNvSpPr/>
          <p:nvPr/>
        </p:nvSpPr>
        <p:spPr>
          <a:xfrm>
            <a:off x="1219200" y="990600"/>
            <a:ext cx="74676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4288" indent="-14288" algn="just">
              <a:buFontTx/>
              <a:buNone/>
            </a:pPr>
            <a:r>
              <a:rPr lang="en-US" dirty="0" err="1" smtClean="0">
                <a:latin typeface="Andalus" pitchFamily="18" charset="-78"/>
                <a:cs typeface="Andalus" pitchFamily="18" charset="-78"/>
              </a:rPr>
              <a:t>Buat</a:t>
            </a:r>
            <a:r>
              <a:rPr lang="en-US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US" dirty="0" err="1" smtClean="0">
                <a:latin typeface="Andalus" pitchFamily="18" charset="-78"/>
                <a:cs typeface="Andalus" pitchFamily="18" charset="-78"/>
              </a:rPr>
              <a:t>algoritma</a:t>
            </a:r>
            <a:r>
              <a:rPr lang="en-US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US" dirty="0" err="1" smtClean="0">
                <a:latin typeface="Andalus" pitchFamily="18" charset="-78"/>
                <a:cs typeface="Andalus" pitchFamily="18" charset="-78"/>
              </a:rPr>
              <a:t>untuk</a:t>
            </a:r>
            <a:r>
              <a:rPr lang="en-US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US" dirty="0" err="1" smtClean="0">
                <a:latin typeface="Andalus" pitchFamily="18" charset="-78"/>
                <a:cs typeface="Andalus" pitchFamily="18" charset="-78"/>
              </a:rPr>
              <a:t>menghitung</a:t>
            </a:r>
            <a:r>
              <a:rPr lang="en-US" dirty="0" smtClean="0">
                <a:latin typeface="Andalus" pitchFamily="18" charset="-78"/>
                <a:cs typeface="Andalus" pitchFamily="18" charset="-78"/>
              </a:rPr>
              <a:t> total </a:t>
            </a:r>
            <a:r>
              <a:rPr lang="en-US" dirty="0" err="1" smtClean="0">
                <a:latin typeface="Andalus" pitchFamily="18" charset="-78"/>
                <a:cs typeface="Andalus" pitchFamily="18" charset="-78"/>
              </a:rPr>
              <a:t>bayar</a:t>
            </a:r>
            <a:r>
              <a:rPr lang="en-US" dirty="0" smtClean="0">
                <a:latin typeface="Andalus" pitchFamily="18" charset="-78"/>
                <a:cs typeface="Andalus" pitchFamily="18" charset="-78"/>
              </a:rPr>
              <a:t>, </a:t>
            </a:r>
            <a:r>
              <a:rPr lang="en-US" dirty="0" err="1" smtClean="0">
                <a:latin typeface="Andalus" pitchFamily="18" charset="-78"/>
                <a:cs typeface="Andalus" pitchFamily="18" charset="-78"/>
              </a:rPr>
              <a:t>dengan</a:t>
            </a:r>
            <a:r>
              <a:rPr lang="en-US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US" dirty="0" err="1" smtClean="0">
                <a:latin typeface="Andalus" pitchFamily="18" charset="-78"/>
                <a:cs typeface="Andalus" pitchFamily="18" charset="-78"/>
              </a:rPr>
              <a:t>ketentuan</a:t>
            </a:r>
            <a:r>
              <a:rPr lang="en-US" dirty="0" smtClean="0">
                <a:latin typeface="Andalus" pitchFamily="18" charset="-78"/>
                <a:cs typeface="Andalus" pitchFamily="18" charset="-78"/>
              </a:rPr>
              <a:t>: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219200" y="3471208"/>
            <a:ext cx="74676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4288" indent="-14288" algn="just">
              <a:buFontTx/>
              <a:buNone/>
            </a:pPr>
            <a:r>
              <a:rPr lang="en-US" dirty="0" err="1" smtClean="0">
                <a:latin typeface="Andalus" pitchFamily="18" charset="-78"/>
                <a:cs typeface="Andalus" pitchFamily="18" charset="-78"/>
              </a:rPr>
              <a:t>Jika</a:t>
            </a:r>
            <a:r>
              <a:rPr lang="en-US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US" dirty="0" err="1" smtClean="0">
                <a:latin typeface="Andalus" pitchFamily="18" charset="-78"/>
                <a:cs typeface="Andalus" pitchFamily="18" charset="-78"/>
              </a:rPr>
              <a:t>membeli</a:t>
            </a:r>
            <a:r>
              <a:rPr lang="en-US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US" dirty="0" err="1" smtClean="0">
                <a:latin typeface="Andalus" pitchFamily="18" charset="-78"/>
                <a:cs typeface="Andalus" pitchFamily="18" charset="-78"/>
              </a:rPr>
              <a:t>tidak</a:t>
            </a:r>
            <a:r>
              <a:rPr lang="en-US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US" dirty="0" err="1" smtClean="0">
                <a:latin typeface="Andalus" pitchFamily="18" charset="-78"/>
                <a:cs typeface="Andalus" pitchFamily="18" charset="-78"/>
              </a:rPr>
              <a:t>kurang</a:t>
            </a:r>
            <a:r>
              <a:rPr lang="en-US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US" dirty="0" err="1" smtClean="0">
                <a:latin typeface="Andalus" pitchFamily="18" charset="-78"/>
                <a:cs typeface="Andalus" pitchFamily="18" charset="-78"/>
              </a:rPr>
              <a:t>dari</a:t>
            </a:r>
            <a:r>
              <a:rPr lang="en-US" dirty="0" smtClean="0">
                <a:latin typeface="Andalus" pitchFamily="18" charset="-78"/>
                <a:cs typeface="Andalus" pitchFamily="18" charset="-78"/>
              </a:rPr>
              <a:t> 5 </a:t>
            </a:r>
            <a:r>
              <a:rPr lang="en-US" dirty="0" err="1" smtClean="0">
                <a:latin typeface="Andalus" pitchFamily="18" charset="-78"/>
                <a:cs typeface="Andalus" pitchFamily="18" charset="-78"/>
              </a:rPr>
              <a:t>buah</a:t>
            </a:r>
            <a:r>
              <a:rPr lang="en-US" dirty="0" smtClean="0">
                <a:latin typeface="Andalus" pitchFamily="18" charset="-78"/>
                <a:cs typeface="Andalus" pitchFamily="18" charset="-78"/>
              </a:rPr>
              <a:t>, </a:t>
            </a:r>
            <a:r>
              <a:rPr lang="en-US" dirty="0" err="1" smtClean="0">
                <a:latin typeface="Andalus" pitchFamily="18" charset="-78"/>
                <a:cs typeface="Andalus" pitchFamily="18" charset="-78"/>
              </a:rPr>
              <a:t>maka</a:t>
            </a:r>
            <a:r>
              <a:rPr lang="en-US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US" dirty="0" err="1" smtClean="0">
                <a:latin typeface="Andalus" pitchFamily="18" charset="-78"/>
                <a:cs typeface="Andalus" pitchFamily="18" charset="-78"/>
              </a:rPr>
              <a:t>akan</a:t>
            </a:r>
            <a:r>
              <a:rPr lang="en-US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US" dirty="0" err="1" smtClean="0">
                <a:latin typeface="Andalus" pitchFamily="18" charset="-78"/>
                <a:cs typeface="Andalus" pitchFamily="18" charset="-78"/>
              </a:rPr>
              <a:t>mendapat</a:t>
            </a:r>
            <a:r>
              <a:rPr lang="en-US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US" dirty="0" err="1" smtClean="0">
                <a:latin typeface="Andalus" pitchFamily="18" charset="-78"/>
                <a:cs typeface="Andalus" pitchFamily="18" charset="-78"/>
              </a:rPr>
              <a:t>diskon</a:t>
            </a:r>
            <a:r>
              <a:rPr lang="en-US" dirty="0" smtClean="0">
                <a:latin typeface="Andalus" pitchFamily="18" charset="-78"/>
                <a:cs typeface="Andalus" pitchFamily="18" charset="-78"/>
              </a:rPr>
              <a:t> 12,5% </a:t>
            </a:r>
            <a:r>
              <a:rPr lang="en-US" dirty="0" err="1" smtClean="0">
                <a:latin typeface="Andalus" pitchFamily="18" charset="-78"/>
                <a:cs typeface="Andalus" pitchFamily="18" charset="-78"/>
              </a:rPr>
              <a:t>dari</a:t>
            </a:r>
            <a:r>
              <a:rPr lang="en-US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US" dirty="0" err="1" smtClean="0">
                <a:latin typeface="Andalus" pitchFamily="18" charset="-78"/>
                <a:cs typeface="Andalus" pitchFamily="18" charset="-78"/>
              </a:rPr>
              <a:t>harga</a:t>
            </a:r>
            <a:r>
              <a:rPr lang="en-US" dirty="0" smtClean="0">
                <a:latin typeface="Andalus" pitchFamily="18" charset="-78"/>
                <a:cs typeface="Andalus" pitchFamily="18" charset="-78"/>
              </a:rPr>
              <a:t> total. </a:t>
            </a:r>
          </a:p>
        </p:txBody>
      </p:sp>
      <p:sp>
        <p:nvSpPr>
          <p:cNvPr id="12" name="Rectangle 11"/>
          <p:cNvSpPr/>
          <p:nvPr/>
        </p:nvSpPr>
        <p:spPr>
          <a:xfrm>
            <a:off x="1219200" y="4267200"/>
            <a:ext cx="74676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4288" indent="-14288" algn="just">
              <a:buFontTx/>
              <a:buNone/>
            </a:pPr>
            <a:r>
              <a:rPr lang="en-US" dirty="0" err="1" smtClean="0">
                <a:latin typeface="Andalus" pitchFamily="18" charset="-78"/>
                <a:cs typeface="Andalus" pitchFamily="18" charset="-78"/>
              </a:rPr>
              <a:t>Tampilkan</a:t>
            </a:r>
            <a:r>
              <a:rPr lang="en-US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US" dirty="0" err="1" smtClean="0">
                <a:latin typeface="Andalus" pitchFamily="18" charset="-78"/>
                <a:cs typeface="Andalus" pitchFamily="18" charset="-78"/>
              </a:rPr>
              <a:t>ke</a:t>
            </a:r>
            <a:r>
              <a:rPr lang="en-US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US" dirty="0" err="1" smtClean="0">
                <a:latin typeface="Andalus" pitchFamily="18" charset="-78"/>
                <a:cs typeface="Andalus" pitchFamily="18" charset="-78"/>
              </a:rPr>
              <a:t>layar</a:t>
            </a:r>
            <a:r>
              <a:rPr lang="en-US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US" dirty="0" err="1" smtClean="0">
                <a:latin typeface="Andalus" pitchFamily="18" charset="-78"/>
                <a:cs typeface="Andalus" pitchFamily="18" charset="-78"/>
              </a:rPr>
              <a:t>kode</a:t>
            </a:r>
            <a:r>
              <a:rPr lang="en-US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US" dirty="0" err="1" smtClean="0">
                <a:latin typeface="Andalus" pitchFamily="18" charset="-78"/>
                <a:cs typeface="Andalus" pitchFamily="18" charset="-78"/>
              </a:rPr>
              <a:t>barang</a:t>
            </a:r>
            <a:r>
              <a:rPr lang="en-US" dirty="0" smtClean="0">
                <a:latin typeface="Andalus" pitchFamily="18" charset="-78"/>
                <a:cs typeface="Andalus" pitchFamily="18" charset="-78"/>
              </a:rPr>
              <a:t>, </a:t>
            </a:r>
            <a:r>
              <a:rPr lang="en-US" dirty="0" err="1" smtClean="0">
                <a:latin typeface="Andalus" pitchFamily="18" charset="-78"/>
                <a:cs typeface="Andalus" pitchFamily="18" charset="-78"/>
              </a:rPr>
              <a:t>nama</a:t>
            </a:r>
            <a:r>
              <a:rPr lang="en-US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US" dirty="0" err="1" smtClean="0">
                <a:latin typeface="Andalus" pitchFamily="18" charset="-78"/>
                <a:cs typeface="Andalus" pitchFamily="18" charset="-78"/>
              </a:rPr>
              <a:t>barang</a:t>
            </a:r>
            <a:r>
              <a:rPr lang="en-US" dirty="0" smtClean="0">
                <a:latin typeface="Andalus" pitchFamily="18" charset="-78"/>
                <a:cs typeface="Andalus" pitchFamily="18" charset="-78"/>
              </a:rPr>
              <a:t>, </a:t>
            </a:r>
            <a:r>
              <a:rPr lang="en-US" dirty="0" err="1" smtClean="0">
                <a:latin typeface="Andalus" pitchFamily="18" charset="-78"/>
                <a:cs typeface="Andalus" pitchFamily="18" charset="-78"/>
              </a:rPr>
              <a:t>harga</a:t>
            </a:r>
            <a:r>
              <a:rPr lang="en-US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US" dirty="0" err="1" smtClean="0">
                <a:latin typeface="Andalus" pitchFamily="18" charset="-78"/>
                <a:cs typeface="Andalus" pitchFamily="18" charset="-78"/>
              </a:rPr>
              <a:t>satuan</a:t>
            </a:r>
            <a:r>
              <a:rPr lang="en-US" dirty="0" smtClean="0">
                <a:latin typeface="Andalus" pitchFamily="18" charset="-78"/>
                <a:cs typeface="Andalus" pitchFamily="18" charset="-78"/>
              </a:rPr>
              <a:t>, </a:t>
            </a:r>
            <a:r>
              <a:rPr lang="en-US" dirty="0" err="1" smtClean="0">
                <a:latin typeface="Andalus" pitchFamily="18" charset="-78"/>
                <a:cs typeface="Andalus" pitchFamily="18" charset="-78"/>
              </a:rPr>
              <a:t>jumlah</a:t>
            </a:r>
            <a:r>
              <a:rPr lang="en-US" dirty="0" smtClean="0">
                <a:latin typeface="Andalus" pitchFamily="18" charset="-78"/>
                <a:cs typeface="Andalus" pitchFamily="18" charset="-78"/>
              </a:rPr>
              <a:t> yang </a:t>
            </a:r>
            <a:r>
              <a:rPr lang="en-US" dirty="0" err="1" smtClean="0">
                <a:latin typeface="Andalus" pitchFamily="18" charset="-78"/>
                <a:cs typeface="Andalus" pitchFamily="18" charset="-78"/>
              </a:rPr>
              <a:t>dibeli</a:t>
            </a:r>
            <a:r>
              <a:rPr lang="en-US" dirty="0" smtClean="0">
                <a:latin typeface="Andalus" pitchFamily="18" charset="-78"/>
                <a:cs typeface="Andalus" pitchFamily="18" charset="-78"/>
              </a:rPr>
              <a:t>, </a:t>
            </a:r>
            <a:r>
              <a:rPr lang="en-US" dirty="0" err="1" smtClean="0">
                <a:latin typeface="Andalus" pitchFamily="18" charset="-78"/>
                <a:cs typeface="Andalus" pitchFamily="18" charset="-78"/>
              </a:rPr>
              <a:t>diskon</a:t>
            </a:r>
            <a:r>
              <a:rPr lang="en-US" dirty="0">
                <a:latin typeface="Andalus" pitchFamily="18" charset="-78"/>
                <a:cs typeface="Andalus" pitchFamily="18" charset="-78"/>
              </a:rPr>
              <a:t>,</a:t>
            </a:r>
            <a:r>
              <a:rPr lang="en-US" dirty="0" smtClean="0">
                <a:latin typeface="Andalus" pitchFamily="18" charset="-78"/>
                <a:cs typeface="Andalus" pitchFamily="18" charset="-78"/>
              </a:rPr>
              <a:t> total </a:t>
            </a:r>
            <a:r>
              <a:rPr lang="en-US" dirty="0" err="1" smtClean="0">
                <a:latin typeface="Andalus" pitchFamily="18" charset="-78"/>
                <a:cs typeface="Andalus" pitchFamily="18" charset="-78"/>
              </a:rPr>
              <a:t>bayar</a:t>
            </a:r>
            <a:r>
              <a:rPr lang="en-US" dirty="0" smtClean="0">
                <a:latin typeface="Andalus" pitchFamily="18" charset="-78"/>
                <a:cs typeface="Andalus" pitchFamily="18" charset="-78"/>
              </a:rPr>
              <a:t>, </a:t>
            </a:r>
            <a:r>
              <a:rPr lang="en-US" dirty="0" err="1" smtClean="0">
                <a:latin typeface="Andalus" pitchFamily="18" charset="-78"/>
                <a:cs typeface="Andalus" pitchFamily="18" charset="-78"/>
              </a:rPr>
              <a:t>dan</a:t>
            </a:r>
            <a:r>
              <a:rPr lang="en-US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US" dirty="0" err="1" smtClean="0">
                <a:latin typeface="Andalus" pitchFamily="18" charset="-78"/>
                <a:cs typeface="Andalus" pitchFamily="18" charset="-78"/>
              </a:rPr>
              <a:t>jumlah</a:t>
            </a:r>
            <a:r>
              <a:rPr lang="en-US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US" dirty="0" err="1" smtClean="0">
                <a:latin typeface="Andalus" pitchFamily="18" charset="-78"/>
                <a:cs typeface="Andalus" pitchFamily="18" charset="-78"/>
              </a:rPr>
              <a:t>uang</a:t>
            </a:r>
            <a:r>
              <a:rPr lang="en-US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US" dirty="0" err="1" smtClean="0">
                <a:latin typeface="Andalus" pitchFamily="18" charset="-78"/>
                <a:cs typeface="Andalus" pitchFamily="18" charset="-78"/>
              </a:rPr>
              <a:t>kembalian</a:t>
            </a:r>
            <a:r>
              <a:rPr lang="en-US" dirty="0" smtClean="0">
                <a:latin typeface="Andalus" pitchFamily="18" charset="-78"/>
                <a:cs typeface="Andalus" pitchFamily="18" charset="-78"/>
              </a:rPr>
              <a:t>.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752600" y="1702713"/>
            <a:ext cx="609600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4288" indent="-14288" algn="ctr">
              <a:buFontTx/>
              <a:buNone/>
            </a:pPr>
            <a:r>
              <a:rPr lang="en-US" sz="2200" dirty="0" err="1" smtClean="0">
                <a:latin typeface="Andalus" pitchFamily="18" charset="-78"/>
                <a:cs typeface="Andalus" pitchFamily="18" charset="-78"/>
              </a:rPr>
              <a:t>Tabel</a:t>
            </a:r>
            <a:r>
              <a:rPr lang="en-US" sz="22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200" dirty="0" err="1" smtClean="0">
                <a:latin typeface="Andalus" pitchFamily="18" charset="-78"/>
                <a:cs typeface="Andalus" pitchFamily="18" charset="-78"/>
              </a:rPr>
              <a:t>Barang</a:t>
            </a:r>
            <a:endParaRPr lang="en-US" sz="2200" dirty="0" smtClean="0">
              <a:latin typeface="Andalus" pitchFamily="18" charset="-78"/>
              <a:cs typeface="Andalus" pitchFamily="18" charset="-78"/>
            </a:endParaRP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5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1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accent1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2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1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accent1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3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9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1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accent1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0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1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0" grpId="0"/>
      <p:bldP spid="11" grpId="0"/>
      <p:bldP spid="12" grpId="0"/>
      <p:bldP spid="1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62000" y="152400"/>
            <a:ext cx="8001000" cy="685800"/>
          </a:xfrm>
        </p:spPr>
        <p:txBody>
          <a:bodyPr/>
          <a:lstStyle/>
          <a:p>
            <a:r>
              <a:rPr lang="en-US" b="1" dirty="0" smtClean="0">
                <a:solidFill>
                  <a:srgbClr val="CCFF99"/>
                </a:solidFill>
                <a:latin typeface="Andalus" pitchFamily="18" charset="-78"/>
                <a:cs typeface="Andalus" pitchFamily="18" charset="-78"/>
              </a:rPr>
              <a:t> </a:t>
            </a:r>
            <a:r>
              <a:rPr lang="en-US" b="1" dirty="0" err="1" smtClean="0">
                <a:solidFill>
                  <a:srgbClr val="CCFF99"/>
                </a:solidFill>
                <a:latin typeface="Andalus" pitchFamily="18" charset="-78"/>
                <a:cs typeface="Andalus" pitchFamily="18" charset="-78"/>
              </a:rPr>
              <a:t>Analisis</a:t>
            </a:r>
            <a:r>
              <a:rPr lang="en-US" b="1" dirty="0" smtClean="0">
                <a:solidFill>
                  <a:srgbClr val="CCFF99"/>
                </a:solidFill>
                <a:latin typeface="Andalus" pitchFamily="18" charset="-78"/>
                <a:cs typeface="Andalus" pitchFamily="18" charset="-78"/>
              </a:rPr>
              <a:t> </a:t>
            </a:r>
            <a:r>
              <a:rPr lang="en-US" b="1" dirty="0" err="1" smtClean="0">
                <a:solidFill>
                  <a:srgbClr val="CCFF99"/>
                </a:solidFill>
                <a:latin typeface="Andalus" pitchFamily="18" charset="-78"/>
                <a:cs typeface="Andalus" pitchFamily="18" charset="-78"/>
              </a:rPr>
              <a:t>Terhadap</a:t>
            </a:r>
            <a:r>
              <a:rPr lang="en-US" b="1" dirty="0" smtClean="0">
                <a:solidFill>
                  <a:srgbClr val="CCFF99"/>
                </a:solidFill>
                <a:latin typeface="Andalus" pitchFamily="18" charset="-78"/>
                <a:cs typeface="Andalus" pitchFamily="18" charset="-78"/>
              </a:rPr>
              <a:t> </a:t>
            </a:r>
            <a:r>
              <a:rPr lang="en-US" b="1" dirty="0" err="1" smtClean="0">
                <a:solidFill>
                  <a:srgbClr val="CCFF99"/>
                </a:solidFill>
                <a:latin typeface="Andalus" pitchFamily="18" charset="-78"/>
                <a:cs typeface="Andalus" pitchFamily="18" charset="-78"/>
              </a:rPr>
              <a:t>Banyak</a:t>
            </a:r>
            <a:r>
              <a:rPr lang="en-US" b="1" dirty="0" smtClean="0">
                <a:solidFill>
                  <a:srgbClr val="CCFF99"/>
                </a:solidFill>
                <a:latin typeface="Andalus" pitchFamily="18" charset="-78"/>
                <a:cs typeface="Andalus" pitchFamily="18" charset="-78"/>
              </a:rPr>
              <a:t> </a:t>
            </a:r>
            <a:r>
              <a:rPr lang="en-US" b="1" dirty="0" err="1" smtClean="0">
                <a:solidFill>
                  <a:srgbClr val="CCFF99"/>
                </a:solidFill>
                <a:latin typeface="Andalus" pitchFamily="18" charset="-78"/>
                <a:cs typeface="Andalus" pitchFamily="18" charset="-78"/>
              </a:rPr>
              <a:t>Kasus</a:t>
            </a:r>
            <a:endParaRPr lang="id-ID" b="1" dirty="0">
              <a:solidFill>
                <a:srgbClr val="CCFF99"/>
              </a:solidFill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228600" y="6324600"/>
            <a:ext cx="2514600" cy="304800"/>
          </a:xfrm>
        </p:spPr>
        <p:txBody>
          <a:bodyPr/>
          <a:lstStyle/>
          <a:p>
            <a:r>
              <a:rPr lang="en-US" dirty="0" err="1" smtClean="0">
                <a:solidFill>
                  <a:srgbClr val="CCFF99"/>
                </a:solidFill>
              </a:rPr>
              <a:t>Algoritma</a:t>
            </a:r>
            <a:r>
              <a:rPr lang="en-US" dirty="0" smtClean="0">
                <a:solidFill>
                  <a:srgbClr val="CCFF99"/>
                </a:solidFill>
              </a:rPr>
              <a:t> </a:t>
            </a:r>
            <a:r>
              <a:rPr lang="en-US" dirty="0" err="1" smtClean="0">
                <a:solidFill>
                  <a:srgbClr val="CCFF99"/>
                </a:solidFill>
              </a:rPr>
              <a:t>dan</a:t>
            </a:r>
            <a:r>
              <a:rPr lang="en-US" dirty="0" smtClean="0">
                <a:solidFill>
                  <a:srgbClr val="CCFF99"/>
                </a:solidFill>
              </a:rPr>
              <a:t> </a:t>
            </a:r>
            <a:r>
              <a:rPr lang="en-US" dirty="0" err="1" smtClean="0">
                <a:solidFill>
                  <a:srgbClr val="CCFF99"/>
                </a:solidFill>
              </a:rPr>
              <a:t>Pemrograman</a:t>
            </a:r>
            <a:endParaRPr lang="en-US" dirty="0">
              <a:solidFill>
                <a:srgbClr val="CCFF99"/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19704" y="6324600"/>
            <a:ext cx="3619496" cy="304800"/>
          </a:xfrm>
        </p:spPr>
        <p:txBody>
          <a:bodyPr/>
          <a:lstStyle/>
          <a:p>
            <a:pPr algn="r"/>
            <a:r>
              <a:rPr lang="en-US" dirty="0" smtClean="0">
                <a:solidFill>
                  <a:srgbClr val="CCFF99"/>
                </a:solidFill>
              </a:rPr>
              <a:t>Program </a:t>
            </a:r>
            <a:r>
              <a:rPr lang="en-US" dirty="0" err="1" smtClean="0">
                <a:solidFill>
                  <a:srgbClr val="CCFF99"/>
                </a:solidFill>
              </a:rPr>
              <a:t>Studi</a:t>
            </a:r>
            <a:r>
              <a:rPr lang="en-US" dirty="0" smtClean="0">
                <a:solidFill>
                  <a:srgbClr val="CCFF99"/>
                </a:solidFill>
              </a:rPr>
              <a:t> </a:t>
            </a:r>
            <a:r>
              <a:rPr lang="en-US" dirty="0" err="1" smtClean="0">
                <a:solidFill>
                  <a:srgbClr val="CCFF99"/>
                </a:solidFill>
              </a:rPr>
              <a:t>Teknik</a:t>
            </a:r>
            <a:r>
              <a:rPr lang="en-US" dirty="0" smtClean="0">
                <a:solidFill>
                  <a:srgbClr val="CCFF99"/>
                </a:solidFill>
              </a:rPr>
              <a:t> </a:t>
            </a:r>
            <a:r>
              <a:rPr lang="en-US" dirty="0" err="1" smtClean="0">
                <a:solidFill>
                  <a:srgbClr val="CCFF99"/>
                </a:solidFill>
              </a:rPr>
              <a:t>Informatika</a:t>
            </a:r>
            <a:endParaRPr lang="en-US" dirty="0">
              <a:solidFill>
                <a:srgbClr val="CCFF99"/>
              </a:solidFill>
            </a:endParaRPr>
          </a:p>
        </p:txBody>
      </p:sp>
      <p:pic>
        <p:nvPicPr>
          <p:cNvPr id="7" name="Picture 6" descr="logo IF-bw PS 260.pn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4990" y="46220"/>
            <a:ext cx="838200" cy="838200"/>
          </a:xfrm>
          <a:prstGeom prst="rect">
            <a:avLst/>
          </a:prstGeom>
        </p:spPr>
      </p:pic>
      <p:sp>
        <p:nvSpPr>
          <p:cNvPr id="9" name="Content Placeholder 3"/>
          <p:cNvSpPr>
            <a:spLocks noGrp="1"/>
          </p:cNvSpPr>
          <p:nvPr>
            <p:ph idx="1"/>
          </p:nvPr>
        </p:nvSpPr>
        <p:spPr>
          <a:xfrm>
            <a:off x="1295400" y="990600"/>
            <a:ext cx="7772400" cy="5181600"/>
          </a:xfrm>
        </p:spPr>
        <p:txBody>
          <a:bodyPr/>
          <a:lstStyle/>
          <a:p>
            <a:pPr>
              <a:buNone/>
            </a:pPr>
            <a:r>
              <a:rPr lang="en-US" sz="1400" b="1" kern="1200" dirty="0" err="1" smtClean="0">
                <a:solidFill>
                  <a:srgbClr val="FF0000"/>
                </a:solidFill>
                <a:latin typeface="+mj-lt"/>
                <a:cs typeface="Andalus" pitchFamily="18" charset="-78"/>
              </a:rPr>
              <a:t>Bentuk</a:t>
            </a:r>
            <a:r>
              <a:rPr lang="en-US" sz="1400" b="1" kern="1200" dirty="0" smtClean="0">
                <a:solidFill>
                  <a:srgbClr val="FF0000"/>
                </a:solidFill>
                <a:latin typeface="+mj-lt"/>
                <a:cs typeface="Andalus" pitchFamily="18" charset="-78"/>
              </a:rPr>
              <a:t> </a:t>
            </a:r>
            <a:r>
              <a:rPr lang="en-US" sz="1400" b="1" kern="1200" dirty="0" err="1" smtClean="0">
                <a:solidFill>
                  <a:srgbClr val="FF0000"/>
                </a:solidFill>
                <a:latin typeface="+mj-lt"/>
                <a:cs typeface="Andalus" pitchFamily="18" charset="-78"/>
              </a:rPr>
              <a:t>Umum</a:t>
            </a:r>
            <a:r>
              <a:rPr lang="en-US" sz="1400" b="1" kern="1200" dirty="0" smtClean="0">
                <a:solidFill>
                  <a:srgbClr val="FF0000"/>
                </a:solidFill>
                <a:latin typeface="+mj-lt"/>
                <a:cs typeface="Andalus" pitchFamily="18" charset="-78"/>
              </a:rPr>
              <a:t> </a:t>
            </a:r>
            <a:r>
              <a:rPr lang="en-US" sz="1400" kern="1200" dirty="0" smtClean="0">
                <a:latin typeface="+mj-lt"/>
                <a:cs typeface="Andalus" pitchFamily="18" charset="-78"/>
              </a:rPr>
              <a:t>:</a:t>
            </a:r>
          </a:p>
          <a:p>
            <a:pPr>
              <a:buNone/>
            </a:pPr>
            <a:r>
              <a:rPr lang="en-US" sz="1400" b="1" kern="1200" dirty="0" smtClean="0">
                <a:latin typeface="+mj-lt"/>
                <a:cs typeface="Andalus" pitchFamily="18" charset="-78"/>
              </a:rPr>
              <a:t>       </a:t>
            </a:r>
            <a:r>
              <a:rPr lang="en-US" sz="1400" b="1" u="sng" kern="1200" dirty="0" smtClean="0">
                <a:latin typeface="+mj-lt"/>
                <a:cs typeface="Andalus" pitchFamily="18" charset="-78"/>
              </a:rPr>
              <a:t>if</a:t>
            </a:r>
            <a:r>
              <a:rPr lang="en-US" sz="1400" b="1" kern="1200" dirty="0" smtClean="0">
                <a:latin typeface="+mj-lt"/>
                <a:cs typeface="Andalus" pitchFamily="18" charset="-78"/>
              </a:rPr>
              <a:t> (kondisi_1)</a:t>
            </a:r>
          </a:p>
          <a:p>
            <a:pPr>
              <a:buNone/>
            </a:pPr>
            <a:r>
              <a:rPr lang="en-US" sz="1400" b="1" kern="1200" dirty="0" smtClean="0">
                <a:latin typeface="+mj-lt"/>
                <a:cs typeface="Andalus" pitchFamily="18" charset="-78"/>
              </a:rPr>
              <a:t>          </a:t>
            </a:r>
            <a:r>
              <a:rPr lang="en-US" sz="1400" b="1" u="sng" kern="1200" dirty="0" smtClean="0">
                <a:latin typeface="+mj-lt"/>
                <a:cs typeface="Andalus" pitchFamily="18" charset="-78"/>
              </a:rPr>
              <a:t>then</a:t>
            </a:r>
          </a:p>
          <a:p>
            <a:pPr>
              <a:buNone/>
            </a:pPr>
            <a:r>
              <a:rPr lang="en-US" sz="1400" b="1" kern="1200" dirty="0" smtClean="0">
                <a:latin typeface="+mj-lt"/>
                <a:cs typeface="Andalus" pitchFamily="18" charset="-78"/>
              </a:rPr>
              <a:t>             {aksi_1}</a:t>
            </a:r>
          </a:p>
          <a:p>
            <a:pPr>
              <a:buNone/>
            </a:pPr>
            <a:r>
              <a:rPr lang="en-US" sz="1400" b="1" kern="1200" dirty="0" smtClean="0">
                <a:latin typeface="+mj-lt"/>
                <a:cs typeface="Andalus" pitchFamily="18" charset="-78"/>
              </a:rPr>
              <a:t>          </a:t>
            </a:r>
            <a:r>
              <a:rPr lang="en-US" sz="1400" b="1" u="sng" kern="1200" dirty="0" smtClean="0">
                <a:latin typeface="+mj-lt"/>
                <a:cs typeface="Andalus" pitchFamily="18" charset="-78"/>
              </a:rPr>
              <a:t>else</a:t>
            </a:r>
          </a:p>
          <a:p>
            <a:pPr>
              <a:buNone/>
            </a:pPr>
            <a:r>
              <a:rPr lang="en-US" sz="1400" b="1" kern="1200" dirty="0" smtClean="0">
                <a:latin typeface="+mj-lt"/>
                <a:cs typeface="Andalus" pitchFamily="18" charset="-78"/>
              </a:rPr>
              <a:t>	        </a:t>
            </a:r>
            <a:r>
              <a:rPr lang="en-US" sz="1400" b="1" u="sng" kern="1200" dirty="0" smtClean="0">
                <a:latin typeface="+mj-lt"/>
                <a:cs typeface="Andalus" pitchFamily="18" charset="-78"/>
              </a:rPr>
              <a:t>if </a:t>
            </a:r>
            <a:r>
              <a:rPr lang="en-US" sz="1400" b="1" kern="1200" dirty="0" smtClean="0">
                <a:latin typeface="+mj-lt"/>
                <a:cs typeface="Andalus" pitchFamily="18" charset="-78"/>
              </a:rPr>
              <a:t>(kondisi_2)</a:t>
            </a:r>
          </a:p>
          <a:p>
            <a:pPr>
              <a:buNone/>
            </a:pPr>
            <a:r>
              <a:rPr lang="en-US" sz="1400" b="1" kern="1200" dirty="0" smtClean="0">
                <a:latin typeface="+mj-lt"/>
                <a:cs typeface="Andalus" pitchFamily="18" charset="-78"/>
              </a:rPr>
              <a:t>		     </a:t>
            </a:r>
            <a:r>
              <a:rPr lang="en-US" sz="1400" b="1" u="sng" kern="1200" dirty="0" smtClean="0">
                <a:latin typeface="+mj-lt"/>
                <a:cs typeface="Andalus" pitchFamily="18" charset="-78"/>
              </a:rPr>
              <a:t>then</a:t>
            </a:r>
          </a:p>
          <a:p>
            <a:pPr>
              <a:buNone/>
            </a:pPr>
            <a:r>
              <a:rPr lang="en-US" sz="1400" b="1" kern="1200" dirty="0" smtClean="0">
                <a:latin typeface="+mj-lt"/>
                <a:cs typeface="Andalus" pitchFamily="18" charset="-78"/>
              </a:rPr>
              <a:t>                          {aksi_2}</a:t>
            </a:r>
          </a:p>
          <a:p>
            <a:pPr>
              <a:buNone/>
            </a:pPr>
            <a:r>
              <a:rPr lang="en-US" sz="1400" b="1" kern="1200" dirty="0" smtClean="0">
                <a:latin typeface="+mj-lt"/>
                <a:cs typeface="Andalus" pitchFamily="18" charset="-78"/>
              </a:rPr>
              <a:t>		     </a:t>
            </a:r>
            <a:r>
              <a:rPr lang="en-US" sz="1400" b="1" u="sng" kern="1200" dirty="0" smtClean="0">
                <a:latin typeface="+mj-lt"/>
                <a:cs typeface="Andalus" pitchFamily="18" charset="-78"/>
              </a:rPr>
              <a:t>else</a:t>
            </a:r>
          </a:p>
          <a:p>
            <a:pPr>
              <a:buNone/>
            </a:pPr>
            <a:r>
              <a:rPr lang="en-US" sz="1400" b="1" kern="1200" dirty="0" smtClean="0">
                <a:latin typeface="+mj-lt"/>
                <a:cs typeface="Andalus" pitchFamily="18" charset="-78"/>
              </a:rPr>
              <a:t>			..</a:t>
            </a:r>
          </a:p>
          <a:p>
            <a:pPr>
              <a:buNone/>
            </a:pPr>
            <a:r>
              <a:rPr lang="en-US" sz="1400" b="1" kern="1200" dirty="0" smtClean="0">
                <a:latin typeface="+mj-lt"/>
                <a:cs typeface="Andalus" pitchFamily="18" charset="-78"/>
              </a:rPr>
              <a:t>			</a:t>
            </a:r>
            <a:r>
              <a:rPr lang="en-US" sz="1400" b="1" u="sng" kern="1200" dirty="0" smtClean="0">
                <a:latin typeface="+mj-lt"/>
                <a:cs typeface="Andalus" pitchFamily="18" charset="-78"/>
              </a:rPr>
              <a:t>else</a:t>
            </a:r>
          </a:p>
          <a:p>
            <a:pPr>
              <a:buNone/>
            </a:pPr>
            <a:r>
              <a:rPr lang="en-US" sz="1400" b="1" kern="1200" dirty="0" smtClean="0">
                <a:latin typeface="+mj-lt"/>
                <a:cs typeface="Andalus" pitchFamily="18" charset="-78"/>
              </a:rPr>
              <a:t>			    </a:t>
            </a:r>
            <a:r>
              <a:rPr lang="en-US" sz="1400" b="1" u="sng" kern="1200" dirty="0" smtClean="0">
                <a:latin typeface="+mj-lt"/>
                <a:cs typeface="Andalus" pitchFamily="18" charset="-78"/>
              </a:rPr>
              <a:t>if</a:t>
            </a:r>
            <a:r>
              <a:rPr lang="en-US" sz="1400" b="1" kern="1200" dirty="0" smtClean="0">
                <a:latin typeface="+mj-lt"/>
                <a:cs typeface="Andalus" pitchFamily="18" charset="-78"/>
              </a:rPr>
              <a:t> (kondisi_n-1)</a:t>
            </a:r>
          </a:p>
          <a:p>
            <a:pPr>
              <a:buNone/>
            </a:pPr>
            <a:r>
              <a:rPr lang="en-US" sz="1400" b="1" kern="1200" dirty="0" smtClean="0">
                <a:latin typeface="+mj-lt"/>
                <a:cs typeface="Andalus" pitchFamily="18" charset="-78"/>
              </a:rPr>
              <a:t>			       </a:t>
            </a:r>
            <a:r>
              <a:rPr lang="en-US" sz="1400" b="1" u="sng" kern="1200" dirty="0" smtClean="0">
                <a:latin typeface="+mj-lt"/>
                <a:cs typeface="Andalus" pitchFamily="18" charset="-78"/>
              </a:rPr>
              <a:t>then</a:t>
            </a:r>
          </a:p>
          <a:p>
            <a:pPr>
              <a:buNone/>
            </a:pPr>
            <a:r>
              <a:rPr lang="en-US" sz="1400" b="1" kern="1200" dirty="0" smtClean="0">
                <a:latin typeface="+mj-lt"/>
                <a:cs typeface="Andalus" pitchFamily="18" charset="-78"/>
              </a:rPr>
              <a:t>			         {aksi_n-1}</a:t>
            </a:r>
          </a:p>
          <a:p>
            <a:pPr>
              <a:buNone/>
            </a:pPr>
            <a:r>
              <a:rPr lang="en-US" sz="1400" b="1" kern="1200" dirty="0" smtClean="0">
                <a:latin typeface="+mj-lt"/>
                <a:cs typeface="Andalus" pitchFamily="18" charset="-78"/>
              </a:rPr>
              <a:t>			       </a:t>
            </a:r>
            <a:r>
              <a:rPr lang="en-US" sz="1400" b="1" u="sng" kern="1200" dirty="0" smtClean="0">
                <a:latin typeface="+mj-lt"/>
                <a:cs typeface="Andalus" pitchFamily="18" charset="-78"/>
              </a:rPr>
              <a:t>else</a:t>
            </a:r>
          </a:p>
          <a:p>
            <a:pPr>
              <a:buNone/>
            </a:pPr>
            <a:r>
              <a:rPr lang="en-US" sz="1400" b="1" kern="1200" dirty="0" smtClean="0">
                <a:latin typeface="+mj-lt"/>
                <a:cs typeface="Andalus" pitchFamily="18" charset="-78"/>
              </a:rPr>
              <a:t>			         {</a:t>
            </a:r>
            <a:r>
              <a:rPr lang="en-US" sz="1400" b="1" kern="1200" dirty="0" err="1" smtClean="0">
                <a:latin typeface="+mj-lt"/>
                <a:cs typeface="Andalus" pitchFamily="18" charset="-78"/>
              </a:rPr>
              <a:t>aksi_n</a:t>
            </a:r>
            <a:r>
              <a:rPr lang="en-US" sz="1400" b="1" kern="1200" dirty="0" smtClean="0">
                <a:latin typeface="+mj-lt"/>
                <a:cs typeface="Andalus" pitchFamily="18" charset="-78"/>
              </a:rPr>
              <a:t>}</a:t>
            </a:r>
          </a:p>
          <a:p>
            <a:pPr>
              <a:buNone/>
            </a:pPr>
            <a:r>
              <a:rPr lang="en-US" sz="1400" b="1" kern="1200" dirty="0" smtClean="0">
                <a:latin typeface="+mj-lt"/>
                <a:cs typeface="Andalus" pitchFamily="18" charset="-78"/>
              </a:rPr>
              <a:t>			    </a:t>
            </a:r>
            <a:r>
              <a:rPr lang="en-US" sz="1400" b="1" u="sng" kern="1200" dirty="0" err="1" smtClean="0">
                <a:latin typeface="+mj-lt"/>
                <a:cs typeface="Andalus" pitchFamily="18" charset="-78"/>
              </a:rPr>
              <a:t>endif</a:t>
            </a:r>
            <a:endParaRPr lang="en-US" sz="1400" b="1" u="sng" kern="1200" dirty="0" smtClean="0">
              <a:latin typeface="+mj-lt"/>
              <a:cs typeface="Andalus" pitchFamily="18" charset="-78"/>
            </a:endParaRPr>
          </a:p>
          <a:p>
            <a:pPr>
              <a:buNone/>
            </a:pPr>
            <a:r>
              <a:rPr lang="en-US" sz="1400" b="1" kern="1200" dirty="0" smtClean="0">
                <a:latin typeface="+mj-lt"/>
                <a:cs typeface="Andalus" pitchFamily="18" charset="-78"/>
              </a:rPr>
              <a:t>			..</a:t>
            </a:r>
          </a:p>
          <a:p>
            <a:pPr>
              <a:buNone/>
            </a:pPr>
            <a:r>
              <a:rPr lang="en-US" sz="1400" b="1" kern="1200" dirty="0" smtClean="0">
                <a:latin typeface="+mj-lt"/>
                <a:cs typeface="Andalus" pitchFamily="18" charset="-78"/>
              </a:rPr>
              <a:t>		  </a:t>
            </a:r>
            <a:r>
              <a:rPr lang="en-US" sz="1400" b="1" u="sng" kern="1200" dirty="0" err="1" smtClean="0">
                <a:latin typeface="+mj-lt"/>
                <a:cs typeface="Andalus" pitchFamily="18" charset="-78"/>
              </a:rPr>
              <a:t>endif</a:t>
            </a:r>
            <a:endParaRPr lang="en-US" sz="1400" b="1" u="sng" kern="1200" dirty="0" smtClean="0">
              <a:latin typeface="+mj-lt"/>
              <a:cs typeface="Andalus" pitchFamily="18" charset="-78"/>
            </a:endParaRPr>
          </a:p>
          <a:p>
            <a:pPr>
              <a:buNone/>
            </a:pPr>
            <a:r>
              <a:rPr lang="en-US" sz="1400" b="1" kern="1200" dirty="0" smtClean="0">
                <a:latin typeface="+mj-lt"/>
                <a:cs typeface="Andalus" pitchFamily="18" charset="-78"/>
              </a:rPr>
              <a:t>       </a:t>
            </a:r>
            <a:r>
              <a:rPr lang="en-US" sz="1400" b="1" u="sng" kern="1200" dirty="0" err="1" smtClean="0">
                <a:latin typeface="+mj-lt"/>
                <a:cs typeface="Andalus" pitchFamily="18" charset="-78"/>
              </a:rPr>
              <a:t>endif</a:t>
            </a:r>
            <a:endParaRPr lang="en-US" sz="1400" b="1" u="sng" kern="1200" dirty="0" smtClean="0">
              <a:latin typeface="+mj-lt"/>
              <a:cs typeface="Andalus" pitchFamily="18" charset="-78"/>
            </a:endParaRPr>
          </a:p>
          <a:p>
            <a:pPr algn="just">
              <a:lnSpc>
                <a:spcPct val="100000"/>
              </a:lnSpc>
              <a:spcAft>
                <a:spcPts val="0"/>
              </a:spcAft>
            </a:pPr>
            <a:endParaRPr lang="id-ID" sz="1400" u="sng" dirty="0">
              <a:latin typeface="+mj-lt"/>
              <a:ea typeface="Times New Roman"/>
              <a:cs typeface="Andalus" pitchFamily="18" charset="-78"/>
            </a:endParaRPr>
          </a:p>
        </p:txBody>
      </p:sp>
      <p:sp>
        <p:nvSpPr>
          <p:cNvPr id="10" name="Right Brace 9"/>
          <p:cNvSpPr/>
          <p:nvPr/>
        </p:nvSpPr>
        <p:spPr>
          <a:xfrm>
            <a:off x="4419600" y="1371600"/>
            <a:ext cx="990600" cy="4724400"/>
          </a:xfrm>
          <a:prstGeom prst="rightBrace">
            <a:avLst>
              <a:gd name="adj1" fmla="val 8333"/>
              <a:gd name="adj2" fmla="val 50317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5562600" y="3505200"/>
            <a:ext cx="19812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  <a:latin typeface="Andalus" pitchFamily="18" charset="-78"/>
                <a:cs typeface="Andalus" pitchFamily="18" charset="-78"/>
              </a:rPr>
              <a:t>Nested If </a:t>
            </a:r>
            <a:endParaRPr lang="en-US" dirty="0">
              <a:solidFill>
                <a:srgbClr val="C00000"/>
              </a:solidFill>
              <a:latin typeface="Andalus" pitchFamily="18" charset="-78"/>
              <a:cs typeface="Andalus" pitchFamily="18" charset="-78"/>
            </a:endParaRP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1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accent1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1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accent1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6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1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accent1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7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3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1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accent1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4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0" dur="5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1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accent1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1" dur="5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" dur="5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7" dur="500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1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accent1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8" dur="500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9" dur="500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4" dur="500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1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accent1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5" dur="500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6" dur="500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1" dur="500"/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1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accent1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2" dur="500"/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3" dur="500"/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8" dur="500"/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1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accent1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9" dur="500"/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0" dur="500"/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5" dur="500"/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1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accent1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6" dur="500"/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7" dur="500"/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82" dur="500"/>
                                        <p:tgtEl>
                                          <p:spTgt spid="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1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accent1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3" dur="500"/>
                                        <p:tgtEl>
                                          <p:spTgt spid="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4" dur="500"/>
                                        <p:tgtEl>
                                          <p:spTgt spid="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89" dur="500"/>
                                        <p:tgtEl>
                                          <p:spTgt spid="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1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accent1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90" dur="500"/>
                                        <p:tgtEl>
                                          <p:spTgt spid="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1" dur="500"/>
                                        <p:tgtEl>
                                          <p:spTgt spid="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96" dur="500"/>
                                        <p:tgtEl>
                                          <p:spTgt spid="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1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accent1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97" dur="500"/>
                                        <p:tgtEl>
                                          <p:spTgt spid="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8" dur="500"/>
                                        <p:tgtEl>
                                          <p:spTgt spid="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03" dur="500"/>
                                        <p:tgtEl>
                                          <p:spTgt spid="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1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accent1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04" dur="500"/>
                                        <p:tgtEl>
                                          <p:spTgt spid="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5" dur="500"/>
                                        <p:tgtEl>
                                          <p:spTgt spid="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10" dur="500"/>
                                        <p:tgtEl>
                                          <p:spTgt spid="9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1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accent1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11" dur="500"/>
                                        <p:tgtEl>
                                          <p:spTgt spid="9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2" dur="500"/>
                                        <p:tgtEl>
                                          <p:spTgt spid="9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17" dur="500"/>
                                        <p:tgtEl>
                                          <p:spTgt spid="9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1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accent1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18" dur="500"/>
                                        <p:tgtEl>
                                          <p:spTgt spid="9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9" dur="500"/>
                                        <p:tgtEl>
                                          <p:spTgt spid="9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4" dur="500"/>
                                        <p:tgtEl>
                                          <p:spTgt spid="9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1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accent1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25" dur="500"/>
                                        <p:tgtEl>
                                          <p:spTgt spid="9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6" dur="500"/>
                                        <p:tgtEl>
                                          <p:spTgt spid="9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1" dur="500"/>
                                        <p:tgtEl>
                                          <p:spTgt spid="9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1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accent1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2" dur="500"/>
                                        <p:tgtEl>
                                          <p:spTgt spid="9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3" dur="500"/>
                                        <p:tgtEl>
                                          <p:spTgt spid="9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8" dur="500"/>
                                        <p:tgtEl>
                                          <p:spTgt spid="9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1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accent1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9" dur="500"/>
                                        <p:tgtEl>
                                          <p:spTgt spid="9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0" dur="500"/>
                                        <p:tgtEl>
                                          <p:spTgt spid="9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5" dur="500"/>
                                        <p:tgtEl>
                                          <p:spTgt spid="9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1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accent1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6" dur="500"/>
                                        <p:tgtEl>
                                          <p:spTgt spid="9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7" dur="500"/>
                                        <p:tgtEl>
                                          <p:spTgt spid="9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9" grpId="0" build="p"/>
      <p:bldP spid="10" grpId="0" animBg="1"/>
      <p:bldP spid="1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62000" y="152400"/>
            <a:ext cx="8001000" cy="685800"/>
          </a:xfrm>
        </p:spPr>
        <p:txBody>
          <a:bodyPr/>
          <a:lstStyle/>
          <a:p>
            <a:r>
              <a:rPr lang="en-US" b="1" dirty="0" smtClean="0">
                <a:solidFill>
                  <a:srgbClr val="CCFF99"/>
                </a:solidFill>
                <a:latin typeface="Andalus" pitchFamily="18" charset="-78"/>
                <a:cs typeface="Andalus" pitchFamily="18" charset="-78"/>
              </a:rPr>
              <a:t> </a:t>
            </a:r>
            <a:r>
              <a:rPr lang="en-US" b="1" dirty="0" err="1" smtClean="0">
                <a:solidFill>
                  <a:srgbClr val="CCFF99"/>
                </a:solidFill>
                <a:latin typeface="Andalus" pitchFamily="18" charset="-78"/>
                <a:cs typeface="Andalus" pitchFamily="18" charset="-78"/>
              </a:rPr>
              <a:t>Latihan</a:t>
            </a:r>
            <a:r>
              <a:rPr lang="en-US" b="1" dirty="0" smtClean="0">
                <a:solidFill>
                  <a:srgbClr val="CCFF99"/>
                </a:solidFill>
                <a:latin typeface="Andalus" pitchFamily="18" charset="-78"/>
                <a:cs typeface="Andalus" pitchFamily="18" charset="-78"/>
              </a:rPr>
              <a:t> </a:t>
            </a:r>
            <a:r>
              <a:rPr lang="en-US" b="1" dirty="0" err="1" smtClean="0">
                <a:solidFill>
                  <a:srgbClr val="CCFF99"/>
                </a:solidFill>
                <a:latin typeface="Andalus" pitchFamily="18" charset="-78"/>
                <a:cs typeface="Andalus" pitchFamily="18" charset="-78"/>
              </a:rPr>
              <a:t>Soal</a:t>
            </a:r>
            <a:endParaRPr lang="id-ID" b="1" dirty="0">
              <a:solidFill>
                <a:srgbClr val="CCFF99"/>
              </a:solidFill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228600" y="6324600"/>
            <a:ext cx="2514600" cy="304800"/>
          </a:xfrm>
        </p:spPr>
        <p:txBody>
          <a:bodyPr/>
          <a:lstStyle/>
          <a:p>
            <a:r>
              <a:rPr lang="en-US" dirty="0" err="1" smtClean="0">
                <a:solidFill>
                  <a:srgbClr val="CCFF99"/>
                </a:solidFill>
              </a:rPr>
              <a:t>Algoritma</a:t>
            </a:r>
            <a:r>
              <a:rPr lang="en-US" dirty="0" smtClean="0">
                <a:solidFill>
                  <a:srgbClr val="CCFF99"/>
                </a:solidFill>
              </a:rPr>
              <a:t> </a:t>
            </a:r>
            <a:r>
              <a:rPr lang="en-US" dirty="0" err="1" smtClean="0">
                <a:solidFill>
                  <a:srgbClr val="CCFF99"/>
                </a:solidFill>
              </a:rPr>
              <a:t>dan</a:t>
            </a:r>
            <a:r>
              <a:rPr lang="en-US" dirty="0" smtClean="0">
                <a:solidFill>
                  <a:srgbClr val="CCFF99"/>
                </a:solidFill>
              </a:rPr>
              <a:t> </a:t>
            </a:r>
            <a:r>
              <a:rPr lang="en-US" dirty="0" err="1" smtClean="0">
                <a:solidFill>
                  <a:srgbClr val="CCFF99"/>
                </a:solidFill>
              </a:rPr>
              <a:t>Pemrograman</a:t>
            </a:r>
            <a:endParaRPr lang="en-US" dirty="0">
              <a:solidFill>
                <a:srgbClr val="CCFF99"/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19704" y="6324600"/>
            <a:ext cx="3619496" cy="304800"/>
          </a:xfrm>
        </p:spPr>
        <p:txBody>
          <a:bodyPr/>
          <a:lstStyle/>
          <a:p>
            <a:pPr algn="r"/>
            <a:r>
              <a:rPr lang="en-US" dirty="0" smtClean="0">
                <a:solidFill>
                  <a:srgbClr val="CCFF99"/>
                </a:solidFill>
              </a:rPr>
              <a:t>Program </a:t>
            </a:r>
            <a:r>
              <a:rPr lang="en-US" dirty="0" err="1" smtClean="0">
                <a:solidFill>
                  <a:srgbClr val="CCFF99"/>
                </a:solidFill>
              </a:rPr>
              <a:t>Studi</a:t>
            </a:r>
            <a:r>
              <a:rPr lang="en-US" dirty="0" smtClean="0">
                <a:solidFill>
                  <a:srgbClr val="CCFF99"/>
                </a:solidFill>
              </a:rPr>
              <a:t> </a:t>
            </a:r>
            <a:r>
              <a:rPr lang="en-US" dirty="0" err="1" smtClean="0">
                <a:solidFill>
                  <a:srgbClr val="CCFF99"/>
                </a:solidFill>
              </a:rPr>
              <a:t>Teknik</a:t>
            </a:r>
            <a:r>
              <a:rPr lang="en-US" dirty="0" smtClean="0">
                <a:solidFill>
                  <a:srgbClr val="CCFF99"/>
                </a:solidFill>
              </a:rPr>
              <a:t> </a:t>
            </a:r>
            <a:r>
              <a:rPr lang="en-US" dirty="0" err="1" smtClean="0">
                <a:solidFill>
                  <a:srgbClr val="CCFF99"/>
                </a:solidFill>
              </a:rPr>
              <a:t>Informatika</a:t>
            </a:r>
            <a:endParaRPr lang="en-US" dirty="0">
              <a:solidFill>
                <a:srgbClr val="CCFF99"/>
              </a:solidFill>
            </a:endParaRPr>
          </a:p>
        </p:txBody>
      </p:sp>
      <p:pic>
        <p:nvPicPr>
          <p:cNvPr id="7" name="Picture 6" descr="logo IF-bw PS 260.pn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4990" y="46220"/>
            <a:ext cx="838200" cy="83820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1219200" y="990600"/>
            <a:ext cx="71628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4288" indent="-14288" algn="just">
              <a:buFontTx/>
              <a:buNone/>
            </a:pPr>
            <a:r>
              <a:rPr lang="en-US" dirty="0" err="1" smtClean="0">
                <a:latin typeface="Andalus" pitchFamily="18" charset="-78"/>
                <a:cs typeface="Andalus" pitchFamily="18" charset="-78"/>
              </a:rPr>
              <a:t>Buat</a:t>
            </a:r>
            <a:r>
              <a:rPr lang="en-US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US" dirty="0" err="1" smtClean="0">
                <a:latin typeface="Andalus" pitchFamily="18" charset="-78"/>
                <a:cs typeface="Andalus" pitchFamily="18" charset="-78"/>
              </a:rPr>
              <a:t>algoritma</a:t>
            </a:r>
            <a:r>
              <a:rPr lang="en-US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US" dirty="0" err="1" smtClean="0">
                <a:latin typeface="Andalus" pitchFamily="18" charset="-78"/>
                <a:cs typeface="Andalus" pitchFamily="18" charset="-78"/>
              </a:rPr>
              <a:t>untuk</a:t>
            </a:r>
            <a:r>
              <a:rPr lang="en-US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US" dirty="0" err="1" smtClean="0">
                <a:latin typeface="Andalus" pitchFamily="18" charset="-78"/>
                <a:cs typeface="Andalus" pitchFamily="18" charset="-78"/>
              </a:rPr>
              <a:t>menentukan</a:t>
            </a:r>
            <a:r>
              <a:rPr lang="en-US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US" dirty="0" err="1" smtClean="0">
                <a:latin typeface="Andalus" pitchFamily="18" charset="-78"/>
                <a:cs typeface="Andalus" pitchFamily="18" charset="-78"/>
              </a:rPr>
              <a:t>Nilai</a:t>
            </a:r>
            <a:r>
              <a:rPr lang="en-US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US" dirty="0" err="1" smtClean="0">
                <a:latin typeface="Andalus" pitchFamily="18" charset="-78"/>
                <a:cs typeface="Andalus" pitchFamily="18" charset="-78"/>
              </a:rPr>
              <a:t>Mutu</a:t>
            </a:r>
            <a:r>
              <a:rPr lang="en-US" dirty="0" smtClean="0">
                <a:latin typeface="Andalus" pitchFamily="18" charset="-78"/>
                <a:cs typeface="Andalus" pitchFamily="18" charset="-78"/>
              </a:rPr>
              <a:t> (</a:t>
            </a:r>
            <a:r>
              <a:rPr lang="en-US" dirty="0" err="1" smtClean="0">
                <a:latin typeface="Andalus" pitchFamily="18" charset="-78"/>
                <a:cs typeface="Andalus" pitchFamily="18" charset="-78"/>
              </a:rPr>
              <a:t>Indeks</a:t>
            </a:r>
            <a:r>
              <a:rPr lang="en-US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US" dirty="0" err="1" smtClean="0">
                <a:latin typeface="Andalus" pitchFamily="18" charset="-78"/>
                <a:cs typeface="Andalus" pitchFamily="18" charset="-78"/>
              </a:rPr>
              <a:t>Nilai</a:t>
            </a:r>
            <a:r>
              <a:rPr lang="en-US" dirty="0" smtClean="0">
                <a:latin typeface="Andalus" pitchFamily="18" charset="-78"/>
                <a:cs typeface="Andalus" pitchFamily="18" charset="-78"/>
              </a:rPr>
              <a:t>)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219200" y="1752600"/>
            <a:ext cx="106680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4288" indent="-14288" algn="just">
              <a:buFontTx/>
              <a:buNone/>
            </a:pPr>
            <a:r>
              <a:rPr lang="en-US" sz="2200" b="1" dirty="0" smtClean="0">
                <a:solidFill>
                  <a:srgbClr val="C00000"/>
                </a:solidFill>
                <a:latin typeface="Andalus" pitchFamily="18" charset="-78"/>
                <a:cs typeface="Andalus" pitchFamily="18" charset="-78"/>
              </a:rPr>
              <a:t>Input?</a:t>
            </a:r>
          </a:p>
        </p:txBody>
      </p:sp>
      <p:sp>
        <p:nvSpPr>
          <p:cNvPr id="12" name="Rectangle 11"/>
          <p:cNvSpPr/>
          <p:nvPr/>
        </p:nvSpPr>
        <p:spPr>
          <a:xfrm>
            <a:off x="1219200" y="2971800"/>
            <a:ext cx="746760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buFontTx/>
              <a:buAutoNum type="arabicPeriod"/>
            </a:pPr>
            <a:r>
              <a:rPr lang="en-US" sz="2200" dirty="0" err="1" smtClean="0">
                <a:latin typeface="Andalus" pitchFamily="18" charset="-78"/>
                <a:cs typeface="Andalus" pitchFamily="18" charset="-78"/>
              </a:rPr>
              <a:t>Periksa</a:t>
            </a:r>
            <a:r>
              <a:rPr lang="en-US" sz="22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200" dirty="0" err="1" smtClean="0">
                <a:latin typeface="Andalus" pitchFamily="18" charset="-78"/>
                <a:cs typeface="Andalus" pitchFamily="18" charset="-78"/>
              </a:rPr>
              <a:t>Nilai</a:t>
            </a:r>
            <a:r>
              <a:rPr lang="en-US" sz="2200" dirty="0" smtClean="0">
                <a:latin typeface="Andalus" pitchFamily="18" charset="-78"/>
                <a:cs typeface="Andalus" pitchFamily="18" charset="-78"/>
              </a:rPr>
              <a:t>, </a:t>
            </a:r>
            <a:r>
              <a:rPr lang="en-US" sz="2200" dirty="0" err="1" smtClean="0">
                <a:latin typeface="Andalus" pitchFamily="18" charset="-78"/>
                <a:cs typeface="Andalus" pitchFamily="18" charset="-78"/>
              </a:rPr>
              <a:t>apakah</a:t>
            </a:r>
            <a:r>
              <a:rPr lang="en-US" sz="22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200" dirty="0" err="1" smtClean="0">
                <a:latin typeface="Andalus" pitchFamily="18" charset="-78"/>
                <a:cs typeface="Andalus" pitchFamily="18" charset="-78"/>
              </a:rPr>
              <a:t>diantara</a:t>
            </a:r>
            <a:r>
              <a:rPr lang="en-US" sz="2200" dirty="0" smtClean="0">
                <a:latin typeface="Andalus" pitchFamily="18" charset="-78"/>
                <a:cs typeface="Andalus" pitchFamily="18" charset="-78"/>
              </a:rPr>
              <a:t> 80 – 100?</a:t>
            </a:r>
          </a:p>
          <a:p>
            <a:pPr marL="457200" indent="-457200" algn="just">
              <a:buFontTx/>
              <a:buAutoNum type="arabicPeriod"/>
            </a:pPr>
            <a:r>
              <a:rPr lang="en-US" sz="2200" dirty="0" err="1" smtClean="0">
                <a:latin typeface="Andalus" pitchFamily="18" charset="-78"/>
                <a:cs typeface="Andalus" pitchFamily="18" charset="-78"/>
              </a:rPr>
              <a:t>Jika</a:t>
            </a:r>
            <a:r>
              <a:rPr lang="en-US" sz="22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200" dirty="0" err="1" smtClean="0">
                <a:latin typeface="Andalus" pitchFamily="18" charset="-78"/>
                <a:cs typeface="Andalus" pitchFamily="18" charset="-78"/>
              </a:rPr>
              <a:t>ya</a:t>
            </a:r>
            <a:r>
              <a:rPr lang="en-US" sz="2200" dirty="0" smtClean="0">
                <a:latin typeface="Andalus" pitchFamily="18" charset="-78"/>
                <a:cs typeface="Andalus" pitchFamily="18" charset="-78"/>
              </a:rPr>
              <a:t>, </a:t>
            </a:r>
            <a:r>
              <a:rPr lang="en-US" sz="2200" dirty="0" err="1" smtClean="0">
                <a:latin typeface="Andalus" pitchFamily="18" charset="-78"/>
                <a:cs typeface="Andalus" pitchFamily="18" charset="-78"/>
              </a:rPr>
              <a:t>maka</a:t>
            </a:r>
            <a:r>
              <a:rPr lang="en-US" sz="22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200" dirty="0" err="1" smtClean="0">
                <a:latin typeface="Andalus" pitchFamily="18" charset="-78"/>
                <a:cs typeface="Andalus" pitchFamily="18" charset="-78"/>
              </a:rPr>
              <a:t>Indeks</a:t>
            </a:r>
            <a:r>
              <a:rPr lang="en-US" sz="22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200" dirty="0" err="1" smtClean="0">
                <a:latin typeface="Andalus" pitchFamily="18" charset="-78"/>
                <a:cs typeface="Andalus" pitchFamily="18" charset="-78"/>
              </a:rPr>
              <a:t>Nilai</a:t>
            </a:r>
            <a:r>
              <a:rPr lang="en-US" sz="2200" dirty="0" smtClean="0">
                <a:latin typeface="Andalus" pitchFamily="18" charset="-78"/>
                <a:cs typeface="Andalus" pitchFamily="18" charset="-78"/>
              </a:rPr>
              <a:t> = </a:t>
            </a:r>
            <a:r>
              <a:rPr lang="en-US" sz="2200" dirty="0" smtClean="0">
                <a:solidFill>
                  <a:srgbClr val="C00000"/>
                </a:solidFill>
                <a:latin typeface="Andalus" pitchFamily="18" charset="-78"/>
                <a:cs typeface="Andalus" pitchFamily="18" charset="-78"/>
              </a:rPr>
              <a:t>A</a:t>
            </a:r>
          </a:p>
          <a:p>
            <a:pPr marL="457200" indent="-457200" algn="just">
              <a:buFontTx/>
              <a:buAutoNum type="arabicPeriod"/>
            </a:pPr>
            <a:r>
              <a:rPr lang="en-US" sz="2200" dirty="0" err="1" smtClean="0">
                <a:latin typeface="Andalus" pitchFamily="18" charset="-78"/>
                <a:cs typeface="Andalus" pitchFamily="18" charset="-78"/>
              </a:rPr>
              <a:t>Jika</a:t>
            </a:r>
            <a:r>
              <a:rPr lang="en-US" sz="22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200" dirty="0" err="1" smtClean="0">
                <a:latin typeface="Andalus" pitchFamily="18" charset="-78"/>
                <a:cs typeface="Andalus" pitchFamily="18" charset="-78"/>
              </a:rPr>
              <a:t>tidak</a:t>
            </a:r>
            <a:r>
              <a:rPr lang="en-US" sz="2200" dirty="0" smtClean="0">
                <a:latin typeface="Andalus" pitchFamily="18" charset="-78"/>
                <a:cs typeface="Andalus" pitchFamily="18" charset="-78"/>
              </a:rPr>
              <a:t>, </a:t>
            </a:r>
            <a:r>
              <a:rPr lang="en-US" sz="2200" dirty="0" err="1" smtClean="0">
                <a:latin typeface="Andalus" pitchFamily="18" charset="-78"/>
                <a:cs typeface="Andalus" pitchFamily="18" charset="-78"/>
              </a:rPr>
              <a:t>maka</a:t>
            </a:r>
            <a:r>
              <a:rPr lang="en-US" sz="22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200" dirty="0" err="1" smtClean="0">
                <a:latin typeface="Andalus" pitchFamily="18" charset="-78"/>
                <a:cs typeface="Andalus" pitchFamily="18" charset="-78"/>
              </a:rPr>
              <a:t>apakah</a:t>
            </a:r>
            <a:r>
              <a:rPr lang="en-US" sz="22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200" dirty="0" err="1" smtClean="0">
                <a:latin typeface="Andalus" pitchFamily="18" charset="-78"/>
                <a:cs typeface="Andalus" pitchFamily="18" charset="-78"/>
              </a:rPr>
              <a:t>Nilai</a:t>
            </a:r>
            <a:r>
              <a:rPr lang="en-US" sz="22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200" dirty="0" err="1" smtClean="0">
                <a:latin typeface="Andalus" pitchFamily="18" charset="-78"/>
                <a:cs typeface="Andalus" pitchFamily="18" charset="-78"/>
              </a:rPr>
              <a:t>ada</a:t>
            </a:r>
            <a:r>
              <a:rPr lang="en-US" sz="22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200" dirty="0" err="1" smtClean="0">
                <a:latin typeface="Andalus" pitchFamily="18" charset="-78"/>
                <a:cs typeface="Andalus" pitchFamily="18" charset="-78"/>
              </a:rPr>
              <a:t>diantara</a:t>
            </a:r>
            <a:r>
              <a:rPr lang="en-US" sz="2200" dirty="0" smtClean="0">
                <a:latin typeface="Andalus" pitchFamily="18" charset="-78"/>
                <a:cs typeface="Andalus" pitchFamily="18" charset="-78"/>
              </a:rPr>
              <a:t> 70 – 79?</a:t>
            </a:r>
          </a:p>
          <a:p>
            <a:pPr marL="457200" indent="-457200" algn="just">
              <a:buFontTx/>
              <a:buAutoNum type="arabicPeriod"/>
            </a:pPr>
            <a:r>
              <a:rPr lang="en-US" sz="2200" dirty="0" err="1" smtClean="0">
                <a:latin typeface="Andalus" pitchFamily="18" charset="-78"/>
                <a:cs typeface="Andalus" pitchFamily="18" charset="-78"/>
              </a:rPr>
              <a:t>Jika</a:t>
            </a:r>
            <a:r>
              <a:rPr lang="en-US" sz="22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200" dirty="0" err="1" smtClean="0">
                <a:latin typeface="Andalus" pitchFamily="18" charset="-78"/>
                <a:cs typeface="Andalus" pitchFamily="18" charset="-78"/>
              </a:rPr>
              <a:t>ya</a:t>
            </a:r>
            <a:r>
              <a:rPr lang="en-US" sz="2200" dirty="0" smtClean="0">
                <a:latin typeface="Andalus" pitchFamily="18" charset="-78"/>
                <a:cs typeface="Andalus" pitchFamily="18" charset="-78"/>
              </a:rPr>
              <a:t>, </a:t>
            </a:r>
            <a:r>
              <a:rPr lang="en-US" sz="2200" dirty="0" err="1" smtClean="0">
                <a:latin typeface="Andalus" pitchFamily="18" charset="-78"/>
                <a:cs typeface="Andalus" pitchFamily="18" charset="-78"/>
              </a:rPr>
              <a:t>maka</a:t>
            </a:r>
            <a:r>
              <a:rPr lang="en-US" sz="22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200" dirty="0" err="1" smtClean="0">
                <a:latin typeface="Andalus" pitchFamily="18" charset="-78"/>
                <a:cs typeface="Andalus" pitchFamily="18" charset="-78"/>
              </a:rPr>
              <a:t>Indeks</a:t>
            </a:r>
            <a:r>
              <a:rPr lang="en-US" sz="22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200" dirty="0" err="1" smtClean="0">
                <a:latin typeface="Andalus" pitchFamily="18" charset="-78"/>
                <a:cs typeface="Andalus" pitchFamily="18" charset="-78"/>
              </a:rPr>
              <a:t>Nilai</a:t>
            </a:r>
            <a:r>
              <a:rPr lang="en-US" sz="2200" dirty="0" smtClean="0">
                <a:latin typeface="Andalus" pitchFamily="18" charset="-78"/>
                <a:cs typeface="Andalus" pitchFamily="18" charset="-78"/>
              </a:rPr>
              <a:t> = </a:t>
            </a:r>
            <a:r>
              <a:rPr lang="en-US" sz="2200" dirty="0" smtClean="0">
                <a:solidFill>
                  <a:srgbClr val="C00000"/>
                </a:solidFill>
                <a:latin typeface="Andalus" pitchFamily="18" charset="-78"/>
                <a:cs typeface="Andalus" pitchFamily="18" charset="-78"/>
              </a:rPr>
              <a:t>B</a:t>
            </a:r>
          </a:p>
          <a:p>
            <a:pPr marL="457200" indent="-457200" algn="just">
              <a:buFontTx/>
              <a:buAutoNum type="arabicPeriod"/>
            </a:pPr>
            <a:r>
              <a:rPr lang="en-US" sz="2200" dirty="0" err="1" smtClean="0">
                <a:latin typeface="Andalus" pitchFamily="18" charset="-78"/>
                <a:cs typeface="Andalus" pitchFamily="18" charset="-78"/>
              </a:rPr>
              <a:t>Jika</a:t>
            </a:r>
            <a:r>
              <a:rPr lang="en-US" sz="22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200" dirty="0" err="1" smtClean="0">
                <a:latin typeface="Andalus" pitchFamily="18" charset="-78"/>
                <a:cs typeface="Andalus" pitchFamily="18" charset="-78"/>
              </a:rPr>
              <a:t>tidak</a:t>
            </a:r>
            <a:r>
              <a:rPr lang="en-US" sz="2200" dirty="0" smtClean="0">
                <a:latin typeface="Andalus" pitchFamily="18" charset="-78"/>
                <a:cs typeface="Andalus" pitchFamily="18" charset="-78"/>
              </a:rPr>
              <a:t>, </a:t>
            </a:r>
            <a:r>
              <a:rPr lang="en-US" sz="2200" dirty="0" err="1" smtClean="0">
                <a:latin typeface="Andalus" pitchFamily="18" charset="-78"/>
                <a:cs typeface="Andalus" pitchFamily="18" charset="-78"/>
              </a:rPr>
              <a:t>periksa</a:t>
            </a:r>
            <a:r>
              <a:rPr lang="en-US" sz="22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200" dirty="0" err="1" smtClean="0">
                <a:latin typeface="Andalus" pitchFamily="18" charset="-78"/>
                <a:cs typeface="Andalus" pitchFamily="18" charset="-78"/>
              </a:rPr>
              <a:t>apakah</a:t>
            </a:r>
            <a:r>
              <a:rPr lang="en-US" sz="22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200" dirty="0" err="1" smtClean="0">
                <a:latin typeface="Andalus" pitchFamily="18" charset="-78"/>
                <a:cs typeface="Andalus" pitchFamily="18" charset="-78"/>
              </a:rPr>
              <a:t>Nilai</a:t>
            </a:r>
            <a:r>
              <a:rPr lang="en-US" sz="22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200" dirty="0" err="1" smtClean="0">
                <a:latin typeface="Andalus" pitchFamily="18" charset="-78"/>
                <a:cs typeface="Andalus" pitchFamily="18" charset="-78"/>
              </a:rPr>
              <a:t>ada</a:t>
            </a:r>
            <a:r>
              <a:rPr lang="en-US" sz="22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200" dirty="0" err="1" smtClean="0">
                <a:latin typeface="Andalus" pitchFamily="18" charset="-78"/>
                <a:cs typeface="Andalus" pitchFamily="18" charset="-78"/>
              </a:rPr>
              <a:t>diantara</a:t>
            </a:r>
            <a:r>
              <a:rPr lang="en-US" sz="2200" dirty="0" smtClean="0">
                <a:latin typeface="Andalus" pitchFamily="18" charset="-78"/>
                <a:cs typeface="Andalus" pitchFamily="18" charset="-78"/>
              </a:rPr>
              <a:t> 60 – 69?</a:t>
            </a:r>
          </a:p>
          <a:p>
            <a:pPr marL="457200" indent="-457200" algn="just">
              <a:buFontTx/>
              <a:buAutoNum type="arabicPeriod"/>
            </a:pPr>
            <a:r>
              <a:rPr lang="en-US" sz="2200" dirty="0" err="1" smtClean="0">
                <a:latin typeface="Andalus" pitchFamily="18" charset="-78"/>
                <a:cs typeface="Andalus" pitchFamily="18" charset="-78"/>
              </a:rPr>
              <a:t>Jika</a:t>
            </a:r>
            <a:r>
              <a:rPr lang="en-US" sz="22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200" dirty="0" err="1" smtClean="0">
                <a:latin typeface="Andalus" pitchFamily="18" charset="-78"/>
                <a:cs typeface="Andalus" pitchFamily="18" charset="-78"/>
              </a:rPr>
              <a:t>ya</a:t>
            </a:r>
            <a:r>
              <a:rPr lang="en-US" sz="2200" dirty="0" smtClean="0">
                <a:latin typeface="Andalus" pitchFamily="18" charset="-78"/>
                <a:cs typeface="Andalus" pitchFamily="18" charset="-78"/>
              </a:rPr>
              <a:t>, </a:t>
            </a:r>
            <a:r>
              <a:rPr lang="en-US" sz="2200" dirty="0" err="1" smtClean="0">
                <a:latin typeface="Andalus" pitchFamily="18" charset="-78"/>
                <a:cs typeface="Andalus" pitchFamily="18" charset="-78"/>
              </a:rPr>
              <a:t>maka</a:t>
            </a:r>
            <a:r>
              <a:rPr lang="en-US" sz="22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200" dirty="0" err="1" smtClean="0">
                <a:latin typeface="Andalus" pitchFamily="18" charset="-78"/>
                <a:cs typeface="Andalus" pitchFamily="18" charset="-78"/>
              </a:rPr>
              <a:t>Indeks</a:t>
            </a:r>
            <a:r>
              <a:rPr lang="en-US" sz="22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200" dirty="0" err="1" smtClean="0">
                <a:latin typeface="Andalus" pitchFamily="18" charset="-78"/>
                <a:cs typeface="Andalus" pitchFamily="18" charset="-78"/>
              </a:rPr>
              <a:t>Nilai</a:t>
            </a:r>
            <a:r>
              <a:rPr lang="en-US" sz="2200" dirty="0" smtClean="0">
                <a:latin typeface="Andalus" pitchFamily="18" charset="-78"/>
                <a:cs typeface="Andalus" pitchFamily="18" charset="-78"/>
              </a:rPr>
              <a:t> = </a:t>
            </a:r>
            <a:r>
              <a:rPr lang="en-US" sz="2200" dirty="0" smtClean="0">
                <a:solidFill>
                  <a:srgbClr val="C00000"/>
                </a:solidFill>
                <a:latin typeface="Andalus" pitchFamily="18" charset="-78"/>
                <a:cs typeface="Andalus" pitchFamily="18" charset="-78"/>
              </a:rPr>
              <a:t>C</a:t>
            </a:r>
          </a:p>
          <a:p>
            <a:pPr marL="457200" indent="-457200" algn="just">
              <a:buFontTx/>
              <a:buAutoNum type="arabicPeriod"/>
            </a:pPr>
            <a:r>
              <a:rPr lang="en-US" sz="2200" dirty="0" err="1" smtClean="0">
                <a:latin typeface="Andalus" pitchFamily="18" charset="-78"/>
                <a:cs typeface="Andalus" pitchFamily="18" charset="-78"/>
              </a:rPr>
              <a:t>Jika</a:t>
            </a:r>
            <a:r>
              <a:rPr lang="en-US" sz="22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200" dirty="0" err="1" smtClean="0">
                <a:latin typeface="Andalus" pitchFamily="18" charset="-78"/>
                <a:cs typeface="Andalus" pitchFamily="18" charset="-78"/>
              </a:rPr>
              <a:t>tidak</a:t>
            </a:r>
            <a:r>
              <a:rPr lang="en-US" sz="2200" dirty="0" smtClean="0">
                <a:latin typeface="Andalus" pitchFamily="18" charset="-78"/>
                <a:cs typeface="Andalus" pitchFamily="18" charset="-78"/>
              </a:rPr>
              <a:t>, </a:t>
            </a:r>
            <a:r>
              <a:rPr lang="en-US" sz="2200" dirty="0" err="1" smtClean="0">
                <a:latin typeface="Andalus" pitchFamily="18" charset="-78"/>
                <a:cs typeface="Andalus" pitchFamily="18" charset="-78"/>
              </a:rPr>
              <a:t>periksa</a:t>
            </a:r>
            <a:r>
              <a:rPr lang="en-US" sz="22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200" dirty="0" err="1" smtClean="0">
                <a:latin typeface="Andalus" pitchFamily="18" charset="-78"/>
                <a:cs typeface="Andalus" pitchFamily="18" charset="-78"/>
              </a:rPr>
              <a:t>apakah</a:t>
            </a:r>
            <a:r>
              <a:rPr lang="en-US" sz="22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200" dirty="0" err="1" smtClean="0">
                <a:latin typeface="Andalus" pitchFamily="18" charset="-78"/>
                <a:cs typeface="Andalus" pitchFamily="18" charset="-78"/>
              </a:rPr>
              <a:t>Nilai</a:t>
            </a:r>
            <a:r>
              <a:rPr lang="en-US" sz="22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200" dirty="0" err="1" smtClean="0">
                <a:latin typeface="Andalus" pitchFamily="18" charset="-78"/>
                <a:cs typeface="Andalus" pitchFamily="18" charset="-78"/>
              </a:rPr>
              <a:t>ada</a:t>
            </a:r>
            <a:r>
              <a:rPr lang="en-US" sz="22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200" dirty="0" err="1" smtClean="0">
                <a:latin typeface="Andalus" pitchFamily="18" charset="-78"/>
                <a:cs typeface="Andalus" pitchFamily="18" charset="-78"/>
              </a:rPr>
              <a:t>diantara</a:t>
            </a:r>
            <a:r>
              <a:rPr lang="en-US" sz="2200" dirty="0" smtClean="0">
                <a:latin typeface="Andalus" pitchFamily="18" charset="-78"/>
                <a:cs typeface="Andalus" pitchFamily="18" charset="-78"/>
              </a:rPr>
              <a:t> 50 – 59?</a:t>
            </a:r>
          </a:p>
          <a:p>
            <a:pPr marL="457200" indent="-457200" algn="just">
              <a:buFontTx/>
              <a:buAutoNum type="arabicPeriod"/>
            </a:pPr>
            <a:r>
              <a:rPr lang="en-US" sz="2200" dirty="0" err="1" smtClean="0">
                <a:latin typeface="Andalus" pitchFamily="18" charset="-78"/>
                <a:cs typeface="Andalus" pitchFamily="18" charset="-78"/>
              </a:rPr>
              <a:t>Jika</a:t>
            </a:r>
            <a:r>
              <a:rPr lang="en-US" sz="22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200" dirty="0" err="1" smtClean="0">
                <a:latin typeface="Andalus" pitchFamily="18" charset="-78"/>
                <a:cs typeface="Andalus" pitchFamily="18" charset="-78"/>
              </a:rPr>
              <a:t>ya</a:t>
            </a:r>
            <a:r>
              <a:rPr lang="en-US" sz="2200" dirty="0" smtClean="0">
                <a:latin typeface="Andalus" pitchFamily="18" charset="-78"/>
                <a:cs typeface="Andalus" pitchFamily="18" charset="-78"/>
              </a:rPr>
              <a:t>, </a:t>
            </a:r>
            <a:r>
              <a:rPr lang="en-US" sz="2200" dirty="0" err="1" smtClean="0">
                <a:latin typeface="Andalus" pitchFamily="18" charset="-78"/>
                <a:cs typeface="Andalus" pitchFamily="18" charset="-78"/>
              </a:rPr>
              <a:t>maka</a:t>
            </a:r>
            <a:r>
              <a:rPr lang="en-US" sz="22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200" dirty="0" err="1" smtClean="0">
                <a:latin typeface="Andalus" pitchFamily="18" charset="-78"/>
                <a:cs typeface="Andalus" pitchFamily="18" charset="-78"/>
              </a:rPr>
              <a:t>Indeks</a:t>
            </a:r>
            <a:r>
              <a:rPr lang="en-US" sz="22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200" dirty="0" err="1" smtClean="0">
                <a:latin typeface="Andalus" pitchFamily="18" charset="-78"/>
                <a:cs typeface="Andalus" pitchFamily="18" charset="-78"/>
              </a:rPr>
              <a:t>Nilai</a:t>
            </a:r>
            <a:r>
              <a:rPr lang="en-US" sz="2200" dirty="0" smtClean="0">
                <a:latin typeface="Andalus" pitchFamily="18" charset="-78"/>
                <a:cs typeface="Andalus" pitchFamily="18" charset="-78"/>
              </a:rPr>
              <a:t> = </a:t>
            </a:r>
            <a:r>
              <a:rPr lang="en-US" sz="2200" dirty="0" smtClean="0">
                <a:solidFill>
                  <a:srgbClr val="C00000"/>
                </a:solidFill>
                <a:latin typeface="Andalus" pitchFamily="18" charset="-78"/>
                <a:cs typeface="Andalus" pitchFamily="18" charset="-78"/>
              </a:rPr>
              <a:t>D </a:t>
            </a:r>
          </a:p>
          <a:p>
            <a:pPr marL="457200" indent="-457200" algn="just">
              <a:buFontTx/>
              <a:buAutoNum type="arabicPeriod"/>
            </a:pPr>
            <a:r>
              <a:rPr lang="en-US" sz="2200" dirty="0" err="1" smtClean="0">
                <a:latin typeface="Andalus" pitchFamily="18" charset="-78"/>
                <a:cs typeface="Andalus" pitchFamily="18" charset="-78"/>
              </a:rPr>
              <a:t>Jika</a:t>
            </a:r>
            <a:r>
              <a:rPr lang="en-US" sz="22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200" dirty="0" err="1" smtClean="0">
                <a:latin typeface="Andalus" pitchFamily="18" charset="-78"/>
                <a:cs typeface="Andalus" pitchFamily="18" charset="-78"/>
              </a:rPr>
              <a:t>tidak</a:t>
            </a:r>
            <a:r>
              <a:rPr lang="en-US" sz="2200" dirty="0" smtClean="0">
                <a:latin typeface="Andalus" pitchFamily="18" charset="-78"/>
                <a:cs typeface="Andalus" pitchFamily="18" charset="-78"/>
              </a:rPr>
              <a:t>, </a:t>
            </a:r>
            <a:r>
              <a:rPr lang="en-US" sz="2200" dirty="0" err="1" smtClean="0">
                <a:latin typeface="Andalus" pitchFamily="18" charset="-78"/>
                <a:cs typeface="Andalus" pitchFamily="18" charset="-78"/>
              </a:rPr>
              <a:t>maka</a:t>
            </a:r>
            <a:r>
              <a:rPr lang="en-US" sz="22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200" dirty="0" err="1" smtClean="0">
                <a:latin typeface="Andalus" pitchFamily="18" charset="-78"/>
                <a:cs typeface="Andalus" pitchFamily="18" charset="-78"/>
              </a:rPr>
              <a:t>Indeks</a:t>
            </a:r>
            <a:r>
              <a:rPr lang="en-US" sz="22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200" dirty="0" err="1" smtClean="0">
                <a:latin typeface="Andalus" pitchFamily="18" charset="-78"/>
                <a:cs typeface="Andalus" pitchFamily="18" charset="-78"/>
              </a:rPr>
              <a:t>Nilai</a:t>
            </a:r>
            <a:r>
              <a:rPr lang="en-US" sz="2200" dirty="0" smtClean="0">
                <a:latin typeface="Andalus" pitchFamily="18" charset="-78"/>
                <a:cs typeface="Andalus" pitchFamily="18" charset="-78"/>
              </a:rPr>
              <a:t> = </a:t>
            </a:r>
            <a:r>
              <a:rPr lang="en-US" sz="2200" dirty="0" smtClean="0">
                <a:solidFill>
                  <a:srgbClr val="C00000"/>
                </a:solidFill>
                <a:latin typeface="Andalus" pitchFamily="18" charset="-78"/>
                <a:cs typeface="Andalus" pitchFamily="18" charset="-78"/>
              </a:rPr>
              <a:t>E</a:t>
            </a:r>
          </a:p>
        </p:txBody>
      </p:sp>
      <p:cxnSp>
        <p:nvCxnSpPr>
          <p:cNvPr id="14" name="Straight Arrow Connector 13"/>
          <p:cNvCxnSpPr>
            <a:stCxn id="11" idx="3"/>
          </p:cNvCxnSpPr>
          <p:nvPr/>
        </p:nvCxnSpPr>
        <p:spPr>
          <a:xfrm>
            <a:off x="2286000" y="1968044"/>
            <a:ext cx="1828800" cy="1762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/>
        </p:nvSpPr>
        <p:spPr>
          <a:xfrm>
            <a:off x="4114800" y="1757065"/>
            <a:ext cx="129540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4288" indent="-14288" algn="just">
              <a:buFontTx/>
              <a:buNone/>
            </a:pPr>
            <a:r>
              <a:rPr lang="en-US" sz="2200" b="1" dirty="0" smtClean="0">
                <a:solidFill>
                  <a:srgbClr val="C00000"/>
                </a:solidFill>
                <a:latin typeface="Andalus" pitchFamily="18" charset="-78"/>
                <a:cs typeface="Andalus" pitchFamily="18" charset="-78"/>
              </a:rPr>
              <a:t>Output?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219200" y="2057400"/>
            <a:ext cx="106680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4288" indent="-14288" algn="just">
              <a:buFontTx/>
              <a:buNone/>
            </a:pPr>
            <a:r>
              <a:rPr lang="en-US" sz="2200" dirty="0" err="1" smtClean="0">
                <a:latin typeface="Andalus" pitchFamily="18" charset="-78"/>
                <a:cs typeface="Andalus" pitchFamily="18" charset="-78"/>
              </a:rPr>
              <a:t>Nilai</a:t>
            </a:r>
            <a:endParaRPr lang="en-US" sz="2200" dirty="0" smtClean="0"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4114800" y="2061865"/>
            <a:ext cx="434340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4288" indent="-14288" algn="just">
              <a:buFontTx/>
              <a:buNone/>
            </a:pPr>
            <a:r>
              <a:rPr lang="en-US" sz="2200" dirty="0" err="1" smtClean="0">
                <a:latin typeface="Andalus" pitchFamily="18" charset="-78"/>
                <a:cs typeface="Andalus" pitchFamily="18" charset="-78"/>
              </a:rPr>
              <a:t>Indeks</a:t>
            </a:r>
            <a:r>
              <a:rPr lang="en-US" sz="22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200" dirty="0" err="1" smtClean="0">
                <a:latin typeface="Andalus" pitchFamily="18" charset="-78"/>
                <a:cs typeface="Andalus" pitchFamily="18" charset="-78"/>
              </a:rPr>
              <a:t>Nilai</a:t>
            </a:r>
            <a:r>
              <a:rPr lang="en-US" sz="2200" dirty="0" smtClean="0">
                <a:latin typeface="Andalus" pitchFamily="18" charset="-78"/>
                <a:cs typeface="Andalus" pitchFamily="18" charset="-78"/>
              </a:rPr>
              <a:t> :  </a:t>
            </a:r>
            <a:r>
              <a:rPr lang="en-US" sz="2200" dirty="0" smtClean="0">
                <a:solidFill>
                  <a:srgbClr val="C00000"/>
                </a:solidFill>
                <a:latin typeface="Andalus" pitchFamily="18" charset="-78"/>
                <a:cs typeface="Andalus" pitchFamily="18" charset="-78"/>
              </a:rPr>
              <a:t>A, B, C, D, </a:t>
            </a:r>
            <a:r>
              <a:rPr lang="en-US" sz="2200" dirty="0" err="1" smtClean="0">
                <a:solidFill>
                  <a:srgbClr val="C00000"/>
                </a:solidFill>
                <a:latin typeface="Andalus" pitchFamily="18" charset="-78"/>
                <a:cs typeface="Andalus" pitchFamily="18" charset="-78"/>
              </a:rPr>
              <a:t>atau</a:t>
            </a:r>
            <a:r>
              <a:rPr lang="en-US" sz="2200" dirty="0" smtClean="0">
                <a:solidFill>
                  <a:srgbClr val="C00000"/>
                </a:solidFill>
                <a:latin typeface="Andalus" pitchFamily="18" charset="-78"/>
                <a:cs typeface="Andalus" pitchFamily="18" charset="-78"/>
              </a:rPr>
              <a:t> E</a:t>
            </a:r>
          </a:p>
        </p:txBody>
      </p:sp>
      <p:cxnSp>
        <p:nvCxnSpPr>
          <p:cNvPr id="19" name="Straight Arrow Connector 18"/>
          <p:cNvCxnSpPr/>
          <p:nvPr/>
        </p:nvCxnSpPr>
        <p:spPr>
          <a:xfrm rot="5400000" flipH="1" flipV="1">
            <a:off x="2631728" y="2402333"/>
            <a:ext cx="680538" cy="119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19"/>
          <p:cNvSpPr/>
          <p:nvPr/>
        </p:nvSpPr>
        <p:spPr>
          <a:xfrm>
            <a:off x="2438400" y="2693313"/>
            <a:ext cx="121920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4288" indent="-14288" algn="just">
              <a:buFontTx/>
              <a:buNone/>
            </a:pPr>
            <a:r>
              <a:rPr lang="en-US" sz="2200" b="1" dirty="0" err="1" smtClean="0">
                <a:solidFill>
                  <a:srgbClr val="C00000"/>
                </a:solidFill>
                <a:latin typeface="Andalus" pitchFamily="18" charset="-78"/>
                <a:cs typeface="Andalus" pitchFamily="18" charset="-78"/>
              </a:rPr>
              <a:t>Proses</a:t>
            </a:r>
            <a:r>
              <a:rPr lang="en-US" sz="2200" b="1" dirty="0" smtClean="0">
                <a:solidFill>
                  <a:srgbClr val="C00000"/>
                </a:solidFill>
                <a:latin typeface="Andalus" pitchFamily="18" charset="-78"/>
                <a:cs typeface="Andalus" pitchFamily="18" charset="-78"/>
              </a:rPr>
              <a:t>?</a:t>
            </a: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5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1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accent1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2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1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accent1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3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4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1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accent1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5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1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1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accent1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2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3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8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1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accent1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9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0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1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accent1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1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2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7" dur="8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8" dur="8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9" dur="8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4" dur="8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5" dur="8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6" dur="8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81" dur="8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2" dur="8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3" dur="8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88" dur="80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9" dur="80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0" dur="80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95" dur="80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96" dur="80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7" dur="80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02" dur="80"/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03" dur="80"/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4" dur="80"/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09" dur="80"/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10" dur="80"/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1" dur="80"/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16" dur="80"/>
                                        <p:tgtEl>
                                          <p:spTgt spid="1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17" dur="80"/>
                                        <p:tgtEl>
                                          <p:spTgt spid="1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8" dur="80"/>
                                        <p:tgtEl>
                                          <p:spTgt spid="1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3" dur="80"/>
                                        <p:tgtEl>
                                          <p:spTgt spid="1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24" dur="80"/>
                                        <p:tgtEl>
                                          <p:spTgt spid="1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5" dur="80"/>
                                        <p:tgtEl>
                                          <p:spTgt spid="1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0" grpId="0"/>
      <p:bldP spid="11" grpId="0"/>
      <p:bldP spid="15" grpId="0"/>
      <p:bldP spid="16" grpId="0"/>
      <p:bldP spid="17" grpId="0"/>
      <p:bldP spid="2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3"/>
          <p:cNvSpPr>
            <a:spLocks noGrp="1"/>
          </p:cNvSpPr>
          <p:nvPr>
            <p:ph idx="1"/>
          </p:nvPr>
        </p:nvSpPr>
        <p:spPr>
          <a:xfrm>
            <a:off x="1219200" y="990600"/>
            <a:ext cx="7772400" cy="5181600"/>
          </a:xfrm>
        </p:spPr>
        <p:txBody>
          <a:bodyPr/>
          <a:lstStyle/>
          <a:p>
            <a:pPr>
              <a:buNone/>
            </a:pPr>
            <a:r>
              <a:rPr lang="en-US" kern="1200" dirty="0" err="1" smtClean="0"/>
              <a:t>Menentukan_Indeks_Nilai</a:t>
            </a:r>
            <a:endParaRPr lang="en-US" kern="1200" dirty="0" smtClean="0"/>
          </a:p>
          <a:p>
            <a:pPr>
              <a:buNone/>
            </a:pPr>
            <a:r>
              <a:rPr lang="en-US" kern="1200" dirty="0" smtClean="0"/>
              <a:t>{I.S.  : </a:t>
            </a:r>
          </a:p>
          <a:p>
            <a:pPr marL="974725" indent="-974725">
              <a:buNone/>
            </a:pPr>
            <a:r>
              <a:rPr lang="en-US" kern="1200" dirty="0" smtClean="0"/>
              <a:t>{F.S. :</a:t>
            </a:r>
          </a:p>
          <a:p>
            <a:pPr marL="974725" indent="-974725">
              <a:buNone/>
            </a:pPr>
            <a:r>
              <a:rPr lang="en-US" b="1" u="sng" kern="1200" dirty="0" err="1" smtClean="0"/>
              <a:t>Kamus</a:t>
            </a:r>
            <a:r>
              <a:rPr lang="en-US" kern="1200" dirty="0" smtClean="0"/>
              <a:t>:</a:t>
            </a:r>
          </a:p>
          <a:p>
            <a:pPr marL="974725" indent="-974725">
              <a:buNone/>
            </a:pPr>
            <a:endParaRPr lang="en-US" b="1" u="sng" kern="1200" dirty="0" smtClean="0"/>
          </a:p>
          <a:p>
            <a:pPr marL="974725" indent="-974725">
              <a:buNone/>
            </a:pPr>
            <a:endParaRPr lang="en-US" b="1" u="sng" kern="1200" dirty="0" smtClean="0"/>
          </a:p>
          <a:p>
            <a:pPr marL="974725" indent="-974725">
              <a:buNone/>
            </a:pPr>
            <a:r>
              <a:rPr lang="en-US" b="1" u="sng" kern="1200" dirty="0" err="1" smtClean="0"/>
              <a:t>Algoritma</a:t>
            </a:r>
            <a:r>
              <a:rPr lang="en-US" b="1" kern="1200" dirty="0" smtClean="0"/>
              <a:t>:</a:t>
            </a:r>
          </a:p>
          <a:p>
            <a:pPr marL="974725" indent="-974725">
              <a:buNone/>
            </a:pPr>
            <a:r>
              <a:rPr lang="en-US" kern="1200" dirty="0" smtClean="0"/>
              <a:t>    </a:t>
            </a:r>
            <a:r>
              <a:rPr lang="en-US" b="1" u="sng" kern="1200" dirty="0" smtClean="0"/>
              <a:t>Input</a:t>
            </a:r>
            <a:r>
              <a:rPr lang="en-US" kern="1200" dirty="0" smtClean="0"/>
              <a:t>(</a:t>
            </a:r>
            <a:r>
              <a:rPr lang="en-US" kern="1200" dirty="0" err="1" smtClean="0"/>
              <a:t>Nilai</a:t>
            </a:r>
            <a:r>
              <a:rPr lang="en-US" kern="1200" dirty="0" smtClean="0"/>
              <a:t>)</a:t>
            </a:r>
            <a:endParaRPr lang="en-US" kern="1200" dirty="0" smtClean="0">
              <a:sym typeface="Wingdings" pitchFamily="2" charset="2"/>
            </a:endParaRPr>
          </a:p>
          <a:p>
            <a:pPr marL="974725" indent="-974725">
              <a:buNone/>
            </a:pPr>
            <a:r>
              <a:rPr lang="en-US" kern="1200" dirty="0" smtClean="0">
                <a:sym typeface="Wingdings" pitchFamily="2" charset="2"/>
              </a:rPr>
              <a:t>    </a:t>
            </a:r>
            <a:r>
              <a:rPr lang="en-US" b="1" u="sng" kern="1200" dirty="0" smtClean="0">
                <a:sym typeface="Wingdings" pitchFamily="2" charset="2"/>
              </a:rPr>
              <a:t>If</a:t>
            </a:r>
            <a:r>
              <a:rPr lang="en-US" kern="1200" dirty="0" smtClean="0">
                <a:sym typeface="Wingdings" pitchFamily="2" charset="2"/>
              </a:rPr>
              <a:t> (</a:t>
            </a:r>
            <a:r>
              <a:rPr lang="en-US" kern="1200" dirty="0" err="1" smtClean="0">
                <a:sym typeface="Wingdings" pitchFamily="2" charset="2"/>
              </a:rPr>
              <a:t>Nilai</a:t>
            </a:r>
            <a:r>
              <a:rPr lang="en-US" kern="1200" dirty="0" smtClean="0">
                <a:sym typeface="Wingdings" pitchFamily="2" charset="2"/>
              </a:rPr>
              <a:t> ≥ 80) </a:t>
            </a:r>
            <a:r>
              <a:rPr lang="en-US" b="1" u="sng" kern="1200" dirty="0" smtClean="0">
                <a:sym typeface="Wingdings" pitchFamily="2" charset="2"/>
              </a:rPr>
              <a:t>and</a:t>
            </a:r>
            <a:r>
              <a:rPr lang="en-US" kern="1200" dirty="0" smtClean="0">
                <a:sym typeface="Wingdings" pitchFamily="2" charset="2"/>
              </a:rPr>
              <a:t> (</a:t>
            </a:r>
            <a:r>
              <a:rPr lang="en-US" kern="1200" dirty="0" err="1" smtClean="0">
                <a:sym typeface="Wingdings" pitchFamily="2" charset="2"/>
              </a:rPr>
              <a:t>Nilai</a:t>
            </a:r>
            <a:r>
              <a:rPr lang="en-US" kern="1200" dirty="0" smtClean="0">
                <a:sym typeface="Wingdings" pitchFamily="2" charset="2"/>
              </a:rPr>
              <a:t> ≤ 100)</a:t>
            </a:r>
          </a:p>
          <a:p>
            <a:pPr marL="974725" indent="-974725">
              <a:buNone/>
            </a:pPr>
            <a:r>
              <a:rPr lang="en-US" kern="1200" dirty="0" smtClean="0">
                <a:sym typeface="Wingdings" pitchFamily="2" charset="2"/>
              </a:rPr>
              <a:t>        </a:t>
            </a:r>
            <a:r>
              <a:rPr lang="en-US" b="1" u="sng" kern="1200" dirty="0" smtClean="0">
                <a:sym typeface="Wingdings" pitchFamily="2" charset="2"/>
              </a:rPr>
              <a:t>Then</a:t>
            </a:r>
          </a:p>
          <a:p>
            <a:pPr marL="974725" indent="-974725">
              <a:buNone/>
            </a:pPr>
            <a:r>
              <a:rPr lang="en-US" kern="1200" dirty="0" smtClean="0">
                <a:sym typeface="Wingdings" pitchFamily="2" charset="2"/>
              </a:rPr>
              <a:t>           </a:t>
            </a:r>
            <a:r>
              <a:rPr lang="en-US" kern="1200" dirty="0" err="1" smtClean="0">
                <a:sym typeface="Wingdings" pitchFamily="2" charset="2"/>
              </a:rPr>
              <a:t>Indeks</a:t>
            </a:r>
            <a:r>
              <a:rPr lang="en-US" kern="1200" dirty="0" smtClean="0">
                <a:sym typeface="Wingdings" pitchFamily="2" charset="2"/>
              </a:rPr>
              <a:t>   ‘A’</a:t>
            </a:r>
          </a:p>
          <a:p>
            <a:pPr marL="974725" indent="-974725">
              <a:buNone/>
            </a:pPr>
            <a:r>
              <a:rPr lang="en-US" kern="1200" dirty="0" smtClean="0">
                <a:sym typeface="Wingdings" pitchFamily="2" charset="2"/>
              </a:rPr>
              <a:t>        </a:t>
            </a:r>
            <a:r>
              <a:rPr lang="en-US" b="1" u="sng" kern="1200" dirty="0" smtClean="0">
                <a:sym typeface="Wingdings" pitchFamily="2" charset="2"/>
              </a:rPr>
              <a:t>Else</a:t>
            </a:r>
            <a:endParaRPr lang="en-US" b="1" kern="1200" dirty="0" smtClean="0">
              <a:sym typeface="Wingdings" pitchFamily="2" charset="2"/>
            </a:endParaRPr>
          </a:p>
          <a:p>
            <a:pPr marL="631825" indent="0">
              <a:buNone/>
            </a:pPr>
            <a:r>
              <a:rPr lang="en-US" kern="1200" dirty="0" smtClean="0">
                <a:sym typeface="Wingdings" pitchFamily="2" charset="2"/>
              </a:rPr>
              <a:t> </a:t>
            </a:r>
            <a:r>
              <a:rPr lang="en-US" b="1" u="sng" kern="1200" dirty="0" smtClean="0">
                <a:sym typeface="Wingdings" pitchFamily="2" charset="2"/>
              </a:rPr>
              <a:t>If</a:t>
            </a:r>
            <a:r>
              <a:rPr lang="en-US" kern="1200" dirty="0" smtClean="0">
                <a:sym typeface="Wingdings" pitchFamily="2" charset="2"/>
              </a:rPr>
              <a:t> (</a:t>
            </a:r>
            <a:r>
              <a:rPr lang="en-US" kern="1200" dirty="0" err="1" smtClean="0">
                <a:sym typeface="Wingdings" pitchFamily="2" charset="2"/>
              </a:rPr>
              <a:t>Nilai</a:t>
            </a:r>
            <a:r>
              <a:rPr lang="en-US" kern="1200" dirty="0" smtClean="0">
                <a:sym typeface="Wingdings" pitchFamily="2" charset="2"/>
              </a:rPr>
              <a:t> ≥ 70) </a:t>
            </a:r>
            <a:r>
              <a:rPr lang="en-US" b="1" u="sng" kern="1200" dirty="0" smtClean="0">
                <a:sym typeface="Wingdings" pitchFamily="2" charset="2"/>
              </a:rPr>
              <a:t>and</a:t>
            </a:r>
            <a:r>
              <a:rPr lang="en-US" kern="1200" dirty="0" smtClean="0">
                <a:sym typeface="Wingdings" pitchFamily="2" charset="2"/>
              </a:rPr>
              <a:t> (</a:t>
            </a:r>
            <a:r>
              <a:rPr lang="en-US" kern="1200" dirty="0" err="1" smtClean="0">
                <a:sym typeface="Wingdings" pitchFamily="2" charset="2"/>
              </a:rPr>
              <a:t>Nilai</a:t>
            </a:r>
            <a:r>
              <a:rPr lang="en-US" kern="1200" dirty="0" smtClean="0">
                <a:sym typeface="Wingdings" pitchFamily="2" charset="2"/>
              </a:rPr>
              <a:t> ≤ 79)</a:t>
            </a:r>
          </a:p>
          <a:p>
            <a:pPr marL="974725">
              <a:buNone/>
            </a:pPr>
            <a:r>
              <a:rPr lang="en-US" kern="1200" dirty="0" smtClean="0">
                <a:sym typeface="Wingdings" pitchFamily="2" charset="2"/>
              </a:rPr>
              <a:t>     </a:t>
            </a:r>
            <a:r>
              <a:rPr lang="en-US" b="1" u="sng" kern="1200" dirty="0" smtClean="0">
                <a:sym typeface="Wingdings" pitchFamily="2" charset="2"/>
              </a:rPr>
              <a:t>Then</a:t>
            </a:r>
          </a:p>
          <a:p>
            <a:pPr marL="974725">
              <a:buNone/>
            </a:pPr>
            <a:r>
              <a:rPr lang="en-US" kern="1200" dirty="0" smtClean="0">
                <a:sym typeface="Wingdings" pitchFamily="2" charset="2"/>
              </a:rPr>
              <a:t>        </a:t>
            </a:r>
            <a:r>
              <a:rPr lang="en-US" kern="1200" dirty="0" err="1" smtClean="0">
                <a:sym typeface="Wingdings" pitchFamily="2" charset="2"/>
              </a:rPr>
              <a:t>Indeks</a:t>
            </a:r>
            <a:r>
              <a:rPr lang="en-US" kern="1200" dirty="0" smtClean="0">
                <a:sym typeface="Wingdings" pitchFamily="2" charset="2"/>
              </a:rPr>
              <a:t>   ‘B’</a:t>
            </a:r>
            <a:endParaRPr lang="en-US" kern="1200" dirty="0" smtClean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838200" y="152400"/>
            <a:ext cx="8001000" cy="685800"/>
          </a:xfrm>
        </p:spPr>
        <p:txBody>
          <a:bodyPr/>
          <a:lstStyle/>
          <a:p>
            <a:r>
              <a:rPr lang="en-US" b="1" dirty="0" err="1" smtClean="0">
                <a:solidFill>
                  <a:srgbClr val="CCFF99"/>
                </a:solidFill>
                <a:latin typeface="Andalus" pitchFamily="18" charset="-78"/>
                <a:cs typeface="Andalus" pitchFamily="18" charset="-78"/>
              </a:rPr>
              <a:t>Penyelesaian</a:t>
            </a:r>
            <a:endParaRPr lang="id-ID" sz="2800" dirty="0">
              <a:solidFill>
                <a:srgbClr val="CCFF99"/>
              </a:solidFill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228600" y="6324600"/>
            <a:ext cx="2514600" cy="304800"/>
          </a:xfrm>
        </p:spPr>
        <p:txBody>
          <a:bodyPr/>
          <a:lstStyle/>
          <a:p>
            <a:r>
              <a:rPr lang="en-US" dirty="0" err="1" smtClean="0">
                <a:solidFill>
                  <a:srgbClr val="CCFF99"/>
                </a:solidFill>
              </a:rPr>
              <a:t>Algoritma</a:t>
            </a:r>
            <a:r>
              <a:rPr lang="en-US" dirty="0" smtClean="0">
                <a:solidFill>
                  <a:srgbClr val="CCFF99"/>
                </a:solidFill>
              </a:rPr>
              <a:t> </a:t>
            </a:r>
            <a:r>
              <a:rPr lang="en-US" dirty="0" err="1" smtClean="0">
                <a:solidFill>
                  <a:srgbClr val="CCFF99"/>
                </a:solidFill>
              </a:rPr>
              <a:t>dan</a:t>
            </a:r>
            <a:r>
              <a:rPr lang="en-US" dirty="0" smtClean="0">
                <a:solidFill>
                  <a:srgbClr val="CCFF99"/>
                </a:solidFill>
              </a:rPr>
              <a:t> </a:t>
            </a:r>
            <a:r>
              <a:rPr lang="en-US" dirty="0" err="1" smtClean="0">
                <a:solidFill>
                  <a:srgbClr val="CCFF99"/>
                </a:solidFill>
              </a:rPr>
              <a:t>Pemrograman</a:t>
            </a:r>
            <a:endParaRPr lang="en-US" dirty="0">
              <a:solidFill>
                <a:srgbClr val="CCFF99"/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19704" y="6324600"/>
            <a:ext cx="3619496" cy="304800"/>
          </a:xfrm>
        </p:spPr>
        <p:txBody>
          <a:bodyPr/>
          <a:lstStyle/>
          <a:p>
            <a:pPr algn="r"/>
            <a:r>
              <a:rPr lang="en-US" dirty="0" smtClean="0">
                <a:solidFill>
                  <a:srgbClr val="CCFF99"/>
                </a:solidFill>
              </a:rPr>
              <a:t>Program </a:t>
            </a:r>
            <a:r>
              <a:rPr lang="en-US" dirty="0" err="1" smtClean="0">
                <a:solidFill>
                  <a:srgbClr val="CCFF99"/>
                </a:solidFill>
              </a:rPr>
              <a:t>Studi</a:t>
            </a:r>
            <a:r>
              <a:rPr lang="en-US" dirty="0" smtClean="0">
                <a:solidFill>
                  <a:srgbClr val="CCFF99"/>
                </a:solidFill>
              </a:rPr>
              <a:t> </a:t>
            </a:r>
            <a:r>
              <a:rPr lang="en-US" dirty="0" err="1" smtClean="0">
                <a:solidFill>
                  <a:srgbClr val="CCFF99"/>
                </a:solidFill>
              </a:rPr>
              <a:t>Teknik</a:t>
            </a:r>
            <a:r>
              <a:rPr lang="en-US" dirty="0" smtClean="0">
                <a:solidFill>
                  <a:srgbClr val="CCFF99"/>
                </a:solidFill>
              </a:rPr>
              <a:t> </a:t>
            </a:r>
            <a:r>
              <a:rPr lang="en-US" dirty="0" err="1" smtClean="0">
                <a:solidFill>
                  <a:srgbClr val="CCFF99"/>
                </a:solidFill>
              </a:rPr>
              <a:t>Informatika</a:t>
            </a:r>
            <a:endParaRPr lang="en-US" dirty="0">
              <a:solidFill>
                <a:srgbClr val="CCFF99"/>
              </a:solidFill>
            </a:endParaRPr>
          </a:p>
        </p:txBody>
      </p:sp>
      <p:pic>
        <p:nvPicPr>
          <p:cNvPr id="7" name="Picture 6" descr="logo IF-bw PS 260.pn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4990" y="46220"/>
            <a:ext cx="838200" cy="8382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1857376" y="1338264"/>
            <a:ext cx="541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latin typeface="+mn-lt"/>
                <a:cs typeface="Andalus" pitchFamily="18" charset="-78"/>
              </a:rPr>
              <a:t>User </a:t>
            </a:r>
            <a:r>
              <a:rPr lang="en-US" sz="1800" dirty="0" err="1" smtClean="0">
                <a:latin typeface="+mn-lt"/>
                <a:cs typeface="Andalus" pitchFamily="18" charset="-78"/>
              </a:rPr>
              <a:t>memasukkan</a:t>
            </a:r>
            <a:r>
              <a:rPr lang="en-US" sz="1800" dirty="0" smtClean="0">
                <a:latin typeface="+mn-lt"/>
                <a:cs typeface="Andalus" pitchFamily="18" charset="-78"/>
              </a:rPr>
              <a:t> </a:t>
            </a:r>
            <a:r>
              <a:rPr lang="en-US" sz="1800" dirty="0" err="1" smtClean="0">
                <a:latin typeface="+mn-lt"/>
                <a:cs typeface="Andalus" pitchFamily="18" charset="-78"/>
              </a:rPr>
              <a:t>sebuah</a:t>
            </a:r>
            <a:r>
              <a:rPr lang="en-US" sz="1800" dirty="0" smtClean="0">
                <a:latin typeface="+mn-lt"/>
                <a:cs typeface="Andalus" pitchFamily="18" charset="-78"/>
              </a:rPr>
              <a:t> </a:t>
            </a:r>
            <a:r>
              <a:rPr lang="en-US" sz="1800" dirty="0" err="1" smtClean="0">
                <a:latin typeface="+mn-lt"/>
                <a:cs typeface="Andalus" pitchFamily="18" charset="-78"/>
              </a:rPr>
              <a:t>Nilai</a:t>
            </a:r>
            <a:r>
              <a:rPr lang="en-US" sz="1800" dirty="0" smtClean="0">
                <a:latin typeface="+mn-lt"/>
                <a:cs typeface="Andalus" pitchFamily="18" charset="-78"/>
              </a:rPr>
              <a:t>}</a:t>
            </a:r>
            <a:endParaRPr lang="en-US" sz="1800" dirty="0">
              <a:latin typeface="+mn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871664" y="1646608"/>
            <a:ext cx="6629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err="1" smtClean="0">
                <a:latin typeface="+mn-lt"/>
                <a:cs typeface="Andalus" pitchFamily="18" charset="-78"/>
              </a:rPr>
              <a:t>menampilkan</a:t>
            </a:r>
            <a:r>
              <a:rPr lang="en-US" sz="1800" dirty="0" smtClean="0">
                <a:latin typeface="+mn-lt"/>
                <a:cs typeface="Andalus" pitchFamily="18" charset="-78"/>
              </a:rPr>
              <a:t> </a:t>
            </a:r>
            <a:r>
              <a:rPr lang="en-US" sz="1800" dirty="0" err="1" smtClean="0">
                <a:latin typeface="+mn-lt"/>
                <a:cs typeface="Andalus" pitchFamily="18" charset="-78"/>
              </a:rPr>
              <a:t>Indeks</a:t>
            </a:r>
            <a:r>
              <a:rPr lang="en-US" sz="1800" dirty="0" smtClean="0">
                <a:latin typeface="+mn-lt"/>
                <a:cs typeface="Andalus" pitchFamily="18" charset="-78"/>
              </a:rPr>
              <a:t> </a:t>
            </a:r>
            <a:r>
              <a:rPr lang="en-US" sz="1800" dirty="0" err="1" smtClean="0">
                <a:latin typeface="+mn-lt"/>
                <a:cs typeface="Andalus" pitchFamily="18" charset="-78"/>
              </a:rPr>
              <a:t>Nilai</a:t>
            </a:r>
            <a:r>
              <a:rPr lang="en-US" sz="1800" dirty="0" smtClean="0">
                <a:latin typeface="+mn-lt"/>
                <a:cs typeface="Andalus" pitchFamily="18" charset="-78"/>
              </a:rPr>
              <a:t>}</a:t>
            </a:r>
            <a:endParaRPr lang="en-US" sz="1800" dirty="0">
              <a:latin typeface="+mn-lt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449050" y="2362200"/>
            <a:ext cx="24371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err="1" smtClean="0">
                <a:latin typeface="+mn-lt"/>
                <a:cs typeface="Andalus" pitchFamily="18" charset="-78"/>
              </a:rPr>
              <a:t>Nilai</a:t>
            </a:r>
            <a:r>
              <a:rPr lang="en-US" sz="1800" dirty="0" smtClean="0">
                <a:latin typeface="+mn-lt"/>
                <a:cs typeface="Andalus" pitchFamily="18" charset="-78"/>
              </a:rPr>
              <a:t> 	: </a:t>
            </a:r>
            <a:r>
              <a:rPr lang="en-US" sz="1800" b="1" u="sng" dirty="0" smtClean="0">
                <a:latin typeface="+mn-lt"/>
                <a:cs typeface="Andalus" pitchFamily="18" charset="-78"/>
              </a:rPr>
              <a:t>integer</a:t>
            </a:r>
            <a:endParaRPr lang="en-US" sz="1800" b="1" u="sng" dirty="0">
              <a:latin typeface="+mn-lt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447800" y="2678668"/>
            <a:ext cx="5029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err="1" smtClean="0">
                <a:latin typeface="+mn-lt"/>
                <a:cs typeface="Andalus" pitchFamily="18" charset="-78"/>
              </a:rPr>
              <a:t>Indeks</a:t>
            </a:r>
            <a:r>
              <a:rPr lang="en-US" sz="1800" dirty="0" smtClean="0">
                <a:latin typeface="+mn-lt"/>
                <a:cs typeface="Andalus" pitchFamily="18" charset="-78"/>
              </a:rPr>
              <a:t> 	: </a:t>
            </a:r>
            <a:r>
              <a:rPr lang="en-US" sz="1800" b="1" u="sng" dirty="0" smtClean="0">
                <a:latin typeface="+mn-lt"/>
                <a:cs typeface="Andalus" pitchFamily="18" charset="-78"/>
              </a:rPr>
              <a:t>char</a:t>
            </a:r>
            <a:r>
              <a:rPr lang="en-US" sz="1800" b="1" dirty="0" smtClean="0">
                <a:latin typeface="+mn-lt"/>
                <a:cs typeface="Andalus" pitchFamily="18" charset="-78"/>
              </a:rPr>
              <a:t>		</a:t>
            </a:r>
            <a:r>
              <a:rPr lang="en-US" sz="1800" dirty="0" smtClean="0">
                <a:latin typeface="+mn-lt"/>
                <a:cs typeface="Andalus" pitchFamily="18" charset="-78"/>
              </a:rPr>
              <a:t>{</a:t>
            </a:r>
            <a:r>
              <a:rPr lang="en-US" sz="1800" dirty="0" err="1" smtClean="0">
                <a:latin typeface="+mn-lt"/>
                <a:cs typeface="Andalus" pitchFamily="18" charset="-78"/>
              </a:rPr>
              <a:t>Indeks</a:t>
            </a:r>
            <a:r>
              <a:rPr lang="en-US" sz="1800" dirty="0" smtClean="0">
                <a:latin typeface="+mn-lt"/>
                <a:cs typeface="Andalus" pitchFamily="18" charset="-78"/>
              </a:rPr>
              <a:t> </a:t>
            </a:r>
            <a:r>
              <a:rPr lang="en-US" sz="1800" dirty="0" err="1" smtClean="0">
                <a:latin typeface="+mn-lt"/>
                <a:cs typeface="Andalus" pitchFamily="18" charset="-78"/>
              </a:rPr>
              <a:t>Nilai</a:t>
            </a:r>
            <a:r>
              <a:rPr lang="en-US" sz="1800" dirty="0" smtClean="0">
                <a:latin typeface="+mn-lt"/>
                <a:cs typeface="Andalus" pitchFamily="18" charset="-78"/>
              </a:rPr>
              <a:t>}</a:t>
            </a:r>
            <a:endParaRPr lang="en-US" sz="1800" u="sng" dirty="0">
              <a:latin typeface="+mn-lt"/>
            </a:endParaRPr>
          </a:p>
        </p:txBody>
      </p:sp>
      <p:sp>
        <p:nvSpPr>
          <p:cNvPr id="12" name="Action Button: Forward or Next 11">
            <a:hlinkClick r:id="" action="ppaction://hlinkshowjump?jump=nextslide" highlightClick="1"/>
          </p:cNvPr>
          <p:cNvSpPr/>
          <p:nvPr/>
        </p:nvSpPr>
        <p:spPr>
          <a:xfrm>
            <a:off x="7848600" y="5867400"/>
            <a:ext cx="457200" cy="30480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Action Button: End 1">
            <a:hlinkClick r:id="" action="ppaction://noaction" highlightClick="1"/>
          </p:cNvPr>
          <p:cNvSpPr/>
          <p:nvPr/>
        </p:nvSpPr>
        <p:spPr>
          <a:xfrm>
            <a:off x="7162800" y="5867400"/>
            <a:ext cx="533400" cy="304800"/>
          </a:xfrm>
          <a:prstGeom prst="actionButtonE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1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accent1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0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1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accent1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1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7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1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accent1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8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4" dur="5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1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accent1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5" dur="5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" dur="5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1" dur="500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1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accent1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2" dur="500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3" dur="500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8" dur="500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1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accent1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9" dur="500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" dur="500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5" dur="500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1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accent1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6" dur="500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7" dur="500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2" dur="500"/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1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accent1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3" dur="500"/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4" dur="500"/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9" dur="500"/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1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accent1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0" dur="500"/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1" dur="500"/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6" dur="500"/>
                                        <p:tgtEl>
                                          <p:spTgt spid="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1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accent1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7" dur="500"/>
                                        <p:tgtEl>
                                          <p:spTgt spid="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8" dur="500"/>
                                        <p:tgtEl>
                                          <p:spTgt spid="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83" dur="500"/>
                                        <p:tgtEl>
                                          <p:spTgt spid="1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1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accent1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4" dur="500"/>
                                        <p:tgtEl>
                                          <p:spTgt spid="1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5" dur="500"/>
                                        <p:tgtEl>
                                          <p:spTgt spid="1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90" dur="500"/>
                                        <p:tgtEl>
                                          <p:spTgt spid="1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1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accent1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91" dur="500"/>
                                        <p:tgtEl>
                                          <p:spTgt spid="1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2" dur="500"/>
                                        <p:tgtEl>
                                          <p:spTgt spid="1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97" dur="500"/>
                                        <p:tgtEl>
                                          <p:spTgt spid="1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1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accent1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98" dur="500"/>
                                        <p:tgtEl>
                                          <p:spTgt spid="1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9" dur="500"/>
                                        <p:tgtEl>
                                          <p:spTgt spid="1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04" dur="80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05" dur="80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6" dur="80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11" dur="80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12" dur="80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3" dur="80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18" dur="80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19" dur="80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0" dur="80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5" dur="80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26" dur="80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7" dur="80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p"/>
      <p:bldP spid="4" grpId="0"/>
      <p:bldP spid="8" grpId="0"/>
      <p:bldP spid="9" grpId="0"/>
      <p:bldP spid="14" grpId="0"/>
      <p:bldP spid="1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838200" y="152400"/>
            <a:ext cx="8001000" cy="685800"/>
          </a:xfrm>
        </p:spPr>
        <p:txBody>
          <a:bodyPr/>
          <a:lstStyle/>
          <a:p>
            <a:r>
              <a:rPr lang="en-US" b="1" dirty="0" err="1" smtClean="0">
                <a:solidFill>
                  <a:srgbClr val="CCFF99"/>
                </a:solidFill>
                <a:latin typeface="Andalus" pitchFamily="18" charset="-78"/>
                <a:cs typeface="Andalus" pitchFamily="18" charset="-78"/>
              </a:rPr>
              <a:t>Penyelesaian</a:t>
            </a:r>
            <a:r>
              <a:rPr lang="en-US" b="1" dirty="0" smtClean="0">
                <a:solidFill>
                  <a:srgbClr val="CCFF99"/>
                </a:solidFill>
                <a:latin typeface="Andalus" pitchFamily="18" charset="-78"/>
                <a:cs typeface="Andalus" pitchFamily="18" charset="-78"/>
              </a:rPr>
              <a:t> (</a:t>
            </a:r>
            <a:r>
              <a:rPr lang="en-US" b="1" dirty="0" err="1" smtClean="0">
                <a:solidFill>
                  <a:srgbClr val="CCFF99"/>
                </a:solidFill>
                <a:latin typeface="Andalus" pitchFamily="18" charset="-78"/>
                <a:cs typeface="Andalus" pitchFamily="18" charset="-78"/>
              </a:rPr>
              <a:t>lanjutan</a:t>
            </a:r>
            <a:r>
              <a:rPr lang="en-US" b="1" dirty="0" smtClean="0">
                <a:solidFill>
                  <a:srgbClr val="CCFF99"/>
                </a:solidFill>
                <a:latin typeface="Andalus" pitchFamily="18" charset="-78"/>
                <a:cs typeface="Andalus" pitchFamily="18" charset="-78"/>
              </a:rPr>
              <a:t>)</a:t>
            </a:r>
            <a:endParaRPr lang="id-ID" sz="2800" dirty="0">
              <a:solidFill>
                <a:srgbClr val="CCFF99"/>
              </a:solidFill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228600" y="6324600"/>
            <a:ext cx="2514600" cy="304800"/>
          </a:xfrm>
        </p:spPr>
        <p:txBody>
          <a:bodyPr/>
          <a:lstStyle/>
          <a:p>
            <a:r>
              <a:rPr lang="en-US" dirty="0" err="1" smtClean="0">
                <a:solidFill>
                  <a:srgbClr val="CCFF99"/>
                </a:solidFill>
              </a:rPr>
              <a:t>Algoritma</a:t>
            </a:r>
            <a:r>
              <a:rPr lang="en-US" dirty="0" smtClean="0">
                <a:solidFill>
                  <a:srgbClr val="CCFF99"/>
                </a:solidFill>
              </a:rPr>
              <a:t> </a:t>
            </a:r>
            <a:r>
              <a:rPr lang="en-US" dirty="0" err="1" smtClean="0">
                <a:solidFill>
                  <a:srgbClr val="CCFF99"/>
                </a:solidFill>
              </a:rPr>
              <a:t>dan</a:t>
            </a:r>
            <a:r>
              <a:rPr lang="en-US" dirty="0" smtClean="0">
                <a:solidFill>
                  <a:srgbClr val="CCFF99"/>
                </a:solidFill>
              </a:rPr>
              <a:t> </a:t>
            </a:r>
            <a:r>
              <a:rPr lang="en-US" dirty="0" err="1" smtClean="0">
                <a:solidFill>
                  <a:srgbClr val="CCFF99"/>
                </a:solidFill>
              </a:rPr>
              <a:t>Pemrograman</a:t>
            </a:r>
            <a:endParaRPr lang="en-US" dirty="0">
              <a:solidFill>
                <a:srgbClr val="CCFF99"/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19704" y="6324600"/>
            <a:ext cx="3619496" cy="304800"/>
          </a:xfrm>
        </p:spPr>
        <p:txBody>
          <a:bodyPr/>
          <a:lstStyle/>
          <a:p>
            <a:pPr algn="r"/>
            <a:r>
              <a:rPr lang="en-US" dirty="0" smtClean="0">
                <a:solidFill>
                  <a:srgbClr val="CCFF99"/>
                </a:solidFill>
              </a:rPr>
              <a:t>Program </a:t>
            </a:r>
            <a:r>
              <a:rPr lang="en-US" dirty="0" err="1" smtClean="0">
                <a:solidFill>
                  <a:srgbClr val="CCFF99"/>
                </a:solidFill>
              </a:rPr>
              <a:t>Studi</a:t>
            </a:r>
            <a:r>
              <a:rPr lang="en-US" dirty="0" smtClean="0">
                <a:solidFill>
                  <a:srgbClr val="CCFF99"/>
                </a:solidFill>
              </a:rPr>
              <a:t> </a:t>
            </a:r>
            <a:r>
              <a:rPr lang="en-US" dirty="0" err="1" smtClean="0">
                <a:solidFill>
                  <a:srgbClr val="CCFF99"/>
                </a:solidFill>
              </a:rPr>
              <a:t>Teknik</a:t>
            </a:r>
            <a:r>
              <a:rPr lang="en-US" dirty="0" smtClean="0">
                <a:solidFill>
                  <a:srgbClr val="CCFF99"/>
                </a:solidFill>
              </a:rPr>
              <a:t> </a:t>
            </a:r>
            <a:r>
              <a:rPr lang="en-US" dirty="0" err="1" smtClean="0">
                <a:solidFill>
                  <a:srgbClr val="CCFF99"/>
                </a:solidFill>
              </a:rPr>
              <a:t>Informatika</a:t>
            </a:r>
            <a:endParaRPr lang="en-US" dirty="0">
              <a:solidFill>
                <a:srgbClr val="CCFF99"/>
              </a:solidFill>
            </a:endParaRPr>
          </a:p>
        </p:txBody>
      </p:sp>
      <p:pic>
        <p:nvPicPr>
          <p:cNvPr id="7" name="Picture 6" descr="logo IF-bw PS 260.pn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4990" y="46220"/>
            <a:ext cx="838200" cy="838200"/>
          </a:xfrm>
          <a:prstGeom prst="rect">
            <a:avLst/>
          </a:prstGeom>
        </p:spPr>
      </p:pic>
      <p:sp>
        <p:nvSpPr>
          <p:cNvPr id="13" name="Content Placeholder 3"/>
          <p:cNvSpPr>
            <a:spLocks noGrp="1"/>
          </p:cNvSpPr>
          <p:nvPr>
            <p:ph idx="1"/>
          </p:nvPr>
        </p:nvSpPr>
        <p:spPr>
          <a:xfrm>
            <a:off x="1219200" y="914400"/>
            <a:ext cx="7772400" cy="4419600"/>
          </a:xfrm>
        </p:spPr>
        <p:txBody>
          <a:bodyPr/>
          <a:lstStyle/>
          <a:p>
            <a:pPr marL="974725" indent="7938">
              <a:buNone/>
            </a:pPr>
            <a:r>
              <a:rPr lang="en-US" b="1" u="sng" kern="1200" dirty="0" smtClean="0">
                <a:sym typeface="Wingdings" pitchFamily="2" charset="2"/>
              </a:rPr>
              <a:t>Else</a:t>
            </a:r>
            <a:endParaRPr lang="en-US" b="1" kern="1200" dirty="0" smtClean="0">
              <a:sym typeface="Wingdings" pitchFamily="2" charset="2"/>
            </a:endParaRPr>
          </a:p>
          <a:p>
            <a:pPr marL="974725" indent="-974725">
              <a:buNone/>
            </a:pPr>
            <a:r>
              <a:rPr lang="en-US" kern="1200" dirty="0" smtClean="0">
                <a:sym typeface="Wingdings" pitchFamily="2" charset="2"/>
              </a:rPr>
              <a:t>          	   </a:t>
            </a:r>
            <a:r>
              <a:rPr lang="en-US" b="1" u="sng" kern="1200" dirty="0" smtClean="0">
                <a:sym typeface="Wingdings" pitchFamily="2" charset="2"/>
              </a:rPr>
              <a:t>If</a:t>
            </a:r>
            <a:r>
              <a:rPr lang="en-US" kern="1200" dirty="0" smtClean="0">
                <a:sym typeface="Wingdings" pitchFamily="2" charset="2"/>
              </a:rPr>
              <a:t> (</a:t>
            </a:r>
            <a:r>
              <a:rPr lang="en-US" kern="1200" dirty="0" err="1" smtClean="0">
                <a:sym typeface="Wingdings" pitchFamily="2" charset="2"/>
              </a:rPr>
              <a:t>Nilai</a:t>
            </a:r>
            <a:r>
              <a:rPr lang="en-US" kern="1200" dirty="0" smtClean="0">
                <a:sym typeface="Wingdings" pitchFamily="2" charset="2"/>
              </a:rPr>
              <a:t> ≥ 60) </a:t>
            </a:r>
            <a:r>
              <a:rPr lang="en-US" b="1" u="sng" kern="1200" dirty="0" smtClean="0">
                <a:sym typeface="Wingdings" pitchFamily="2" charset="2"/>
              </a:rPr>
              <a:t>and</a:t>
            </a:r>
            <a:r>
              <a:rPr lang="en-US" kern="1200" dirty="0" smtClean="0">
                <a:sym typeface="Wingdings" pitchFamily="2" charset="2"/>
              </a:rPr>
              <a:t> (</a:t>
            </a:r>
            <a:r>
              <a:rPr lang="en-US" kern="1200" dirty="0" err="1" smtClean="0">
                <a:sym typeface="Wingdings" pitchFamily="2" charset="2"/>
              </a:rPr>
              <a:t>Nilai</a:t>
            </a:r>
            <a:r>
              <a:rPr lang="en-US" kern="1200" dirty="0" smtClean="0">
                <a:sym typeface="Wingdings" pitchFamily="2" charset="2"/>
              </a:rPr>
              <a:t> ≤ 69)</a:t>
            </a:r>
          </a:p>
          <a:p>
            <a:pPr marL="974725" indent="-974725">
              <a:buNone/>
            </a:pPr>
            <a:r>
              <a:rPr lang="en-US" kern="1200" dirty="0" smtClean="0">
                <a:sym typeface="Wingdings" pitchFamily="2" charset="2"/>
              </a:rPr>
              <a:t>                       </a:t>
            </a:r>
            <a:r>
              <a:rPr lang="en-US" b="1" u="sng" kern="1200" dirty="0" smtClean="0">
                <a:sym typeface="Wingdings" pitchFamily="2" charset="2"/>
              </a:rPr>
              <a:t>Then</a:t>
            </a:r>
          </a:p>
          <a:p>
            <a:pPr marL="974725" indent="-974725">
              <a:buNone/>
            </a:pPr>
            <a:r>
              <a:rPr lang="en-US" kern="1200" dirty="0" smtClean="0">
                <a:sym typeface="Wingdings" pitchFamily="2" charset="2"/>
              </a:rPr>
              <a:t>                          </a:t>
            </a:r>
            <a:r>
              <a:rPr lang="en-US" kern="1200" dirty="0" err="1" smtClean="0">
                <a:sym typeface="Wingdings" pitchFamily="2" charset="2"/>
              </a:rPr>
              <a:t>Indeks</a:t>
            </a:r>
            <a:r>
              <a:rPr lang="en-US" kern="1200" dirty="0" smtClean="0">
                <a:sym typeface="Wingdings" pitchFamily="2" charset="2"/>
              </a:rPr>
              <a:t>   ‘C’</a:t>
            </a:r>
          </a:p>
          <a:p>
            <a:pPr marL="974725" indent="-974725">
              <a:buNone/>
            </a:pPr>
            <a:r>
              <a:rPr lang="en-US" kern="1200" dirty="0" smtClean="0">
                <a:sym typeface="Wingdings" pitchFamily="2" charset="2"/>
              </a:rPr>
              <a:t>                       </a:t>
            </a:r>
            <a:r>
              <a:rPr lang="en-US" b="1" u="sng" kern="1200" dirty="0" smtClean="0">
                <a:sym typeface="Wingdings" pitchFamily="2" charset="2"/>
              </a:rPr>
              <a:t>Else</a:t>
            </a:r>
          </a:p>
          <a:p>
            <a:pPr marL="974725" indent="-974725">
              <a:buNone/>
            </a:pPr>
            <a:r>
              <a:rPr lang="en-US" kern="1200" dirty="0" smtClean="0">
                <a:sym typeface="Wingdings" pitchFamily="2" charset="2"/>
              </a:rPr>
              <a:t>                          </a:t>
            </a:r>
            <a:r>
              <a:rPr lang="en-US" b="1" u="sng" kern="1200" dirty="0" smtClean="0">
                <a:sym typeface="Wingdings" pitchFamily="2" charset="2"/>
              </a:rPr>
              <a:t>If</a:t>
            </a:r>
            <a:r>
              <a:rPr lang="en-US" kern="1200" dirty="0" smtClean="0">
                <a:sym typeface="Wingdings" pitchFamily="2" charset="2"/>
              </a:rPr>
              <a:t> (</a:t>
            </a:r>
            <a:r>
              <a:rPr lang="en-US" kern="1200" dirty="0" err="1" smtClean="0">
                <a:sym typeface="Wingdings" pitchFamily="2" charset="2"/>
              </a:rPr>
              <a:t>Nilai</a:t>
            </a:r>
            <a:r>
              <a:rPr lang="en-US" kern="1200" dirty="0" smtClean="0">
                <a:sym typeface="Wingdings" pitchFamily="2" charset="2"/>
              </a:rPr>
              <a:t> ≥ 50) </a:t>
            </a:r>
            <a:r>
              <a:rPr lang="en-US" b="1" u="sng" kern="1200" dirty="0" smtClean="0">
                <a:sym typeface="Wingdings" pitchFamily="2" charset="2"/>
              </a:rPr>
              <a:t>and</a:t>
            </a:r>
            <a:r>
              <a:rPr lang="en-US" kern="1200" dirty="0" smtClean="0">
                <a:sym typeface="Wingdings" pitchFamily="2" charset="2"/>
              </a:rPr>
              <a:t> (</a:t>
            </a:r>
            <a:r>
              <a:rPr lang="en-US" kern="1200" dirty="0" err="1" smtClean="0">
                <a:sym typeface="Wingdings" pitchFamily="2" charset="2"/>
              </a:rPr>
              <a:t>Nilai</a:t>
            </a:r>
            <a:r>
              <a:rPr lang="en-US" kern="1200" dirty="0" smtClean="0">
                <a:sym typeface="Wingdings" pitchFamily="2" charset="2"/>
              </a:rPr>
              <a:t> ≤ 59)</a:t>
            </a:r>
          </a:p>
          <a:p>
            <a:pPr marL="974725" indent="-974725">
              <a:buNone/>
            </a:pPr>
            <a:r>
              <a:rPr lang="en-US" kern="1200" dirty="0" smtClean="0">
                <a:sym typeface="Wingdings" pitchFamily="2" charset="2"/>
              </a:rPr>
              <a:t>                             </a:t>
            </a:r>
            <a:r>
              <a:rPr lang="en-US" b="1" u="sng" kern="1200" dirty="0" smtClean="0">
                <a:sym typeface="Wingdings" pitchFamily="2" charset="2"/>
              </a:rPr>
              <a:t>Then</a:t>
            </a:r>
          </a:p>
          <a:p>
            <a:pPr marL="974725" indent="-974725">
              <a:buNone/>
            </a:pPr>
            <a:r>
              <a:rPr lang="en-US" kern="1200" dirty="0" smtClean="0">
                <a:sym typeface="Wingdings" pitchFamily="2" charset="2"/>
              </a:rPr>
              <a:t>                                </a:t>
            </a:r>
            <a:r>
              <a:rPr lang="en-US" kern="1200" dirty="0" err="1" smtClean="0">
                <a:sym typeface="Wingdings" pitchFamily="2" charset="2"/>
              </a:rPr>
              <a:t>Indeks</a:t>
            </a:r>
            <a:r>
              <a:rPr lang="en-US" kern="1200" dirty="0" smtClean="0">
                <a:sym typeface="Wingdings" pitchFamily="2" charset="2"/>
              </a:rPr>
              <a:t>   ‘D’</a:t>
            </a:r>
          </a:p>
          <a:p>
            <a:pPr marL="974725" indent="-974725">
              <a:buNone/>
            </a:pPr>
            <a:r>
              <a:rPr lang="en-US" kern="1200" dirty="0" smtClean="0">
                <a:sym typeface="Wingdings" pitchFamily="2" charset="2"/>
              </a:rPr>
              <a:t>	            </a:t>
            </a:r>
            <a:r>
              <a:rPr lang="en-US" b="1" u="sng" kern="1200" dirty="0" smtClean="0">
                <a:sym typeface="Wingdings" pitchFamily="2" charset="2"/>
              </a:rPr>
              <a:t>Else</a:t>
            </a:r>
          </a:p>
          <a:p>
            <a:pPr marL="974725" indent="-974725">
              <a:buNone/>
            </a:pPr>
            <a:r>
              <a:rPr lang="en-US" kern="1200" dirty="0" smtClean="0">
                <a:sym typeface="Wingdings" pitchFamily="2" charset="2"/>
              </a:rPr>
              <a:t>	              </a:t>
            </a:r>
            <a:r>
              <a:rPr lang="en-US" kern="1200" dirty="0" err="1" smtClean="0">
                <a:sym typeface="Wingdings" pitchFamily="2" charset="2"/>
              </a:rPr>
              <a:t>Indeks</a:t>
            </a:r>
            <a:r>
              <a:rPr lang="en-US" kern="1200" dirty="0" smtClean="0">
                <a:sym typeface="Wingdings" pitchFamily="2" charset="2"/>
              </a:rPr>
              <a:t>   ‘E’</a:t>
            </a:r>
          </a:p>
          <a:p>
            <a:pPr marL="974725" indent="-974725">
              <a:buNone/>
            </a:pPr>
            <a:r>
              <a:rPr lang="en-US" kern="1200" dirty="0" smtClean="0">
                <a:sym typeface="Wingdings" pitchFamily="2" charset="2"/>
              </a:rPr>
              <a:t>                          </a:t>
            </a:r>
            <a:r>
              <a:rPr lang="en-US" b="1" u="sng" kern="1200" dirty="0" err="1" smtClean="0">
                <a:sym typeface="Wingdings" pitchFamily="2" charset="2"/>
              </a:rPr>
              <a:t>EndIf</a:t>
            </a:r>
            <a:endParaRPr lang="en-US" b="1" u="sng" kern="1200" dirty="0" smtClean="0">
              <a:sym typeface="Wingdings" pitchFamily="2" charset="2"/>
            </a:endParaRPr>
          </a:p>
          <a:p>
            <a:pPr marL="974725" indent="-974725">
              <a:buNone/>
            </a:pPr>
            <a:r>
              <a:rPr lang="en-US" b="1" kern="1200" dirty="0" smtClean="0">
                <a:sym typeface="Wingdings" pitchFamily="2" charset="2"/>
              </a:rPr>
              <a:t>                    </a:t>
            </a:r>
            <a:r>
              <a:rPr lang="en-US" b="1" u="sng" kern="1200" dirty="0" err="1" smtClean="0">
                <a:sym typeface="Wingdings" pitchFamily="2" charset="2"/>
              </a:rPr>
              <a:t>EndIf</a:t>
            </a:r>
            <a:endParaRPr lang="en-US" b="1" u="sng" kern="1200" dirty="0" smtClean="0">
              <a:sym typeface="Wingdings" pitchFamily="2" charset="2"/>
            </a:endParaRPr>
          </a:p>
          <a:p>
            <a:pPr marL="631825" indent="0">
              <a:buNone/>
            </a:pPr>
            <a:r>
              <a:rPr lang="en-US" b="1" u="sng" kern="1200" dirty="0" err="1" smtClean="0">
                <a:sym typeface="Wingdings" pitchFamily="2" charset="2"/>
              </a:rPr>
              <a:t>EndIf</a:t>
            </a:r>
            <a:endParaRPr lang="en-US" u="sng" kern="1200" dirty="0" smtClean="0">
              <a:sym typeface="Wingdings" pitchFamily="2" charset="2"/>
            </a:endParaRPr>
          </a:p>
          <a:p>
            <a:pPr marL="974725" indent="-974725">
              <a:buNone/>
            </a:pPr>
            <a:r>
              <a:rPr lang="en-US" kern="1200" dirty="0" smtClean="0">
                <a:sym typeface="Wingdings" pitchFamily="2" charset="2"/>
              </a:rPr>
              <a:t>    </a:t>
            </a:r>
            <a:r>
              <a:rPr lang="en-US" b="1" u="sng" kern="1200" dirty="0" err="1" smtClean="0">
                <a:sym typeface="Wingdings" pitchFamily="2" charset="2"/>
              </a:rPr>
              <a:t>EndIf</a:t>
            </a:r>
            <a:endParaRPr lang="en-US" b="1" u="sng" kern="1200" dirty="0" smtClean="0">
              <a:sym typeface="Wingdings" pitchFamily="2" charset="2"/>
            </a:endParaRPr>
          </a:p>
          <a:p>
            <a:pPr marL="974725" indent="-974725">
              <a:buNone/>
            </a:pPr>
            <a:r>
              <a:rPr lang="en-US" kern="1200" dirty="0" smtClean="0">
                <a:sym typeface="Wingdings" pitchFamily="2" charset="2"/>
              </a:rPr>
              <a:t>    </a:t>
            </a:r>
            <a:r>
              <a:rPr lang="en-US" b="1" u="sng" kern="1200" dirty="0" smtClean="0">
                <a:sym typeface="Wingdings" pitchFamily="2" charset="2"/>
              </a:rPr>
              <a:t>Output</a:t>
            </a:r>
            <a:r>
              <a:rPr lang="en-US" kern="1200" dirty="0" smtClean="0">
                <a:sym typeface="Wingdings" pitchFamily="2" charset="2"/>
              </a:rPr>
              <a:t>(</a:t>
            </a:r>
            <a:r>
              <a:rPr lang="en-US" kern="1200" dirty="0" err="1" smtClean="0">
                <a:sym typeface="Wingdings" pitchFamily="2" charset="2"/>
              </a:rPr>
              <a:t>Indeks</a:t>
            </a:r>
            <a:r>
              <a:rPr lang="en-US" kern="1200" dirty="0" smtClean="0">
                <a:sym typeface="Wingdings" pitchFamily="2" charset="2"/>
              </a:rPr>
              <a:t>)        </a:t>
            </a:r>
            <a:endParaRPr lang="en-US" kern="1200" dirty="0" smtClean="0"/>
          </a:p>
        </p:txBody>
      </p:sp>
      <p:sp>
        <p:nvSpPr>
          <p:cNvPr id="8" name="Action Button: Back or Previous 7">
            <a:hlinkClick r:id="" action="ppaction://hlinkshowjump?jump=previousslide" highlightClick="1"/>
          </p:cNvPr>
          <p:cNvSpPr/>
          <p:nvPr/>
        </p:nvSpPr>
        <p:spPr>
          <a:xfrm>
            <a:off x="8382000" y="5867400"/>
            <a:ext cx="457200" cy="304800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1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accent1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0" dur="5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1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accent1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1" dur="5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5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7" dur="500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1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accent1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8" dur="500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500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4" dur="500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1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accent1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5" dur="500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" dur="500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1" dur="500"/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1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accent1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2" dur="500"/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3" dur="500"/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8" dur="500"/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1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accent1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9" dur="500"/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" dur="500"/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5" dur="500"/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1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accent1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6" dur="500"/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7" dur="500"/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2" dur="500"/>
                                        <p:tgtEl>
                                          <p:spTgt spid="1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1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accent1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3" dur="500"/>
                                        <p:tgtEl>
                                          <p:spTgt spid="1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4" dur="500"/>
                                        <p:tgtEl>
                                          <p:spTgt spid="1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9" dur="500"/>
                                        <p:tgtEl>
                                          <p:spTgt spid="1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1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accent1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0" dur="500"/>
                                        <p:tgtEl>
                                          <p:spTgt spid="1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1" dur="500"/>
                                        <p:tgtEl>
                                          <p:spTgt spid="1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6" dur="500"/>
                                        <p:tgtEl>
                                          <p:spTgt spid="1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1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accent1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7" dur="500"/>
                                        <p:tgtEl>
                                          <p:spTgt spid="1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8" dur="500"/>
                                        <p:tgtEl>
                                          <p:spTgt spid="1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83" dur="500"/>
                                        <p:tgtEl>
                                          <p:spTgt spid="1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1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accent1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4" dur="500"/>
                                        <p:tgtEl>
                                          <p:spTgt spid="1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5" dur="500"/>
                                        <p:tgtEl>
                                          <p:spTgt spid="1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90" dur="500"/>
                                        <p:tgtEl>
                                          <p:spTgt spid="1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1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accent1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91" dur="500"/>
                                        <p:tgtEl>
                                          <p:spTgt spid="1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2" dur="500"/>
                                        <p:tgtEl>
                                          <p:spTgt spid="1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97" dur="500"/>
                                        <p:tgtEl>
                                          <p:spTgt spid="1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1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accent1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98" dur="500"/>
                                        <p:tgtEl>
                                          <p:spTgt spid="1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9" dur="500"/>
                                        <p:tgtEl>
                                          <p:spTgt spid="1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04" dur="500"/>
                                        <p:tgtEl>
                                          <p:spTgt spid="1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1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accent1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05" dur="500"/>
                                        <p:tgtEl>
                                          <p:spTgt spid="1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6" dur="500"/>
                                        <p:tgtEl>
                                          <p:spTgt spid="1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11" dur="500"/>
                                        <p:tgtEl>
                                          <p:spTgt spid="1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1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accent1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12" dur="500"/>
                                        <p:tgtEl>
                                          <p:spTgt spid="1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3" dur="500"/>
                                        <p:tgtEl>
                                          <p:spTgt spid="1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295400" y="990600"/>
            <a:ext cx="7239000" cy="5181600"/>
          </a:xfrm>
        </p:spPr>
        <p:txBody>
          <a:bodyPr/>
          <a:lstStyle/>
          <a:p>
            <a:pPr algn="ctr">
              <a:buNone/>
            </a:pPr>
            <a:endParaRPr lang="en-US" sz="5400" dirty="0" smtClean="0"/>
          </a:p>
          <a:p>
            <a:pPr algn="ctr">
              <a:buNone/>
            </a:pPr>
            <a:endParaRPr lang="en-US" sz="5400" dirty="0" smtClean="0"/>
          </a:p>
          <a:p>
            <a:pPr algn="ctr">
              <a:buNone/>
            </a:pPr>
            <a:r>
              <a:rPr lang="en-US" sz="5400" dirty="0" smtClean="0">
                <a:latin typeface="Andalus" pitchFamily="18" charset="-78"/>
                <a:cs typeface="Andalus" pitchFamily="18" charset="-78"/>
              </a:rPr>
              <a:t>SELESAI</a:t>
            </a:r>
          </a:p>
          <a:p>
            <a:pPr algn="ctr">
              <a:buNone/>
            </a:pPr>
            <a:r>
              <a:rPr lang="en-US" sz="5400" dirty="0" smtClean="0">
                <a:solidFill>
                  <a:srgbClr val="00B050"/>
                </a:solidFill>
                <a:latin typeface="Blackadder ITC" pitchFamily="82" charset="0"/>
                <a:cs typeface="Arabic Typesetting" pitchFamily="66" charset="-78"/>
              </a:rPr>
              <a:t>Alhamdulillah</a:t>
            </a:r>
            <a:r>
              <a:rPr lang="en-US" sz="5400" dirty="0" smtClean="0"/>
              <a:t> </a:t>
            </a:r>
            <a:r>
              <a:rPr lang="en-US" sz="5400" dirty="0" smtClean="0">
                <a:solidFill>
                  <a:srgbClr val="C00000"/>
                </a:solidFill>
                <a:sym typeface="Wingdings" pitchFamily="2" charset="2"/>
              </a:rPr>
              <a:t></a:t>
            </a:r>
            <a:endParaRPr lang="en-US" sz="5400" dirty="0">
              <a:solidFill>
                <a:srgbClr val="C00000"/>
              </a:solidFill>
            </a:endParaRP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>
          <a:xfrm>
            <a:off x="228600" y="6324600"/>
            <a:ext cx="2514600" cy="304800"/>
          </a:xfrm>
        </p:spPr>
        <p:txBody>
          <a:bodyPr/>
          <a:lstStyle/>
          <a:p>
            <a:r>
              <a:rPr lang="en-US" dirty="0" err="1" smtClean="0">
                <a:solidFill>
                  <a:srgbClr val="CCFF99"/>
                </a:solidFill>
              </a:rPr>
              <a:t>Algoritma</a:t>
            </a:r>
            <a:r>
              <a:rPr lang="en-US" dirty="0" smtClean="0">
                <a:solidFill>
                  <a:srgbClr val="CCFF99"/>
                </a:solidFill>
              </a:rPr>
              <a:t> </a:t>
            </a:r>
            <a:r>
              <a:rPr lang="en-US" dirty="0" err="1" smtClean="0">
                <a:solidFill>
                  <a:srgbClr val="CCFF99"/>
                </a:solidFill>
              </a:rPr>
              <a:t>dan</a:t>
            </a:r>
            <a:r>
              <a:rPr lang="en-US" dirty="0" smtClean="0">
                <a:solidFill>
                  <a:srgbClr val="CCFF99"/>
                </a:solidFill>
              </a:rPr>
              <a:t> </a:t>
            </a:r>
            <a:r>
              <a:rPr lang="en-US" dirty="0" err="1" smtClean="0">
                <a:solidFill>
                  <a:srgbClr val="CCFF99"/>
                </a:solidFill>
              </a:rPr>
              <a:t>Pemrograman</a:t>
            </a:r>
            <a:endParaRPr lang="en-US" dirty="0">
              <a:solidFill>
                <a:srgbClr val="CCFF9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19704" y="6324600"/>
            <a:ext cx="3619496" cy="304800"/>
          </a:xfrm>
        </p:spPr>
        <p:txBody>
          <a:bodyPr/>
          <a:lstStyle/>
          <a:p>
            <a:pPr algn="r"/>
            <a:r>
              <a:rPr lang="en-US" dirty="0" smtClean="0">
                <a:solidFill>
                  <a:srgbClr val="CCFF99"/>
                </a:solidFill>
              </a:rPr>
              <a:t>Program </a:t>
            </a:r>
            <a:r>
              <a:rPr lang="en-US" dirty="0" err="1" smtClean="0">
                <a:solidFill>
                  <a:srgbClr val="CCFF99"/>
                </a:solidFill>
              </a:rPr>
              <a:t>Studi</a:t>
            </a:r>
            <a:r>
              <a:rPr lang="en-US" dirty="0" smtClean="0">
                <a:solidFill>
                  <a:srgbClr val="CCFF99"/>
                </a:solidFill>
              </a:rPr>
              <a:t> </a:t>
            </a:r>
            <a:r>
              <a:rPr lang="en-US" dirty="0" err="1" smtClean="0">
                <a:solidFill>
                  <a:srgbClr val="CCFF99"/>
                </a:solidFill>
              </a:rPr>
              <a:t>Teknik</a:t>
            </a:r>
            <a:r>
              <a:rPr lang="en-US" dirty="0" smtClean="0">
                <a:solidFill>
                  <a:srgbClr val="CCFF99"/>
                </a:solidFill>
              </a:rPr>
              <a:t> </a:t>
            </a:r>
            <a:r>
              <a:rPr lang="en-US" dirty="0" err="1" smtClean="0">
                <a:solidFill>
                  <a:srgbClr val="CCFF99"/>
                </a:solidFill>
              </a:rPr>
              <a:t>Informatika</a:t>
            </a:r>
            <a:endParaRPr lang="en-US" dirty="0">
              <a:solidFill>
                <a:srgbClr val="CCFF99"/>
              </a:solidFill>
            </a:endParaRPr>
          </a:p>
        </p:txBody>
      </p:sp>
      <p:pic>
        <p:nvPicPr>
          <p:cNvPr id="6" name="Picture 5" descr="logo IF-bw PS 260.pn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4990" y="46220"/>
            <a:ext cx="838200" cy="838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1725612"/>
      </p:ext>
    </p:extLst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PPP_SFUSI_PRT_3AM">
  <a:themeElements>
    <a:clrScheme name="">
      <a:dk1>
        <a:srgbClr val="000000"/>
      </a:dk1>
      <a:lt1>
        <a:srgbClr val="B2B2B2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D5D5D5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ffice Theme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PPP_SFUSI_PRT_3AM</Template>
  <TotalTime>2718</TotalTime>
  <Words>441</Words>
  <Application>Microsoft Office PowerPoint</Application>
  <PresentationFormat>On-screen Show (4:3)</PresentationFormat>
  <Paragraphs>138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8" baseType="lpstr">
      <vt:lpstr>Andalus</vt:lpstr>
      <vt:lpstr>Arabic Typesetting</vt:lpstr>
      <vt:lpstr>Arial</vt:lpstr>
      <vt:lpstr>Baskerville Old Face</vt:lpstr>
      <vt:lpstr>Blackadder ITC</vt:lpstr>
      <vt:lpstr>Calibri</vt:lpstr>
      <vt:lpstr>Times New Roman</vt:lpstr>
      <vt:lpstr>Wingdings</vt:lpstr>
      <vt:lpstr>PPP_SFUSI_PRT_3AM</vt:lpstr>
      <vt:lpstr>Algoritma dan Pemrograman  STRUKTUR PEMILIHAN (SELECTION) lanjutan</vt:lpstr>
      <vt:lpstr> Analisis Terhadap Dua Kasus</vt:lpstr>
      <vt:lpstr>Contoh Kasus</vt:lpstr>
      <vt:lpstr> Latihan Soal</vt:lpstr>
      <vt:lpstr> Analisis Terhadap Banyak Kasus</vt:lpstr>
      <vt:lpstr> Latihan Soal</vt:lpstr>
      <vt:lpstr>Penyelesaian</vt:lpstr>
      <vt:lpstr>Penyelesaian (lanjutan)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Adam MB</dc:creator>
  <cp:lastModifiedBy>Tati Harihayati</cp:lastModifiedBy>
  <cp:revision>292</cp:revision>
  <dcterms:created xsi:type="dcterms:W3CDTF">2010-08-31T04:22:45Z</dcterms:created>
  <dcterms:modified xsi:type="dcterms:W3CDTF">2014-10-05T13:10:50Z</dcterms:modified>
</cp:coreProperties>
</file>