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6" y="-108"/>
      </p:cViewPr>
      <p:guideLst>
        <p:guide orient="horz" pos="3156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F47C9B5-5150-492A-8A8A-051BD4886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02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622E926-44C2-44B0-B106-8714E328A03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E37E647-0F64-4D6B-A79C-320F249E86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8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70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08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98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47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56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9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6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77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303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94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7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9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64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4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45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30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26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19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7E647-0F64-4D6B-A79C-320F249E86F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6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baseline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6DB533-FF5B-4BD1-9ECE-12F995883750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68EB2F-5022-44B1-88FD-99E851E88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0" i="0" kern="1200" baseline="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32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err="1" smtClean="0">
                <a:latin typeface="Forte" pitchFamily="66" charset="0"/>
              </a:rPr>
              <a:t>Ukuran</a:t>
            </a:r>
            <a:r>
              <a:rPr lang="en-US" b="0" dirty="0" smtClean="0">
                <a:latin typeface="Forte" pitchFamily="66" charset="0"/>
              </a:rPr>
              <a:t> </a:t>
            </a:r>
            <a:r>
              <a:rPr lang="en-US" b="0" dirty="0" err="1" smtClean="0">
                <a:latin typeface="Forte" pitchFamily="66" charset="0"/>
              </a:rPr>
              <a:t>Pemusatan</a:t>
            </a:r>
            <a:r>
              <a:rPr lang="en-US" b="0" dirty="0" smtClean="0">
                <a:latin typeface="Forte" pitchFamily="66" charset="0"/>
              </a:rPr>
              <a:t> </a:t>
            </a:r>
            <a:r>
              <a:rPr lang="en-US" b="0" smtClean="0">
                <a:latin typeface="Forte" pitchFamily="66" charset="0"/>
              </a:rPr>
              <a:t/>
            </a:r>
            <a:br>
              <a:rPr lang="en-US" b="0" smtClean="0">
                <a:latin typeface="Forte" pitchFamily="66" charset="0"/>
              </a:rPr>
            </a:br>
            <a:r>
              <a:rPr lang="en-US" b="0" smtClean="0">
                <a:latin typeface="Forte" pitchFamily="66" charset="0"/>
              </a:rPr>
              <a:t>- Data </a:t>
            </a:r>
            <a:r>
              <a:rPr lang="en-US" b="0" dirty="0" smtClean="0">
                <a:latin typeface="Forte" pitchFamily="66" charset="0"/>
              </a:rPr>
              <a:t>Tunggal</a:t>
            </a:r>
            <a:endParaRPr lang="en-US" b="0" dirty="0">
              <a:latin typeface="Forte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3200" dirty="0" smtClean="0"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 2,1,3,4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Data </a:t>
            </a:r>
            <a:r>
              <a:rPr lang="en-US" dirty="0" err="1" smtClean="0"/>
              <a:t>diurutkan</a:t>
            </a:r>
            <a:r>
              <a:rPr lang="en-US" dirty="0" smtClean="0"/>
              <a:t>  : 1,2,3,4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Letak</a:t>
            </a:r>
            <a:r>
              <a:rPr lang="en-US" dirty="0" smtClean="0"/>
              <a:t> median 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Median =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Data </a:t>
            </a:r>
            <a:r>
              <a:rPr lang="en-US" dirty="0" err="1" smtClean="0"/>
              <a:t>Genap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429000" y="2974975"/>
          <a:ext cx="2166938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863280" imgH="393480" progId="Equation.3">
                  <p:embed/>
                </p:oleObj>
              </mc:Choice>
              <mc:Fallback>
                <p:oleObj name="Equation" r:id="rId4" imgW="863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74975"/>
                        <a:ext cx="2166938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519362" y="4191000"/>
          <a:ext cx="60150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6" imgW="2387520" imgH="228600" progId="Equation.3">
                  <p:embed/>
                </p:oleObj>
              </mc:Choice>
              <mc:Fallback>
                <p:oleObj name="Equation" r:id="rId6" imgW="23875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362" y="4191000"/>
                        <a:ext cx="60150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r>
              <a:rPr lang="en-US" dirty="0" smtClean="0"/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Q)</a:t>
            </a:r>
            <a:endParaRPr lang="en-US" dirty="0" smtClean="0"/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sederetan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kuartil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3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r>
              <a:rPr lang="en-US" dirty="0" smtClean="0"/>
              <a:t>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diurutkan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kuartil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letaknya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929188" y="2974975"/>
          <a:ext cx="117951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469800" imgH="393480" progId="Equation.3">
                  <p:embed/>
                </p:oleObj>
              </mc:Choice>
              <mc:Fallback>
                <p:oleObj name="Equation" r:id="rId4" imgW="4698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2974975"/>
                        <a:ext cx="1179512" cy="9874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 15,10,20,30,25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diurutkan</a:t>
            </a:r>
            <a:r>
              <a:rPr lang="en-US" dirty="0" smtClean="0"/>
              <a:t> : 10,15,20,25,30</a:t>
            </a:r>
          </a:p>
          <a:p>
            <a:endParaRPr lang="en-US" dirty="0" smtClean="0"/>
          </a:p>
          <a:p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 =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4953000" y="2971800"/>
          <a:ext cx="1909762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4" imgW="761760" imgH="393480" progId="Equation.3">
                  <p:embed/>
                </p:oleObj>
              </mc:Choice>
              <mc:Fallback>
                <p:oleObj name="Equation" r:id="rId4" imgW="761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71800"/>
                        <a:ext cx="1909762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590800" y="4149725"/>
          <a:ext cx="61055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6" imgW="2425680" imgH="228600" progId="Equation.3">
                  <p:embed/>
                </p:oleObj>
              </mc:Choice>
              <mc:Fallback>
                <p:oleObj name="Equation" r:id="rId6" imgW="24256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49725"/>
                        <a:ext cx="610552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Desil</a:t>
            </a:r>
            <a:r>
              <a:rPr lang="en-US" dirty="0" smtClean="0"/>
              <a:t> (</a:t>
            </a:r>
            <a:r>
              <a:rPr lang="en-US" dirty="0"/>
              <a:t>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sederetan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sepuluh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Desil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9 (D</a:t>
            </a:r>
            <a:r>
              <a:rPr lang="en-US" baseline="-25000" dirty="0" smtClean="0"/>
              <a:t>1</a:t>
            </a:r>
            <a:r>
              <a:rPr lang="en-US" dirty="0" smtClean="0"/>
              <a:t>,D</a:t>
            </a:r>
            <a:r>
              <a:rPr lang="en-US" baseline="-25000" dirty="0" smtClean="0"/>
              <a:t>2</a:t>
            </a:r>
            <a:r>
              <a:rPr lang="en-US" dirty="0" smtClean="0"/>
              <a:t>,…,D</a:t>
            </a:r>
            <a:r>
              <a:rPr lang="en-US" baseline="-25000" dirty="0" smtClean="0"/>
              <a:t>9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Desil</a:t>
            </a:r>
            <a:r>
              <a:rPr lang="en-US" dirty="0" smtClean="0"/>
              <a:t>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diurutkan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desil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Letak</a:t>
            </a:r>
            <a:r>
              <a:rPr lang="en-US" dirty="0" smtClean="0"/>
              <a:t> D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D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letaknya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Desil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737100" y="2971800"/>
          <a:ext cx="1206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4" imgW="482400" imgH="393480" progId="Equation.3">
                  <p:embed/>
                </p:oleObj>
              </mc:Choice>
              <mc:Fallback>
                <p:oleObj name="Equation" r:id="rId4" imgW="482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2971800"/>
                        <a:ext cx="12065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 15,10,20,30,25,40,35,45,50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diurutkan</a:t>
            </a:r>
            <a:r>
              <a:rPr lang="en-US" dirty="0" smtClean="0"/>
              <a:t> : 10,15,20,25,30,35,40,45,50</a:t>
            </a:r>
          </a:p>
          <a:p>
            <a:endParaRPr lang="en-US" dirty="0" smtClean="0"/>
          </a:p>
          <a:p>
            <a:r>
              <a:rPr lang="en-US" dirty="0" err="1" smtClean="0"/>
              <a:t>Letak</a:t>
            </a:r>
            <a:r>
              <a:rPr lang="en-US" dirty="0" smtClean="0"/>
              <a:t> D</a:t>
            </a:r>
            <a:r>
              <a:rPr lang="en-US" baseline="-25000" dirty="0" smtClean="0"/>
              <a:t>7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</a:t>
            </a:r>
          </a:p>
          <a:p>
            <a:r>
              <a:rPr lang="en-US" dirty="0" err="1" smtClean="0"/>
              <a:t>Nilai</a:t>
            </a:r>
            <a:r>
              <a:rPr lang="en-US" dirty="0" smtClean="0"/>
              <a:t> D</a:t>
            </a:r>
            <a:r>
              <a:rPr lang="en-US" baseline="-25000" dirty="0" smtClean="0"/>
              <a:t>7</a:t>
            </a:r>
            <a:r>
              <a:rPr lang="en-US" dirty="0" smtClean="0"/>
              <a:t> = 40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Desil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4953000" y="2971800"/>
          <a:ext cx="33448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4" imgW="1333440" imgH="393480" progId="Equation.3">
                  <p:embed/>
                </p:oleObj>
              </mc:Choice>
              <mc:Fallback>
                <p:oleObj name="Equation" r:id="rId4" imgW="13334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71800"/>
                        <a:ext cx="33448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Persentil</a:t>
            </a:r>
            <a:r>
              <a:rPr lang="en-US" dirty="0" smtClean="0"/>
              <a:t> (P)</a:t>
            </a:r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sederetan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seratus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desil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99 (P</a:t>
            </a:r>
            <a:r>
              <a:rPr lang="en-US" baseline="-25000" dirty="0" smtClean="0"/>
              <a:t>1</a:t>
            </a:r>
            <a:r>
              <a:rPr lang="en-US" dirty="0" smtClean="0"/>
              <a:t>,P</a:t>
            </a:r>
            <a:r>
              <a:rPr lang="en-US" baseline="-25000" dirty="0" smtClean="0"/>
              <a:t>2</a:t>
            </a:r>
            <a:r>
              <a:rPr lang="en-US" dirty="0" smtClean="0"/>
              <a:t>…P</a:t>
            </a:r>
            <a:r>
              <a:rPr lang="en-US" baseline="-25000" dirty="0" smtClean="0"/>
              <a:t>99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Persentil</a:t>
            </a:r>
            <a:r>
              <a:rPr lang="en-US" dirty="0" smtClean="0"/>
              <a:t>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diurutkan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persentil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Letak</a:t>
            </a:r>
            <a:r>
              <a:rPr lang="en-US" dirty="0" smtClean="0"/>
              <a:t> P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P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letaknya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Persentil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4724400" y="2978150"/>
          <a:ext cx="1206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4" imgW="482400" imgH="393480" progId="Equation.3">
                  <p:embed/>
                </p:oleObj>
              </mc:Choice>
              <mc:Fallback>
                <p:oleObj name="Equation" r:id="rId4" imgW="482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978150"/>
                        <a:ext cx="12065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 smtClean="0"/>
              <a:t> Mean</a:t>
            </a:r>
            <a:r>
              <a:rPr lang="en-US" dirty="0" smtClean="0"/>
              <a:t>, Modus, Median, </a:t>
            </a:r>
            <a:r>
              <a:rPr lang="en-US" dirty="0" err="1" smtClean="0"/>
              <a:t>Kuartil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552235"/>
              </p:ext>
            </p:extLst>
          </p:nvPr>
        </p:nvGraphicFramePr>
        <p:xfrm>
          <a:off x="685800" y="1481328"/>
          <a:ext cx="4937760" cy="7416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33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ukuran-ukuran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data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Ukuran-ukuran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diantaranya</a:t>
            </a:r>
            <a:r>
              <a:rPr lang="en-US" dirty="0"/>
              <a:t> 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Rata-rata (mean)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Modus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(median)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Kuartil</a:t>
            </a:r>
            <a:r>
              <a:rPr lang="en-US" dirty="0" smtClean="0"/>
              <a:t>, </a:t>
            </a:r>
            <a:r>
              <a:rPr lang="en-US" dirty="0" err="1" smtClean="0"/>
              <a:t>Desil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Persentil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Pemusatan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pemusatan</a:t>
            </a:r>
            <a:r>
              <a:rPr lang="en-US" dirty="0" smtClean="0"/>
              <a:t> </a:t>
            </a:r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data,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lvl="1"/>
            <a:r>
              <a:rPr lang="en-US" b="1" dirty="0"/>
              <a:t>D</a:t>
            </a:r>
            <a:r>
              <a:rPr lang="en-US" b="1" dirty="0" smtClean="0"/>
              <a:t>ata </a:t>
            </a:r>
            <a:r>
              <a:rPr lang="en-US" b="1" dirty="0" err="1" smtClean="0"/>
              <a:t>tunggal</a:t>
            </a:r>
            <a:r>
              <a:rPr lang="en-US" b="1" dirty="0" smtClean="0"/>
              <a:t> (data yang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berkelompok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/>
              <a:t>D</a:t>
            </a:r>
            <a:r>
              <a:rPr lang="en-US" b="1" dirty="0" smtClean="0"/>
              <a:t>ata </a:t>
            </a:r>
            <a:r>
              <a:rPr lang="en-US" b="1" dirty="0" smtClean="0"/>
              <a:t>yang </a:t>
            </a:r>
            <a:r>
              <a:rPr lang="en-US" b="1" dirty="0" err="1" smtClean="0"/>
              <a:t>berkelompok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Pemusatan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Rata-rata (</a:t>
            </a:r>
            <a:r>
              <a:rPr lang="en-US" i="1" dirty="0" smtClean="0"/>
              <a:t>mean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: 2,4,3,1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Pemusatan</a:t>
            </a:r>
            <a:r>
              <a:rPr lang="en-US" dirty="0" smtClean="0"/>
              <a:t> Data </a:t>
            </a:r>
            <a:r>
              <a:rPr lang="en-US" dirty="0" err="1" smtClean="0"/>
              <a:t>tunggal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191000" y="1752600"/>
          <a:ext cx="152717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609480" imgH="431640" progId="Equation.3">
                  <p:embed/>
                </p:oleObj>
              </mc:Choice>
              <mc:Fallback>
                <p:oleObj name="Equation" r:id="rId4" imgW="6094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752600"/>
                        <a:ext cx="1527175" cy="10810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68375" y="4038600"/>
          <a:ext cx="45180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1803240" imgH="431640" progId="Equation.3">
                  <p:embed/>
                </p:oleObj>
              </mc:Choice>
              <mc:Fallback>
                <p:oleObj name="Equation" r:id="rId6" imgW="18032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4038600"/>
                        <a:ext cx="45180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/>
          <a:lstStyle/>
          <a:p>
            <a:r>
              <a:rPr lang="en-US" dirty="0" smtClean="0"/>
              <a:t>Modus (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sederetan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data.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smtClean="0"/>
              <a:t>3,3,1,2,3,4,4,3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Modus = 3 (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3 </a:t>
            </a:r>
            <a:r>
              <a:rPr lang="en-US" dirty="0" smtClean="0"/>
              <a:t>paling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(median)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tengah-tengah</a:t>
            </a:r>
            <a:r>
              <a:rPr lang="en-US" dirty="0" smtClean="0"/>
              <a:t> </a:t>
            </a:r>
            <a:r>
              <a:rPr lang="en-US" dirty="0" err="1" smtClean="0"/>
              <a:t>deretan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data.</a:t>
            </a:r>
          </a:p>
          <a:p>
            <a:r>
              <a:rPr lang="en-US" dirty="0" err="1" smtClean="0"/>
              <a:t>Deretan</a:t>
            </a:r>
            <a:r>
              <a:rPr lang="en-US" dirty="0" smtClean="0"/>
              <a:t> data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diurutkan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data </a:t>
            </a:r>
            <a:r>
              <a:rPr lang="en-US" dirty="0" err="1" smtClean="0"/>
              <a:t>tunggal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median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data yang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ganjil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genap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median (k)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Median =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Data </a:t>
            </a:r>
            <a:r>
              <a:rPr lang="en-US" dirty="0" err="1" smtClean="0"/>
              <a:t>Ganjil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800600" y="1906587"/>
          <a:ext cx="14351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571320" imgH="393480" progId="Equation.3">
                  <p:embed/>
                </p:oleObj>
              </mc:Choice>
              <mc:Fallback>
                <p:oleObj name="Equation" r:id="rId4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06587"/>
                        <a:ext cx="1435100" cy="9890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700337" y="3576637"/>
          <a:ext cx="80486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266400" imgH="228600" progId="Equation.3">
                  <p:embed/>
                </p:oleObj>
              </mc:Choice>
              <mc:Fallback>
                <p:oleObj name="Equation" r:id="rId6" imgW="2664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7" y="3576637"/>
                        <a:ext cx="804863" cy="6905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 2,1,3,4,5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Data </a:t>
            </a:r>
            <a:r>
              <a:rPr lang="en-US" dirty="0" err="1" smtClean="0"/>
              <a:t>diurutkan</a:t>
            </a:r>
            <a:r>
              <a:rPr lang="en-US" dirty="0" smtClean="0"/>
              <a:t>  : 1,2,3,4,5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Letak</a:t>
            </a:r>
            <a:r>
              <a:rPr lang="en-US" dirty="0" smtClean="0"/>
              <a:t> median 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Median =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Data </a:t>
            </a:r>
            <a:r>
              <a:rPr lang="en-US" dirty="0" err="1" smtClean="0"/>
              <a:t>Ganjil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500437" y="2976563"/>
          <a:ext cx="3052763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1218960" imgH="393480" progId="Equation.3">
                  <p:embed/>
                </p:oleObj>
              </mc:Choice>
              <mc:Fallback>
                <p:oleObj name="Equation" r:id="rId4" imgW="12189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7" y="2976563"/>
                        <a:ext cx="3052763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722563" y="4148138"/>
          <a:ext cx="291623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6" imgW="1155600" imgH="228600" progId="Equation.3">
                  <p:embed/>
                </p:oleObj>
              </mc:Choice>
              <mc:Fallback>
                <p:oleObj name="Equation" r:id="rId6" imgW="11556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4148138"/>
                        <a:ext cx="2916237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median (k) :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Median =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Data </a:t>
            </a:r>
            <a:r>
              <a:rPr lang="en-US" dirty="0" err="1" smtClean="0"/>
              <a:t>Genap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830762" y="1828800"/>
          <a:ext cx="960438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380880" imgH="393480" progId="Equation.3">
                  <p:embed/>
                </p:oleObj>
              </mc:Choice>
              <mc:Fallback>
                <p:oleObj name="Equation" r:id="rId4" imgW="380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2" y="1828800"/>
                        <a:ext cx="960438" cy="9921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643187" y="3657600"/>
          <a:ext cx="17002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6" imgW="672840" imgH="228600" progId="Equation.3">
                  <p:embed/>
                </p:oleObj>
              </mc:Choice>
              <mc:Fallback>
                <p:oleObj name="Equation" r:id="rId6" imgW="6728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7" y="3657600"/>
                        <a:ext cx="1700213" cy="5778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ustom 3">
      <a:majorFont>
        <a:latin typeface="Berlin Sans FB"/>
        <a:ea typeface=""/>
        <a:cs typeface=""/>
      </a:majorFont>
      <a:minorFont>
        <a:latin typeface="Tw Cen MT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672</TotalTime>
  <Words>362</Words>
  <Application>Microsoft Office PowerPoint</Application>
  <PresentationFormat>On-screen Show (4:3)</PresentationFormat>
  <Paragraphs>146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Arial</vt:lpstr>
      <vt:lpstr>Berlin Sans FB</vt:lpstr>
      <vt:lpstr>Calibri</vt:lpstr>
      <vt:lpstr>Cambria Math</vt:lpstr>
      <vt:lpstr>Forte</vt:lpstr>
      <vt:lpstr>Mistral</vt:lpstr>
      <vt:lpstr>Times New Roman</vt:lpstr>
      <vt:lpstr>Tw Cen MT</vt:lpstr>
      <vt:lpstr>Verdana</vt:lpstr>
      <vt:lpstr>Wingdings 2</vt:lpstr>
      <vt:lpstr>Wingdings 3</vt:lpstr>
      <vt:lpstr>Concourse</vt:lpstr>
      <vt:lpstr>Equation</vt:lpstr>
      <vt:lpstr>Ukuran Pemusatan  - Data Tunggal</vt:lpstr>
      <vt:lpstr>Definisi Ukuran Pemusatan </vt:lpstr>
      <vt:lpstr>Data Ukuran Pemusatan</vt:lpstr>
      <vt:lpstr>Ukuran Pemusatan Data tunggal</vt:lpstr>
      <vt:lpstr>Modus</vt:lpstr>
      <vt:lpstr>Median (1)</vt:lpstr>
      <vt:lpstr>Median Data Ganjil (1)</vt:lpstr>
      <vt:lpstr>Median Data Ganjil (2)</vt:lpstr>
      <vt:lpstr>Median Data Genap (1)</vt:lpstr>
      <vt:lpstr>Median Data Genap (2)</vt:lpstr>
      <vt:lpstr>Kuartil (1)</vt:lpstr>
      <vt:lpstr>Kuartil (2)</vt:lpstr>
      <vt:lpstr>Kuartil (3)</vt:lpstr>
      <vt:lpstr>Desil (1)</vt:lpstr>
      <vt:lpstr>Desil (2)</vt:lpstr>
      <vt:lpstr>Desil (3)</vt:lpstr>
      <vt:lpstr>Persentil (1)</vt:lpstr>
      <vt:lpstr>Persentil (2)</vt:lpstr>
      <vt:lpstr> Latihan Soal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Ukuran Pemusatan</dc:title>
  <dc:creator>Teknik Industri</dc:creator>
  <cp:lastModifiedBy>Admin</cp:lastModifiedBy>
  <cp:revision>32</cp:revision>
  <dcterms:created xsi:type="dcterms:W3CDTF">2011-10-24T01:10:40Z</dcterms:created>
  <dcterms:modified xsi:type="dcterms:W3CDTF">2014-03-11T05:08:50Z</dcterms:modified>
</cp:coreProperties>
</file>