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7" r:id="rId14"/>
    <p:sldId id="268" r:id="rId15"/>
    <p:sldId id="270" r:id="rId16"/>
    <p:sldId id="269" r:id="rId17"/>
    <p:sldId id="271" r:id="rId18"/>
    <p:sldId id="274" r:id="rId19"/>
    <p:sldId id="275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F03F0-142F-4E30-96DB-AFD184D23BE4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860D6-C8F1-4A00-9927-BB28EE4EF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2D5E9-BA59-416D-85A5-C5ECE47A4829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Linier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Metode</a:t>
            </a:r>
            <a:r>
              <a:rPr lang="en-US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Simpleks</a:t>
            </a:r>
            <a:endParaRPr lang="en-US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Basis </a:t>
            </a:r>
            <a:r>
              <a:rPr lang="en-US" dirty="0" err="1" smtClean="0"/>
              <a:t>dan</a:t>
            </a:r>
            <a:r>
              <a:rPr lang="en-US" dirty="0" smtClean="0"/>
              <a:t> non basis </a:t>
            </a:r>
            <a:r>
              <a:rPr lang="en-US" dirty="0" err="1" smtClean="0"/>
              <a:t>variabel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kanonik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 X</a:t>
            </a:r>
            <a:r>
              <a:rPr lang="en-US" sz="2400" dirty="0" smtClean="0"/>
              <a:t>1</a:t>
            </a:r>
            <a:r>
              <a:rPr lang="en-US" dirty="0" smtClean="0"/>
              <a:t> , X</a:t>
            </a:r>
            <a:r>
              <a:rPr lang="en-US" sz="24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X</a:t>
            </a:r>
            <a:r>
              <a:rPr lang="en-US" sz="2400" dirty="0" smtClean="0"/>
              <a:t>3 = </a:t>
            </a:r>
            <a:r>
              <a:rPr lang="en-US" dirty="0" smtClean="0"/>
              <a:t>0,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smtClean="0"/>
              <a:t>S1,S2,S3.S4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endParaRPr lang="en-US" dirty="0" smtClean="0"/>
          </a:p>
          <a:p>
            <a:r>
              <a:rPr lang="en-US" dirty="0" err="1" smtClean="0"/>
              <a:t>Maka</a:t>
            </a:r>
            <a:r>
              <a:rPr lang="en-US" dirty="0" smtClean="0"/>
              <a:t> BV : Z,S1,S2,S3,S4    NBV : X1, X2, X3</a:t>
            </a:r>
          </a:p>
          <a:p>
            <a:pPr>
              <a:buNone/>
            </a:pPr>
            <a:r>
              <a:rPr lang="en-US" dirty="0" smtClean="0"/>
              <a:t>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Iterasi</a:t>
            </a:r>
            <a:r>
              <a:rPr lang="en-US" dirty="0" smtClean="0"/>
              <a:t> 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209800"/>
          <a:ext cx="8229595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218440">
                <a:tc>
                  <a:txBody>
                    <a:bodyPr/>
                    <a:lstStyle/>
                    <a:p>
                      <a:r>
                        <a:rPr lang="en-US" dirty="0" smtClean="0"/>
                        <a:t>BV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Solusi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Rasio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baru</a:t>
            </a:r>
            <a:r>
              <a:rPr lang="en-US" b="1" dirty="0" smtClean="0"/>
              <a:t> =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awal</a:t>
            </a:r>
            <a:r>
              <a:rPr lang="en-US" b="1" dirty="0" smtClean="0"/>
              <a:t> + (PV x PR)</a:t>
            </a:r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PV = PIVOT POIN</a:t>
            </a:r>
          </a:p>
          <a:p>
            <a:pPr algn="just">
              <a:buNone/>
            </a:pPr>
            <a:r>
              <a:rPr lang="en-US" b="1" dirty="0" smtClean="0"/>
              <a:t>PR = PIVOT 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Iterasi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EV = X1</a:t>
            </a:r>
          </a:p>
          <a:p>
            <a:pPr>
              <a:buNone/>
            </a:pPr>
            <a:r>
              <a:rPr lang="en-US" sz="2400" dirty="0" smtClean="0"/>
              <a:t>LV = S3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3048000"/>
          <a:ext cx="8229595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Solusi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Rasio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3/4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1/4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1/2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Iterasi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EV = X1</a:t>
            </a:r>
          </a:p>
          <a:p>
            <a:pPr>
              <a:buNone/>
            </a:pPr>
            <a:r>
              <a:rPr lang="en-US" sz="2400" dirty="0" smtClean="0"/>
              <a:t>LV = S3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3048000"/>
          <a:ext cx="8229595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Solusi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Rasio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3/4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1/4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1/2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Iterasi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EV = X3</a:t>
            </a:r>
          </a:p>
          <a:p>
            <a:pPr>
              <a:buNone/>
            </a:pPr>
            <a:r>
              <a:rPr lang="en-US" sz="2400" dirty="0" smtClean="0"/>
              <a:t>LV = S2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3048000"/>
          <a:ext cx="8229595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Solusi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Rasio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Iterasi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EV = X3</a:t>
            </a:r>
          </a:p>
          <a:p>
            <a:pPr>
              <a:buNone/>
            </a:pPr>
            <a:r>
              <a:rPr lang="en-US" sz="2400" dirty="0" smtClean="0"/>
              <a:t>LV = S2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3048000"/>
          <a:ext cx="8229595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Solusi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Rasio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5/4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-1/2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3/2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optimal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X1 = 2</a:t>
            </a:r>
          </a:p>
          <a:p>
            <a:pPr>
              <a:buNone/>
            </a:pPr>
            <a:r>
              <a:rPr lang="en-US" dirty="0" smtClean="0"/>
              <a:t>X2 = 0</a:t>
            </a:r>
          </a:p>
          <a:p>
            <a:pPr>
              <a:buNone/>
            </a:pPr>
            <a:r>
              <a:rPr lang="en-US" dirty="0" smtClean="0"/>
              <a:t>X3 = 8</a:t>
            </a:r>
          </a:p>
          <a:p>
            <a:pPr>
              <a:buNone/>
            </a:pPr>
            <a:r>
              <a:rPr lang="en-US" dirty="0" smtClean="0"/>
              <a:t>Z   = 280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Min Z = 3X</a:t>
            </a:r>
            <a:r>
              <a:rPr lang="en-US" sz="2400" dirty="0" smtClean="0"/>
              <a:t>1</a:t>
            </a:r>
            <a:r>
              <a:rPr lang="en-US" dirty="0" smtClean="0"/>
              <a:t> - 5X</a:t>
            </a:r>
            <a:r>
              <a:rPr lang="en-US" sz="2400" dirty="0" smtClean="0"/>
              <a:t>2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s/t            X</a:t>
            </a:r>
            <a:r>
              <a:rPr lang="en-US" sz="2400" dirty="0" smtClean="0"/>
              <a:t>1</a:t>
            </a:r>
            <a:r>
              <a:rPr lang="en-US" dirty="0" smtClean="0"/>
              <a:t>            ≤ 4</a:t>
            </a:r>
          </a:p>
          <a:p>
            <a:pPr>
              <a:buNone/>
            </a:pPr>
            <a:r>
              <a:rPr lang="en-US" dirty="0" smtClean="0"/>
              <a:t>			     2X</a:t>
            </a:r>
            <a:r>
              <a:rPr lang="en-US" sz="2400" dirty="0" smtClean="0"/>
              <a:t>2</a:t>
            </a:r>
            <a:r>
              <a:rPr lang="en-US" dirty="0" smtClean="0"/>
              <a:t>  ≤ 12</a:t>
            </a:r>
          </a:p>
          <a:p>
            <a:pPr>
              <a:buNone/>
            </a:pPr>
            <a:r>
              <a:rPr lang="en-US" dirty="0" smtClean="0"/>
              <a:t>               3X</a:t>
            </a:r>
            <a:r>
              <a:rPr lang="en-US" sz="2400" dirty="0" smtClean="0"/>
              <a:t>1</a:t>
            </a:r>
            <a:r>
              <a:rPr lang="en-US" dirty="0" smtClean="0"/>
              <a:t> + 2X</a:t>
            </a:r>
            <a:r>
              <a:rPr lang="en-US" sz="2400" dirty="0" smtClean="0"/>
              <a:t>2</a:t>
            </a:r>
            <a:r>
              <a:rPr lang="en-US" dirty="0" smtClean="0"/>
              <a:t>  ≤ 18		</a:t>
            </a:r>
          </a:p>
          <a:p>
            <a:pPr>
              <a:buNone/>
            </a:pPr>
            <a:r>
              <a:rPr lang="en-US" dirty="0" smtClean="0"/>
              <a:t> 			X</a:t>
            </a:r>
            <a:r>
              <a:rPr lang="en-US" sz="2400" dirty="0" smtClean="0"/>
              <a:t>1</a:t>
            </a:r>
            <a:r>
              <a:rPr lang="en-US" dirty="0" smtClean="0"/>
              <a:t> ,X</a:t>
            </a:r>
            <a:r>
              <a:rPr lang="en-US" sz="2400" dirty="0" smtClean="0"/>
              <a:t>2</a:t>
            </a:r>
            <a:r>
              <a:rPr lang="en-US" dirty="0" smtClean="0"/>
              <a:t>    ≥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Iterasi</a:t>
            </a:r>
            <a:r>
              <a:rPr lang="en-US" dirty="0" smtClean="0"/>
              <a:t> 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Iterasi</a:t>
            </a:r>
            <a:r>
              <a:rPr lang="en-US" dirty="0" smtClean="0"/>
              <a:t>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533400" y="20574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Solusi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Rasio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533400" y="44958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Solusi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Rasio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Simpleks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iteratif</a:t>
            </a:r>
            <a:r>
              <a:rPr lang="en-US" dirty="0" smtClean="0"/>
              <a:t>, yang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selangkah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selangkah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ekstrim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fisibel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ekstrim</a:t>
            </a:r>
            <a:r>
              <a:rPr lang="en-US" dirty="0" smtClean="0"/>
              <a:t> yang optimum</a:t>
            </a:r>
          </a:p>
          <a:p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simpleks</a:t>
            </a:r>
            <a:r>
              <a:rPr lang="en-US" dirty="0" smtClean="0"/>
              <a:t> :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smtClean="0">
                <a:cs typeface="Arial" charset="0"/>
              </a:rPr>
              <a:t>≥ 2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cs typeface="Arial" charset="0"/>
              </a:rPr>
              <a:t>Jumlah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fungsi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pembatas</a:t>
            </a:r>
            <a:r>
              <a:rPr lang="en-US" dirty="0" smtClean="0">
                <a:cs typeface="Arial" charset="0"/>
              </a:rPr>
              <a:t> ≥ 1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cs typeface="Arial" charset="0"/>
              </a:rPr>
              <a:t>Jenis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tanda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pada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fungsi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pembatas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bertanda</a:t>
            </a:r>
            <a:r>
              <a:rPr lang="en-US" dirty="0" smtClean="0">
                <a:cs typeface="Arial" charset="0"/>
              </a:rPr>
              <a:t>  ≤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Iterasi</a:t>
            </a:r>
            <a:r>
              <a:rPr lang="en-US" dirty="0" smtClean="0"/>
              <a:t> 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533400" y="20574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Solusi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Rasio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Iterasi</a:t>
            </a:r>
            <a:r>
              <a:rPr lang="en-US" dirty="0" smtClean="0"/>
              <a:t> 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Iterasi</a:t>
            </a:r>
            <a:r>
              <a:rPr lang="en-US" dirty="0" smtClean="0"/>
              <a:t>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533400" y="20574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Solusi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Rasio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533400" y="44958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Solusi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Rasio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Iterasi</a:t>
            </a:r>
            <a:r>
              <a:rPr lang="en-US" dirty="0" smtClean="0"/>
              <a:t> 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000" dirty="0" err="1" smtClean="0"/>
              <a:t>Solusi</a:t>
            </a:r>
            <a:r>
              <a:rPr lang="en-US" sz="3000" dirty="0" smtClean="0"/>
              <a:t> optimal :</a:t>
            </a:r>
          </a:p>
          <a:p>
            <a:pPr>
              <a:buNone/>
            </a:pPr>
            <a:r>
              <a:rPr lang="en-US" sz="3000" dirty="0" smtClean="0"/>
              <a:t>X1	: 6</a:t>
            </a:r>
          </a:p>
          <a:p>
            <a:pPr>
              <a:buNone/>
            </a:pPr>
            <a:r>
              <a:rPr lang="en-US" sz="3000" dirty="0" smtClean="0"/>
              <a:t>X2	: 2</a:t>
            </a:r>
          </a:p>
          <a:p>
            <a:pPr>
              <a:buNone/>
            </a:pPr>
            <a:r>
              <a:rPr lang="en-US" sz="3000" dirty="0" smtClean="0"/>
              <a:t>Z		: -24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533400" y="20574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Solusi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Rasio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simpleks</a:t>
            </a:r>
            <a:r>
              <a:rPr lang="en-US" dirty="0" smtClean="0"/>
              <a:t> 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b="1" dirty="0" smtClean="0"/>
              <a:t>Basis </a:t>
            </a:r>
            <a:r>
              <a:rPr lang="en-US" b="1" dirty="0" err="1" smtClean="0"/>
              <a:t>variabel</a:t>
            </a:r>
            <a:r>
              <a:rPr lang="en-US" b="1" dirty="0" smtClean="0"/>
              <a:t> (BV)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b="1" dirty="0" smtClean="0"/>
              <a:t>Non basis </a:t>
            </a:r>
            <a:r>
              <a:rPr lang="en-US" b="1" dirty="0" err="1" smtClean="0"/>
              <a:t>variabel</a:t>
            </a:r>
            <a:r>
              <a:rPr lang="en-US" b="1" dirty="0" smtClean="0"/>
              <a:t> (NBV)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b="1" i="1" dirty="0" smtClean="0"/>
              <a:t>Entering</a:t>
            </a:r>
            <a:r>
              <a:rPr lang="en-US" b="1" dirty="0" smtClean="0"/>
              <a:t> </a:t>
            </a:r>
            <a:r>
              <a:rPr lang="en-US" b="1" dirty="0" err="1" smtClean="0"/>
              <a:t>variabel</a:t>
            </a:r>
            <a:r>
              <a:rPr lang="en-US" b="1" dirty="0" smtClean="0"/>
              <a:t> (EV)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non basis yang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basis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b="1" i="1" dirty="0" smtClean="0"/>
              <a:t>Leaving </a:t>
            </a:r>
            <a:r>
              <a:rPr lang="en-US" b="1" dirty="0" err="1" smtClean="0"/>
              <a:t>variabel</a:t>
            </a:r>
            <a:r>
              <a:rPr lang="en-US" b="1" dirty="0" smtClean="0"/>
              <a:t> (LV)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basis yang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non basis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Variabel</a:t>
            </a:r>
            <a:r>
              <a:rPr lang="en-US" b="1" dirty="0" smtClean="0"/>
              <a:t> Slack (S), </a:t>
            </a: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ditambahkan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pertidaksamaan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Simpleks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Formulasikan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model Linier Programming (LP) </a:t>
            </a:r>
            <a:r>
              <a:rPr lang="en-US" dirty="0" err="1" smtClean="0"/>
              <a:t>standar</a:t>
            </a:r>
            <a:endParaRPr lang="en-US" dirty="0" smtClean="0"/>
          </a:p>
          <a:p>
            <a:r>
              <a:rPr lang="en-US" dirty="0" err="1" smtClean="0"/>
              <a:t>Ubah</a:t>
            </a:r>
            <a:r>
              <a:rPr lang="en-US" dirty="0" smtClean="0"/>
              <a:t> model LP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model </a:t>
            </a:r>
            <a:r>
              <a:rPr lang="en-US" dirty="0" err="1" smtClean="0"/>
              <a:t>kanonik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slack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 smtClean="0"/>
          </a:p>
          <a:p>
            <a:r>
              <a:rPr lang="en-US" dirty="0" err="1" smtClean="0"/>
              <a:t>Tentukan</a:t>
            </a:r>
            <a:r>
              <a:rPr lang="en-US" dirty="0" smtClean="0"/>
              <a:t> basis </a:t>
            </a:r>
            <a:r>
              <a:rPr lang="en-US" dirty="0" err="1" smtClean="0"/>
              <a:t>dan</a:t>
            </a:r>
            <a:r>
              <a:rPr lang="en-US" dirty="0" smtClean="0"/>
              <a:t> non basis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koefesien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simpleks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r>
              <a:rPr lang="en-US" dirty="0" smtClean="0"/>
              <a:t> 0</a:t>
            </a:r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i="1" dirty="0" smtClean="0"/>
              <a:t>entering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(EV) </a:t>
            </a:r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rhs</a:t>
            </a:r>
            <a:r>
              <a:rPr lang="en-US" dirty="0" smtClean="0"/>
              <a:t> (</a:t>
            </a:r>
            <a:r>
              <a:rPr lang="en-US" i="1" dirty="0" smtClean="0"/>
              <a:t>right hand side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EV</a:t>
            </a:r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i="1" dirty="0" smtClean="0"/>
              <a:t>leaving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(LV)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Simpleks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simpleks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optimal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(</a:t>
            </a:r>
            <a:r>
              <a:rPr lang="en-US" dirty="0" err="1" smtClean="0"/>
              <a:t>maksimasi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minimasi</a:t>
            </a:r>
            <a:r>
              <a:rPr lang="en-US" dirty="0" smtClean="0"/>
              <a:t> )</a:t>
            </a:r>
          </a:p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berhenti</a:t>
            </a:r>
            <a:r>
              <a:rPr lang="en-US" dirty="0" smtClean="0"/>
              <a:t> :</a:t>
            </a:r>
          </a:p>
          <a:p>
            <a:pPr>
              <a:buFontTx/>
              <a:buNone/>
            </a:pPr>
            <a:r>
              <a:rPr lang="en-US" dirty="0" smtClean="0"/>
              <a:t>  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maksimasi</a:t>
            </a:r>
            <a:r>
              <a:rPr lang="en-US" dirty="0" smtClean="0"/>
              <a:t>, </a:t>
            </a:r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optimal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b="1" dirty="0" err="1" smtClean="0"/>
              <a:t>seluruh</a:t>
            </a:r>
            <a:r>
              <a:rPr lang="en-US" b="1" dirty="0" smtClean="0"/>
              <a:t> </a:t>
            </a:r>
            <a:r>
              <a:rPr lang="en-US" b="1" dirty="0" err="1" smtClean="0"/>
              <a:t>koefesien</a:t>
            </a:r>
            <a:r>
              <a:rPr lang="en-US" b="1" dirty="0" smtClean="0"/>
              <a:t>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variabel</a:t>
            </a:r>
            <a:r>
              <a:rPr lang="en-US" b="1" dirty="0" smtClean="0"/>
              <a:t> </a:t>
            </a:r>
            <a:r>
              <a:rPr lang="en-US" b="1" dirty="0" err="1" smtClean="0"/>
              <a:t>sudah</a:t>
            </a:r>
            <a:r>
              <a:rPr lang="en-US" b="1" dirty="0" smtClean="0"/>
              <a:t> </a:t>
            </a:r>
            <a:r>
              <a:rPr lang="en-US" b="1" dirty="0" err="1" smtClean="0"/>
              <a:t>bernilai</a:t>
            </a:r>
            <a:r>
              <a:rPr lang="en-US" b="1" dirty="0" smtClean="0"/>
              <a:t> </a:t>
            </a:r>
            <a:r>
              <a:rPr lang="en-US" b="1" dirty="0" err="1" smtClean="0"/>
              <a:t>positif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nol</a:t>
            </a:r>
            <a:endParaRPr lang="en-US" b="1" dirty="0" smtClean="0"/>
          </a:p>
          <a:p>
            <a:pPr>
              <a:buFontTx/>
              <a:buNone/>
            </a:pPr>
            <a:r>
              <a:rPr lang="en-US" dirty="0" smtClean="0"/>
              <a:t>  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minimasi</a:t>
            </a:r>
            <a:r>
              <a:rPr lang="en-US" dirty="0" smtClean="0"/>
              <a:t>, </a:t>
            </a:r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optimal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b="1" dirty="0" err="1" smtClean="0"/>
              <a:t>seluruh</a:t>
            </a:r>
            <a:r>
              <a:rPr lang="en-US" b="1" dirty="0" smtClean="0"/>
              <a:t> </a:t>
            </a:r>
            <a:r>
              <a:rPr lang="en-US" b="1" dirty="0" err="1" smtClean="0"/>
              <a:t>koefesien</a:t>
            </a:r>
            <a:r>
              <a:rPr lang="en-US" b="1" dirty="0" smtClean="0"/>
              <a:t>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variabel</a:t>
            </a:r>
            <a:r>
              <a:rPr lang="en-US" b="1" dirty="0" smtClean="0"/>
              <a:t> </a:t>
            </a:r>
            <a:r>
              <a:rPr lang="en-US" b="1" dirty="0" err="1" smtClean="0"/>
              <a:t>sudah</a:t>
            </a:r>
            <a:r>
              <a:rPr lang="en-US" b="1" dirty="0" smtClean="0"/>
              <a:t> </a:t>
            </a:r>
            <a:r>
              <a:rPr lang="en-US" b="1" dirty="0" err="1" smtClean="0"/>
              <a:t>bernilai</a:t>
            </a:r>
            <a:r>
              <a:rPr lang="en-US" b="1" dirty="0" smtClean="0"/>
              <a:t> </a:t>
            </a:r>
            <a:r>
              <a:rPr lang="en-US" b="1" dirty="0" err="1" smtClean="0"/>
              <a:t>negatif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nol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Entering </a:t>
            </a:r>
            <a:r>
              <a:rPr lang="en-US" i="1" dirty="0" err="1" smtClean="0"/>
              <a:t>Variabel</a:t>
            </a:r>
            <a:r>
              <a:rPr lang="en-US" i="1" dirty="0" smtClean="0"/>
              <a:t> </a:t>
            </a:r>
            <a:r>
              <a:rPr lang="en-US" dirty="0" smtClean="0"/>
              <a:t>(EV)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maksimasi</a:t>
            </a:r>
            <a:r>
              <a:rPr lang="en-US" dirty="0" smtClean="0"/>
              <a:t>, EV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paling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minimasi</a:t>
            </a:r>
            <a:r>
              <a:rPr lang="en-US" dirty="0" smtClean="0"/>
              <a:t>, EV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paling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Leaving </a:t>
            </a:r>
            <a:r>
              <a:rPr lang="en-US" i="1" dirty="0" err="1" smtClean="0"/>
              <a:t>Variabel</a:t>
            </a:r>
            <a:r>
              <a:rPr lang="en-US" i="1" dirty="0" smtClean="0"/>
              <a:t> </a:t>
            </a:r>
            <a:r>
              <a:rPr lang="en-US" dirty="0" smtClean="0"/>
              <a:t>(LV)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maksimasi</a:t>
            </a:r>
            <a:r>
              <a:rPr lang="en-US" dirty="0" smtClean="0"/>
              <a:t> &amp; </a:t>
            </a:r>
            <a:r>
              <a:rPr lang="en-US" dirty="0" err="1" smtClean="0"/>
              <a:t>minimasi</a:t>
            </a:r>
            <a:r>
              <a:rPr lang="en-US" dirty="0" smtClean="0"/>
              <a:t>,         LV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yang paling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Maks</a:t>
            </a:r>
            <a:r>
              <a:rPr lang="en-US" dirty="0" smtClean="0"/>
              <a:t> Z = 60X</a:t>
            </a:r>
            <a:r>
              <a:rPr lang="en-US" sz="2400" dirty="0" smtClean="0"/>
              <a:t>1</a:t>
            </a:r>
            <a:r>
              <a:rPr lang="en-US" dirty="0" smtClean="0"/>
              <a:t> + 30X</a:t>
            </a:r>
            <a:r>
              <a:rPr lang="en-US" sz="2400" dirty="0" smtClean="0"/>
              <a:t>2</a:t>
            </a:r>
            <a:r>
              <a:rPr lang="en-US" dirty="0" smtClean="0"/>
              <a:t> + 20X</a:t>
            </a:r>
            <a:r>
              <a:rPr lang="en-US" sz="2400" dirty="0" smtClean="0"/>
              <a:t>3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s/t               8X</a:t>
            </a:r>
            <a:r>
              <a:rPr lang="en-US" sz="2400" dirty="0" smtClean="0"/>
              <a:t>1</a:t>
            </a:r>
            <a:r>
              <a:rPr lang="en-US" dirty="0" smtClean="0"/>
              <a:t> + 6X</a:t>
            </a:r>
            <a:r>
              <a:rPr lang="en-US" sz="2400" dirty="0" smtClean="0"/>
              <a:t>2</a:t>
            </a:r>
            <a:r>
              <a:rPr lang="en-US" dirty="0" smtClean="0"/>
              <a:t> + X</a:t>
            </a:r>
            <a:r>
              <a:rPr lang="en-US" sz="2400" dirty="0" smtClean="0"/>
              <a:t>3</a:t>
            </a:r>
            <a:r>
              <a:rPr lang="en-US" dirty="0" smtClean="0"/>
              <a:t>  ≤ 48</a:t>
            </a:r>
          </a:p>
          <a:p>
            <a:pPr>
              <a:buNone/>
            </a:pPr>
            <a:r>
              <a:rPr lang="en-US" dirty="0" smtClean="0"/>
              <a:t>			4X</a:t>
            </a:r>
            <a:r>
              <a:rPr lang="en-US" sz="2400" dirty="0" smtClean="0"/>
              <a:t>1</a:t>
            </a:r>
            <a:r>
              <a:rPr lang="en-US" dirty="0" smtClean="0"/>
              <a:t> + 2X</a:t>
            </a:r>
            <a:r>
              <a:rPr lang="en-US" sz="2400" dirty="0" smtClean="0"/>
              <a:t>2</a:t>
            </a:r>
            <a:r>
              <a:rPr lang="en-US" dirty="0" smtClean="0"/>
              <a:t> + 3/2X</a:t>
            </a:r>
            <a:r>
              <a:rPr lang="en-US" sz="2400" dirty="0" smtClean="0"/>
              <a:t>3 </a:t>
            </a:r>
            <a:r>
              <a:rPr lang="en-US" dirty="0" smtClean="0"/>
              <a:t> ≤ 20</a:t>
            </a:r>
          </a:p>
          <a:p>
            <a:pPr>
              <a:buNone/>
            </a:pPr>
            <a:r>
              <a:rPr lang="en-US" dirty="0" smtClean="0"/>
              <a:t>                    2X</a:t>
            </a:r>
            <a:r>
              <a:rPr lang="en-US" sz="2400" dirty="0" smtClean="0"/>
              <a:t>1</a:t>
            </a:r>
            <a:r>
              <a:rPr lang="en-US" dirty="0" smtClean="0"/>
              <a:t> + 3/2X</a:t>
            </a:r>
            <a:r>
              <a:rPr lang="en-US" sz="2400" dirty="0" smtClean="0"/>
              <a:t>2</a:t>
            </a:r>
            <a:r>
              <a:rPr lang="en-US" dirty="0" smtClean="0"/>
              <a:t> + 1/2X</a:t>
            </a:r>
            <a:r>
              <a:rPr lang="en-US" sz="2400" dirty="0" smtClean="0"/>
              <a:t>3</a:t>
            </a:r>
            <a:r>
              <a:rPr lang="en-US" dirty="0" smtClean="0"/>
              <a:t> ≤ 8		</a:t>
            </a:r>
          </a:p>
          <a:p>
            <a:pPr>
              <a:buNone/>
            </a:pPr>
            <a:r>
              <a:rPr lang="en-US" dirty="0" smtClean="0"/>
              <a:t>				       X</a:t>
            </a:r>
            <a:r>
              <a:rPr lang="en-US" sz="2400" dirty="0" smtClean="0"/>
              <a:t>2</a:t>
            </a:r>
            <a:r>
              <a:rPr lang="en-US" dirty="0" smtClean="0"/>
              <a:t>               ≤ 5</a:t>
            </a:r>
          </a:p>
          <a:p>
            <a:pPr>
              <a:buNone/>
            </a:pPr>
            <a:r>
              <a:rPr lang="en-US" dirty="0" smtClean="0"/>
              <a:t> 			X</a:t>
            </a:r>
            <a:r>
              <a:rPr lang="en-US" sz="2400" dirty="0" smtClean="0"/>
              <a:t>1</a:t>
            </a:r>
            <a:r>
              <a:rPr lang="en-US" dirty="0" smtClean="0"/>
              <a:t> ,X</a:t>
            </a:r>
            <a:r>
              <a:rPr lang="en-US" sz="2400" dirty="0" smtClean="0"/>
              <a:t>2</a:t>
            </a:r>
            <a:r>
              <a:rPr lang="en-US" dirty="0" smtClean="0"/>
              <a:t> ,X</a:t>
            </a:r>
            <a:r>
              <a:rPr lang="en-US" sz="2400" dirty="0" smtClean="0"/>
              <a:t>3</a:t>
            </a:r>
            <a:r>
              <a:rPr lang="en-US" dirty="0" smtClean="0"/>
              <a:t> ≥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Ubah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kanonik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Maks</a:t>
            </a:r>
            <a:r>
              <a:rPr lang="en-US" dirty="0" smtClean="0"/>
              <a:t> Z = 60X</a:t>
            </a:r>
            <a:r>
              <a:rPr lang="en-US" sz="2400" dirty="0" smtClean="0"/>
              <a:t>1</a:t>
            </a:r>
            <a:r>
              <a:rPr lang="en-US" dirty="0" smtClean="0"/>
              <a:t> + 30X</a:t>
            </a:r>
            <a:r>
              <a:rPr lang="en-US" sz="2400" dirty="0" smtClean="0"/>
              <a:t>2</a:t>
            </a:r>
            <a:r>
              <a:rPr lang="en-US" dirty="0" smtClean="0"/>
              <a:t> + 20X</a:t>
            </a:r>
            <a:r>
              <a:rPr lang="en-US" sz="2400" dirty="0" smtClean="0"/>
              <a:t>3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s/t               8X</a:t>
            </a:r>
            <a:r>
              <a:rPr lang="en-US" sz="2400" dirty="0" smtClean="0"/>
              <a:t>1</a:t>
            </a:r>
            <a:r>
              <a:rPr lang="en-US" dirty="0" smtClean="0"/>
              <a:t> + 6X</a:t>
            </a:r>
            <a:r>
              <a:rPr lang="en-US" sz="2400" dirty="0" smtClean="0"/>
              <a:t>2</a:t>
            </a:r>
            <a:r>
              <a:rPr lang="en-US" dirty="0" smtClean="0"/>
              <a:t> + X</a:t>
            </a:r>
            <a:r>
              <a:rPr lang="en-US" sz="2400" dirty="0" smtClean="0"/>
              <a:t>3 </a:t>
            </a:r>
            <a:r>
              <a:rPr lang="en-US" dirty="0" smtClean="0"/>
              <a:t>+ S</a:t>
            </a:r>
            <a:r>
              <a:rPr lang="en-US" sz="2400" dirty="0" smtClean="0"/>
              <a:t>1</a:t>
            </a:r>
            <a:r>
              <a:rPr lang="en-US" dirty="0" smtClean="0"/>
              <a:t>  = 48</a:t>
            </a:r>
          </a:p>
          <a:p>
            <a:pPr>
              <a:buNone/>
            </a:pPr>
            <a:r>
              <a:rPr lang="en-US" dirty="0" smtClean="0"/>
              <a:t>			4X</a:t>
            </a:r>
            <a:r>
              <a:rPr lang="en-US" sz="2400" dirty="0" smtClean="0"/>
              <a:t>1</a:t>
            </a:r>
            <a:r>
              <a:rPr lang="en-US" dirty="0" smtClean="0"/>
              <a:t> + 2X</a:t>
            </a:r>
            <a:r>
              <a:rPr lang="en-US" sz="2400" dirty="0" smtClean="0"/>
              <a:t>2</a:t>
            </a:r>
            <a:r>
              <a:rPr lang="en-US" dirty="0" smtClean="0"/>
              <a:t> + 3/2X</a:t>
            </a:r>
            <a:r>
              <a:rPr lang="en-US" sz="2400" dirty="0" smtClean="0"/>
              <a:t>3 </a:t>
            </a:r>
            <a:r>
              <a:rPr lang="en-US" dirty="0" smtClean="0"/>
              <a:t> + S</a:t>
            </a:r>
            <a:r>
              <a:rPr lang="en-US" sz="2400" dirty="0" smtClean="0"/>
              <a:t>2</a:t>
            </a:r>
            <a:r>
              <a:rPr lang="en-US" dirty="0" smtClean="0"/>
              <a:t> = 20</a:t>
            </a:r>
          </a:p>
          <a:p>
            <a:pPr>
              <a:buNone/>
            </a:pPr>
            <a:r>
              <a:rPr lang="en-US" dirty="0" smtClean="0"/>
              <a:t>                    2X</a:t>
            </a:r>
            <a:r>
              <a:rPr lang="en-US" sz="2400" dirty="0" smtClean="0"/>
              <a:t>1</a:t>
            </a:r>
            <a:r>
              <a:rPr lang="en-US" dirty="0" smtClean="0"/>
              <a:t> + 3/2X</a:t>
            </a:r>
            <a:r>
              <a:rPr lang="en-US" sz="2400" dirty="0" smtClean="0"/>
              <a:t>2</a:t>
            </a:r>
            <a:r>
              <a:rPr lang="en-US" dirty="0" smtClean="0"/>
              <a:t> + 1/2X</a:t>
            </a:r>
            <a:r>
              <a:rPr lang="en-US" sz="2400" dirty="0" smtClean="0"/>
              <a:t>3</a:t>
            </a:r>
            <a:r>
              <a:rPr lang="en-US" dirty="0" smtClean="0"/>
              <a:t> + S</a:t>
            </a:r>
            <a:r>
              <a:rPr lang="en-US" sz="2400" dirty="0" smtClean="0"/>
              <a:t>3</a:t>
            </a:r>
            <a:r>
              <a:rPr lang="en-US" dirty="0" smtClean="0"/>
              <a:t>  = 8		                           X</a:t>
            </a:r>
            <a:r>
              <a:rPr lang="en-US" sz="2400" dirty="0" smtClean="0"/>
              <a:t>2</a:t>
            </a:r>
            <a:r>
              <a:rPr lang="en-US" dirty="0" smtClean="0"/>
              <a:t> + S</a:t>
            </a:r>
            <a:r>
              <a:rPr lang="en-US" sz="2400" dirty="0" smtClean="0"/>
              <a:t>4</a:t>
            </a:r>
            <a:r>
              <a:rPr lang="en-US" dirty="0" smtClean="0"/>
              <a:t>                = 5</a:t>
            </a:r>
          </a:p>
          <a:p>
            <a:pPr>
              <a:buNone/>
            </a:pPr>
            <a:r>
              <a:rPr lang="en-US" dirty="0" smtClean="0"/>
              <a:t> 			X</a:t>
            </a:r>
            <a:r>
              <a:rPr lang="en-US" sz="2400" dirty="0" smtClean="0"/>
              <a:t>1</a:t>
            </a:r>
            <a:r>
              <a:rPr lang="en-US" dirty="0" smtClean="0"/>
              <a:t> ,X</a:t>
            </a:r>
            <a:r>
              <a:rPr lang="en-US" sz="2400" dirty="0" smtClean="0"/>
              <a:t>2</a:t>
            </a:r>
            <a:r>
              <a:rPr lang="en-US" dirty="0" smtClean="0"/>
              <a:t> ,X</a:t>
            </a:r>
            <a:r>
              <a:rPr lang="en-US" sz="2400" dirty="0" smtClean="0"/>
              <a:t>3</a:t>
            </a:r>
            <a:r>
              <a:rPr lang="en-US" dirty="0" smtClean="0"/>
              <a:t>,S</a:t>
            </a:r>
            <a:r>
              <a:rPr lang="en-US" sz="2400" dirty="0" smtClean="0"/>
              <a:t>1</a:t>
            </a:r>
            <a:r>
              <a:rPr lang="en-US" dirty="0" smtClean="0"/>
              <a:t>,S</a:t>
            </a:r>
            <a:r>
              <a:rPr lang="en-US" sz="2400" dirty="0" smtClean="0"/>
              <a:t>2,</a:t>
            </a:r>
            <a:r>
              <a:rPr lang="en-US" dirty="0" smtClean="0"/>
              <a:t>S</a:t>
            </a:r>
            <a:r>
              <a:rPr lang="en-US" sz="2400" dirty="0" smtClean="0"/>
              <a:t>3</a:t>
            </a:r>
            <a:r>
              <a:rPr lang="en-US" dirty="0" smtClean="0"/>
              <a:t>,S</a:t>
            </a:r>
            <a:r>
              <a:rPr lang="en-US" sz="2400" dirty="0" smtClean="0"/>
              <a:t>4</a:t>
            </a:r>
            <a:r>
              <a:rPr lang="en-US" dirty="0" smtClean="0"/>
              <a:t> ≥ 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903</Words>
  <Application>Microsoft Office PowerPoint</Application>
  <PresentationFormat>On-screen Show (4:3)</PresentationFormat>
  <Paragraphs>549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Metode Linier Programming</vt:lpstr>
      <vt:lpstr>Pengantar (1)</vt:lpstr>
      <vt:lpstr>Pengantar (2)</vt:lpstr>
      <vt:lpstr>Algoritma Simpleks (1)</vt:lpstr>
      <vt:lpstr>Algoritma Simpleks (2)</vt:lpstr>
      <vt:lpstr>Entering Variabel (EV)</vt:lpstr>
      <vt:lpstr>Leaving Variabel (LV)</vt:lpstr>
      <vt:lpstr>Contoh :</vt:lpstr>
      <vt:lpstr>Ubah ke bentuk kanonik</vt:lpstr>
      <vt:lpstr>Basis dan non basis variabel</vt:lpstr>
      <vt:lpstr>Iterasi 0</vt:lpstr>
      <vt:lpstr>Rumusan iterasi</vt:lpstr>
      <vt:lpstr>Iterasi 1</vt:lpstr>
      <vt:lpstr>Iterasi 1</vt:lpstr>
      <vt:lpstr>Iterasi 2</vt:lpstr>
      <vt:lpstr>Iterasi 2</vt:lpstr>
      <vt:lpstr>Solusi optimal</vt:lpstr>
      <vt:lpstr>Latihan Soal :</vt:lpstr>
      <vt:lpstr>Solusi (1)</vt:lpstr>
      <vt:lpstr>Solusi (2)</vt:lpstr>
      <vt:lpstr>Solusi (3)</vt:lpstr>
      <vt:lpstr>Solusi (4)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Linier Programming</dc:title>
  <dc:creator>Teknik Industri</dc:creator>
  <cp:lastModifiedBy>Teknik Industri</cp:lastModifiedBy>
  <cp:revision>12</cp:revision>
  <dcterms:created xsi:type="dcterms:W3CDTF">2011-10-05T02:38:11Z</dcterms:created>
  <dcterms:modified xsi:type="dcterms:W3CDTF">2013-10-11T01:05:19Z</dcterms:modified>
</cp:coreProperties>
</file>