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906000" cy="6858000" type="A4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145282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144305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856716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29182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128605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556598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700579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876218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94052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681102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60236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9A1C-CF94-40D8-8CA4-8A9E33303F5D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52B0-2AFB-4131-AC0F-7D6F20DBD1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0364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9642" y="0"/>
            <a:ext cx="12247361" cy="68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544" y="404664"/>
            <a:ext cx="8420100" cy="1470025"/>
          </a:xfrm>
        </p:spPr>
        <p:txBody>
          <a:bodyPr/>
          <a:lstStyle/>
          <a:p>
            <a:r>
              <a:rPr lang="id-ID" dirty="0" smtClean="0"/>
              <a:t>ANALISIS DAN DESAIN SISTEM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44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KEBUTUHAN KEGIATAN ANALISIS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dirty="0"/>
          </a:p>
        </p:txBody>
      </p:sp>
      <p:sp>
        <p:nvSpPr>
          <p:cNvPr id="6" name="AutoShape 2" descr="Hasil gambar untuk ANALISIS"/>
          <p:cNvSpPr>
            <a:spLocks noChangeAspect="1" noChangeArrowheads="1"/>
          </p:cNvSpPr>
          <p:nvPr/>
        </p:nvSpPr>
        <p:spPr bwMode="auto">
          <a:xfrm>
            <a:off x="155575" y="-487363"/>
            <a:ext cx="1143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16496" y="1628800"/>
            <a:ext cx="9013217" cy="53285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id-ID" sz="2800" dirty="0" smtClean="0"/>
              <a:t>Melihat sistem yang sudah </a:t>
            </a:r>
            <a:r>
              <a:rPr lang="nl-NL" sz="2800" dirty="0" smtClean="0"/>
              <a:t>berjalan, melihat bagian mana yang bagus dan tidak bagus, dan kemudian</a:t>
            </a:r>
            <a:r>
              <a:rPr lang="id-ID" sz="2800" dirty="0" smtClean="0"/>
              <a:t> mendokumentasikan kebutuhan yang akan dipenuhi dalam sistem yang baru.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d-ID" sz="2800" dirty="0" smtClean="0"/>
              <a:t>Pada banyak proyek sistem informasi, proses analisis dan desain sering kali berjalan bersama-sama. </a:t>
            </a:r>
            <a:r>
              <a:rPr lang="sv-SE" sz="2800" dirty="0" smtClean="0"/>
              <a:t>Hal ini dilakukan karena pada banyak kasus, </a:t>
            </a:r>
            <a:r>
              <a:rPr lang="sv-SE" sz="2800" i="1" dirty="0" smtClean="0"/>
              <a:t>user sering kesulitan</a:t>
            </a:r>
            <a:r>
              <a:rPr lang="id-ID" sz="2800" i="1" dirty="0" smtClean="0"/>
              <a:t> </a:t>
            </a:r>
            <a:r>
              <a:rPr lang="id-ID" sz="2800" dirty="0" smtClean="0"/>
              <a:t>untuk mendefinisikan kebutuhan mereka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FF0000"/>
                </a:solidFill>
              </a:rPr>
              <a:t>Yang kita bahas </a:t>
            </a:r>
            <a:r>
              <a:rPr lang="id-ID" sz="2800" dirty="0" smtClean="0"/>
              <a:t>: bagaimana metode data dan bagaimana mendokumentasikannya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1159043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FUNGSI ANALISIS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dirty="0"/>
          </a:p>
        </p:txBody>
      </p:sp>
      <p:sp>
        <p:nvSpPr>
          <p:cNvPr id="6" name="AutoShape 2" descr="Hasil gambar untuk ANALISIS"/>
          <p:cNvSpPr>
            <a:spLocks noChangeAspect="1" noChangeArrowheads="1"/>
          </p:cNvSpPr>
          <p:nvPr/>
        </p:nvSpPr>
        <p:spPr bwMode="auto">
          <a:xfrm>
            <a:off x="155575" y="-487363"/>
            <a:ext cx="1143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16496" y="1628800"/>
            <a:ext cx="9013217" cy="53285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4000" dirty="0" smtClean="0"/>
              <a:t>Memberikan pemahaman tentang sistem yang sudah ada dan menemukan peluang untuk pengembangan sistem menjadi lebih baik serta memenuhi kebutuhan bisnis.</a:t>
            </a:r>
          </a:p>
          <a:p>
            <a:pPr algn="just"/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25375371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dirty="0"/>
          </a:p>
        </p:txBody>
      </p:sp>
      <p:sp>
        <p:nvSpPr>
          <p:cNvPr id="6" name="AutoShape 2" descr="Hasil gambar untuk ANALISIS"/>
          <p:cNvSpPr>
            <a:spLocks noChangeAspect="1" noChangeArrowheads="1"/>
          </p:cNvSpPr>
          <p:nvPr/>
        </p:nvSpPr>
        <p:spPr bwMode="auto">
          <a:xfrm>
            <a:off x="155575" y="-487363"/>
            <a:ext cx="1143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16496" y="1628800"/>
            <a:ext cx="9013217" cy="53285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id-ID" sz="3200" dirty="0" smtClean="0">
                <a:latin typeface="+mj-lt"/>
              </a:rPr>
              <a:t>Apa dampak dari penggunaan sistem informasi dalam kehidupan sehari – hari?</a:t>
            </a:r>
          </a:p>
          <a:p>
            <a:pPr marL="342900" indent="-342900" algn="just">
              <a:buAutoNum type="arabicPeriod"/>
            </a:pPr>
            <a:endParaRPr lang="id-ID" sz="3200" dirty="0" smtClean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id-ID" sz="3200" dirty="0" smtClean="0">
                <a:latin typeface="+mj-lt"/>
              </a:rPr>
              <a:t>Sebutkan 5 contoh sistem informasi yang kalian ketahui! Jelaskan!</a:t>
            </a:r>
          </a:p>
          <a:p>
            <a:pPr algn="just"/>
            <a:endParaRPr lang="id-ID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9461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6600" b="1" dirty="0" smtClean="0"/>
              <a:t>TERIMA KASIH</a:t>
            </a:r>
            <a:endParaRPr lang="id-ID" sz="6600" b="1" dirty="0"/>
          </a:p>
        </p:txBody>
      </p:sp>
    </p:spTree>
    <p:extLst>
      <p:ext uri="{BB962C8B-B14F-4D97-AF65-F5344CB8AC3E}">
        <p14:creationId xmlns:p14="http://schemas.microsoft.com/office/powerpoint/2010/main" val="2523570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165225" lvl="1" indent="-531813" algn="just">
              <a:buFont typeface="Arial" pitchFamily="34" charset="0"/>
              <a:buChar char="•"/>
            </a:pPr>
            <a:r>
              <a:rPr lang="id-ID" sz="4800" dirty="0" smtClean="0"/>
              <a:t>Definisi Sistem</a:t>
            </a:r>
          </a:p>
          <a:p>
            <a:pPr marL="1165225" lvl="1" indent="-531813">
              <a:buFont typeface="Arial" pitchFamily="34" charset="0"/>
              <a:buChar char="•"/>
            </a:pPr>
            <a:r>
              <a:rPr lang="ms-MY" sz="4800" dirty="0"/>
              <a:t>Karakteristik sistem</a:t>
            </a:r>
            <a:endParaRPr lang="id-ID" sz="4800" dirty="0"/>
          </a:p>
          <a:p>
            <a:pPr marL="1165225" lvl="1" indent="-531813">
              <a:buFont typeface="Arial" pitchFamily="34" charset="0"/>
              <a:buChar char="•"/>
            </a:pPr>
            <a:r>
              <a:rPr lang="ms-MY" sz="4800" dirty="0"/>
              <a:t>Klasifikasi sistem</a:t>
            </a:r>
            <a:endParaRPr lang="id-ID" sz="4800" dirty="0"/>
          </a:p>
          <a:p>
            <a:pPr marL="1165225" lvl="1" indent="-531813">
              <a:buFont typeface="Arial" pitchFamily="34" charset="0"/>
              <a:buChar char="•"/>
            </a:pPr>
            <a:r>
              <a:rPr lang="ms-MY" sz="4800" dirty="0"/>
              <a:t>Pengertian analisis sistem</a:t>
            </a:r>
            <a:endParaRPr lang="id-ID" sz="4800" dirty="0"/>
          </a:p>
          <a:p>
            <a:pPr marL="1165225" lvl="1" indent="-531813">
              <a:buFont typeface="Arial" pitchFamily="34" charset="0"/>
              <a:buChar char="•"/>
            </a:pPr>
            <a:r>
              <a:rPr lang="id-ID" sz="4800" dirty="0"/>
              <a:t>Fungsi </a:t>
            </a:r>
            <a:r>
              <a:rPr lang="id-ID" sz="4800" dirty="0" smtClean="0"/>
              <a:t>analisis </a:t>
            </a:r>
            <a:r>
              <a:rPr lang="id-ID" sz="4800" dirty="0"/>
              <a:t>sistem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72" y="1905521"/>
            <a:ext cx="2193925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39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SISTEM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0" y="1988840"/>
            <a:ext cx="425943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36976" y="1844824"/>
            <a:ext cx="4824536" cy="2448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3200" dirty="0" smtClean="0"/>
              <a:t>Sekumpulan Elemen yang saling berkaitan dan saling mempengaruhi dalam kegiatan bersama untuk mencapai suatu tujuan.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819253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SISTEM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1772816"/>
            <a:ext cx="626844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8574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INFORMASI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" t="6558" r="6925" b="10720"/>
          <a:stretch/>
        </p:blipFill>
        <p:spPr bwMode="auto">
          <a:xfrm>
            <a:off x="3958819" y="2780928"/>
            <a:ext cx="4601498" cy="37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44824"/>
            <a:ext cx="8915400" cy="4281340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>
                <a:solidFill>
                  <a:schemeClr val="bg1"/>
                </a:solidFill>
              </a:rPr>
              <a:t>Kumpulan dari </a:t>
            </a:r>
            <a:r>
              <a:rPr lang="id-ID" dirty="0">
                <a:solidFill>
                  <a:schemeClr val="bg1"/>
                </a:solidFill>
              </a:rPr>
              <a:t>komponen-komponen yang saling berinteraksi </a:t>
            </a:r>
            <a:r>
              <a:rPr lang="id-ID" dirty="0" smtClean="0">
                <a:solidFill>
                  <a:schemeClr val="bg1"/>
                </a:solidFill>
              </a:rPr>
              <a:t>untuk mengelola </a:t>
            </a:r>
            <a:r>
              <a:rPr lang="id-ID" dirty="0">
                <a:solidFill>
                  <a:schemeClr val="bg1"/>
                </a:solidFill>
              </a:rPr>
              <a:t>informasi pada suatu organisasi untuk mendukung kegiatan </a:t>
            </a:r>
            <a:r>
              <a:rPr lang="id-ID" dirty="0" smtClean="0">
                <a:solidFill>
                  <a:schemeClr val="bg1"/>
                </a:solidFill>
              </a:rPr>
              <a:t>bisnis organisasi</a:t>
            </a:r>
            <a:r>
              <a:rPr lang="id-ID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804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SISTEM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" t="6558" r="6925" b="10720"/>
          <a:stretch/>
        </p:blipFill>
        <p:spPr bwMode="auto">
          <a:xfrm>
            <a:off x="3958819" y="2780928"/>
            <a:ext cx="4601498" cy="37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44824"/>
            <a:ext cx="8915400" cy="4281340"/>
          </a:xfrm>
        </p:spPr>
        <p:txBody>
          <a:bodyPr/>
          <a:lstStyle/>
          <a:p>
            <a:pPr marL="0" indent="0" algn="just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6146" name="Picture 2" descr="clip_image0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7" b="2256"/>
          <a:stretch/>
        </p:blipFill>
        <p:spPr bwMode="auto">
          <a:xfrm>
            <a:off x="517684" y="1628800"/>
            <a:ext cx="8891787" cy="51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9863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45" y="1529408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SISTEM -1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452438" y="1700808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dirty="0" smtClean="0"/>
              <a:t>Komponen </a:t>
            </a:r>
            <a:endParaRPr lang="id-ID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44412" y="2276872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Boundary</a:t>
            </a:r>
            <a:r>
              <a:rPr lang="id-ID" b="1" dirty="0"/>
              <a:t> (Batasan Sistem)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444412" y="2852936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Environment</a:t>
            </a:r>
            <a:r>
              <a:rPr lang="id-ID" b="1" dirty="0"/>
              <a:t> (lingkungan Luar Sistem)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444412" y="3429000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Interface</a:t>
            </a:r>
            <a:r>
              <a:rPr lang="id-ID" b="1" dirty="0"/>
              <a:t> (Penghubung Sistem)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13" name="Rounded Rectangle 12"/>
          <p:cNvSpPr/>
          <p:nvPr/>
        </p:nvSpPr>
        <p:spPr>
          <a:xfrm>
            <a:off x="452438" y="4005064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Input</a:t>
            </a:r>
            <a:r>
              <a:rPr lang="id-ID" b="1" dirty="0"/>
              <a:t> (Masukan)</a:t>
            </a:r>
            <a:endParaRPr lang="id-ID" dirty="0"/>
          </a:p>
        </p:txBody>
      </p:sp>
      <p:sp>
        <p:nvSpPr>
          <p:cNvPr id="14" name="Rounded Rectangle 13"/>
          <p:cNvSpPr/>
          <p:nvPr/>
        </p:nvSpPr>
        <p:spPr>
          <a:xfrm>
            <a:off x="452438" y="4581128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Output</a:t>
            </a:r>
            <a:r>
              <a:rPr lang="id-ID" b="1" dirty="0"/>
              <a:t> (Keluaran)</a:t>
            </a:r>
            <a:endParaRPr lang="id-ID" dirty="0"/>
          </a:p>
        </p:txBody>
      </p:sp>
      <p:sp>
        <p:nvSpPr>
          <p:cNvPr id="15" name="Rounded Rectangle 14"/>
          <p:cNvSpPr/>
          <p:nvPr/>
        </p:nvSpPr>
        <p:spPr>
          <a:xfrm>
            <a:off x="452438" y="5157192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dirty="0"/>
              <a:t>Proses (Pengolahan Sistem)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444412" y="5733256"/>
            <a:ext cx="90370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i="1" dirty="0"/>
              <a:t>Objective</a:t>
            </a:r>
            <a:r>
              <a:rPr lang="id-ID" b="1" dirty="0"/>
              <a:t> </a:t>
            </a:r>
            <a:r>
              <a:rPr lang="id-ID" b="1" i="1" dirty="0"/>
              <a:t>and</a:t>
            </a:r>
            <a:r>
              <a:rPr lang="id-ID" b="1" dirty="0"/>
              <a:t> </a:t>
            </a:r>
            <a:r>
              <a:rPr lang="id-ID" b="1" i="1" dirty="0"/>
              <a:t>Goal</a:t>
            </a:r>
            <a:r>
              <a:rPr lang="id-ID" b="1" dirty="0"/>
              <a:t> (Sasaran dan Tujuan Sistem)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48675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45" y="1529408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SISTEM</a:t>
            </a:r>
            <a:endParaRPr lang="id-ID" dirty="0"/>
          </a:p>
        </p:txBody>
      </p:sp>
      <p:sp>
        <p:nvSpPr>
          <p:cNvPr id="6" name="AutoShape 4" descr="data:image/jpeg;base64,/9j/4AAQSkZJRgABAQAAAQABAAD/2wCEAAkGBxQPEA8PDxAQDxUVEBAQDxAPDxQQDw8VFBQWFhQRFRQYHSkgGBslGxUVITEhJikrLi4uFx8zODMsNygtLisBCgoKDg0OGxAQGiwkICQsNi0sLC8vLCwsLDYsNCwsLSwvLCwsLywvLCwsLCwsLCwsLCwsLDQsLCwsLCwsLCwsLP/AABEIAMkA+gMBEQACEQEDEQH/xAAcAAABBQEBAQAAAAAAAAAAAAAAAQIFBgcEAwj/xABOEAABAwIBBQgNCgQEBwEAAAABAAIDBBESBQYHITETUWFxc4GhshUWIjM0QVNUkZKx0dIUIyQyNUJScnSDF5OzwSViosJEY4LD4eLwQ//EABsBAQACAwEBAAAAAAAAAAAAAAABBQIEBgMH/8QAOBEAAQMBAgwDCQACAwEAAAAAAAECAxEEBRITFCExMjNRUnGBsUFhkRUiIzShwdHh8CRCYnLxU//aAAwDAQACEQMRAD8A1rOPOGGgjD5iS51xHE3W+Qje3gPGT/4XvBZ3zOo31Ne0WlkDau9DM8q6QquYncnNpm+JsYDn24XuG3iAVxHd8TdbOpRy3nM9fdzIQEuWah5u6pqHcc7z/dbSQxpoanohqLaJV0uX1UYzKczfqzzN4pnj+6lYmL/qnoQk8if7L6klk/OytiIDKqV1yBaU7sDwd3c+heL7JA5M7U6Zux7x220NWiOXrn7m5Bc2dSKgBACAEAIDKM9MuGoqSI3EMiuyMtNrn7z+ci3EAuhsVnSOP3kzrpOQvO2LLNRq5m5k+6kbTZeqY/qVMw4HSF7fQ64Xu6zQu0tQ1WW60M0PX1r3Jekz8qmfX3Kbfxswu9LLDoWs+7YV0VT+8zdjvq0N1qL0/BN0WkSM6poHs4Y3CQcdjYjpWq+63Jqur9Dfiv2Nddqpyz/gsNBnLSz2DJ2A/hf827iAda/MtKSyTM0t+5YxW+zy6r065u5LLXNwEAIAQAgBACAEAIAQAgBACAEAIAQGC51ZUNXVzSk3GIsiHibG0kNA9vGSums0SRxo31OTtcyyyq70IlbBrF2yPo4nmY2SaVlOHAODMJkksdmIXAHFdVst5MYtGpUtYbqe9tXLQkX6LDbVWC/DBq668kvT/j9f0ey3P/z+n7I46PaqGaFw3OZgljxGN1nNbiFyWut4t669faET2qmhaHj7MlY9FSipU1pUZ0AIAQAgBAV3PfLPyanLWG0kt2MttaPvP9GrjIW7YYMbJVdCFZelrxENE1nZk+6mT2XQnHAhIIAQBZAd2T8sz0/eZnsH4b3Z6huOheUkEcms1DYhtc0Oo5U7emgtOTNITxYVMQePxxdy71TqPpCr5brRdRfUt4L8cmaVtfNPwXHI+XYKsHcX3IF3McC17eMH2hVs1nki10Luz2yG0bNeniSS8DZBACAEAIAQAgBACAEAIAQAgPnKeIsc5jtRa5zXDeINiusatUqhxjmq1VRfAYFJibJm/n1TVDGNmeKeSwDmydywnfa/ZbjsVQT2GRi+6lUOms94RSImEtF8y1RyBwDmuDgdhaQQecLSVFTMpvIqLoHKCQQAgBACAa9waCSQAASSdgA2lSiVzIQqoiVUx/OXKprKh8uvCO4iG8wbDxnbzrpLNDiY0b4+JxNutS2iZX+GhORFWWwaYlkICyASykBZAIhIIC56MB8/Of8AlDrBVl6ajeZe3FtH8jR1SHTAgBACAEAIAQAgBACAEAIAQGV6RM1HslfWQNL43kvma0XMTz9Z9vwnbfxG6urDa0VqRu0po8yhvGxORyysTMukoatCoBAdNDlCWnOKGWSI/wCR5aDxjYedYPjY9KOSp6RyvjWrVoXvNjSM7E2KusQbAVDRYt4XtGojhFuJVlou5KYUXoW1lvRa4Mvr+TS2uBAIIIIuCNYI31Tl2UrKWfLoppYhTtOCR7MRlOvCSL2w6laRXcj2I7C0puKGe+XRyOYjNC00/o5v4gv82Z/MPuXp7MbxfQ8vbr+BPX9D26Qj46Uc03/qo9lpx/T9k+3V/wDn9f0cmXc8zUwOhZEYsVg9xeHXb42jUNurmuvSCwYt+Eq1oeNrvdZolja2ldPIqVlYlLQSyALKQJZCAsgEsgEshAllILrowHztQf8Als6x9yq701G8y/uHXfyQ0RUp0oIAQAgBACAEAIAQAgBACAEAICu5XzKpKolzotyedr4TgJO+R9UnjC24rbNHmRap5mnNYYZc6pRfIp2VtGUrAXU0zZv8kg3N/EHbCeOy34rzauZ6UK2W6XJnjWvkUeqpnxPdHK1zHtNnNcLEFWTXI5Kt0FU9jmOVrkop5LIxNj0ZZQM1CGuNzFI6EE/hADm+gOtzLn7wjRk1U8c50t2yK+Ci+GYpmXm/S6rl5euVbWfZN5Ic3bE/yH/9lOHCvaprUEwpUUDClRQTClSKBhU1IoJhSooNwqSKCWQiglkICykgSyAuujBvzlSf8kY9Jd7lVXpqt6l/cKe8/p9zQVTnSAgBACAEAIAQAgBACAEAIAQEKc6qVs8lNJMIpGODTuvcMdcA3a86vHbWQVsZLKrEeiVRdxrZXEj1Yq0VN5MMeHAFpDgdhBuDzrwVKaTYRa6Bygkx7SdWxTVjdxLXlkQZK5puC4OccNxtIB/t4lfXcxzYve8VzHOXnIx8qYPgmcqCsCtNZ0TQFtHK8/fqHFvCGsaL+m/oVFebqyonkdFdTVSFV3qVvLrfpVTy8vWKsYNk3khRWpPjv5qcOFetTwwQwqRghhSpGCJhQYImFKkUEwqakYIhalSMEaWqamNBC1TUxoNLUqRQaQpIoXbRj9eq/LF7XqrvTQ3r9i+uHWk6fcvypzowQAgBACAEAIAQAgBACAEAIDA86JsddWO2/SJgOJry0dAC6ezJSJqeSHJWt2FM9fNSPgqHxm8b3xnfY4tPQvVzUdpSp4te5uqtD1myhK8YXzSvHja6VzgeYlQkbEzoiehks0ipRXL6nMszzO/IuSJayVsMDbk2xO+5GPG5x8Q9q8ppmxNwnHtBA+Z2C1Ddcj5ObSwRU8f1WNtc7XHa5x4SSTzrmpZFker18Tq4okiYjE8DNctt+k1PLy9Yq8gX4beSHMWlPjP5qcWFetTwwQwpUYIYUqMETClSMETCpqRQQtSpFBpapqRgiFqkxoNLUIoNLVNTFUGlqmpiqBG9zHBzHOY4a2uaS1w4iNiKiKlFIRVatWrRS15Gz5kjsyqbuzfKNAbKOMbHdHOq+a7muzx5vLwLizXzIzNMlU3+P4X6F5ydlKKpbjhka8eO2pzeBzTrCqZInxrRyUOghtEczcKNanWvM9gQAgPCtrI4GGSZ7Y2jaXHoG+eALNkbnrgtSqnnLKyJuE9aIUHL+fb33jpAY27DK4fOO/KNjePbxK3s93ImeTP5eBz1rvlzvdhzJv8AHp/eh2ZqZ6Y8MFYQHbGTnUHcD948Pp4fK12Cnvxen4Pe772wvhzafBfz+S8qqL4EAIAQAgKllPR7Szuc8brE5zi5xZJcEk3Js8HoW9HeErEpmUr5bthetc6f3mQ02iwfcqyN4OgBPpDh7FsJei+LfqazroTwf9P2eTdFh8dYOaAn/esvaicP1/Rilzrx/T9knQ6M6dhBmllm/wAoIjYfRr6V4vvORdVEQ92XVEmsqr9C3ZPyfFTMEcEbIm7zRa/CTtJ4StB8jnrVy1LGONkaUalEOpYGZl2WW/SajlpesVfQr8NvJDmLQnxXc1OLCvWp40DClRQMKVFBMKVIoGFTUig0tSpFBC1TUig0tSpFBC1TUxoMLVNTFUGlqkxVBpapqYKgwtU1MVQfS1D4XiSJ7o3DY5pseI744Coe1r0o5KoTG98TsJi0UvOQM92vtHV2jdsEo7278w+6eHZxKptF3q33o8/l4nQWO+Gu92bMu/w/XbkXEPBFwQRa4IOq2/dVtPAu6pSpVcv57Rw3ZT2nfsxX+ZYeMfW5vSrCz3e9+d+ZPqVFrveOKrYveX6J+enqZ7lPKMtS/HM8vPiB+q0bzW7AFcRRMjSjEoc1PaJJ3YUi1ONep4ggLhmhneYMMFSS6LYyQ63RcB32+ziVbbLCj/fj07t/7Lu7b0WOkcq+74Lu/XY0pUZ1AIAQAgBACAEAIAQAgMyywPpFRy0nWKvYdm3kc3aE+K7mpx2XoeVAsgoJZCKBZBQSykUEwoRQQtSpFBC1TUig0tU1MVQaWqamKoMLVNTFUGlqmpgqDC1SYqgwtU1MFQYWqamCoe3y6URbgJXiO99zxHDxcXBsWOLZhYdM+8zx0qMxeEuDuOSy9DwGkKSBCEIEUgRCTeGbBxBcip9CTQOQkEAIAQFb0iSFuTagtJabw2LSQR88zxhbdhRFnbXz7KadvVUs7lTy7oY38ul8rL/Md710GLbuQ5rGv4l9S26MKl76+zpHuG4SGznkja3xFaN4takOZPEsbse502dfA1tUR0AIDNcrj6RPy0nWKu4dm3kc9OnxXc1OTCvU8aBhQUEsgoFkFBLIRQTCpFBLIRQQhCKCFqkig0tU1IVBpapMFQYWqamKoMLVNTBUGFqmpiqDC1SeaoMc1ZVMFQ8y1SYKgwhSYiEKSBpCECKQbuzYOILkVPoaaByEggBACArOkf7MqeOD+tGtywbdvXsppXh8u7p3QxVdEcuW/RZ4f+xL7WqvvLY9Szurb9DYVQnRAgM4ysPpE/KydYq6i2beRQTJ8R3NTlwr0PKgYUFBMKCgWQigllIoJZCKCWUighCEUGkKSKCEIRQaQpMaDSFNTFUGFqkxVBhapqYKgwtU1MFQ8yFkYKgxzVNTzVDzc1ZVMFQYQpMBpCkgaUIN2ZsHEFyan0NNA5QSCAEAICs6R/syp44P60a3LBt29eymleHy7undDFV0Ry5b9Fnh/wCxL7WqvvLY9Szurb9DYVQnRAgM8yqPn5+Vk6xVzFqN5FFMnxHczlsvQ86BhQUEwoRQMKCglkqKCWUkUEIQig0hSRQQhCKDSFJFBpCkig0hDGg0tUkUGFqkwVBhasqmCoMc1TUwVDzc1ZHmqHm5qmpgqHm4LI81QYQpMBpCkhTdGbBxBckp9CTQOQkEAIAQFZ0j/ZlTxwf1o1uWDbt69lNK8Pl3dO6GKrojly36LPD/ANiX2tVfeWx6lndW36GwqhOiBAUDKg+fm5WTrFW8WonIpJk+I7mcuFeh50DCgoGFBQSyEUEspFBLIRQQtUig0hCKCEKSKDSEMaDSFJFBpCkigwhSY0GkKTGgwhSYqgxzVJgqHm5qyPNUPNwWRgqHm4KUPNUPNwWSHmqHm4KTzU3RmwcQXJqfQk0CoSCAEAICs6R/syp44P60a3LBt29eymleHy7undDFV0Ry5b9Fnh/7Evtaq+8tj1LO6tv0NhVCdECAoeUh89Nyr+sVbRL7icimlT33czmss6mFAspqKBZKkUEsgoJZCKCFqkUEIQig0hSRQaQhFBpCkig0hSY0GkKSKDSFJFBhCkxoNIUmNBhCkxVDzcFJ5qh5uCyMFQ83BZHmqHm4KUPJUPJ4WSHm5MxuLNg4guUU79NAqEggBACArOkf7MqeOD+tGtywbdvXsppXh8u7p3QxVdEcuW/RZ4f+xL7WqvvLY9Szurb9DYVQnRAgKNlEfPTco/rFWseonIqJddeZz2WZ5hZAJhQBhQCWUgQhKkUGkKSKCEIRQaQpIoNIUkUGkKSKDCEMaDSFJFBhCkxoNIUmNBhCkxVBjgsjFUPNwUnmqHm4LI81Q8nBZHmqHk8LJDycmY25mwcQXKqd4mgVCQQAgBAVnSP9mVPHB/WjW5YNu3r2U0rw+Xd07oYquiOXLfos8P8A2Jfa1V95bHqWd1bfobCqE6IEBSsoj56XlH9Yq0j1E5FTInvrzOfCsqmFBLKRQLIKCWQgSyASykgQtQDSFJAhCmpFBhCkig0hCKDSFJiMIUkUGEKTFUGkKTEYQpMVQYQsjFRjgpMFQ83BShgqHk4LJDyVDycFkh5OQ2pmwcQXLqdymgVCQQAgBAcmVcnR1UT4JgXMdhxAOLScLg4axr2gLOOR0bsJuk85I2yNVrtCkD/D6h8k/wDnSe9bXtCff9ENX2bZ931U7cj5p01HJu0DHNdhLbmRzhY2vqJ4AvOW1yytwXLmPWGxxROwmJnJxaxsggOV+TonEuMbSSSSdesleiSvTNU81iYq1VBvYuLybelMc/eRiY9wdi4vJt6Uxz94xMe4OxcPk29KY5+8YmPcHYqHybelMc/eMTHuE7FQ+Sb0qcc/eMRHuDsVD5JvSmOfvGIj3B2Jh8k3pTHP3jER7g7Ew+Sb0pjpN4xEe4TsRD5JvSmOk3kYiPcHYeDyTelMfJvGTx7hOw8Hkm9KY+TeMnj4Q7DQeRb0pj5N4yeLhE7CweRb0qcfJvIyaLhDsJB5FnSmUSbxk0XCJ2Dp/Is6UyiTiGSxcKB2Cp/Is6UyiXiIyWHhQTsDT+QZ0+9TlMvEMkh4UE7AU3kGdPvTKZeIjJIeFA7X6byDOn3plMvEMjg4UE7XabzdnT70yqbiUjIrPwIJ2t0vm8fT71OVTcSkZBZ+BCVC1zbBACAEAIDnqq6OLvkjWcBOs8Q2rxltEUW0ciHrHDJJqoqkfJnLANjnO4mH+9lpOvezJoVV6KbKXdOvgidRrc54Dt3QcbPcVil8Wbxr6GS3bN5ep0wZbgfslaPz3Z1lsR3jZn6Hp1zdzxfYp26W+mfsd0sgY1z3GwaC5x3gBclbyJVaIairRKqQPbtQ+dN9ST4Vs5FPw9jUy+z8XcO3ah86b6knwpkU/D2GX2fi7h27UPnTfUk+FMin4ewy+z8XcO3ah86b6knwpkU/D2GX2fi7h27UPnTfUk+FMin4ewy+z8XckslZYhqw51PIJQ0hriGuFiRe2sBeMkL41o9KHvFMyVKsWp5ZVzhpqR4jqJhG4txAFrjcXIvqB8YKyjs8kiVYlTGW0xRLR60OLt2ofOm+pJ8K9Min4ex5ZfZ+LuHbtQ+dN9ST4UyKfh7DL7Pxdw7dqHzpvqSfCmRT8PYZfZ+LuHbtQ+dN9ST4UyKfh7DL7PxdyRyTluCrx/J5RLgw47NcMOK9toG8V5SwSRUw0pU9op45a4C1od0sga1znGwALid4AXJXmiVWiHqq0SqkB27UPnTfUk+FbORT8PY1Mvs/F3Dt2ofOm+pJ8KZFPw9hl9n4u4du1D5031JPhTIp+HsTl9n4u5YQVqm2CAEBAzZ40THOY6paC1xa4YHmxBsRcN16wtlLHMqVRvY1Vt0CLRXdxnbtQ+dN9ST4VORT8PYxy+z8XcO3ah86b6knwpkU/D2GX2fi7k/G8OAcNYIBB3wdi1lSmY20Wuc5MpZXgpQDUTMivsDnd07ibtPMs44nyaqVPOSaOPXWh5ZMy9T1RwwTxyHbhBs+2/hNjZZSQSR6zaER2iKTUcikkvE9iuZx5cMZMMJs63dv8bb/AHW8NvH/APCjvO8XRriolz+K7vJP766LWw2JHpjJNHghVXOJJJJJO0k3J4yudVVVaqXKJRKIIgBQBY23LRvkD0lZNTCcib1IctEVTQsreDz8jL1CvoEWu3mcfLqO5Hz0F1ZxoIAQAgBAajoh7xVcs3qKlvTXbyL+6Nm7mQ2lvwuH9OOu9bF2bNeZrXttG8ijqyKkEAIAQGkaHv8Ajf2P+4qi9P8AXr9i7uf/AH6fcv2VO8T8lJ1SquPXTmW8movI+eQurONBACA3LMjKPymhp3k3c1u5P38Ufc3PGADzrmrZHi5lTr6nV2KXGQtXp6E8tY2iOzhyj8lpZ5/GyM4eF51MHrEL1gjxkiN3njPJi43P3IYATfWde+TtK6g5FVqCkgQoSfQYqRDS7qRcMp90I3w1l7dC5XBwpMHep2GFgx4W5DKSx0kcWUqgxSPqKvcR8pBdTwx6wXlt9gIOrYA1XdUa5YWVRGpXNpUoURXNSd9FVzqZ9CILPAJXVRh+TNkpYm1MdTQB0cTg0txMI2YrOJBFtbCNfiNdgo3CrRy0o7OocmErlZSrUqitzJy/txY6TSXGI4xLG4vwN3Qt1NLrDEQN691qOu11VwVzG429WYKYSZzknkL3OedrnOcec3Xy97le5XL4rX1PobGo1qNTwGLAkvdDkOGNovG2Q2F3PAdc74B1BdhBdtnjalWoq71znOS22Z7lzqibkzHS7J0R2wxH9tvuXutkgXSxvoh5JaJU0OX1U5Jc34S5rmtMZDmu7g2Bsb2sdS1nXXZ1cjkSiotc3l5aD2bb5kRWqteZJSxh7XNcLhwLXDfBFiFZItFqhpKiKlFIPtLofNWes/4ls5bPxGrkNn4SvZ+ZtUtNRSSwQNjeHxgODnEgF4B2neW1YrTK+VGudVDTt1lhjhVzW0Uy9XRQln0eZNiqqsxzxiRu4vdhJIFw5tjqPCVpW6R0cVWrRam/d0TJJcF6VShpXaXQ+as9Z/xKoy2fiLvIbPwkjkrJENIHNp4xEHEOcASbkC19ZXjJK+RavWp7RQsiSjEoZrpb8Lh/TjrvVxdmzXmUt7bRvIo6sipNU0d5Fp56Fr5qeGV26SDE+NrnWB1C5VJbppGTUa5UOgu+CJ8CK5qKpZu1mj8zp/5LfctPKZuJfU3clh4E9A7WaPzOn/kt9yZTNxL6jJYeBPQ66DJkNPi3CGOHFbFubA3Fa9r227T6V5vle/WVVPRkTI9VEQXKneJ+Sk6pSPXTmTJqLyPnkLqzjT3oaR0zxGzaWyOA38DHPt/pWD3oxKqZxxq92Ch4LMwNE0RZRs6opSdoE7BwizX9BZ6FU3pHma/oXV0S60fU0xU5dmfaW8pYYoKUHW9xlf8AlZqaDxkk/wDSrS7I6uV+7MVF7S0YjE8c5mCuihOivpDDI6J/1m4cQ3iWgkc17cywY9HtwkPSSNY3YKnMVmYH0IynEtKInbHwBjuJzLH2rlVcrZMJPBTsEajo8FfFDLBemNPk6vwxNgrW1DZHsc6KaK/dMAaDe+sjxayDayutpWaLPVtKeKKUVcXSGXMjXVr4Kn9+z1OUBHHU5Nye4VYqJCIDGx4fCx312PLmjFq1XvYd0SRsWOLwnNml93B0+ZONwWugh97C0eXMs1Jo5pxHGJCS/A3dC09yXWGIjgvdajrxkqtNBusuyLBTC0kbXU5ilkjOrC4gcX3T6LFfNZ41ilcxfBf/AD6HewyJIxHJ4oeC8j0JfJ2cMsIDTaVo1AO1OA3g733VlZr1mhTBX3k89Pr+jSnsEci4SZl/vAm6XOeJ2p4dEeEYm+ke5W0V8QPzOq3t9Cuku2VurRSZhma8BzHBwOwtNwrRj2vTCatUNFzHNWjkoo9ZGIICq6Tfs6X88PXC3bv26dTQvL5dehjK6E5kuWinw936eTrMVfeWx6/ks7q268vwa8qE6IEBk+lvwuH9OOu9Xl2bNeZQXttG8ijqyKkv+ZmedPRUoglbMXB73dwxpbZx1ay4Kqtdiklkwm0Lmx2+KGJGOrUnf4l0n4Kj+W34lrezZd6f3Q2fasO5f7qH8S6T8FR/Lb8SezZd6f3Qe1Ydy/3UseQcsx1sO7wh4bicyzwA64tfUCd9ak0LonYLjdgnbMzCboPfKneJ+Sk6pWMeunMzk1F5HzyF1ZxpPZifaNJf8bx6Y3Batt2DjcsHzDTjzjyf8lq6iC1g2Q4PyO7pn+khelnkxkaOPK0xYuVzT0zUyj8lrKeYmzRIGya7DA/uXE8QN+ZY2mPGROaZWSXFTNcb0uZOsMNz5yl8pr53A3ax24s4o9RtwF2I866Sxx4uFE35/U5a3y4ydV3ZvQ8M0sm/Kq2niIu3GHyb2BndOHPa3OsrVJi4lcYWOLGTNaPz1+0KzlT7AosmxbyMrd8w7mQhWyap9FUHeouTZ1QuTfrKdkzVQKuijmbhmjjlG9IwPA4daNe5q1atA9jXpRyVGUWTYYL7jDFFfbucbWX47DWpfI9+sqqYsiYzVREOpYHoRWWsjNqQHA4HgWDvERvOVdbrvbaUwkzOTx+ym5ZbY6HMudCpVmS5Yfrxm34m90z0jZzrm5rHPDrt6pnT+5l3FaYpdVenicS1TYFUkHTQVz4HY4zb8TfuuG8Qvez2mSB2Exengp5TQslbguT9F+oaoTRskbscNnjB8Y9K7GzzNmjSRvic1NEsT1Yvge69jzKrpN+zpfzw9cLdu/bp1NC8vl16GMroTmS5aKfD3fp5OsxV95bHr+Szurbry/BryoTogQGT6W/C4f04671eXZs15lBe20byKOrIqQQAgBAbDos8A/el/sqC8dt0OkuvYdSy5U7xPyUnVK049dOZvSai8j55C6s40ncxvtGk5Q9Vy1bZsHG5YPmGli0t5OwzQVIGp7DE/wDMzW2/GCfVWpdklWqzdnNy9oqOa/fmKArUpzZqXOK2RxWk922AsJPjlHzYvxvseIrnnWf/ACcX4V+mnsdO20/4uN8afXR3MZXQnMGj6I8m+EVRG9BGfQ5/+zpVRecmqzqXd0xa0i8ipZ6/aFZyp9gW9ZNi3kV9u+YdzIQrZNU+iqDvUXJs6oXJv1lOyZqoe6xMgQAgBACA4azJEMt8UYB/E3uXekbedak1hgm1m596ZlNiK1yx6F6FNyxk400mC+IEYmHxkcPCuXttlWzSYFappRS+stoSZmF4+JwrUNgt+Zr7wvG9Kbc7WrpbkcqwuTc77IUd6J8VF8vyT6uStKrpN+zpfzw9cLdu/bp1NC8vl16GMroTmS5aKfD3fp5OsxV95bHr+Szurbry/BryoTogQGT6W/C4f04671eXZs15lBe20byKOrIqTYdGDQcntuAfnZfFwrn7wX4y8jpbtT/HTqW3cxvD0BaVVN+iBuY3h6AlVFEFAts1KCTmyp3ifkpOqVnHrpzMJNReR88hdWcaTmY5/wARpOU/2uWrbNg427D8w01HSDk75RQTWF3R2nb/ANH1v9JcqaxSYEyeeYvrfFjIF8s/p+jEl0ZyxINys4UjqP7pnE977zMJbxXwnmXjikxuM8qHuk64nFedSPXseBu+aGTfktFTxEWdgxyb+J/dEHivbmXM2qTGSq462yRYuFrTIs8z/iFZyzvYFe2TYt5HO275h3MhCtk1T6KoO9Rcmzqhcm/WU7Jmqh7rEyBACAq9XnE+KeVlmvYH2APcuFgL2I4b7Vz816yw2h7aIrUXl9S4ju9kkLXVotDqizqiP1myN5g4dBWwy+oF1kVPqeLrslTQqKPfnPABq3R3AGW9pWa3zZkTNVen5MUu2ZdNPUrOV8ompkxkYQBha3bYcJ31QWy1raZMNUomhELazWdIGYOk4lqmwXbNamLKcE6i9xfzGwHQAeddXdMSx2dFX/Za/j6HP3hIj5qJ4ZiYVmaJVdJv2dL+eHrhbt37dOpoXl8uvQxldCcyXLRT4e79PJ1mKvvLY9fyWd1bdeX4NeVCdECAyfS34XD+nHXery7NmvMoL22jeRR1ZFSX7M3PSCipRBKyZzg97rsa0ts46trgqu1WKSWTCaqFxY7fHDEjHItSc/ibS+TqfUZ8a1vZku9P7obXtWHcv91D+JtL5Op9Rnxp7Ml3p/dB7Vh3L/dSVzdzvhr5HRQslaWsMhMjWgWBA8Tjr1heE9kfC3CcqGxZ7bHO5WtRSXyp3ifkpOqV4R66czYk1F5HzyF1ZxpN5lfaFHyo9hWta9g7kbdh+YbzNze0OBaRcEEEb4O0LmkWh1SpU+fcs0JpqiaA/ckc0X8Yv3J5xY866qJ+MYjt5x88eLkVm5TjXoeRL5pZN+VVtPERduMPk3sDO6cDx2tzrXtUmLiVxs2OLGTNb/ZjeVzJ1hhGeXh9Zyzl0tk2LeRytu+YdzIUrZNU+iqDvUXJs6oXJv1lOyZqoe6xMgQAgM8yrE5ssrnsc0GR5Bc0gEFxIsSuJtbHtle5yKlXLpTzOos7mrG1Gqi0RDjutap7iqSB0bC82aC47zQXH0BS1qvWjUqvlnIc5GpVVoT+SM23OIfUDC0a9zv3TuPeHTxK5sd0vcqOmzJu8V5+RW2m8GomDFnXeWwCy6QpBUBVNJp/w6X88PXC3bv26dTQvL5dehjOLhXQnNULlopP0936eTrMVfeWx6/ksrq2y8vwa+qE6IEBk+ls/S4f04671eXZs15lBe21TkUbFwqyKqgYuFBQMXCgoGLhQULzojP0yb9M7+pGq289mnP8lrdO1dyNOyr3ifkZOqVTR66cy8k1F5HzwHcK6s46hNZluHZCj1//ALD2Fa1r2LuRtWHbt5m7rmjqjJ9LGT9zqo6gahLHZ3C+OwJ9Us9CvLskwo1Zu+5z96xUkR6eP2KNi4VZFXQ0fRFk65qKo+K0DD6Hv/2dKqL0k1Wdfx9y6umLWkXl+fsaUqgujB88j/iFZyzl0tk2LeRytt27uZDF3Ctk1aH0TQd6i5NnVC5N+sp2TNVDoWJkCAEA1+w8RUO0EppKVl36xXL3jpL+yaCMp/rBV0WshuP1S+ZH72F2Fk2Zzdp1zuW0a4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9" name="Group 28"/>
          <p:cNvGrpSpPr/>
          <p:nvPr/>
        </p:nvGrpSpPr>
        <p:grpSpPr>
          <a:xfrm>
            <a:off x="452438" y="1700808"/>
            <a:ext cx="1733025" cy="4572000"/>
            <a:chOff x="919690" y="1377280"/>
            <a:chExt cx="1733025" cy="4572000"/>
          </a:xfrm>
        </p:grpSpPr>
        <p:sp>
          <p:nvSpPr>
            <p:cNvPr id="37" name="Rounded Rectangle 36"/>
            <p:cNvSpPr/>
            <p:nvPr/>
          </p:nvSpPr>
          <p:spPr>
            <a:xfrm>
              <a:off x="919690" y="1377280"/>
              <a:ext cx="1733025" cy="4572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grpSp>
          <p:nvGrpSpPr>
            <p:cNvPr id="31" name="Group 30"/>
            <p:cNvGrpSpPr/>
            <p:nvPr/>
          </p:nvGrpSpPr>
          <p:grpSpPr>
            <a:xfrm>
              <a:off x="1048972" y="2750219"/>
              <a:ext cx="1470987" cy="1378520"/>
              <a:chOff x="185747" y="1372939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35" name="Rounded Rectangle 34"/>
              <p:cNvSpPr/>
              <p:nvPr/>
            </p:nvSpPr>
            <p:spPr>
              <a:xfrm>
                <a:off x="185747" y="1372939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36" name="Rounded Rectangle 6"/>
              <p:cNvSpPr/>
              <p:nvPr/>
            </p:nvSpPr>
            <p:spPr>
              <a:xfrm>
                <a:off x="226122" y="1413314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abstrak</a:t>
                </a:r>
                <a:endParaRPr lang="id-ID" sz="2400" kern="12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048972" y="4340820"/>
              <a:ext cx="1470987" cy="1378520"/>
              <a:chOff x="185747" y="2963540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33" name="Rounded Rectangle 32"/>
              <p:cNvSpPr/>
              <p:nvPr/>
            </p:nvSpPr>
            <p:spPr>
              <a:xfrm>
                <a:off x="185747" y="2963540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34" name="Rounded Rectangle 8"/>
              <p:cNvSpPr/>
              <p:nvPr/>
            </p:nvSpPr>
            <p:spPr>
              <a:xfrm>
                <a:off x="226122" y="3003915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Fisik</a:t>
                </a:r>
                <a:endParaRPr lang="id-ID" sz="2400" kern="1200" dirty="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360712" y="1700808"/>
            <a:ext cx="1639555" cy="4572000"/>
            <a:chOff x="2360712" y="1700808"/>
            <a:chExt cx="1639555" cy="4572000"/>
          </a:xfrm>
        </p:grpSpPr>
        <p:sp>
          <p:nvSpPr>
            <p:cNvPr id="40" name="Rounded Rectangle 39"/>
            <p:cNvSpPr/>
            <p:nvPr/>
          </p:nvSpPr>
          <p:spPr>
            <a:xfrm>
              <a:off x="2360712" y="1700808"/>
              <a:ext cx="1639555" cy="4572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grpSp>
          <p:nvGrpSpPr>
            <p:cNvPr id="42" name="Group 41"/>
            <p:cNvGrpSpPr/>
            <p:nvPr/>
          </p:nvGrpSpPr>
          <p:grpSpPr>
            <a:xfrm>
              <a:off x="2446823" y="3073747"/>
              <a:ext cx="1470987" cy="1378520"/>
              <a:chOff x="2162386" y="1372939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43" name="Rounded Rectangle 42"/>
              <p:cNvSpPr/>
              <p:nvPr/>
            </p:nvSpPr>
            <p:spPr>
              <a:xfrm>
                <a:off x="2162386" y="1372939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44" name="Rounded Rectangle 12"/>
              <p:cNvSpPr/>
              <p:nvPr/>
            </p:nvSpPr>
            <p:spPr>
              <a:xfrm>
                <a:off x="2202761" y="1413314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Alamiah</a:t>
                </a:r>
                <a:endParaRPr lang="en-US" sz="2400" kern="1200" dirty="0" smtClean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446823" y="4664348"/>
              <a:ext cx="1470987" cy="1378520"/>
              <a:chOff x="2162386" y="2963540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46" name="Rounded Rectangle 45"/>
              <p:cNvSpPr/>
              <p:nvPr/>
            </p:nvSpPr>
            <p:spPr>
              <a:xfrm>
                <a:off x="2162386" y="2963540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47" name="Rounded Rectangle 14"/>
              <p:cNvSpPr/>
              <p:nvPr/>
            </p:nvSpPr>
            <p:spPr>
              <a:xfrm>
                <a:off x="2202761" y="3003915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Buatan</a:t>
                </a:r>
                <a:endParaRPr lang="id-ID" sz="2400" kern="1200" dirty="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5540791" y="1700808"/>
            <a:ext cx="1838734" cy="4572000"/>
            <a:chOff x="5540791" y="1700808"/>
            <a:chExt cx="1838734" cy="4572000"/>
          </a:xfrm>
        </p:grpSpPr>
        <p:sp>
          <p:nvSpPr>
            <p:cNvPr id="49" name="Rounded Rectangle 48"/>
            <p:cNvSpPr/>
            <p:nvPr/>
          </p:nvSpPr>
          <p:spPr>
            <a:xfrm>
              <a:off x="5540791" y="1700808"/>
              <a:ext cx="1838734" cy="4572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grpSp>
          <p:nvGrpSpPr>
            <p:cNvPr id="51" name="Group 50"/>
            <p:cNvGrpSpPr/>
            <p:nvPr/>
          </p:nvGrpSpPr>
          <p:grpSpPr>
            <a:xfrm>
              <a:off x="5724664" y="3073747"/>
              <a:ext cx="1470987" cy="1378520"/>
              <a:chOff x="4139025" y="1372939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52" name="Rounded Rectangle 51"/>
              <p:cNvSpPr/>
              <p:nvPr/>
            </p:nvSpPr>
            <p:spPr>
              <a:xfrm>
                <a:off x="4139025" y="1372939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53" name="Rounded Rectangle 18"/>
              <p:cNvSpPr/>
              <p:nvPr/>
            </p:nvSpPr>
            <p:spPr>
              <a:xfrm>
                <a:off x="4179400" y="1413314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Tertentu</a:t>
                </a:r>
                <a:endParaRPr lang="id-ID" sz="2400" kern="12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724664" y="4664348"/>
              <a:ext cx="1470987" cy="1378520"/>
              <a:chOff x="4139025" y="2963540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55" name="Rounded Rectangle 54"/>
              <p:cNvSpPr/>
              <p:nvPr/>
            </p:nvSpPr>
            <p:spPr>
              <a:xfrm>
                <a:off x="4139025" y="2963540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56" name="Rounded Rectangle 20"/>
              <p:cNvSpPr/>
              <p:nvPr/>
            </p:nvSpPr>
            <p:spPr>
              <a:xfrm>
                <a:off x="4179400" y="3003915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Tak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Tentu</a:t>
                </a:r>
                <a:endParaRPr lang="id-ID" sz="2400" kern="1200" dirty="0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7421894" y="1700808"/>
            <a:ext cx="1838734" cy="4572000"/>
            <a:chOff x="7421894" y="1700808"/>
            <a:chExt cx="1838734" cy="4572000"/>
          </a:xfrm>
        </p:grpSpPr>
        <p:sp>
          <p:nvSpPr>
            <p:cNvPr id="58" name="Rounded Rectangle 57"/>
            <p:cNvSpPr/>
            <p:nvPr/>
          </p:nvSpPr>
          <p:spPr>
            <a:xfrm>
              <a:off x="7421894" y="1700808"/>
              <a:ext cx="1838734" cy="4572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grpSp>
          <p:nvGrpSpPr>
            <p:cNvPr id="60" name="Group 59"/>
            <p:cNvGrpSpPr/>
            <p:nvPr/>
          </p:nvGrpSpPr>
          <p:grpSpPr>
            <a:xfrm>
              <a:off x="7605768" y="3073747"/>
              <a:ext cx="1470987" cy="1378520"/>
              <a:chOff x="6115665" y="1372939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61" name="Rounded Rectangle 60"/>
              <p:cNvSpPr/>
              <p:nvPr/>
            </p:nvSpPr>
            <p:spPr>
              <a:xfrm>
                <a:off x="6115665" y="1372939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62" name="Rounded Rectangle 24"/>
              <p:cNvSpPr/>
              <p:nvPr/>
            </p:nvSpPr>
            <p:spPr>
              <a:xfrm>
                <a:off x="6156040" y="1413314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</a:t>
                </a:r>
                <a:r>
                  <a:rPr lang="en-US" sz="2400" kern="1200" dirty="0" err="1" smtClean="0"/>
                  <a:t>Tertutup</a:t>
                </a:r>
                <a:endParaRPr lang="en-US" sz="2400" kern="1200" dirty="0" smtClean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605768" y="4664348"/>
              <a:ext cx="1470987" cy="1378520"/>
              <a:chOff x="6115665" y="2963540"/>
              <a:chExt cx="1470987" cy="1378520"/>
            </a:xfr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p:grpSpPr>
          <p:sp>
            <p:nvSpPr>
              <p:cNvPr id="64" name="Rounded Rectangle 63"/>
              <p:cNvSpPr/>
              <p:nvPr/>
            </p:nvSpPr>
            <p:spPr>
              <a:xfrm>
                <a:off x="6115665" y="2963540"/>
                <a:ext cx="1470987" cy="137852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65" name="Rounded Rectangle 26"/>
              <p:cNvSpPr/>
              <p:nvPr/>
            </p:nvSpPr>
            <p:spPr>
              <a:xfrm>
                <a:off x="6156040" y="3003915"/>
                <a:ext cx="1390237" cy="12977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3660" tIns="55245" rIns="7366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err="1" smtClean="0"/>
                  <a:t>Sistem</a:t>
                </a:r>
                <a:r>
                  <a:rPr lang="en-US" sz="2400" kern="1200" dirty="0" smtClean="0"/>
                  <a:t> Terbuka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72244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906000" cy="53285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3453637" cy="308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Hasil gambar untuk ANALISIS"/>
          <p:cNvSpPr>
            <a:spLocks noChangeAspect="1" noChangeArrowheads="1"/>
          </p:cNvSpPr>
          <p:nvPr/>
        </p:nvSpPr>
        <p:spPr bwMode="auto">
          <a:xfrm>
            <a:off x="155575" y="-487363"/>
            <a:ext cx="1143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008784" y="1628800"/>
            <a:ext cx="6897216" cy="53285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d-ID" sz="3200" dirty="0" smtClean="0"/>
              <a:t>Analisis sistem adalah </a:t>
            </a:r>
            <a:r>
              <a:rPr lang="nn-NO" sz="3200" dirty="0" smtClean="0"/>
              <a:t>mendefinisikan kebutuhan terkait sistem yang akan dikembangkan. </a:t>
            </a:r>
            <a:endParaRPr lang="id-ID" sz="32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id-ID" sz="3200" dirty="0" smtClean="0"/>
              <a:t>H</a:t>
            </a:r>
            <a:r>
              <a:rPr lang="nn-NO" sz="3200" dirty="0" smtClean="0"/>
              <a:t>asil</a:t>
            </a:r>
            <a:r>
              <a:rPr lang="id-ID" sz="3200" dirty="0" smtClean="0"/>
              <a:t> </a:t>
            </a:r>
            <a:r>
              <a:rPr lang="sv-SE" sz="3200" dirty="0" smtClean="0"/>
              <a:t>akhir dari tahap analisis adalah sebuah dokumen yang menjelaskan</a:t>
            </a:r>
            <a:r>
              <a:rPr lang="id-ID" sz="3200" dirty="0" smtClean="0"/>
              <a:t> mengenai spesifikasi persyaratan sistem informasi atau SRS (</a:t>
            </a:r>
            <a:r>
              <a:rPr lang="id-ID" sz="3200" i="1" dirty="0" smtClean="0"/>
              <a:t>System Requirement Specification)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266967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280</Words>
  <Application>Microsoft Office PowerPoint</Application>
  <PresentationFormat>A4 Paper (210x297 mm)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ANALISIS DAN DESAIN SISTEM INFORMASI</vt:lpstr>
      <vt:lpstr>POKOK BAHASAN</vt:lpstr>
      <vt:lpstr>DEFINISI SISTEM</vt:lpstr>
      <vt:lpstr>DEFINISI SISTEM</vt:lpstr>
      <vt:lpstr>SISTEM INFORMASI</vt:lpstr>
      <vt:lpstr>KARAKTERISTIK SISTEM</vt:lpstr>
      <vt:lpstr>KARAKTERISTIK SISTEM -1</vt:lpstr>
      <vt:lpstr>KLASIFIKASI SISTEM</vt:lpstr>
      <vt:lpstr>ANALISIS SISTEM</vt:lpstr>
      <vt:lpstr>KEBUTUHAN KEGIATAN ANALISIS SISTEM</vt:lpstr>
      <vt:lpstr>FUNGSI ANALISIS SISTEM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DESAIN SISTEM INFORMASI</dc:title>
  <dc:creator>Rani Susanto</dc:creator>
  <cp:lastModifiedBy>Rani Susanto</cp:lastModifiedBy>
  <cp:revision>17</cp:revision>
  <dcterms:created xsi:type="dcterms:W3CDTF">2014-09-24T14:01:54Z</dcterms:created>
  <dcterms:modified xsi:type="dcterms:W3CDTF">2014-09-25T03:57:54Z</dcterms:modified>
</cp:coreProperties>
</file>